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9" r:id="rId4"/>
    <p:sldId id="260" r:id="rId5"/>
    <p:sldId id="267" r:id="rId6"/>
    <p:sldId id="262" r:id="rId7"/>
    <p:sldId id="268" r:id="rId8"/>
    <p:sldId id="265" r:id="rId9"/>
    <p:sldId id="266"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38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1D8BD707-D9CF-40AE-B4C6-C98DA3205C09}" type="datetimeFigureOut">
              <a:rPr lang="en-US" smtClean="0"/>
              <a:pPr/>
              <a:t>8/11/2021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8/11/2021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8/11/2021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8/11/2021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8/11/2021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argetjobs.co.uk/careers-advice/job-descriptions/278839-restaurant-manager-job-description" TargetMode="External"/><Relationship Id="rId2" Type="http://schemas.openxmlformats.org/officeDocument/2006/relationships/hyperlink" Target="https://corporatefinanceinstitute.com/resources/careers/soft-skills/time-management-list-tip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Academic and Employability Skills for Restaurant Manager</a:t>
            </a:r>
            <a:endParaRPr lang="en-GB" dirty="0"/>
          </a:p>
        </p:txBody>
      </p:sp>
      <p:sp>
        <p:nvSpPr>
          <p:cNvPr id="3" name="TextBox 2"/>
          <p:cNvSpPr txBox="1"/>
          <p:nvPr/>
        </p:nvSpPr>
        <p:spPr>
          <a:xfrm>
            <a:off x="1143000" y="3276600"/>
            <a:ext cx="7165848" cy="2862322"/>
          </a:xfrm>
          <a:prstGeom prst="rect">
            <a:avLst/>
          </a:prstGeom>
          <a:noFill/>
        </p:spPr>
        <p:txBody>
          <a:bodyPr wrap="square" rtlCol="0">
            <a:spAutoFit/>
          </a:bodyPr>
          <a:lstStyle/>
          <a:p>
            <a:r>
              <a:rPr lang="en-GB" dirty="0"/>
              <a:t>Name: </a:t>
            </a:r>
            <a:r>
              <a:rPr lang="en-GB" dirty="0" err="1"/>
              <a:t>Kamrul</a:t>
            </a:r>
            <a:r>
              <a:rPr lang="en-GB" dirty="0"/>
              <a:t> Hasan</a:t>
            </a:r>
          </a:p>
          <a:p>
            <a:r>
              <a:rPr lang="en-GB" dirty="0"/>
              <a:t>Student Number: 2023331</a:t>
            </a:r>
          </a:p>
          <a:p>
            <a:r>
              <a:rPr lang="en-GB" dirty="0"/>
              <a:t>Module Code: BMSW4001</a:t>
            </a:r>
          </a:p>
          <a:p>
            <a:r>
              <a:rPr lang="en-GB" dirty="0"/>
              <a:t>Module Title: Academic and Employability Skill</a:t>
            </a:r>
          </a:p>
          <a:p>
            <a:r>
              <a:rPr lang="en-GB" dirty="0"/>
              <a:t>Lecturer Name: Shao-Lan Yuen</a:t>
            </a:r>
          </a:p>
          <a:p>
            <a:endParaRPr lang="en-GB" dirty="0"/>
          </a:p>
          <a:p>
            <a:endParaRPr lang="en-GB" dirty="0"/>
          </a:p>
          <a:p>
            <a:r>
              <a:rPr lang="en-GB" dirty="0"/>
              <a:t>University of Wales Trinity Saint David London</a:t>
            </a:r>
          </a:p>
          <a:p>
            <a:endParaRPr lang="en-GB" dirty="0"/>
          </a:p>
          <a:p>
            <a:pPr algn="ctr"/>
            <a:endParaRPr lang="en-GB" b="1" dirty="0"/>
          </a:p>
        </p:txBody>
      </p:sp>
      <p:pic>
        <p:nvPicPr>
          <p:cNvPr id="1026" name="Picture 2" descr="UWTSD London | UWTSD London Camp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152400"/>
            <a:ext cx="3810000" cy="158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5216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Academic and Employability Skills</a:t>
            </a:r>
            <a:endParaRPr lang="en-GB" dirty="0"/>
          </a:p>
        </p:txBody>
      </p:sp>
      <p:sp>
        <p:nvSpPr>
          <p:cNvPr id="3" name="Content Placeholder 2"/>
          <p:cNvSpPr>
            <a:spLocks noGrp="1"/>
          </p:cNvSpPr>
          <p:nvPr>
            <p:ph idx="1"/>
          </p:nvPr>
        </p:nvSpPr>
        <p:spPr/>
        <p:txBody>
          <a:bodyPr>
            <a:normAutofit/>
          </a:bodyPr>
          <a:lstStyle/>
          <a:p>
            <a:r>
              <a:rPr lang="en-US" b="1" dirty="0"/>
              <a:t>Academic skills: </a:t>
            </a:r>
            <a:r>
              <a:rPr lang="en-US" sz="2400" dirty="0"/>
              <a:t>It indicates the potentiality of learners to conduct their study properly in a academic program. Skills may include- listening &amp; writing skills, report writing skills, presentation skills etc.</a:t>
            </a:r>
          </a:p>
          <a:p>
            <a:r>
              <a:rPr lang="en-US" b="1" dirty="0"/>
              <a:t>Employability Skills: </a:t>
            </a:r>
            <a:r>
              <a:rPr lang="en-US" sz="2400" dirty="0"/>
              <a:t>To get employment in a organization some specific skills are required; these are employability skills. For example: communication skills for restaurant manager (</a:t>
            </a:r>
            <a:r>
              <a:rPr lang="en-US" sz="2400" dirty="0" err="1"/>
              <a:t>Ornellas</a:t>
            </a:r>
            <a:r>
              <a:rPr lang="en-US" sz="2400" dirty="0"/>
              <a:t> et al., 2019).</a:t>
            </a:r>
            <a:endParaRPr lang="en-GB" sz="2400" dirty="0"/>
          </a:p>
        </p:txBody>
      </p:sp>
    </p:spTree>
    <p:extLst>
      <p:ext uri="{BB962C8B-B14F-4D97-AF65-F5344CB8AC3E}">
        <p14:creationId xmlns:p14="http://schemas.microsoft.com/office/powerpoint/2010/main" val="4181793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4"/>
          <p:cNvSpPr>
            <a:spLocks noGrp="1"/>
          </p:cNvSpPr>
          <p:nvPr>
            <p:ph type="title"/>
          </p:nvPr>
        </p:nvSpPr>
        <p:spPr/>
        <p:txBody>
          <a:bodyPr>
            <a:normAutofit fontScale="90000"/>
          </a:bodyPr>
          <a:lstStyle/>
          <a:p>
            <a:r>
              <a:rPr lang="en-US" dirty="0"/>
              <a:t>Employability Skills for Restaurant Manager</a:t>
            </a:r>
            <a:endParaRPr lang="en-GB" dirty="0"/>
          </a:p>
        </p:txBody>
      </p:sp>
      <p:sp>
        <p:nvSpPr>
          <p:cNvPr id="4" name="Content Placeholder 3"/>
          <p:cNvSpPr>
            <a:spLocks noGrp="1"/>
          </p:cNvSpPr>
          <p:nvPr>
            <p:ph sz="quarter" idx="2"/>
          </p:nvPr>
        </p:nvSpPr>
        <p:spPr>
          <a:xfrm>
            <a:off x="457200" y="1828800"/>
            <a:ext cx="4040188" cy="4449763"/>
          </a:xfrm>
        </p:spPr>
        <p:txBody>
          <a:bodyPr>
            <a:normAutofit/>
          </a:bodyPr>
          <a:lstStyle/>
          <a:p>
            <a:r>
              <a:rPr lang="en-US" dirty="0"/>
              <a:t>Communication skills</a:t>
            </a:r>
          </a:p>
          <a:p>
            <a:r>
              <a:rPr lang="en-US" dirty="0"/>
              <a:t>Customer service skills</a:t>
            </a:r>
          </a:p>
          <a:p>
            <a:r>
              <a:rPr lang="en-US" dirty="0"/>
              <a:t>Flexibility</a:t>
            </a:r>
          </a:p>
          <a:p>
            <a:r>
              <a:rPr lang="en-US" dirty="0"/>
              <a:t>Interpersonal skills</a:t>
            </a:r>
          </a:p>
          <a:p>
            <a:r>
              <a:rPr lang="en-US" dirty="0"/>
              <a:t>Problem solving skills</a:t>
            </a:r>
          </a:p>
          <a:p>
            <a:r>
              <a:rPr lang="en-US" dirty="0"/>
              <a:t>Teamwork skills &amp;</a:t>
            </a:r>
          </a:p>
          <a:p>
            <a:r>
              <a:rPr lang="en-US" dirty="0"/>
              <a:t>Commercial awareness</a:t>
            </a:r>
          </a:p>
          <a:p>
            <a:r>
              <a:rPr lang="en-US" dirty="0"/>
              <a:t>Good time management skills (Restaurant manager skills, 2021).</a:t>
            </a:r>
            <a:endParaRPr lang="en-GB" dirty="0"/>
          </a:p>
        </p:txBody>
      </p:sp>
      <p:pic>
        <p:nvPicPr>
          <p:cNvPr id="7" name="Content Placeholder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4645025" y="3091914"/>
            <a:ext cx="4041775" cy="2691885"/>
          </a:xfrm>
        </p:spPr>
      </p:pic>
    </p:spTree>
    <p:extLst>
      <p:ext uri="{BB962C8B-B14F-4D97-AF65-F5344CB8AC3E}">
        <p14:creationId xmlns:p14="http://schemas.microsoft.com/office/powerpoint/2010/main" val="3015488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r>
              <a:rPr lang="en-US" dirty="0"/>
              <a:t>SWOT analysis</a:t>
            </a:r>
            <a:endParaRPr lang="en-GB" dirty="0"/>
          </a:p>
        </p:txBody>
      </p:sp>
      <p:graphicFrame>
        <p:nvGraphicFramePr>
          <p:cNvPr id="10" name="Table 9"/>
          <p:cNvGraphicFramePr>
            <a:graphicFrameLocks noGrp="1"/>
          </p:cNvGraphicFramePr>
          <p:nvPr>
            <p:extLst>
              <p:ext uri="{D42A27DB-BD31-4B8C-83A1-F6EECF244321}">
                <p14:modId xmlns:p14="http://schemas.microsoft.com/office/powerpoint/2010/main" val="764923875"/>
              </p:ext>
            </p:extLst>
          </p:nvPr>
        </p:nvGraphicFramePr>
        <p:xfrm>
          <a:off x="457200" y="1397000"/>
          <a:ext cx="8001000" cy="4150360"/>
        </p:xfrm>
        <a:graphic>
          <a:graphicData uri="http://schemas.openxmlformats.org/drawingml/2006/table">
            <a:tbl>
              <a:tblPr firstRow="1" bandRow="1">
                <a:tableStyleId>{5C22544A-7EE6-4342-B048-85BDC9FD1C3A}</a:tableStyleId>
              </a:tblPr>
              <a:tblGrid>
                <a:gridCol w="38862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US" dirty="0"/>
                        <a:t>Strength</a:t>
                      </a:r>
                      <a:endParaRPr lang="en-GB" dirty="0"/>
                    </a:p>
                  </a:txBody>
                  <a:tcPr/>
                </a:tc>
                <a:tc>
                  <a:txBody>
                    <a:bodyPr/>
                    <a:lstStyle/>
                    <a:p>
                      <a:r>
                        <a:rPr lang="en-US" dirty="0"/>
                        <a:t>Weakness</a:t>
                      </a:r>
                      <a:endParaRPr lang="en-GB" dirty="0"/>
                    </a:p>
                  </a:txBody>
                  <a:tcPr/>
                </a:tc>
                <a:extLst>
                  <a:ext uri="{0D108BD9-81ED-4DB2-BD59-A6C34878D82A}">
                    <a16:rowId xmlns:a16="http://schemas.microsoft.com/office/drawing/2014/main" val="10000"/>
                  </a:ext>
                </a:extLst>
              </a:tr>
              <a:tr h="2118360">
                <a:tc>
                  <a:txBody>
                    <a:bodyPr/>
                    <a:lstStyle/>
                    <a:p>
                      <a:pPr marL="285750" indent="-285750">
                        <a:buFont typeface="Wingdings" pitchFamily="2" charset="2"/>
                        <a:buChar char="Ø"/>
                      </a:pPr>
                      <a:r>
                        <a:rPr lang="en-US" dirty="0"/>
                        <a:t>Interpersonal skills</a:t>
                      </a:r>
                    </a:p>
                    <a:p>
                      <a:pPr marL="285750" indent="-285750">
                        <a:buFont typeface="Wingdings" pitchFamily="2" charset="2"/>
                        <a:buChar char="Ø"/>
                      </a:pPr>
                      <a:r>
                        <a:rPr lang="en-US" dirty="0"/>
                        <a:t>Good</a:t>
                      </a:r>
                      <a:r>
                        <a:rPr lang="en-US" baseline="0" dirty="0"/>
                        <a:t> communication skills</a:t>
                      </a:r>
                    </a:p>
                    <a:p>
                      <a:pPr marL="285750" indent="-285750">
                        <a:buFont typeface="Wingdings" pitchFamily="2" charset="2"/>
                        <a:buChar char="Ø"/>
                      </a:pPr>
                      <a:r>
                        <a:rPr lang="en-US" baseline="0" dirty="0"/>
                        <a:t>Decision making capability</a:t>
                      </a:r>
                    </a:p>
                    <a:p>
                      <a:pPr marL="285750" indent="-285750">
                        <a:buFont typeface="Wingdings" pitchFamily="2" charset="2"/>
                        <a:buChar char="Ø"/>
                      </a:pPr>
                      <a:r>
                        <a:rPr lang="en-US" baseline="0" dirty="0"/>
                        <a:t>Innovative</a:t>
                      </a:r>
                    </a:p>
                    <a:p>
                      <a:pPr marL="285750" indent="-285750">
                        <a:buFont typeface="Wingdings" pitchFamily="2" charset="2"/>
                        <a:buChar char="Ø"/>
                      </a:pPr>
                      <a:r>
                        <a:rPr lang="en-US" baseline="0" dirty="0"/>
                        <a:t>Capability to handle group</a:t>
                      </a:r>
                      <a:endParaRPr lang="en-GB" dirty="0"/>
                    </a:p>
                  </a:txBody>
                  <a:tcPr/>
                </a:tc>
                <a:tc>
                  <a:txBody>
                    <a:bodyPr/>
                    <a:lstStyle/>
                    <a:p>
                      <a:pPr marL="285750" indent="-285750">
                        <a:buFont typeface="Wingdings" pitchFamily="2" charset="2"/>
                        <a:buChar char="Ø"/>
                      </a:pPr>
                      <a:r>
                        <a:rPr lang="en-US" dirty="0"/>
                        <a:t>Lack of awareness </a:t>
                      </a:r>
                    </a:p>
                    <a:p>
                      <a:pPr marL="285750" indent="-285750">
                        <a:buFont typeface="Wingdings" pitchFamily="2" charset="2"/>
                        <a:buChar char="Ø"/>
                      </a:pPr>
                      <a:r>
                        <a:rPr lang="en-US" dirty="0"/>
                        <a:t>Lack of experience</a:t>
                      </a:r>
                    </a:p>
                    <a:p>
                      <a:endParaRPr lang="en-GB" dirty="0"/>
                    </a:p>
                  </a:txBody>
                  <a:tcPr/>
                </a:tc>
                <a:extLst>
                  <a:ext uri="{0D108BD9-81ED-4DB2-BD59-A6C34878D82A}">
                    <a16:rowId xmlns:a16="http://schemas.microsoft.com/office/drawing/2014/main" val="10001"/>
                  </a:ext>
                </a:extLst>
              </a:tr>
              <a:tr h="304800">
                <a:tc>
                  <a:txBody>
                    <a:bodyPr/>
                    <a:lstStyle/>
                    <a:p>
                      <a:r>
                        <a:rPr lang="en-US" dirty="0"/>
                        <a:t>Opportunity</a:t>
                      </a:r>
                      <a:endParaRPr lang="en-GB" dirty="0"/>
                    </a:p>
                  </a:txBody>
                  <a:tcPr/>
                </a:tc>
                <a:tc>
                  <a:txBody>
                    <a:bodyPr/>
                    <a:lstStyle/>
                    <a:p>
                      <a:r>
                        <a:rPr lang="en-US" dirty="0"/>
                        <a:t>Threats</a:t>
                      </a:r>
                      <a:endParaRPr lang="en-GB" dirty="0"/>
                    </a:p>
                  </a:txBody>
                  <a:tcPr/>
                </a:tc>
                <a:extLst>
                  <a:ext uri="{0D108BD9-81ED-4DB2-BD59-A6C34878D82A}">
                    <a16:rowId xmlns:a16="http://schemas.microsoft.com/office/drawing/2014/main" val="10002"/>
                  </a:ext>
                </a:extLst>
              </a:tr>
              <a:tr h="1295400">
                <a:tc>
                  <a:txBody>
                    <a:bodyPr/>
                    <a:lstStyle/>
                    <a:p>
                      <a:pPr marL="285750" indent="-285750">
                        <a:buFont typeface="Wingdings" pitchFamily="2" charset="2"/>
                        <a:buChar char="Ø"/>
                      </a:pPr>
                      <a:r>
                        <a:rPr lang="en-US" dirty="0"/>
                        <a:t>Good</a:t>
                      </a:r>
                      <a:r>
                        <a:rPr lang="en-US" baseline="0" dirty="0"/>
                        <a:t> demand of restaurant manager</a:t>
                      </a:r>
                    </a:p>
                    <a:p>
                      <a:pPr marL="285750" indent="-285750">
                        <a:buFont typeface="Wingdings" pitchFamily="2" charset="2"/>
                        <a:buChar char="Ø"/>
                      </a:pPr>
                      <a:r>
                        <a:rPr lang="en-US" baseline="0" dirty="0"/>
                        <a:t>Enhances career opportunity in other sectors</a:t>
                      </a:r>
                      <a:endParaRPr lang="en-GB" dirty="0"/>
                    </a:p>
                  </a:txBody>
                  <a:tcPr/>
                </a:tc>
                <a:tc>
                  <a:txBody>
                    <a:bodyPr/>
                    <a:lstStyle/>
                    <a:p>
                      <a:pPr marL="285750" indent="-285750">
                        <a:buFont typeface="Wingdings" pitchFamily="2" charset="2"/>
                        <a:buChar char="Ø"/>
                      </a:pPr>
                      <a:r>
                        <a:rPr lang="en-US" dirty="0"/>
                        <a:t>Radical change</a:t>
                      </a:r>
                    </a:p>
                    <a:p>
                      <a:pPr marL="285750" indent="-285750">
                        <a:buFont typeface="Wingdings" pitchFamily="2" charset="2"/>
                        <a:buChar char="Ø"/>
                      </a:pPr>
                      <a:r>
                        <a:rPr lang="en-US" dirty="0"/>
                        <a:t>Frequent update</a:t>
                      </a:r>
                      <a:r>
                        <a:rPr lang="en-US" baseline="0" dirty="0"/>
                        <a:t> of technology</a:t>
                      </a:r>
                      <a:endParaRPr lang="en-GB"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57185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a:t>Time management skills</a:t>
            </a:r>
            <a:endParaRPr lang="en-GB" sz="4800" dirty="0"/>
          </a:p>
        </p:txBody>
      </p:sp>
      <p:sp>
        <p:nvSpPr>
          <p:cNvPr id="3" name="Content Placeholder 2"/>
          <p:cNvSpPr>
            <a:spLocks noGrp="1"/>
          </p:cNvSpPr>
          <p:nvPr>
            <p:ph sz="half" idx="1"/>
          </p:nvPr>
        </p:nvSpPr>
        <p:spPr>
          <a:xfrm>
            <a:off x="457200" y="1828800"/>
            <a:ext cx="4572000" cy="4525963"/>
          </a:xfrm>
        </p:spPr>
        <p:txBody>
          <a:bodyPr>
            <a:normAutofit/>
          </a:bodyPr>
          <a:lstStyle/>
          <a:p>
            <a:pPr marL="0" indent="0" algn="just">
              <a:buNone/>
            </a:pPr>
            <a:r>
              <a:rPr lang="en-US" sz="2000" dirty="0"/>
              <a:t>Time management is mandatory to have the post of manager in a restaurant, key skills that will help me to manage time are-</a:t>
            </a:r>
          </a:p>
          <a:p>
            <a:pPr algn="just">
              <a:buFont typeface="Wingdings" pitchFamily="2" charset="2"/>
              <a:buChar char="Ø"/>
            </a:pPr>
            <a:r>
              <a:rPr lang="en-US" sz="2000" dirty="0"/>
              <a:t>Effective planning</a:t>
            </a:r>
          </a:p>
          <a:p>
            <a:pPr algn="just">
              <a:buFont typeface="Wingdings" pitchFamily="2" charset="2"/>
              <a:buChar char="Ø"/>
            </a:pPr>
            <a:r>
              <a:rPr lang="en-US" sz="2000" dirty="0"/>
              <a:t>Prioritizing and decision making</a:t>
            </a:r>
          </a:p>
          <a:p>
            <a:pPr algn="just">
              <a:buFont typeface="Wingdings" pitchFamily="2" charset="2"/>
              <a:buChar char="Ø"/>
            </a:pPr>
            <a:r>
              <a:rPr lang="en-US" sz="2000" dirty="0"/>
              <a:t>Setting boundaries of work</a:t>
            </a:r>
          </a:p>
          <a:p>
            <a:pPr algn="just">
              <a:buFont typeface="Wingdings" pitchFamily="2" charset="2"/>
              <a:buChar char="Ø"/>
            </a:pPr>
            <a:r>
              <a:rPr lang="en-US" sz="2000" dirty="0"/>
              <a:t>Based on required depends on in-home and outsourcing for timely accomplishment</a:t>
            </a:r>
          </a:p>
          <a:p>
            <a:pPr algn="just">
              <a:buFont typeface="Wingdings" pitchFamily="2" charset="2"/>
              <a:buChar char="Ø"/>
            </a:pPr>
            <a:r>
              <a:rPr lang="en-US" sz="2000" dirty="0"/>
              <a:t>Develop system and follow it (</a:t>
            </a:r>
            <a:r>
              <a:rPr lang="en-GB" sz="2000" dirty="0"/>
              <a:t>Time management, 2021).</a:t>
            </a:r>
            <a:endParaRPr lang="en-US" sz="20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410200" y="2133600"/>
            <a:ext cx="3657600" cy="3801269"/>
          </a:xfrm>
        </p:spPr>
      </p:pic>
    </p:spTree>
    <p:extLst>
      <p:ext uri="{BB962C8B-B14F-4D97-AF65-F5344CB8AC3E}">
        <p14:creationId xmlns:p14="http://schemas.microsoft.com/office/powerpoint/2010/main" val="523568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Improvement needs</a:t>
            </a:r>
            <a:endParaRPr lang="en-GB" dirty="0"/>
          </a:p>
        </p:txBody>
      </p:sp>
      <p:sp>
        <p:nvSpPr>
          <p:cNvPr id="3" name="Text Placeholder 2"/>
          <p:cNvSpPr>
            <a:spLocks noGrp="1"/>
          </p:cNvSpPr>
          <p:nvPr>
            <p:ph type="body" idx="1"/>
          </p:nvPr>
        </p:nvSpPr>
        <p:spPr/>
        <p:txBody>
          <a:bodyPr>
            <a:normAutofit/>
          </a:bodyPr>
          <a:lstStyle/>
          <a:p>
            <a:r>
              <a:rPr lang="en-US" dirty="0"/>
              <a:t>Improvement areas</a:t>
            </a:r>
            <a:endParaRPr lang="en-GB" dirty="0"/>
          </a:p>
        </p:txBody>
      </p:sp>
      <p:sp>
        <p:nvSpPr>
          <p:cNvPr id="4" name="Content Placeholder 3"/>
          <p:cNvSpPr>
            <a:spLocks noGrp="1"/>
          </p:cNvSpPr>
          <p:nvPr>
            <p:ph sz="quarter" idx="2"/>
          </p:nvPr>
        </p:nvSpPr>
        <p:spPr/>
        <p:txBody>
          <a:bodyPr>
            <a:normAutofit/>
          </a:bodyPr>
          <a:lstStyle/>
          <a:p>
            <a:r>
              <a:rPr lang="en-US" dirty="0"/>
              <a:t>Gain experience from previous workers</a:t>
            </a:r>
          </a:p>
          <a:p>
            <a:r>
              <a:rPr lang="en-US" dirty="0"/>
              <a:t>Change management skills</a:t>
            </a:r>
          </a:p>
          <a:p>
            <a:r>
              <a:rPr lang="en-US" dirty="0"/>
              <a:t>Technological knowledge and adaptability with changing technology</a:t>
            </a:r>
          </a:p>
          <a:p>
            <a:r>
              <a:rPr lang="en-US" dirty="0"/>
              <a:t>Emphasize on developing time management skills</a:t>
            </a:r>
          </a:p>
          <a:p>
            <a:r>
              <a:rPr lang="en-US" dirty="0"/>
              <a:t>Focus on continuous improvement </a:t>
            </a:r>
          </a:p>
          <a:p>
            <a:endParaRPr lang="en-US" dirty="0"/>
          </a:p>
          <a:p>
            <a:endParaRPr lang="en-GB" dirty="0"/>
          </a:p>
        </p:txBody>
      </p:sp>
      <p:pic>
        <p:nvPicPr>
          <p:cNvPr id="7" name="Content Placeholder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5236963" y="3008907"/>
            <a:ext cx="2857899" cy="2857899"/>
          </a:xfrm>
        </p:spPr>
      </p:pic>
    </p:spTree>
    <p:extLst>
      <p:ext uri="{BB962C8B-B14F-4D97-AF65-F5344CB8AC3E}">
        <p14:creationId xmlns:p14="http://schemas.microsoft.com/office/powerpoint/2010/main" val="4192476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Personal development plan</a:t>
            </a:r>
            <a:endParaRPr lang="en-GB" dirty="0"/>
          </a:p>
        </p:txBody>
      </p:sp>
      <p:sp>
        <p:nvSpPr>
          <p:cNvPr id="3" name="Content Placeholder 2"/>
          <p:cNvSpPr>
            <a:spLocks noGrp="1"/>
          </p:cNvSpPr>
          <p:nvPr>
            <p:ph sz="half" idx="1"/>
          </p:nvPr>
        </p:nvSpPr>
        <p:spPr/>
        <p:txBody>
          <a:bodyPr>
            <a:normAutofit/>
          </a:bodyPr>
          <a:lstStyle/>
          <a:p>
            <a:r>
              <a:rPr lang="en-US" sz="2000" dirty="0"/>
              <a:t>To develop skills of technology development, change management and improve time management skills i will take six months.</a:t>
            </a:r>
          </a:p>
          <a:p>
            <a:r>
              <a:rPr lang="en-US" sz="2000" dirty="0"/>
              <a:t>During this period I will take short course, participate in training program and seminar.</a:t>
            </a:r>
          </a:p>
          <a:p>
            <a:r>
              <a:rPr lang="en-US" sz="2000" dirty="0"/>
              <a:t>I will meet with experienced people regarding improving my knowledge (Grit et al., 2019).</a:t>
            </a:r>
            <a:endParaRPr lang="en-GB" sz="20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784401"/>
            <a:ext cx="4038600" cy="2706836"/>
          </a:xfrm>
        </p:spPr>
      </p:pic>
    </p:spTree>
    <p:extLst>
      <p:ext uri="{BB962C8B-B14F-4D97-AF65-F5344CB8AC3E}">
        <p14:creationId xmlns:p14="http://schemas.microsoft.com/office/powerpoint/2010/main" val="3845794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GB" dirty="0"/>
          </a:p>
        </p:txBody>
      </p:sp>
      <p:sp>
        <p:nvSpPr>
          <p:cNvPr id="3" name="Content Placeholder 2"/>
          <p:cNvSpPr>
            <a:spLocks noGrp="1"/>
          </p:cNvSpPr>
          <p:nvPr>
            <p:ph idx="1"/>
          </p:nvPr>
        </p:nvSpPr>
        <p:spPr/>
        <p:txBody>
          <a:bodyPr>
            <a:normAutofit/>
          </a:bodyPr>
          <a:lstStyle/>
          <a:p>
            <a:pPr marL="0" indent="0" algn="just">
              <a:buNone/>
            </a:pPr>
            <a:r>
              <a:rPr lang="en-US" sz="2800" dirty="0"/>
              <a:t>To get expected job, first of all skills requirement for the job need to identify. Then comparing personal skills with job requirement. Based on gap, personal development measures should be taken to get the expected job. </a:t>
            </a:r>
            <a:endParaRPr lang="en-GB" sz="2800" dirty="0"/>
          </a:p>
        </p:txBody>
      </p:sp>
    </p:spTree>
    <p:extLst>
      <p:ext uri="{BB962C8B-B14F-4D97-AF65-F5344CB8AC3E}">
        <p14:creationId xmlns:p14="http://schemas.microsoft.com/office/powerpoint/2010/main" val="2501784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GB" dirty="0"/>
          </a:p>
        </p:txBody>
      </p:sp>
      <p:sp>
        <p:nvSpPr>
          <p:cNvPr id="3" name="Content Placeholder 2"/>
          <p:cNvSpPr>
            <a:spLocks noGrp="1"/>
          </p:cNvSpPr>
          <p:nvPr>
            <p:ph idx="1"/>
          </p:nvPr>
        </p:nvSpPr>
        <p:spPr/>
        <p:txBody>
          <a:bodyPr>
            <a:normAutofit/>
          </a:bodyPr>
          <a:lstStyle/>
          <a:p>
            <a:r>
              <a:rPr lang="en-GB" sz="2000" dirty="0"/>
              <a:t>Time management, (2021), [online], available at : </a:t>
            </a:r>
            <a:r>
              <a:rPr lang="en-GB" sz="2000" dirty="0">
                <a:hlinkClick r:id="rId2"/>
              </a:rPr>
              <a:t>https://corporatefinanceinstitute.com/resources/careers/soft-skills/time-management-list-tips/</a:t>
            </a:r>
            <a:r>
              <a:rPr lang="en-GB" sz="2000" dirty="0"/>
              <a:t>, [Accessed on: 10</a:t>
            </a:r>
            <a:r>
              <a:rPr lang="en-GB" sz="2000" baseline="30000" dirty="0"/>
              <a:t>th</a:t>
            </a:r>
            <a:r>
              <a:rPr lang="en-GB" sz="2000" dirty="0"/>
              <a:t> August 2021].</a:t>
            </a:r>
          </a:p>
          <a:p>
            <a:r>
              <a:rPr lang="en-US" sz="2000" dirty="0" err="1"/>
              <a:t>Ornellas</a:t>
            </a:r>
            <a:r>
              <a:rPr lang="en-US" sz="2000" dirty="0"/>
              <a:t>, A., Falkner, K. and </a:t>
            </a:r>
            <a:r>
              <a:rPr lang="en-US" sz="2000" dirty="0" err="1"/>
              <a:t>Stålbrandt</a:t>
            </a:r>
            <a:r>
              <a:rPr lang="en-US" sz="2000" dirty="0"/>
              <a:t>, E.E., (2019). Enhancing graduates’ employability skills through authentic learning approaches. </a:t>
            </a:r>
            <a:r>
              <a:rPr lang="en-US" sz="2000" i="1" dirty="0"/>
              <a:t>Higher education, skills and work-based learning</a:t>
            </a:r>
            <a:r>
              <a:rPr lang="en-US" sz="2000" dirty="0"/>
              <a:t>.</a:t>
            </a:r>
          </a:p>
          <a:p>
            <a:r>
              <a:rPr lang="en-US" sz="2000" dirty="0"/>
              <a:t>Grit, R., </a:t>
            </a:r>
            <a:r>
              <a:rPr lang="en-US" sz="2000" dirty="0" err="1"/>
              <a:t>Guit</a:t>
            </a:r>
            <a:r>
              <a:rPr lang="en-US" sz="2000" dirty="0"/>
              <a:t>, R. and Van der </a:t>
            </a:r>
            <a:r>
              <a:rPr lang="en-US" sz="2000" dirty="0" err="1"/>
              <a:t>Sijde</a:t>
            </a:r>
            <a:r>
              <a:rPr lang="en-US" sz="2000" dirty="0"/>
              <a:t>, N., (2019). </a:t>
            </a:r>
            <a:r>
              <a:rPr lang="en-US" sz="2000" i="1" dirty="0"/>
              <a:t>Managing your competencies: personal development plan</a:t>
            </a:r>
            <a:r>
              <a:rPr lang="en-US" sz="2000" dirty="0"/>
              <a:t>. </a:t>
            </a:r>
            <a:r>
              <a:rPr lang="en-US" sz="2000" dirty="0" err="1"/>
              <a:t>Routledge</a:t>
            </a:r>
            <a:r>
              <a:rPr lang="en-US" sz="2000" dirty="0"/>
              <a:t>.</a:t>
            </a:r>
          </a:p>
          <a:p>
            <a:r>
              <a:rPr lang="en-US" sz="2000" dirty="0"/>
              <a:t>Restaurant manager skills, ( 2021), [online], available at: </a:t>
            </a:r>
            <a:r>
              <a:rPr lang="en-US" sz="2000" dirty="0">
                <a:hlinkClick r:id="rId3"/>
              </a:rPr>
              <a:t>https://targetjobs.co.uk/careers-advice/job-descriptions/278839-restaurant-manager-job-description</a:t>
            </a:r>
            <a:r>
              <a:rPr lang="en-US" sz="2000" dirty="0"/>
              <a:t>, [ Accessed on: 10</a:t>
            </a:r>
            <a:r>
              <a:rPr lang="en-US" sz="2000" baseline="30000" dirty="0"/>
              <a:t>th</a:t>
            </a:r>
            <a:r>
              <a:rPr lang="en-US" sz="2000" dirty="0"/>
              <a:t> August 2021]</a:t>
            </a:r>
          </a:p>
          <a:p>
            <a:endParaRPr lang="en-GB" dirty="0"/>
          </a:p>
          <a:p>
            <a:endParaRPr lang="en-GB" dirty="0"/>
          </a:p>
        </p:txBody>
      </p:sp>
    </p:spTree>
    <p:extLst>
      <p:ext uri="{BB962C8B-B14F-4D97-AF65-F5344CB8AC3E}">
        <p14:creationId xmlns:p14="http://schemas.microsoft.com/office/powerpoint/2010/main" val="18746956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907</TotalTime>
  <Words>506</Words>
  <Application>Microsoft Office PowerPoint</Application>
  <PresentationFormat>On-screen Show (4:3)</PresentationFormat>
  <Paragraphs>62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Constantia</vt:lpstr>
      <vt:lpstr>Wingdings</vt:lpstr>
      <vt:lpstr>Wingdings 2</vt:lpstr>
      <vt:lpstr>Flow</vt:lpstr>
      <vt:lpstr>Academic and Employability Skills for Restaurant Manager</vt:lpstr>
      <vt:lpstr>Academic and Employability Skills</vt:lpstr>
      <vt:lpstr>Employability Skills for Restaurant Manager</vt:lpstr>
      <vt:lpstr>SWOT analysis</vt:lpstr>
      <vt:lpstr>Time management skills</vt:lpstr>
      <vt:lpstr>Improvement needs</vt:lpstr>
      <vt:lpstr>Personal development plan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for Restaurant Manager</dc:title>
  <dc:creator>Kamrul Hasan</dc:creator>
  <cp:lastModifiedBy>Kamrul Hasan</cp:lastModifiedBy>
  <cp:revision>23</cp:revision>
  <dcterms:created xsi:type="dcterms:W3CDTF">2006-08-16T00:00:00Z</dcterms:created>
  <dcterms:modified xsi:type="dcterms:W3CDTF">2021-08-11T17:42:48Z</dcterms:modified>
</cp:coreProperties>
</file>