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99" r:id="rId2"/>
    <p:sldId id="329" r:id="rId3"/>
    <p:sldId id="351" r:id="rId4"/>
    <p:sldId id="300" r:id="rId5"/>
    <p:sldId id="352" r:id="rId6"/>
    <p:sldId id="353" r:id="rId7"/>
    <p:sldId id="354" r:id="rId8"/>
    <p:sldId id="349" r:id="rId9"/>
    <p:sldId id="350" r:id="rId10"/>
    <p:sldId id="356" r:id="rId11"/>
    <p:sldId id="355" r:id="rId12"/>
    <p:sldId id="357" r:id="rId13"/>
    <p:sldId id="358" r:id="rId14"/>
    <p:sldId id="359" r:id="rId15"/>
    <p:sldId id="360" r:id="rId16"/>
    <p:sldId id="361" r:id="rId17"/>
    <p:sldId id="362" r:id="rId18"/>
    <p:sldId id="363" r:id="rId19"/>
    <p:sldId id="364" r:id="rId20"/>
    <p:sldId id="365" r:id="rId21"/>
    <p:sldId id="366" r:id="rId22"/>
    <p:sldId id="367" r:id="rId23"/>
    <p:sldId id="368" r:id="rId24"/>
    <p:sldId id="369" r:id="rId25"/>
    <p:sldId id="370" r:id="rId26"/>
    <p:sldId id="371" r:id="rId27"/>
    <p:sldId id="372" r:id="rId28"/>
    <p:sldId id="373" r:id="rId29"/>
    <p:sldId id="374" r:id="rId30"/>
    <p:sldId id="375" r:id="rId31"/>
    <p:sldId id="376" r:id="rId32"/>
    <p:sldId id="377" r:id="rId33"/>
    <p:sldId id="378" r:id="rId34"/>
    <p:sldId id="379" r:id="rId35"/>
    <p:sldId id="380" r:id="rId36"/>
    <p:sldId id="381" r:id="rId37"/>
    <p:sldId id="309" r:id="rId38"/>
    <p:sldId id="348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3" autoAdjust="0"/>
    <p:restoredTop sz="89585" autoAdjust="0"/>
  </p:normalViewPr>
  <p:slideViewPr>
    <p:cSldViewPr snapToGrid="0">
      <p:cViewPr varScale="1">
        <p:scale>
          <a:sx n="80" d="100"/>
          <a:sy n="80" d="100"/>
        </p:scale>
        <p:origin x="30" y="30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5" d="100"/>
          <a:sy n="125" d="100"/>
        </p:scale>
        <p:origin x="493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E246DE-1311-4D9A-A106-4892398E4179}" type="datetimeFigureOut">
              <a:rPr lang="en-GB" smtClean="0"/>
              <a:t>29/09/2024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E63CAB-249C-4D0A-83D1-41B6B245C5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33259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1444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07021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1428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7851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44325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7905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70589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0667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8340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9868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7633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3704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848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1783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7837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4287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26832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1212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396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850834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72739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4463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51122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467932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06661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56957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970241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10475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2996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30334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563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20048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627211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17904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2284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908119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93341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63CAB-249C-4D0A-83D1-41B6B245C538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3736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685BB-D846-44CD-AE50-D2DE1B0AA685}" type="datetimeFigureOut">
              <a:rPr lang="en-GB" smtClean="0"/>
              <a:t>29/09/2024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1EE06-15A3-4882-AFD9-D6C741948A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94940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685BB-D846-44CD-AE50-D2DE1B0AA685}" type="datetimeFigureOut">
              <a:rPr lang="en-GB" smtClean="0"/>
              <a:t>29/09/2024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1EE06-15A3-4882-AFD9-D6C741948A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30146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685BB-D846-44CD-AE50-D2DE1B0AA685}" type="datetimeFigureOut">
              <a:rPr lang="en-GB" smtClean="0"/>
              <a:t>29/09/2024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1EE06-15A3-4882-AFD9-D6C741948A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93555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685BB-D846-44CD-AE50-D2DE1B0AA685}" type="datetimeFigureOut">
              <a:rPr lang="en-GB" smtClean="0"/>
              <a:t>29/09/2024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1EE06-15A3-4882-AFD9-D6C741948A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3320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685BB-D846-44CD-AE50-D2DE1B0AA685}" type="datetimeFigureOut">
              <a:rPr lang="en-GB" smtClean="0"/>
              <a:t>29/09/2024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1EE06-15A3-4882-AFD9-D6C741948A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838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685BB-D846-44CD-AE50-D2DE1B0AA685}" type="datetimeFigureOut">
              <a:rPr lang="en-GB" smtClean="0"/>
              <a:t>29/09/2024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1EE06-15A3-4882-AFD9-D6C741948A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38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685BB-D846-44CD-AE50-D2DE1B0AA685}" type="datetimeFigureOut">
              <a:rPr lang="en-GB" smtClean="0"/>
              <a:t>29/09/2024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1EE06-15A3-4882-AFD9-D6C741948A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134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685BB-D846-44CD-AE50-D2DE1B0AA685}" type="datetimeFigureOut">
              <a:rPr lang="en-GB" smtClean="0"/>
              <a:t>29/09/2024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1EE06-15A3-4882-AFD9-D6C741948A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631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685BB-D846-44CD-AE50-D2DE1B0AA685}" type="datetimeFigureOut">
              <a:rPr lang="en-GB" smtClean="0"/>
              <a:t>29/09/2024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1EE06-15A3-4882-AFD9-D6C741948A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838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685BB-D846-44CD-AE50-D2DE1B0AA685}" type="datetimeFigureOut">
              <a:rPr lang="en-GB" smtClean="0"/>
              <a:t>29/09/2024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1EE06-15A3-4882-AFD9-D6C741948A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1877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685BB-D846-44CD-AE50-D2DE1B0AA685}" type="datetimeFigureOut">
              <a:rPr lang="en-GB" smtClean="0"/>
              <a:t>29/09/2024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1EE06-15A3-4882-AFD9-D6C741948A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9485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685BB-D846-44CD-AE50-D2DE1B0AA685}" type="datetimeFigureOut">
              <a:rPr lang="en-GB" smtClean="0"/>
              <a:t>29/09/2024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C1EE06-15A3-4882-AFD9-D6C741948A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66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ejorandomihogar.com/coco-pixar-celebra-el-dia-de-muertos-checa-estos-datos-antes-de-verla/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gamerant.com/red-dead-redemption-john-marston-arthur-morgan-canon-events-multiverse/" TargetMode="External"/><Relationship Id="rId5" Type="http://schemas.openxmlformats.org/officeDocument/2006/relationships/image" Target="../media/image6.jpg"/><Relationship Id="rId4" Type="http://schemas.openxmlformats.org/officeDocument/2006/relationships/image" Target="../media/image3.png"/><Relationship Id="rId9" Type="http://schemas.openxmlformats.org/officeDocument/2006/relationships/hyperlink" Target="https://creativecommons.org/licenses/by-nc-nd/3.0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imdb.com/title/tt0245429/mediaviewer/rm1650122240/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1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playstationblast.com.br/2015/06/hands-on-journey-ps4.html" TargetMode="External"/><Relationship Id="rId5" Type="http://schemas.openxmlformats.org/officeDocument/2006/relationships/image" Target="../media/image10.jp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slishbychie.sakura.ne.jp/paintings-1325700.html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artincontext.org/classical-art/" TargetMode="External"/><Relationship Id="rId5" Type="http://schemas.openxmlformats.org/officeDocument/2006/relationships/image" Target="../media/image12.jpeg"/><Relationship Id="rId4" Type="http://schemas.openxmlformats.org/officeDocument/2006/relationships/image" Target="../media/image3.png"/><Relationship Id="rId9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comicquest.org/new-comics-releases-nov-8-9/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allpapercave.com/classical-art-wallpapers" TargetMode="External"/><Relationship Id="rId5" Type="http://schemas.openxmlformats.org/officeDocument/2006/relationships/image" Target="../media/image15.jpe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hdqwalls.com/wallpaper/1920x1200/the-last-of-us-part-ii-game" TargetMode="External"/><Relationship Id="rId5" Type="http://schemas.openxmlformats.org/officeDocument/2006/relationships/image" Target="../media/image19.jpe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ahoo.com/now/disneys-lion-king-remake-getting-040529535.html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blogography.com/archives/tag/miyazaki" TargetMode="External"/><Relationship Id="rId5" Type="http://schemas.openxmlformats.org/officeDocument/2006/relationships/image" Target="../media/image20.jpg"/><Relationship Id="rId4" Type="http://schemas.openxmlformats.org/officeDocument/2006/relationships/image" Target="../media/image3.png"/><Relationship Id="rId9" Type="http://schemas.openxmlformats.org/officeDocument/2006/relationships/hyperlink" Target="https://creativecommons.org/licenses/by-nc-nd/3.0/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.png"/><Relationship Id="rId7" Type="http://schemas.openxmlformats.org/officeDocument/2006/relationships/hyperlink" Target="https://creativecommons.org/licenses/by-sa/3.0/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.wikipedia.org/wiki/List_of_movie_theater_chains" TargetMode="External"/><Relationship Id="rId5" Type="http://schemas.openxmlformats.org/officeDocument/2006/relationships/image" Target="../media/image22.jpeg"/><Relationship Id="rId4" Type="http://schemas.openxmlformats.org/officeDocument/2006/relationships/image" Target="../media/image3.png"/><Relationship Id="rId9" Type="http://schemas.openxmlformats.org/officeDocument/2006/relationships/hyperlink" Target="https://thirdeyeblindproductions.com/how-gaming-became-the-biggest-entertainment-industry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wallpapercave.com/dutch-van-der-linde-wallpapers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pinterest.fr/pin/131448882858137393/" TargetMode="External"/><Relationship Id="rId5" Type="http://schemas.openxmlformats.org/officeDocument/2006/relationships/image" Target="../media/image24.jp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minilua.net/vale-pena-jogar-the-walking-dead-telltale-series/" TargetMode="External"/><Relationship Id="rId5" Type="http://schemas.openxmlformats.org/officeDocument/2006/relationships/image" Target="../media/image26.jp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dreamstime.com/stock-photo-business-team-meeting-around-table-brainstorming-session-image67528459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28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atalog.fullsail.edu/blackmoor-game-studio" TargetMode="External"/><Relationship Id="rId5" Type="http://schemas.openxmlformats.org/officeDocument/2006/relationships/image" Target="../media/image27.jp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polygon.com/2015/6/16/8793819/minecraft-hololens-is-a-spectacular-glimpse-into-a-new-technology-and" TargetMode="External"/><Relationship Id="rId5" Type="http://schemas.openxmlformats.org/officeDocument/2006/relationships/image" Target="../media/image29.jpg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lesterbanks.com/2014/03/autodesk-maya-2015-3d-animation-software/" TargetMode="External"/><Relationship Id="rId5" Type="http://schemas.openxmlformats.org/officeDocument/2006/relationships/image" Target="../media/image30.jpg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baagames.com/2013/10/spec-ops-the-line-sales-75-steam/" TargetMode="External"/><Relationship Id="rId5" Type="http://schemas.openxmlformats.org/officeDocument/2006/relationships/image" Target="../media/image31.jpeg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ytimes.com/2020/10/20/realestate/virtual-reality-for-beginners.html" TargetMode="External"/><Relationship Id="rId5" Type="http://schemas.openxmlformats.org/officeDocument/2006/relationships/image" Target="../media/image33.jpg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hyperlink" Target="https://creativecommons.org/licenses/by-nc-nd/3.0/" TargetMode="Externa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ldadodelarte.blogspot.com/2011/04/mc-escher-en-granada-eschergranada.html" TargetMode="External"/><Relationship Id="rId5" Type="http://schemas.openxmlformats.org/officeDocument/2006/relationships/image" Target="../media/image35.gif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reddit.com/r/cursedimages/comments/86hrtf/cursed_shrek/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37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allpapersden.com/atreus-kratos-god-of-war-2018-wallpaper/" TargetMode="External"/><Relationship Id="rId5" Type="http://schemas.openxmlformats.org/officeDocument/2006/relationships/image" Target="../media/image36.jpeg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odels-resource.com/pc_computer/beemoviegame/model/20331/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imgflip.com/i/5xkhb8" TargetMode="External"/><Relationship Id="rId5" Type="http://schemas.openxmlformats.org/officeDocument/2006/relationships/image" Target="../media/image38.jpg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67B4C4D9-868C-448D-BA21-45D3D15989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Picture 6" descr="Text&#10;&#10;Description automatically generated with low confidence">
            <a:extLst>
              <a:ext uri="{FF2B5EF4-FFF2-40B4-BE49-F238E27FC236}">
                <a16:creationId xmlns:a16="http://schemas.microsoft.com/office/drawing/2014/main" id="{FE47F6C5-F995-4284-81F5-D34AB29323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771" y="439593"/>
            <a:ext cx="3952457" cy="130826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C60DB77-B3E8-4EB8-9C92-87DF96E697A0}"/>
              </a:ext>
            </a:extLst>
          </p:cNvPr>
          <p:cNvSpPr txBox="1"/>
          <p:nvPr/>
        </p:nvSpPr>
        <p:spPr>
          <a:xfrm>
            <a:off x="787729" y="2041319"/>
            <a:ext cx="1061654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500" dirty="0">
                <a:solidFill>
                  <a:schemeClr val="bg1"/>
                </a:solidFill>
                <a:latin typeface="+mj-lt"/>
              </a:rPr>
              <a:t>BA COMPUTER GAMES DESIGN/BA ANIMATION &amp; VFX</a:t>
            </a:r>
          </a:p>
          <a:p>
            <a:pPr algn="ctr"/>
            <a:r>
              <a:rPr lang="en-GB" sz="4500" b="1" dirty="0">
                <a:solidFill>
                  <a:schemeClr val="bg1"/>
                </a:solidFill>
                <a:latin typeface="+mj-lt"/>
              </a:rPr>
              <a:t> </a:t>
            </a:r>
          </a:p>
          <a:p>
            <a:pPr algn="ctr"/>
            <a:r>
              <a:rPr lang="en-GB" sz="6000" b="1" dirty="0">
                <a:solidFill>
                  <a:srgbClr val="FFC000"/>
                </a:solidFill>
                <a:latin typeface="+mj-lt"/>
              </a:rPr>
              <a:t>Visual Studies</a:t>
            </a:r>
          </a:p>
          <a:p>
            <a:pPr algn="ctr"/>
            <a:endParaRPr lang="en-GB" sz="3500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n-GB" sz="3500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</p:spTree>
    <p:extLst>
      <p:ext uri="{BB962C8B-B14F-4D97-AF65-F5344CB8AC3E}">
        <p14:creationId xmlns:p14="http://schemas.microsoft.com/office/powerpoint/2010/main" val="4058804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46A1A36-EC5C-4260-880F-3795E6B4F0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BC90B7B-107C-416C-8005-E384F3797A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2844224"/>
            <a:ext cx="8534400" cy="1169551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accent4"/>
                </a:solidFill>
                <a:latin typeface="+mn-lt"/>
              </a:rPr>
              <a:t>What is Art?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3000" b="1" dirty="0">
                <a:solidFill>
                  <a:schemeClr val="bg1"/>
                </a:solidFill>
                <a:latin typeface="+mn-lt"/>
              </a:rPr>
              <a:t>Introduction: The Nature of Art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7274F32-5EDF-4CA0-9605-DB62FC6B2047}"/>
              </a:ext>
            </a:extLst>
          </p:cNvPr>
          <p:cNvSpPr txBox="1"/>
          <p:nvPr/>
        </p:nvSpPr>
        <p:spPr>
          <a:xfrm>
            <a:off x="761999" y="152400"/>
            <a:ext cx="1102042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sz="1800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</p:spTree>
    <p:extLst>
      <p:ext uri="{BB962C8B-B14F-4D97-AF65-F5344CB8AC3E}">
        <p14:creationId xmlns:p14="http://schemas.microsoft.com/office/powerpoint/2010/main" val="3463070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6615137-57D6-46F3-9D4D-1A7AFEAB25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A02C58-4C37-4E2D-8625-864BEC2DA0AB}"/>
              </a:ext>
            </a:extLst>
          </p:cNvPr>
          <p:cNvSpPr txBox="1"/>
          <p:nvPr/>
        </p:nvSpPr>
        <p:spPr>
          <a:xfrm>
            <a:off x="761999" y="152400"/>
            <a:ext cx="11020425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06E4F9-6724-4229-8549-40344BBC0784}"/>
              </a:ext>
            </a:extLst>
          </p:cNvPr>
          <p:cNvSpPr txBox="1"/>
          <p:nvPr/>
        </p:nvSpPr>
        <p:spPr>
          <a:xfrm>
            <a:off x="942827" y="1045042"/>
            <a:ext cx="66466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</a:rPr>
              <a:t>What is Art?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432985-AA0D-43E0-AEC0-0C2B718376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2827" y="1975455"/>
            <a:ext cx="6324601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2800" b="1" dirty="0">
                <a:solidFill>
                  <a:schemeClr val="bg1"/>
                </a:solidFill>
                <a:latin typeface="+mn-lt"/>
              </a:rPr>
              <a:t>Art is the intentional creation of something that expresses or evokes emotion, meaning, or aesthetic value</a:t>
            </a:r>
            <a:endParaRPr lang="en-GB" altLang="en-US" sz="1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3ABA149-009A-4939-BEA2-C7E7D994BF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9417" y="5058425"/>
            <a:ext cx="6324601" cy="95410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2800" b="1" dirty="0">
                <a:solidFill>
                  <a:schemeClr val="bg1"/>
                </a:solidFill>
                <a:latin typeface="+mn-lt"/>
              </a:rPr>
              <a:t>It can be subjective and interpreted differently by each viewer.</a:t>
            </a:r>
            <a:endParaRPr lang="en-GB" altLang="en-US" sz="1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4" name="Picture 3" descr="Close up of person painting blue pattern">
            <a:extLst>
              <a:ext uri="{FF2B5EF4-FFF2-40B4-BE49-F238E27FC236}">
                <a16:creationId xmlns:a16="http://schemas.microsoft.com/office/drawing/2014/main" id="{8C7D345B-F5A3-49FC-8DDB-3EEEDB9A6FA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713" y="429616"/>
            <a:ext cx="2800207" cy="41830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Picture 11" descr="Barista preparing coffee">
            <a:extLst>
              <a:ext uri="{FF2B5EF4-FFF2-40B4-BE49-F238E27FC236}">
                <a16:creationId xmlns:a16="http://schemas.microsoft.com/office/drawing/2014/main" id="{17F867F7-F04F-4F1A-87F4-B97046E9818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857" y="3677865"/>
            <a:ext cx="4294080" cy="28627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10218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6615137-57D6-46F3-9D4D-1A7AFEAB25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A02C58-4C37-4E2D-8625-864BEC2DA0AB}"/>
              </a:ext>
            </a:extLst>
          </p:cNvPr>
          <p:cNvSpPr txBox="1"/>
          <p:nvPr/>
        </p:nvSpPr>
        <p:spPr>
          <a:xfrm>
            <a:off x="761999" y="152400"/>
            <a:ext cx="11020425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06E4F9-6724-4229-8549-40344BBC0784}"/>
              </a:ext>
            </a:extLst>
          </p:cNvPr>
          <p:cNvSpPr txBox="1"/>
          <p:nvPr/>
        </p:nvSpPr>
        <p:spPr>
          <a:xfrm>
            <a:off x="942827" y="1045042"/>
            <a:ext cx="66466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</a:rPr>
              <a:t>Art can be considered a form of…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E700D33-7F45-4C04-932D-4197D99CA6A7}"/>
              </a:ext>
            </a:extLst>
          </p:cNvPr>
          <p:cNvSpPr txBox="1"/>
          <p:nvPr/>
        </p:nvSpPr>
        <p:spPr>
          <a:xfrm rot="20839229">
            <a:off x="1161801" y="2865288"/>
            <a:ext cx="66466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chemeClr val="bg1"/>
                </a:solidFill>
              </a:rPr>
              <a:t>Expression</a:t>
            </a:r>
            <a:endParaRPr lang="en-GB" sz="3200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DA79AED-8452-4B18-8733-68172A3EAEDB}"/>
              </a:ext>
            </a:extLst>
          </p:cNvPr>
          <p:cNvSpPr txBox="1"/>
          <p:nvPr/>
        </p:nvSpPr>
        <p:spPr>
          <a:xfrm rot="751161">
            <a:off x="6212841" y="2335603"/>
            <a:ext cx="48973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chemeClr val="bg1"/>
                </a:solidFill>
              </a:rPr>
              <a:t>Communication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CB9C2F-59DC-4AC2-87DF-920CFCDE6CC7}"/>
              </a:ext>
            </a:extLst>
          </p:cNvPr>
          <p:cNvSpPr txBox="1"/>
          <p:nvPr/>
        </p:nvSpPr>
        <p:spPr>
          <a:xfrm rot="20617936">
            <a:off x="5844285" y="4712353"/>
            <a:ext cx="39892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chemeClr val="bg1"/>
                </a:solidFill>
              </a:rPr>
              <a:t>Storytelling</a:t>
            </a:r>
          </a:p>
        </p:txBody>
      </p:sp>
    </p:spTree>
    <p:extLst>
      <p:ext uri="{BB962C8B-B14F-4D97-AF65-F5344CB8AC3E}">
        <p14:creationId xmlns:p14="http://schemas.microsoft.com/office/powerpoint/2010/main" val="1190263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6615137-57D6-46F3-9D4D-1A7AFEAB25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A02C58-4C37-4E2D-8625-864BEC2DA0AB}"/>
              </a:ext>
            </a:extLst>
          </p:cNvPr>
          <p:cNvSpPr txBox="1"/>
          <p:nvPr/>
        </p:nvSpPr>
        <p:spPr>
          <a:xfrm>
            <a:off x="761999" y="152400"/>
            <a:ext cx="11020425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06E4F9-6724-4229-8549-40344BBC0784}"/>
              </a:ext>
            </a:extLst>
          </p:cNvPr>
          <p:cNvSpPr txBox="1"/>
          <p:nvPr/>
        </p:nvSpPr>
        <p:spPr>
          <a:xfrm>
            <a:off x="942827" y="1045042"/>
            <a:ext cx="66466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</a:rPr>
              <a:t>Art as a Form of Expression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3ABA149-009A-4939-BEA2-C7E7D994BF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1451" y="1799184"/>
            <a:ext cx="7564789" cy="181588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2800" b="1" dirty="0">
                <a:solidFill>
                  <a:schemeClr val="bg1"/>
                </a:solidFill>
                <a:latin typeface="+mn-lt"/>
              </a:rPr>
              <a:t>Art allows individuals to communicate emotions, ideas, and beliefs through various mediums, including visual, auditory, or interactive forms like games and animation.</a:t>
            </a:r>
            <a:endParaRPr lang="en-GB" altLang="en-US" sz="1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19" name="Picture 18" descr="A collage of a person wearing a cowboy hat&#10;&#10;Description automatically generated">
            <a:extLst>
              <a:ext uri="{FF2B5EF4-FFF2-40B4-BE49-F238E27FC236}">
                <a16:creationId xmlns:a16="http://schemas.microsoft.com/office/drawing/2014/main" id="{DA1B4A26-51FA-4D17-AECD-954AB2335E8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6382232" y="3873650"/>
            <a:ext cx="4947920" cy="24739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Picture 15" descr="A group of people in clothing&#10;&#10;Description automatically generated">
            <a:extLst>
              <a:ext uri="{FF2B5EF4-FFF2-40B4-BE49-F238E27FC236}">
                <a16:creationId xmlns:a16="http://schemas.microsoft.com/office/drawing/2014/main" id="{C861F583-69F9-47DD-B526-B60D99C7E07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499474" y="4125455"/>
            <a:ext cx="5310296" cy="22221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5E09F5C-B240-474C-87C8-AF88E976A515}"/>
              </a:ext>
            </a:extLst>
          </p:cNvPr>
          <p:cNvSpPr txBox="1"/>
          <p:nvPr/>
        </p:nvSpPr>
        <p:spPr>
          <a:xfrm>
            <a:off x="1374140" y="6712576"/>
            <a:ext cx="64490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8" tooltip="http://www.mejorandomihogar.com/coco-pixar-celebra-el-dia-de-muertos-checa-estos-datos-antes-de-verla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9" tooltip="https://creativecommons.org/licenses/by-nc-nd/3.0/"/>
              </a:rPr>
              <a:t>CC BY-NC-ND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633012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6615137-57D6-46F3-9D4D-1A7AFEAB25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A02C58-4C37-4E2D-8625-864BEC2DA0AB}"/>
              </a:ext>
            </a:extLst>
          </p:cNvPr>
          <p:cNvSpPr txBox="1"/>
          <p:nvPr/>
        </p:nvSpPr>
        <p:spPr>
          <a:xfrm>
            <a:off x="761999" y="152400"/>
            <a:ext cx="11020425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06E4F9-6724-4229-8549-40344BBC0784}"/>
              </a:ext>
            </a:extLst>
          </p:cNvPr>
          <p:cNvSpPr txBox="1"/>
          <p:nvPr/>
        </p:nvSpPr>
        <p:spPr>
          <a:xfrm>
            <a:off x="942827" y="1045042"/>
            <a:ext cx="66466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</a:rPr>
              <a:t>Art as Communication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3ABA149-009A-4939-BEA2-C7E7D994BF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011" y="2308156"/>
            <a:ext cx="6787549" cy="95410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2800" b="1" dirty="0">
                <a:solidFill>
                  <a:schemeClr val="bg1"/>
                </a:solidFill>
                <a:latin typeface="+mn-lt"/>
              </a:rPr>
              <a:t>Art can serve as a universal language, transcending cultural and linguistic barriers. </a:t>
            </a:r>
            <a:endParaRPr lang="en-GB" altLang="en-US" sz="1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BC4513B-51AD-4C39-9D9D-29B764EFE5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99761" y="4205038"/>
            <a:ext cx="5994400" cy="181588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2800" b="1" dirty="0">
                <a:solidFill>
                  <a:schemeClr val="bg1"/>
                </a:solidFill>
                <a:latin typeface="+mn-lt"/>
              </a:rPr>
              <a:t>Games and animation offer unique ways to communicate narratives and ideas through interactivity and visual storytelling.</a:t>
            </a:r>
            <a:endParaRPr lang="en-GB" altLang="en-US" sz="1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2050" name="Picture 2" descr="Cave art | Definition, Characteristics, Images, &amp; Facts | Britannica">
            <a:extLst>
              <a:ext uri="{FF2B5EF4-FFF2-40B4-BE49-F238E27FC236}">
                <a16:creationId xmlns:a16="http://schemas.microsoft.com/office/drawing/2014/main" id="{F314D15F-0B86-461B-BBBF-6FDFFAA121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465" y="3708785"/>
            <a:ext cx="4255135" cy="28083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ehind The Scenes of 'Bao,' The Short Running Before Incredibles 2 - Eater">
            <a:extLst>
              <a:ext uri="{FF2B5EF4-FFF2-40B4-BE49-F238E27FC236}">
                <a16:creationId xmlns:a16="http://schemas.microsoft.com/office/drawing/2014/main" id="{466E4BEA-80B5-4778-8C91-D09D22227F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9840" y="981290"/>
            <a:ext cx="4212584" cy="28083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5389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6615137-57D6-46F3-9D4D-1A7AFEAB25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A02C58-4C37-4E2D-8625-864BEC2DA0AB}"/>
              </a:ext>
            </a:extLst>
          </p:cNvPr>
          <p:cNvSpPr txBox="1"/>
          <p:nvPr/>
        </p:nvSpPr>
        <p:spPr>
          <a:xfrm>
            <a:off x="761999" y="152400"/>
            <a:ext cx="11020425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06E4F9-6724-4229-8549-40344BBC0784}"/>
              </a:ext>
            </a:extLst>
          </p:cNvPr>
          <p:cNvSpPr txBox="1"/>
          <p:nvPr/>
        </p:nvSpPr>
        <p:spPr>
          <a:xfrm>
            <a:off x="942827" y="1045042"/>
            <a:ext cx="66466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</a:rPr>
              <a:t>Art as a tool for Storytelling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3ABA149-009A-4939-BEA2-C7E7D994BF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2827" y="1954606"/>
            <a:ext cx="4831749" cy="95410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2800" b="1" dirty="0">
                <a:solidFill>
                  <a:schemeClr val="bg1"/>
                </a:solidFill>
                <a:latin typeface="+mn-lt"/>
              </a:rPr>
              <a:t>Through design, music, and narrative, art tells stories..</a:t>
            </a:r>
            <a:endParaRPr lang="en-GB" altLang="en-US" sz="1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BC4513B-51AD-4C39-9D9D-29B764EFE5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52160" y="4218861"/>
            <a:ext cx="5994400" cy="181588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2800" b="1" dirty="0">
                <a:solidFill>
                  <a:schemeClr val="bg1"/>
                </a:solidFill>
                <a:latin typeface="+mn-lt"/>
              </a:rPr>
              <a:t>In games and animation, art builds worlds, conveys emotion, and drives engagement through storytelling techniques.</a:t>
            </a:r>
            <a:endParaRPr lang="en-GB" altLang="en-US" sz="1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4" name="Picture 3" descr="A cartoon of a person wearing a dress&#10;&#10;Description automatically generated">
            <a:extLst>
              <a:ext uri="{FF2B5EF4-FFF2-40B4-BE49-F238E27FC236}">
                <a16:creationId xmlns:a16="http://schemas.microsoft.com/office/drawing/2014/main" id="{C9A49700-ACE5-4374-8775-B366CB77746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6358826" y="1045042"/>
            <a:ext cx="4890347" cy="27508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Picture 11" descr="A cartoon of two girls&#10;&#10;Description automatically generated">
            <a:extLst>
              <a:ext uri="{FF2B5EF4-FFF2-40B4-BE49-F238E27FC236}">
                <a16:creationId xmlns:a16="http://schemas.microsoft.com/office/drawing/2014/main" id="{C79891BC-F51B-4D44-9E20-A3DB80E3169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746346" y="3352287"/>
            <a:ext cx="5008170" cy="30621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4499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46A1A36-EC5C-4260-880F-3795E6B4F0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BC90B7B-107C-416C-8005-E384F3797A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2844224"/>
            <a:ext cx="8534400" cy="1169551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accent4"/>
                </a:solidFill>
                <a:latin typeface="+mn-lt"/>
              </a:rPr>
              <a:t>What is Art?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3000" b="1" dirty="0">
                <a:solidFill>
                  <a:schemeClr val="bg1"/>
                </a:solidFill>
                <a:latin typeface="+mn-lt"/>
              </a:rPr>
              <a:t>Historical Perspectives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7274F32-5EDF-4CA0-9605-DB62FC6B2047}"/>
              </a:ext>
            </a:extLst>
          </p:cNvPr>
          <p:cNvSpPr txBox="1"/>
          <p:nvPr/>
        </p:nvSpPr>
        <p:spPr>
          <a:xfrm>
            <a:off x="761999" y="152400"/>
            <a:ext cx="1102042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sz="1800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</p:spTree>
    <p:extLst>
      <p:ext uri="{BB962C8B-B14F-4D97-AF65-F5344CB8AC3E}">
        <p14:creationId xmlns:p14="http://schemas.microsoft.com/office/powerpoint/2010/main" val="1547158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6615137-57D6-46F3-9D4D-1A7AFEAB25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A02C58-4C37-4E2D-8625-864BEC2DA0AB}"/>
              </a:ext>
            </a:extLst>
          </p:cNvPr>
          <p:cNvSpPr txBox="1"/>
          <p:nvPr/>
        </p:nvSpPr>
        <p:spPr>
          <a:xfrm>
            <a:off x="761999" y="152400"/>
            <a:ext cx="11020425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06E4F9-6724-4229-8549-40344BBC0784}"/>
              </a:ext>
            </a:extLst>
          </p:cNvPr>
          <p:cNvSpPr txBox="1"/>
          <p:nvPr/>
        </p:nvSpPr>
        <p:spPr>
          <a:xfrm>
            <a:off x="3686027" y="946795"/>
            <a:ext cx="66466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solidFill>
                  <a:schemeClr val="bg1"/>
                </a:solidFill>
              </a:rPr>
              <a:t>Traditional Art Forms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A01FAC0-D17E-45D7-8951-B259FBD1BE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346" y="5066596"/>
            <a:ext cx="10876949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2800" b="1" dirty="0">
                <a:solidFill>
                  <a:schemeClr val="bg1"/>
                </a:solidFill>
                <a:latin typeface="+mn-lt"/>
              </a:rPr>
              <a:t>Historically, art encompassed forms such as painting, sculpture, and music, each serving distinct cultural and societal roles, from religious symbolism to political expression.</a:t>
            </a:r>
            <a:endParaRPr lang="en-GB" altLang="en-US" sz="1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4" name="Picture 3" descr="A statue of a person holding a child&#10;&#10;Description automatically generated">
            <a:extLst>
              <a:ext uri="{FF2B5EF4-FFF2-40B4-BE49-F238E27FC236}">
                <a16:creationId xmlns:a16="http://schemas.microsoft.com/office/drawing/2014/main" id="{9A85DF4C-DC2F-4950-AAFC-7B78F7CB3B3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t="645" b="26899"/>
          <a:stretch/>
        </p:blipFill>
        <p:spPr>
          <a:xfrm>
            <a:off x="562135" y="1858621"/>
            <a:ext cx="2980166" cy="30413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10" descr="A person with a pearl earring and a child with a pearl earring&#10;&#10;Description automatically generated">
            <a:extLst>
              <a:ext uri="{FF2B5EF4-FFF2-40B4-BE49-F238E27FC236}">
                <a16:creationId xmlns:a16="http://schemas.microsoft.com/office/drawing/2014/main" id="{3CF1DFD5-AB76-41DE-B060-57B3990A97F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3797787" y="1876137"/>
            <a:ext cx="4509553" cy="30063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4" name="Picture 2" descr="The Compelling Power of the Classical Concerto - PARMA Recordings">
            <a:extLst>
              <a:ext uri="{FF2B5EF4-FFF2-40B4-BE49-F238E27FC236}">
                <a16:creationId xmlns:a16="http://schemas.microsoft.com/office/drawing/2014/main" id="{DFD19193-F129-446B-84A6-F868D23E3B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3" t="532" r="45810" b="-532"/>
          <a:stretch/>
        </p:blipFill>
        <p:spPr bwMode="auto">
          <a:xfrm>
            <a:off x="8562826" y="1876137"/>
            <a:ext cx="3107703" cy="30063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0405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6615137-57D6-46F3-9D4D-1A7AFEAB25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A02C58-4C37-4E2D-8625-864BEC2DA0AB}"/>
              </a:ext>
            </a:extLst>
          </p:cNvPr>
          <p:cNvSpPr txBox="1"/>
          <p:nvPr/>
        </p:nvSpPr>
        <p:spPr>
          <a:xfrm>
            <a:off x="761999" y="152400"/>
            <a:ext cx="11020425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06E4F9-6724-4229-8549-40344BBC0784}"/>
              </a:ext>
            </a:extLst>
          </p:cNvPr>
          <p:cNvSpPr txBox="1"/>
          <p:nvPr/>
        </p:nvSpPr>
        <p:spPr>
          <a:xfrm>
            <a:off x="3686027" y="946795"/>
            <a:ext cx="66466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solidFill>
                  <a:schemeClr val="bg1"/>
                </a:solidFill>
              </a:rPr>
              <a:t>High Art vs. Popular Art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A01FAC0-D17E-45D7-8951-B259FBD1BE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679" y="2251678"/>
            <a:ext cx="6646694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2800" b="1" dirty="0">
                <a:solidFill>
                  <a:schemeClr val="bg1"/>
                </a:solidFill>
                <a:latin typeface="+mn-lt"/>
              </a:rPr>
              <a:t>Traditional views distinguished "high art" (e.g., classical painting) from "popular art" (e.g., comics, street art). </a:t>
            </a:r>
            <a:endParaRPr lang="en-GB" altLang="en-US" sz="1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6E67BF-000A-45F4-B48A-BB0ADCAD40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375" y="4893019"/>
            <a:ext cx="6646694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2800" b="1" dirty="0">
                <a:solidFill>
                  <a:schemeClr val="bg1"/>
                </a:solidFill>
                <a:latin typeface="+mn-lt"/>
              </a:rPr>
              <a:t>Today, games and animations challenge these distinctions as they gain recognition as forms of artistic expression.</a:t>
            </a:r>
            <a:endParaRPr lang="en-GB" altLang="en-US" sz="1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5" name="Picture 4" descr="A painting of a person surrounded by people&#10;&#10;Description automatically generated">
            <a:extLst>
              <a:ext uri="{FF2B5EF4-FFF2-40B4-BE49-F238E27FC236}">
                <a16:creationId xmlns:a16="http://schemas.microsoft.com/office/drawing/2014/main" id="{58E82DF2-30EE-4346-938A-A2CC1BAFE17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7308309" y="2048682"/>
            <a:ext cx="3204303" cy="24507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Picture 13" descr="A group of comic books&#10;&#10;Description automatically generated">
            <a:extLst>
              <a:ext uri="{FF2B5EF4-FFF2-40B4-BE49-F238E27FC236}">
                <a16:creationId xmlns:a16="http://schemas.microsoft.com/office/drawing/2014/main" id="{F914F389-A8DA-4BB1-801F-B13CBA7BB92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770869" y="3835838"/>
            <a:ext cx="3880038" cy="27887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43031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6615137-57D6-46F3-9D4D-1A7AFEAB25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A02C58-4C37-4E2D-8625-864BEC2DA0AB}"/>
              </a:ext>
            </a:extLst>
          </p:cNvPr>
          <p:cNvSpPr txBox="1"/>
          <p:nvPr/>
        </p:nvSpPr>
        <p:spPr>
          <a:xfrm>
            <a:off x="761999" y="152400"/>
            <a:ext cx="11020425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06E4F9-6724-4229-8549-40344BBC0784}"/>
              </a:ext>
            </a:extLst>
          </p:cNvPr>
          <p:cNvSpPr txBox="1"/>
          <p:nvPr/>
        </p:nvSpPr>
        <p:spPr>
          <a:xfrm>
            <a:off x="3393180" y="995332"/>
            <a:ext cx="66466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solidFill>
                  <a:schemeClr val="bg1"/>
                </a:solidFill>
              </a:rPr>
              <a:t>Art in Different Cultures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A01FAC0-D17E-45D7-8951-B259FBD1BE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4058" y="2498958"/>
            <a:ext cx="6646694" cy="95410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2800" b="1" dirty="0">
                <a:solidFill>
                  <a:schemeClr val="bg1"/>
                </a:solidFill>
                <a:latin typeface="+mn-lt"/>
              </a:rPr>
              <a:t>Across different cultures, art reflects values, beliefs, and historical context.</a:t>
            </a:r>
            <a:endParaRPr lang="en-GB" altLang="en-US" sz="1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6E67BF-000A-45F4-B48A-BB0ADCAD40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840336"/>
            <a:ext cx="6646694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2800" b="1" dirty="0">
                <a:solidFill>
                  <a:schemeClr val="bg1"/>
                </a:solidFill>
                <a:latin typeface="+mn-lt"/>
              </a:rPr>
              <a:t>Games and animations often incorporate cultural elements, shaping both visual styles and narrative themes.</a:t>
            </a:r>
            <a:endParaRPr lang="en-GB" altLang="en-US" sz="1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6146" name="Picture 2" descr="Assassin's Creed Origins': More of the Same Can Be a Joy All Its Own | WIRED">
            <a:extLst>
              <a:ext uri="{FF2B5EF4-FFF2-40B4-BE49-F238E27FC236}">
                <a16:creationId xmlns:a16="http://schemas.microsoft.com/office/drawing/2014/main" id="{86F70727-4617-4CDE-895B-B9FBA82772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805" y="3718468"/>
            <a:ext cx="4586866" cy="29154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Art and Culture | South Africa Tourism">
            <a:extLst>
              <a:ext uri="{FF2B5EF4-FFF2-40B4-BE49-F238E27FC236}">
                <a16:creationId xmlns:a16="http://schemas.microsoft.com/office/drawing/2014/main" id="{E5662A64-F939-4DDD-934F-B98F1B7350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22" y="1927721"/>
            <a:ext cx="5333955" cy="25602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1924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6615137-57D6-46F3-9D4D-1A7AFEAB25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A02C58-4C37-4E2D-8625-864BEC2DA0AB}"/>
              </a:ext>
            </a:extLst>
          </p:cNvPr>
          <p:cNvSpPr txBox="1"/>
          <p:nvPr/>
        </p:nvSpPr>
        <p:spPr>
          <a:xfrm>
            <a:off x="761999" y="152400"/>
            <a:ext cx="11020425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06E4F9-6724-4229-8549-40344BBC0784}"/>
              </a:ext>
            </a:extLst>
          </p:cNvPr>
          <p:cNvSpPr txBox="1"/>
          <p:nvPr/>
        </p:nvSpPr>
        <p:spPr>
          <a:xfrm>
            <a:off x="6307306" y="320189"/>
            <a:ext cx="66466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solidFill>
                  <a:schemeClr val="bg1"/>
                </a:solidFill>
              </a:rPr>
              <a:t>Discussion Point: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6E67BF-000A-45F4-B48A-BB0ADCAD40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8424" y="1159148"/>
            <a:ext cx="8169835" cy="175432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3600" b="1" dirty="0">
                <a:solidFill>
                  <a:schemeClr val="bg1"/>
                </a:solidFill>
                <a:latin typeface="+mn-lt"/>
              </a:rPr>
              <a:t>How have traditional art forms influenced modern digital media like games and animation?</a:t>
            </a:r>
            <a:endParaRPr lang="en-GB" altLang="en-US" sz="2400" b="1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49713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46A1A36-EC5C-4260-880F-3795E6B4F0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BC90B7B-107C-416C-8005-E384F3797A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2844224"/>
            <a:ext cx="8534400" cy="1169551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accent4"/>
                </a:solidFill>
                <a:latin typeface="+mn-lt"/>
              </a:rPr>
              <a:t>What is Art?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3000" b="1" dirty="0">
                <a:solidFill>
                  <a:schemeClr val="bg1"/>
                </a:solidFill>
                <a:latin typeface="+mn-lt"/>
              </a:rPr>
              <a:t>Art in Games and Animation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7274F32-5EDF-4CA0-9605-DB62FC6B2047}"/>
              </a:ext>
            </a:extLst>
          </p:cNvPr>
          <p:cNvSpPr txBox="1"/>
          <p:nvPr/>
        </p:nvSpPr>
        <p:spPr>
          <a:xfrm>
            <a:off x="761999" y="152400"/>
            <a:ext cx="1102042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sz="1800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</p:spTree>
    <p:extLst>
      <p:ext uri="{BB962C8B-B14F-4D97-AF65-F5344CB8AC3E}">
        <p14:creationId xmlns:p14="http://schemas.microsoft.com/office/powerpoint/2010/main" val="2518416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6615137-57D6-46F3-9D4D-1A7AFEAB25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A02C58-4C37-4E2D-8625-864BEC2DA0AB}"/>
              </a:ext>
            </a:extLst>
          </p:cNvPr>
          <p:cNvSpPr txBox="1"/>
          <p:nvPr/>
        </p:nvSpPr>
        <p:spPr>
          <a:xfrm>
            <a:off x="761999" y="152400"/>
            <a:ext cx="11020425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06E4F9-6724-4229-8549-40344BBC0784}"/>
              </a:ext>
            </a:extLst>
          </p:cNvPr>
          <p:cNvSpPr txBox="1"/>
          <p:nvPr/>
        </p:nvSpPr>
        <p:spPr>
          <a:xfrm>
            <a:off x="2297095" y="1089094"/>
            <a:ext cx="66466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solidFill>
                  <a:schemeClr val="bg1"/>
                </a:solidFill>
              </a:rPr>
              <a:t>Games as Art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6E67BF-000A-45F4-B48A-BB0ADCAD40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296" y="1888361"/>
            <a:ext cx="6006352" cy="452431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3600" b="1" dirty="0">
                <a:solidFill>
                  <a:schemeClr val="bg1"/>
                </a:solidFill>
                <a:latin typeface="+mn-lt"/>
              </a:rPr>
              <a:t>Games integrate visual design, music, and storytelling to create experiences that evoke emotion and provoke thought.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en-GB" altLang="en-US" sz="3600" b="1" dirty="0">
              <a:solidFill>
                <a:schemeClr val="bg1"/>
              </a:solidFill>
              <a:latin typeface="+mn-lt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3600" b="1" dirty="0">
                <a:solidFill>
                  <a:schemeClr val="bg1"/>
                </a:solidFill>
                <a:latin typeface="+mn-lt"/>
              </a:rPr>
              <a:t>Titles like The Last of Us are recognized for their narrative depth and artistic merit.</a:t>
            </a:r>
            <a:endParaRPr lang="en-GB" altLang="en-US" sz="24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4" name="Picture 3" descr="A video game poster of a child and a person in the rain&#10;&#10;Description automatically generated">
            <a:extLst>
              <a:ext uri="{FF2B5EF4-FFF2-40B4-BE49-F238E27FC236}">
                <a16:creationId xmlns:a16="http://schemas.microsoft.com/office/drawing/2014/main" id="{9B6666FD-F7A3-4168-A82A-7F29D2E3F6B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8634" r="29010"/>
          <a:stretch/>
        </p:blipFill>
        <p:spPr>
          <a:xfrm>
            <a:off x="6875795" y="1407861"/>
            <a:ext cx="4906629" cy="49179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40081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6615137-57D6-46F3-9D4D-1A7AFEAB25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A02C58-4C37-4E2D-8625-864BEC2DA0AB}"/>
              </a:ext>
            </a:extLst>
          </p:cNvPr>
          <p:cNvSpPr txBox="1"/>
          <p:nvPr/>
        </p:nvSpPr>
        <p:spPr>
          <a:xfrm>
            <a:off x="761999" y="152400"/>
            <a:ext cx="11020425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06E4F9-6724-4229-8549-40344BBC0784}"/>
              </a:ext>
            </a:extLst>
          </p:cNvPr>
          <p:cNvSpPr txBox="1"/>
          <p:nvPr/>
        </p:nvSpPr>
        <p:spPr>
          <a:xfrm>
            <a:off x="6272211" y="514037"/>
            <a:ext cx="66466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solidFill>
                  <a:schemeClr val="bg1"/>
                </a:solidFill>
              </a:rPr>
              <a:t>Animation as Art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6E67BF-000A-45F4-B48A-BB0ADCAD40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3436" y="1356174"/>
            <a:ext cx="6006352" cy="507831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3600" b="1" dirty="0">
                <a:solidFill>
                  <a:schemeClr val="bg1"/>
                </a:solidFill>
                <a:latin typeface="+mn-lt"/>
              </a:rPr>
              <a:t>Animation employs both visual style and narrative structure to communicate themes and emotions.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en-GB" altLang="en-US" sz="3600" b="1" dirty="0">
              <a:solidFill>
                <a:schemeClr val="bg1"/>
              </a:solidFill>
              <a:latin typeface="+mn-lt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3600" b="1" dirty="0">
                <a:solidFill>
                  <a:schemeClr val="bg1"/>
                </a:solidFill>
                <a:latin typeface="+mn-lt"/>
              </a:rPr>
              <a:t>Films like The Lion King or My </a:t>
            </a:r>
            <a:r>
              <a:rPr lang="en-GB" altLang="en-US" sz="3600" b="1" dirty="0" err="1">
                <a:solidFill>
                  <a:schemeClr val="bg1"/>
                </a:solidFill>
                <a:latin typeface="+mn-lt"/>
              </a:rPr>
              <a:t>Neighbor</a:t>
            </a:r>
            <a:r>
              <a:rPr lang="en-GB" altLang="en-US" sz="3600" b="1" dirty="0">
                <a:solidFill>
                  <a:schemeClr val="bg1"/>
                </a:solidFill>
                <a:latin typeface="+mn-lt"/>
              </a:rPr>
              <a:t> Totoro use animation to tell powerful stories that resonate globally.</a:t>
            </a:r>
            <a:endParaRPr lang="en-GB" altLang="en-US" sz="24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10" name="Picture 9" descr="A cartoon character sitting on a tree branch&#10;&#10;Description automatically generated">
            <a:extLst>
              <a:ext uri="{FF2B5EF4-FFF2-40B4-BE49-F238E27FC236}">
                <a16:creationId xmlns:a16="http://schemas.microsoft.com/office/drawing/2014/main" id="{94BF69D1-AD67-4544-873A-BDF21B8F29A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746346" y="1125342"/>
            <a:ext cx="4486242" cy="29908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 descr="A cartoon of a lion and a lioness&#10;&#10;Description automatically generated">
            <a:extLst>
              <a:ext uri="{FF2B5EF4-FFF2-40B4-BE49-F238E27FC236}">
                <a16:creationId xmlns:a16="http://schemas.microsoft.com/office/drawing/2014/main" id="{11E39DA5-6DA0-4FB6-B900-295FE21D263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252602" y="3625028"/>
            <a:ext cx="3892276" cy="29192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29E9A22-537E-4EA5-8AAA-2D0D98A06F3E}"/>
              </a:ext>
            </a:extLst>
          </p:cNvPr>
          <p:cNvSpPr txBox="1"/>
          <p:nvPr/>
        </p:nvSpPr>
        <p:spPr>
          <a:xfrm>
            <a:off x="952500" y="6858000"/>
            <a:ext cx="10287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6" tooltip="https://blogography.com/archives/tag/miyazaki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9" tooltip="https://creativecommons.org/licenses/by-nc-nd/3.0/"/>
              </a:rPr>
              <a:t>CC BY-NC-ND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2724805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6615137-57D6-46F3-9D4D-1A7AFEAB25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A02C58-4C37-4E2D-8625-864BEC2DA0AB}"/>
              </a:ext>
            </a:extLst>
          </p:cNvPr>
          <p:cNvSpPr txBox="1"/>
          <p:nvPr/>
        </p:nvSpPr>
        <p:spPr>
          <a:xfrm>
            <a:off x="761999" y="152400"/>
            <a:ext cx="11020425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06E4F9-6724-4229-8549-40344BBC0784}"/>
              </a:ext>
            </a:extLst>
          </p:cNvPr>
          <p:cNvSpPr txBox="1"/>
          <p:nvPr/>
        </p:nvSpPr>
        <p:spPr>
          <a:xfrm>
            <a:off x="1007894" y="892767"/>
            <a:ext cx="11277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solidFill>
                  <a:schemeClr val="bg1"/>
                </a:solidFill>
              </a:rPr>
              <a:t>Blurring the Line Between Art and Entertainment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6E67BF-000A-45F4-B48A-BB0ADCAD40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1647" y="2119353"/>
            <a:ext cx="10488706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2800" b="1" dirty="0">
                <a:solidFill>
                  <a:schemeClr val="bg1"/>
                </a:solidFill>
                <a:latin typeface="+mn-lt"/>
              </a:rPr>
              <a:t>The distinction between art and entertainment is increasingly blurred. Games and animations, once seen primarily as entertainment, now hold cultural and artistic significance.</a:t>
            </a:r>
            <a:endParaRPr lang="en-GB" altLang="en-US" sz="1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4" name="Picture 3" descr="A movie theater with red seats&#10;&#10;Description automatically generated">
            <a:extLst>
              <a:ext uri="{FF2B5EF4-FFF2-40B4-BE49-F238E27FC236}">
                <a16:creationId xmlns:a16="http://schemas.microsoft.com/office/drawing/2014/main" id="{2D98A8BC-7B70-4A5A-8CAA-83E87D1574E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524000" y="3800439"/>
            <a:ext cx="3819678" cy="28647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D6AD26A-35DD-4832-9FA9-68F260370B9D}"/>
              </a:ext>
            </a:extLst>
          </p:cNvPr>
          <p:cNvSpPr txBox="1"/>
          <p:nvPr/>
        </p:nvSpPr>
        <p:spPr>
          <a:xfrm>
            <a:off x="1524000" y="6858000"/>
            <a:ext cx="9144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6" tooltip="https://en.wikipedia.org/wiki/List_of_movie_theater_chains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7" tooltip="https://creativecommons.org/licenses/by-sa/3.0/"/>
              </a:rPr>
              <a:t>CC BY-SA</a:t>
            </a:r>
            <a:endParaRPr lang="en-GB" sz="900"/>
          </a:p>
        </p:txBody>
      </p:sp>
      <p:pic>
        <p:nvPicPr>
          <p:cNvPr id="11" name="Picture 10" descr="A person playing a video game&#10;&#10;Description automatically generated">
            <a:extLst>
              <a:ext uri="{FF2B5EF4-FFF2-40B4-BE49-F238E27FC236}">
                <a16:creationId xmlns:a16="http://schemas.microsoft.com/office/drawing/2014/main" id="{ED7EDF15-9F48-4375-9CA2-2BA5BA26ADF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5853953" y="3787890"/>
            <a:ext cx="5050118" cy="28406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041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6615137-57D6-46F3-9D4D-1A7AFEAB25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A02C58-4C37-4E2D-8625-864BEC2DA0AB}"/>
              </a:ext>
            </a:extLst>
          </p:cNvPr>
          <p:cNvSpPr txBox="1"/>
          <p:nvPr/>
        </p:nvSpPr>
        <p:spPr>
          <a:xfrm>
            <a:off x="761999" y="152400"/>
            <a:ext cx="11020425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06E4F9-6724-4229-8549-40344BBC0784}"/>
              </a:ext>
            </a:extLst>
          </p:cNvPr>
          <p:cNvSpPr txBox="1"/>
          <p:nvPr/>
        </p:nvSpPr>
        <p:spPr>
          <a:xfrm>
            <a:off x="6307306" y="320189"/>
            <a:ext cx="66466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solidFill>
                  <a:schemeClr val="bg1"/>
                </a:solidFill>
              </a:rPr>
              <a:t>Discussion Point: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6E67BF-000A-45F4-B48A-BB0ADCAD40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8424" y="1159148"/>
            <a:ext cx="8169835" cy="175432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3600" b="1" dirty="0">
                <a:solidFill>
                  <a:schemeClr val="bg1"/>
                </a:solidFill>
                <a:latin typeface="+mn-lt"/>
              </a:rPr>
              <a:t>Are games and animations a form of art? What specific examples support this view?</a:t>
            </a:r>
            <a:endParaRPr lang="en-GB" altLang="en-US" sz="2400" b="1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6361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46A1A36-EC5C-4260-880F-3795E6B4F0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BC90B7B-107C-416C-8005-E384F3797A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2844224"/>
            <a:ext cx="8534400" cy="1169551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accent4"/>
                </a:solidFill>
                <a:latin typeface="+mn-lt"/>
              </a:rPr>
              <a:t>What is Art?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3000" b="1" dirty="0">
                <a:solidFill>
                  <a:schemeClr val="bg1"/>
                </a:solidFill>
                <a:latin typeface="+mn-lt"/>
              </a:rPr>
              <a:t>The Role of the Artist in Games and Animation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7274F32-5EDF-4CA0-9605-DB62FC6B2047}"/>
              </a:ext>
            </a:extLst>
          </p:cNvPr>
          <p:cNvSpPr txBox="1"/>
          <p:nvPr/>
        </p:nvSpPr>
        <p:spPr>
          <a:xfrm>
            <a:off x="761999" y="152400"/>
            <a:ext cx="1102042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sz="1800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</p:spTree>
    <p:extLst>
      <p:ext uri="{BB962C8B-B14F-4D97-AF65-F5344CB8AC3E}">
        <p14:creationId xmlns:p14="http://schemas.microsoft.com/office/powerpoint/2010/main" val="1649039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6615137-57D6-46F3-9D4D-1A7AFEAB25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A02C58-4C37-4E2D-8625-864BEC2DA0AB}"/>
              </a:ext>
            </a:extLst>
          </p:cNvPr>
          <p:cNvSpPr txBox="1"/>
          <p:nvPr/>
        </p:nvSpPr>
        <p:spPr>
          <a:xfrm>
            <a:off x="761999" y="152400"/>
            <a:ext cx="11020425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06E4F9-6724-4229-8549-40344BBC0784}"/>
              </a:ext>
            </a:extLst>
          </p:cNvPr>
          <p:cNvSpPr txBox="1"/>
          <p:nvPr/>
        </p:nvSpPr>
        <p:spPr>
          <a:xfrm>
            <a:off x="1007894" y="892767"/>
            <a:ext cx="11277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solidFill>
                  <a:schemeClr val="bg1"/>
                </a:solidFill>
              </a:rPr>
              <a:t>Artists as Storytellers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6E67BF-000A-45F4-B48A-BB0ADCAD40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9474" y="1768442"/>
            <a:ext cx="5680635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2800" b="1" dirty="0">
                <a:solidFill>
                  <a:schemeClr val="bg1"/>
                </a:solidFill>
                <a:latin typeface="+mn-lt"/>
              </a:rPr>
              <a:t>In both games and animation, artists are essential in shaping the narrative.</a:t>
            </a:r>
            <a:endParaRPr lang="en-GB" altLang="en-US" sz="1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E9F1F46-19BE-44A7-A3BB-46B46813E9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52353" y="4329360"/>
            <a:ext cx="5680635" cy="181588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2800" b="1" dirty="0">
                <a:solidFill>
                  <a:schemeClr val="bg1"/>
                </a:solidFill>
                <a:latin typeface="+mn-lt"/>
              </a:rPr>
              <a:t>Whether through character design or world-building, the artist’s role is central to conveying emotion and story.</a:t>
            </a:r>
            <a:endParaRPr lang="en-GB" altLang="en-US" sz="1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8" name="Picture 7" descr="A comic strip of a person in space&#10;&#10;Description automatically generated">
            <a:extLst>
              <a:ext uri="{FF2B5EF4-FFF2-40B4-BE49-F238E27FC236}">
                <a16:creationId xmlns:a16="http://schemas.microsoft.com/office/drawing/2014/main" id="{015285FE-172C-4354-A2A9-0E221343D33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6548478" y="514037"/>
            <a:ext cx="4573733" cy="33121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Picture 13" descr="A person in cowboy attire with another person in cowboy hat&#10;&#10;Description automatically generated">
            <a:extLst>
              <a:ext uri="{FF2B5EF4-FFF2-40B4-BE49-F238E27FC236}">
                <a16:creationId xmlns:a16="http://schemas.microsoft.com/office/drawing/2014/main" id="{9E2F3993-BF7B-4CA9-9AD9-443943A9335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l="17117"/>
          <a:stretch/>
        </p:blipFill>
        <p:spPr>
          <a:xfrm>
            <a:off x="598325" y="3393455"/>
            <a:ext cx="4880364" cy="33121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19650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6615137-57D6-46F3-9D4D-1A7AFEAB25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A02C58-4C37-4E2D-8625-864BEC2DA0AB}"/>
              </a:ext>
            </a:extLst>
          </p:cNvPr>
          <p:cNvSpPr txBox="1"/>
          <p:nvPr/>
        </p:nvSpPr>
        <p:spPr>
          <a:xfrm>
            <a:off x="761999" y="152400"/>
            <a:ext cx="11020425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06E4F9-6724-4229-8549-40344BBC0784}"/>
              </a:ext>
            </a:extLst>
          </p:cNvPr>
          <p:cNvSpPr txBox="1"/>
          <p:nvPr/>
        </p:nvSpPr>
        <p:spPr>
          <a:xfrm>
            <a:off x="1832647" y="875675"/>
            <a:ext cx="11277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solidFill>
                  <a:schemeClr val="bg1"/>
                </a:solidFill>
              </a:rPr>
              <a:t>Shaping the Player or Audience Experience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6E67BF-000A-45F4-B48A-BB0ADCAD40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907" y="5101540"/>
            <a:ext cx="11020425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2800" b="1" dirty="0">
                <a:solidFill>
                  <a:schemeClr val="bg1"/>
                </a:solidFill>
                <a:latin typeface="+mn-lt"/>
              </a:rPr>
              <a:t>The choices made by artists, from character appearance to environmental design, profoundly influence how the audience or player experiences the story and interacts with the world.</a:t>
            </a:r>
            <a:endParaRPr lang="en-GB" altLang="en-US" sz="1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11" name="Picture 10" descr="A screenshot of a video game&#10;&#10;Description automatically generated">
            <a:extLst>
              <a:ext uri="{FF2B5EF4-FFF2-40B4-BE49-F238E27FC236}">
                <a16:creationId xmlns:a16="http://schemas.microsoft.com/office/drawing/2014/main" id="{01839B5A-48A3-4B92-B4F2-5E92CE3B649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3350474" y="1781110"/>
            <a:ext cx="5605292" cy="31763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79995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6615137-57D6-46F3-9D4D-1A7AFEAB25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A02C58-4C37-4E2D-8625-864BEC2DA0AB}"/>
              </a:ext>
            </a:extLst>
          </p:cNvPr>
          <p:cNvSpPr txBox="1"/>
          <p:nvPr/>
        </p:nvSpPr>
        <p:spPr>
          <a:xfrm>
            <a:off x="761999" y="152400"/>
            <a:ext cx="11020425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06E4F9-6724-4229-8549-40344BBC0784}"/>
              </a:ext>
            </a:extLst>
          </p:cNvPr>
          <p:cNvSpPr txBox="1"/>
          <p:nvPr/>
        </p:nvSpPr>
        <p:spPr>
          <a:xfrm>
            <a:off x="1832647" y="875675"/>
            <a:ext cx="11277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solidFill>
                  <a:schemeClr val="bg1"/>
                </a:solidFill>
              </a:rPr>
              <a:t>The Collaborative Nature of Art in Media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6E67BF-000A-45F4-B48A-BB0ADCAD40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837" y="1789345"/>
            <a:ext cx="11020425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2800" b="1" dirty="0">
                <a:solidFill>
                  <a:schemeClr val="bg1"/>
                </a:solidFill>
                <a:latin typeface="+mn-lt"/>
              </a:rPr>
              <a:t>Unlike traditional art forms, games and animation are inherently collaborative, requiring artists to work with writers, designers, and programmers to bring complex visions to life.</a:t>
            </a:r>
            <a:endParaRPr lang="en-GB" altLang="en-US" sz="1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4" name="Picture 3" descr="A group of people sitting in chairs watching a video game&#10;&#10;Description automatically generated">
            <a:extLst>
              <a:ext uri="{FF2B5EF4-FFF2-40B4-BE49-F238E27FC236}">
                <a16:creationId xmlns:a16="http://schemas.microsoft.com/office/drawing/2014/main" id="{42A5A2E1-FD35-49F7-BBB7-8C41DC7B57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323477" y="3398036"/>
            <a:ext cx="6262594" cy="31312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7" descr="A group of people standing around a table&#10;&#10;Description automatically generated">
            <a:extLst>
              <a:ext uri="{FF2B5EF4-FFF2-40B4-BE49-F238E27FC236}">
                <a16:creationId xmlns:a16="http://schemas.microsoft.com/office/drawing/2014/main" id="{FE4D6838-A4B9-409C-9D82-7919B11768D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6990180" y="3398036"/>
            <a:ext cx="4691082" cy="31312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51858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6615137-57D6-46F3-9D4D-1A7AFEAB25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A02C58-4C37-4E2D-8625-864BEC2DA0AB}"/>
              </a:ext>
            </a:extLst>
          </p:cNvPr>
          <p:cNvSpPr txBox="1"/>
          <p:nvPr/>
        </p:nvSpPr>
        <p:spPr>
          <a:xfrm>
            <a:off x="761999" y="152400"/>
            <a:ext cx="11020425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06E4F9-6724-4229-8549-40344BBC0784}"/>
              </a:ext>
            </a:extLst>
          </p:cNvPr>
          <p:cNvSpPr txBox="1"/>
          <p:nvPr/>
        </p:nvSpPr>
        <p:spPr>
          <a:xfrm>
            <a:off x="6307306" y="320189"/>
            <a:ext cx="66466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solidFill>
                  <a:schemeClr val="bg1"/>
                </a:solidFill>
              </a:rPr>
              <a:t>Discussion Point: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6E67BF-000A-45F4-B48A-BB0ADCAD40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77788" y="1159148"/>
            <a:ext cx="10040471" cy="175432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3600" b="1" dirty="0">
                <a:solidFill>
                  <a:schemeClr val="bg1"/>
                </a:solidFill>
                <a:latin typeface="+mn-lt"/>
              </a:rPr>
              <a:t>How does collaboration between artists and other professionals impact the artistic direction of games and animation?</a:t>
            </a:r>
            <a:endParaRPr lang="en-GB" altLang="en-US" sz="2400" b="1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2326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46A1A36-EC5C-4260-880F-3795E6B4F0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BC90B7B-107C-416C-8005-E384F3797A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2844224"/>
            <a:ext cx="8534400" cy="1169551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accent4"/>
                </a:solidFill>
                <a:latin typeface="+mn-lt"/>
              </a:rPr>
              <a:t>What is Art?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3000" b="1" dirty="0">
                <a:solidFill>
                  <a:schemeClr val="bg1"/>
                </a:solidFill>
                <a:latin typeface="+mn-lt"/>
              </a:rPr>
              <a:t>The Evolution of Art in Games and Animation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7274F32-5EDF-4CA0-9605-DB62FC6B2047}"/>
              </a:ext>
            </a:extLst>
          </p:cNvPr>
          <p:cNvSpPr txBox="1"/>
          <p:nvPr/>
        </p:nvSpPr>
        <p:spPr>
          <a:xfrm>
            <a:off x="761999" y="152400"/>
            <a:ext cx="1102042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sz="1800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</p:spTree>
    <p:extLst>
      <p:ext uri="{BB962C8B-B14F-4D97-AF65-F5344CB8AC3E}">
        <p14:creationId xmlns:p14="http://schemas.microsoft.com/office/powerpoint/2010/main" val="562511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6615137-57D6-46F3-9D4D-1A7AFEAB25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A02C58-4C37-4E2D-8625-864BEC2DA0AB}"/>
              </a:ext>
            </a:extLst>
          </p:cNvPr>
          <p:cNvSpPr txBox="1"/>
          <p:nvPr/>
        </p:nvSpPr>
        <p:spPr>
          <a:xfrm>
            <a:off x="761999" y="152400"/>
            <a:ext cx="11020425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06E4F9-6724-4229-8549-40344BBC0784}"/>
              </a:ext>
            </a:extLst>
          </p:cNvPr>
          <p:cNvSpPr txBox="1"/>
          <p:nvPr/>
        </p:nvSpPr>
        <p:spPr>
          <a:xfrm>
            <a:off x="320600" y="950166"/>
            <a:ext cx="11277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solidFill>
                  <a:schemeClr val="bg1"/>
                </a:solidFill>
              </a:rPr>
              <a:t>Technological Advancements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6E67BF-000A-45F4-B48A-BB0ADCAD40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276" y="2080497"/>
            <a:ext cx="4425138" cy="224676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2800" b="1" dirty="0">
                <a:solidFill>
                  <a:schemeClr val="bg1"/>
                </a:solidFill>
                <a:latin typeface="+mn-lt"/>
              </a:rPr>
              <a:t>As technology evolves, so does the potential for more complex, immersive, and visually stunning works in both games and animation. </a:t>
            </a:r>
            <a:endParaRPr lang="en-GB" altLang="en-US" sz="1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AA83044-7246-4ABE-BF89-75B652A8F8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1999" y="4631926"/>
            <a:ext cx="4550740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2800" b="1" dirty="0">
                <a:solidFill>
                  <a:schemeClr val="bg1"/>
                </a:solidFill>
                <a:latin typeface="+mn-lt"/>
              </a:rPr>
              <a:t>This has expanded the scope of what is considered art in digital media.</a:t>
            </a:r>
            <a:endParaRPr lang="en-GB" altLang="en-US" sz="1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10" name="Picture 9" descr="A person wearing virtual reality headset&#10;&#10;Description automatically generated">
            <a:extLst>
              <a:ext uri="{FF2B5EF4-FFF2-40B4-BE49-F238E27FC236}">
                <a16:creationId xmlns:a16="http://schemas.microsoft.com/office/drawing/2014/main" id="{1FAFBD5F-A259-4872-B08B-9501CC33047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r="18442"/>
          <a:stretch/>
        </p:blipFill>
        <p:spPr>
          <a:xfrm>
            <a:off x="5424088" y="1864177"/>
            <a:ext cx="6021127" cy="41527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25067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6615137-57D6-46F3-9D4D-1A7AFEAB25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A02C58-4C37-4E2D-8625-864BEC2DA0AB}"/>
              </a:ext>
            </a:extLst>
          </p:cNvPr>
          <p:cNvSpPr txBox="1"/>
          <p:nvPr/>
        </p:nvSpPr>
        <p:spPr>
          <a:xfrm>
            <a:off x="761999" y="152400"/>
            <a:ext cx="11020425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06E4F9-6724-4229-8549-40344BBC0784}"/>
              </a:ext>
            </a:extLst>
          </p:cNvPr>
          <p:cNvSpPr txBox="1"/>
          <p:nvPr/>
        </p:nvSpPr>
        <p:spPr>
          <a:xfrm>
            <a:off x="2711189" y="1479236"/>
            <a:ext cx="11277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solidFill>
                  <a:schemeClr val="bg1"/>
                </a:solidFill>
              </a:rPr>
              <a:t>The Impact of 3D &amp; Interactive Art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6E67BF-000A-45F4-B48A-BB0ADCAD40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6494" y="2468282"/>
            <a:ext cx="4828990" cy="310854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2800" b="1" dirty="0">
                <a:solidFill>
                  <a:schemeClr val="bg1"/>
                </a:solidFill>
                <a:latin typeface="+mn-lt"/>
              </a:rPr>
              <a:t>The development of 3D modelling and interactive design has revolutionized the way stories are told, allowing for deeper engagement with art through interactivity and immersion.</a:t>
            </a:r>
            <a:endParaRPr lang="en-GB" altLang="en-US" sz="1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4" name="Picture 3" descr="A computer screen shot of a cartoon character&#10;&#10;Description automatically generated">
            <a:extLst>
              <a:ext uri="{FF2B5EF4-FFF2-40B4-BE49-F238E27FC236}">
                <a16:creationId xmlns:a16="http://schemas.microsoft.com/office/drawing/2014/main" id="{F2E68D2B-7493-4CAD-815B-AC9A76CB514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499474" y="2468282"/>
            <a:ext cx="6178343" cy="34753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9419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6615137-57D6-46F3-9D4D-1A7AFEAB25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A02C58-4C37-4E2D-8625-864BEC2DA0AB}"/>
              </a:ext>
            </a:extLst>
          </p:cNvPr>
          <p:cNvSpPr txBox="1"/>
          <p:nvPr/>
        </p:nvSpPr>
        <p:spPr>
          <a:xfrm>
            <a:off x="761999" y="152400"/>
            <a:ext cx="11020425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06E4F9-6724-4229-8549-40344BBC0784}"/>
              </a:ext>
            </a:extLst>
          </p:cNvPr>
          <p:cNvSpPr txBox="1"/>
          <p:nvPr/>
        </p:nvSpPr>
        <p:spPr>
          <a:xfrm>
            <a:off x="3870624" y="1065841"/>
            <a:ext cx="11277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solidFill>
                  <a:schemeClr val="bg1"/>
                </a:solidFill>
              </a:rPr>
              <a:t>Art for Social Change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6E67BF-000A-45F4-B48A-BB0ADCAD40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72211" y="2430058"/>
            <a:ext cx="5038071" cy="310854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2800" b="1" dirty="0">
                <a:solidFill>
                  <a:schemeClr val="bg1"/>
                </a:solidFill>
                <a:latin typeface="+mn-lt"/>
              </a:rPr>
              <a:t>Games and animations are increasingly being used as platforms for social commentary, tackling themes like identity, politics, and ethics, influencing both artistic expression and public discourse.</a:t>
            </a:r>
            <a:endParaRPr lang="en-GB" altLang="en-US" sz="1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4" name="Picture 3" descr="A person holding an object&#10;&#10;Description automatically generated">
            <a:extLst>
              <a:ext uri="{FF2B5EF4-FFF2-40B4-BE49-F238E27FC236}">
                <a16:creationId xmlns:a16="http://schemas.microsoft.com/office/drawing/2014/main" id="{CDF114D6-59E8-489B-899E-FC209FD2475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601178" y="2373802"/>
            <a:ext cx="5467069" cy="34183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85579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6615137-57D6-46F3-9D4D-1A7AFEAB25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A02C58-4C37-4E2D-8625-864BEC2DA0AB}"/>
              </a:ext>
            </a:extLst>
          </p:cNvPr>
          <p:cNvSpPr txBox="1"/>
          <p:nvPr/>
        </p:nvSpPr>
        <p:spPr>
          <a:xfrm>
            <a:off x="761999" y="152400"/>
            <a:ext cx="11020425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06E4F9-6724-4229-8549-40344BBC0784}"/>
              </a:ext>
            </a:extLst>
          </p:cNvPr>
          <p:cNvSpPr txBox="1"/>
          <p:nvPr/>
        </p:nvSpPr>
        <p:spPr>
          <a:xfrm>
            <a:off x="6307306" y="320189"/>
            <a:ext cx="66466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solidFill>
                  <a:schemeClr val="bg1"/>
                </a:solidFill>
              </a:rPr>
              <a:t>Discussion Point: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6E67BF-000A-45F4-B48A-BB0ADCAD40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1953" y="1043464"/>
            <a:ext cx="100404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3600" b="1" dirty="0">
                <a:solidFill>
                  <a:schemeClr val="bg1"/>
                </a:solidFill>
                <a:latin typeface="+mn-lt"/>
              </a:rPr>
              <a:t>How do new technologies influence artistic expression in the fields of games and animation?</a:t>
            </a:r>
            <a:endParaRPr lang="en-GB" altLang="en-US" sz="2400" b="1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75078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46A1A36-EC5C-4260-880F-3795E6B4F0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BC90B7B-107C-416C-8005-E384F3797A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2844224"/>
            <a:ext cx="8534400" cy="1169551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accent4"/>
                </a:solidFill>
                <a:latin typeface="+mn-lt"/>
              </a:rPr>
              <a:t>What is Art?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3000" b="1" dirty="0">
                <a:solidFill>
                  <a:schemeClr val="bg1"/>
                </a:solidFill>
                <a:latin typeface="+mn-lt"/>
              </a:rPr>
              <a:t>The Future of Art in Games &amp; Animation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7274F32-5EDF-4CA0-9605-DB62FC6B2047}"/>
              </a:ext>
            </a:extLst>
          </p:cNvPr>
          <p:cNvSpPr txBox="1"/>
          <p:nvPr/>
        </p:nvSpPr>
        <p:spPr>
          <a:xfrm>
            <a:off x="761999" y="152400"/>
            <a:ext cx="1102042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sz="1800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</p:spTree>
    <p:extLst>
      <p:ext uri="{BB962C8B-B14F-4D97-AF65-F5344CB8AC3E}">
        <p14:creationId xmlns:p14="http://schemas.microsoft.com/office/powerpoint/2010/main" val="2923262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6615137-57D6-46F3-9D4D-1A7AFEAB25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A02C58-4C37-4E2D-8625-864BEC2DA0AB}"/>
              </a:ext>
            </a:extLst>
          </p:cNvPr>
          <p:cNvSpPr txBox="1"/>
          <p:nvPr/>
        </p:nvSpPr>
        <p:spPr>
          <a:xfrm>
            <a:off x="761999" y="152400"/>
            <a:ext cx="11020425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06E4F9-6724-4229-8549-40344BBC0784}"/>
              </a:ext>
            </a:extLst>
          </p:cNvPr>
          <p:cNvSpPr txBox="1"/>
          <p:nvPr/>
        </p:nvSpPr>
        <p:spPr>
          <a:xfrm>
            <a:off x="1832647" y="875675"/>
            <a:ext cx="11277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solidFill>
                  <a:schemeClr val="bg1"/>
                </a:solidFill>
              </a:rPr>
              <a:t>Interactive Storytelling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6E67BF-000A-45F4-B48A-BB0ADCAD40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896" y="1789345"/>
            <a:ext cx="11020425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2800" b="1" dirty="0">
                <a:solidFill>
                  <a:schemeClr val="bg1"/>
                </a:solidFill>
                <a:latin typeface="+mn-lt"/>
              </a:rPr>
              <a:t>The future may see even more integration of art and interactivity, with games and animations allowing users to shape narratives in more dynamic ways.</a:t>
            </a:r>
            <a:endParaRPr lang="en-GB" altLang="en-US" sz="1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10245" name="Picture 5" descr="Vaudeville">
            <a:extLst>
              <a:ext uri="{FF2B5EF4-FFF2-40B4-BE49-F238E27FC236}">
                <a16:creationId xmlns:a16="http://schemas.microsoft.com/office/drawing/2014/main" id="{C6D37D98-CFF3-4AA5-856C-F3B74A7DAF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896" y="3380124"/>
            <a:ext cx="5801161" cy="32631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0FA704C-18E6-4FA6-8A6D-BA3EEA6973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4043512"/>
            <a:ext cx="5410649" cy="224676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2800" b="1" dirty="0">
                <a:solidFill>
                  <a:schemeClr val="bg1"/>
                </a:solidFill>
                <a:latin typeface="+mn-lt"/>
              </a:rPr>
              <a:t>For Example, Vaudeville (left) is a narrative based mystery game in which the characters use an A.I. model to dynamically react to your questioning.</a:t>
            </a:r>
            <a:endParaRPr lang="en-GB" altLang="en-US" sz="1800" b="1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2905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6615137-57D6-46F3-9D4D-1A7AFEAB25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A02C58-4C37-4E2D-8625-864BEC2DA0AB}"/>
              </a:ext>
            </a:extLst>
          </p:cNvPr>
          <p:cNvSpPr txBox="1"/>
          <p:nvPr/>
        </p:nvSpPr>
        <p:spPr>
          <a:xfrm>
            <a:off x="761999" y="152400"/>
            <a:ext cx="11020425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06E4F9-6724-4229-8549-40344BBC0784}"/>
              </a:ext>
            </a:extLst>
          </p:cNvPr>
          <p:cNvSpPr txBox="1"/>
          <p:nvPr/>
        </p:nvSpPr>
        <p:spPr>
          <a:xfrm>
            <a:off x="2753024" y="1075023"/>
            <a:ext cx="11277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solidFill>
                  <a:schemeClr val="bg1"/>
                </a:solidFill>
              </a:rPr>
              <a:t>Virtual Reality and Beyond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6E67BF-000A-45F4-B48A-BB0ADCAD40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1999" y="2459236"/>
            <a:ext cx="4126754" cy="310854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2800" b="1" dirty="0">
                <a:solidFill>
                  <a:schemeClr val="bg1"/>
                </a:solidFill>
                <a:latin typeface="+mn-lt"/>
              </a:rPr>
              <a:t>With the advent of virtual reality, artists have new opportunities to create immersive worlds, offering viewers and players direct interaction with their creations.</a:t>
            </a:r>
            <a:endParaRPr lang="en-GB" altLang="en-US" sz="1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8" name="Picture 7" descr="A person wearing a virtual reality headset&#10;&#10;Description automatically generated">
            <a:extLst>
              <a:ext uri="{FF2B5EF4-FFF2-40B4-BE49-F238E27FC236}">
                <a16:creationId xmlns:a16="http://schemas.microsoft.com/office/drawing/2014/main" id="{B7C435C3-9C49-4E15-8B3F-8427B5972AB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5420499" y="2114513"/>
            <a:ext cx="6458260" cy="4057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355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6615137-57D6-46F3-9D4D-1A7AFEAB25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A02C58-4C37-4E2D-8625-864BEC2DA0AB}"/>
              </a:ext>
            </a:extLst>
          </p:cNvPr>
          <p:cNvSpPr txBox="1"/>
          <p:nvPr/>
        </p:nvSpPr>
        <p:spPr>
          <a:xfrm>
            <a:off x="761999" y="152400"/>
            <a:ext cx="11020425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06E4F9-6724-4229-8549-40344BBC0784}"/>
              </a:ext>
            </a:extLst>
          </p:cNvPr>
          <p:cNvSpPr txBox="1"/>
          <p:nvPr/>
        </p:nvSpPr>
        <p:spPr>
          <a:xfrm>
            <a:off x="3240535" y="827863"/>
            <a:ext cx="11277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solidFill>
                  <a:schemeClr val="bg1"/>
                </a:solidFill>
              </a:rPr>
              <a:t>New Aesthetic Movements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6E67BF-000A-45F4-B48A-BB0ADCAD40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907" y="5101540"/>
            <a:ext cx="11020425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2800" b="1" dirty="0">
                <a:solidFill>
                  <a:schemeClr val="bg1"/>
                </a:solidFill>
                <a:latin typeface="+mn-lt"/>
              </a:rPr>
              <a:t>Just as past centuries brought new art movements, the digital age is likely to give rise to its own artistic schools of thought, with games and animations at the forefront.</a:t>
            </a:r>
            <a:endParaRPr lang="en-GB" altLang="en-US" sz="1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8194" name="Picture 2" descr="Art History Timeline — A Guide to Western Art Movements">
            <a:extLst>
              <a:ext uri="{FF2B5EF4-FFF2-40B4-BE49-F238E27FC236}">
                <a16:creationId xmlns:a16="http://schemas.microsoft.com/office/drawing/2014/main" id="{1539325C-85C2-4FA1-BDC0-9ACC852356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535" y="1751350"/>
            <a:ext cx="5933347" cy="33375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5724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6615137-57D6-46F3-9D4D-1A7AFEAB25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A02C58-4C37-4E2D-8625-864BEC2DA0AB}"/>
              </a:ext>
            </a:extLst>
          </p:cNvPr>
          <p:cNvSpPr txBox="1"/>
          <p:nvPr/>
        </p:nvSpPr>
        <p:spPr>
          <a:xfrm>
            <a:off x="761999" y="152400"/>
            <a:ext cx="11020425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06E4F9-6724-4229-8549-40344BBC0784}"/>
              </a:ext>
            </a:extLst>
          </p:cNvPr>
          <p:cNvSpPr txBox="1"/>
          <p:nvPr/>
        </p:nvSpPr>
        <p:spPr>
          <a:xfrm>
            <a:off x="6307306" y="320189"/>
            <a:ext cx="66466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solidFill>
                  <a:schemeClr val="bg1"/>
                </a:solidFill>
              </a:rPr>
              <a:t>Discussion Point: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6E67BF-000A-45F4-B48A-BB0ADCAD40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1953" y="1043464"/>
            <a:ext cx="10040471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3600" b="1" dirty="0">
                <a:solidFill>
                  <a:schemeClr val="bg1"/>
                </a:solidFill>
                <a:latin typeface="+mn-lt"/>
              </a:rPr>
              <a:t>What future innovations might redefine art in the digital age?</a:t>
            </a:r>
            <a:endParaRPr lang="en-GB" altLang="en-US" sz="2400" b="1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97524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46A1A36-EC5C-4260-880F-3795E6B4F0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BC90B7B-107C-416C-8005-E384F3797A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2844224"/>
            <a:ext cx="8534400" cy="1169551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chemeClr val="accent4"/>
                </a:solidFill>
                <a:latin typeface="+mn-lt"/>
              </a:rPr>
              <a:t>What is Art?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3000" b="1" dirty="0">
                <a:solidFill>
                  <a:schemeClr val="bg1"/>
                </a:solidFill>
                <a:latin typeface="+mn-lt"/>
              </a:rPr>
              <a:t>Conclusion: The Evolving Definition of Art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7274F32-5EDF-4CA0-9605-DB62FC6B2047}"/>
              </a:ext>
            </a:extLst>
          </p:cNvPr>
          <p:cNvSpPr txBox="1"/>
          <p:nvPr/>
        </p:nvSpPr>
        <p:spPr>
          <a:xfrm>
            <a:off x="761999" y="152400"/>
            <a:ext cx="1102042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sz="1800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</p:spTree>
    <p:extLst>
      <p:ext uri="{BB962C8B-B14F-4D97-AF65-F5344CB8AC3E}">
        <p14:creationId xmlns:p14="http://schemas.microsoft.com/office/powerpoint/2010/main" val="164083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6615137-57D6-46F3-9D4D-1A7AFEAB25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A02C58-4C37-4E2D-8625-864BEC2DA0AB}"/>
              </a:ext>
            </a:extLst>
          </p:cNvPr>
          <p:cNvSpPr txBox="1"/>
          <p:nvPr/>
        </p:nvSpPr>
        <p:spPr>
          <a:xfrm>
            <a:off x="761999" y="152400"/>
            <a:ext cx="11020425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06E4F9-6724-4229-8549-40344BBC0784}"/>
              </a:ext>
            </a:extLst>
          </p:cNvPr>
          <p:cNvSpPr txBox="1"/>
          <p:nvPr/>
        </p:nvSpPr>
        <p:spPr>
          <a:xfrm>
            <a:off x="568408" y="888357"/>
            <a:ext cx="11277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solidFill>
                  <a:schemeClr val="bg1"/>
                </a:solidFill>
              </a:rPr>
              <a:t>Art as a Fluid Concept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6E67BF-000A-45F4-B48A-BB0ADCAD40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8110" y="2439373"/>
            <a:ext cx="6361517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2800" b="1" dirty="0">
                <a:solidFill>
                  <a:schemeClr val="bg1"/>
                </a:solidFill>
                <a:latin typeface="+mn-lt"/>
              </a:rPr>
              <a:t>The definition of art evolves with time, influenced by cultural, social, and technological changes.</a:t>
            </a:r>
            <a:endParaRPr lang="en-GB" altLang="en-US" sz="1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74F167A-78A4-4A9B-AC19-82F388A73F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9176" y="4745942"/>
            <a:ext cx="6361517" cy="95410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2800" b="1" dirty="0">
                <a:solidFill>
                  <a:schemeClr val="bg1"/>
                </a:solidFill>
                <a:latin typeface="+mn-lt"/>
              </a:rPr>
              <a:t>What once was not considered art may be viewed differently in the future.</a:t>
            </a:r>
            <a:endParaRPr lang="en-GB" altLang="en-US" sz="1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4" name="Picture 3" descr="A black and white drawing of a staircase&#10;&#10;Description automatically generated">
            <a:extLst>
              <a:ext uri="{FF2B5EF4-FFF2-40B4-BE49-F238E27FC236}">
                <a16:creationId xmlns:a16="http://schemas.microsoft.com/office/drawing/2014/main" id="{8C9F0916-B32A-408C-A86E-398F957176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7118133" y="471005"/>
            <a:ext cx="3985120" cy="3936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7CB4A80-F5AC-4429-B855-8A997B572BBD}"/>
              </a:ext>
            </a:extLst>
          </p:cNvPr>
          <p:cNvSpPr txBox="1"/>
          <p:nvPr/>
        </p:nvSpPr>
        <p:spPr>
          <a:xfrm>
            <a:off x="2624856" y="6858000"/>
            <a:ext cx="694228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6" tooltip="https://eldadodelarte.blogspot.com/2011/04/mc-escher-en-granada-eschergranada.html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7" tooltip="https://creativecommons.org/licenses/by-nc-nd/3.0/"/>
              </a:rPr>
              <a:t>CC BY-NC-ND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4280517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6615137-57D6-46F3-9D4D-1A7AFEAB25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A02C58-4C37-4E2D-8625-864BEC2DA0AB}"/>
              </a:ext>
            </a:extLst>
          </p:cNvPr>
          <p:cNvSpPr txBox="1"/>
          <p:nvPr/>
        </p:nvSpPr>
        <p:spPr>
          <a:xfrm>
            <a:off x="761999" y="152400"/>
            <a:ext cx="11020425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06E4F9-6724-4229-8549-40344BBC0784}"/>
              </a:ext>
            </a:extLst>
          </p:cNvPr>
          <p:cNvSpPr txBox="1"/>
          <p:nvPr/>
        </p:nvSpPr>
        <p:spPr>
          <a:xfrm>
            <a:off x="457200" y="875675"/>
            <a:ext cx="11277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solidFill>
                  <a:schemeClr val="bg1"/>
                </a:solidFill>
              </a:rPr>
              <a:t>Games and Animation as Art Forms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6E67BF-000A-45F4-B48A-BB0ADCAD40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907" y="5101540"/>
            <a:ext cx="11020425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2800" b="1" dirty="0">
                <a:solidFill>
                  <a:schemeClr val="bg1"/>
                </a:solidFill>
                <a:latin typeface="+mn-lt"/>
              </a:rPr>
              <a:t>With their ability to evoke emotion, tell stories, and reflect societal values, games and animations have secured a place as respected forms of modern art.</a:t>
            </a:r>
            <a:endParaRPr lang="en-GB" altLang="en-US" sz="1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5" name="Picture 4" descr="A person and child in clothing&#10;&#10;Description automatically generated">
            <a:extLst>
              <a:ext uri="{FF2B5EF4-FFF2-40B4-BE49-F238E27FC236}">
                <a16:creationId xmlns:a16="http://schemas.microsoft.com/office/drawing/2014/main" id="{82EAACC1-3A7B-4817-AA6B-E7C2CC0C914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979449" y="1687275"/>
            <a:ext cx="6008343" cy="33796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9" descr="A statue of a green person and a bear&#10;&#10;Description automatically generated">
            <a:extLst>
              <a:ext uri="{FF2B5EF4-FFF2-40B4-BE49-F238E27FC236}">
                <a16:creationId xmlns:a16="http://schemas.microsoft.com/office/drawing/2014/main" id="{8B9D8AE9-06B7-4D2C-BFBB-CBB522C9D91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8530400" y="471266"/>
            <a:ext cx="2688593" cy="45957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49965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">
            <a:extLst>
              <a:ext uri="{FF2B5EF4-FFF2-40B4-BE49-F238E27FC236}">
                <a16:creationId xmlns:a16="http://schemas.microsoft.com/office/drawing/2014/main" id="{A6615137-57D6-46F3-9D4D-1A7AFEAB25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FA02C58-4C37-4E2D-8625-864BEC2DA0AB}"/>
              </a:ext>
            </a:extLst>
          </p:cNvPr>
          <p:cNvSpPr txBox="1"/>
          <p:nvPr/>
        </p:nvSpPr>
        <p:spPr>
          <a:xfrm>
            <a:off x="761999" y="152400"/>
            <a:ext cx="11020425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EAB5ACC9-A1C8-450E-A206-CE95275397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06E4F9-6724-4229-8549-40344BBC0784}"/>
              </a:ext>
            </a:extLst>
          </p:cNvPr>
          <p:cNvSpPr txBox="1"/>
          <p:nvPr/>
        </p:nvSpPr>
        <p:spPr>
          <a:xfrm>
            <a:off x="3969665" y="1320922"/>
            <a:ext cx="11277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solidFill>
                  <a:schemeClr val="bg1"/>
                </a:solidFill>
              </a:rPr>
              <a:t>Closing Thoughts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6E67BF-000A-45F4-B48A-BB0ADCAD40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907" y="2137210"/>
            <a:ext cx="11020425" cy="95410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2800" b="1" dirty="0">
                <a:solidFill>
                  <a:schemeClr val="bg1"/>
                </a:solidFill>
                <a:latin typeface="+mn-lt"/>
              </a:rPr>
              <a:t>As technology and culture continue to evolve, so too will our understanding and appreciation of art within games and animation.</a:t>
            </a:r>
            <a:endParaRPr lang="en-GB" altLang="en-US" sz="1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4" name="Picture 3" descr="A cartoon character of a yellow character&#10;&#10;Description automatically generated">
            <a:extLst>
              <a:ext uri="{FF2B5EF4-FFF2-40B4-BE49-F238E27FC236}">
                <a16:creationId xmlns:a16="http://schemas.microsoft.com/office/drawing/2014/main" id="{04069AB9-123C-4AC6-AC58-EC9F319E289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860238" y="3441854"/>
            <a:ext cx="4165974" cy="31244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7" descr="A cartoon bee with arms spread out&#10;&#10;Description automatically generated">
            <a:extLst>
              <a:ext uri="{FF2B5EF4-FFF2-40B4-BE49-F238E27FC236}">
                <a16:creationId xmlns:a16="http://schemas.microsoft.com/office/drawing/2014/main" id="{0F8563F8-19C0-4E96-A93A-D853E0DFB43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5472655" y="2665333"/>
            <a:ext cx="4655786" cy="4035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960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ackground pattern&#10;&#10;Description automatically generated">
            <a:extLst>
              <a:ext uri="{FF2B5EF4-FFF2-40B4-BE49-F238E27FC236}">
                <a16:creationId xmlns:a16="http://schemas.microsoft.com/office/drawing/2014/main" id="{1CF0BF08-734A-4FA9-B103-4F208572E7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6152" y="2119823"/>
            <a:ext cx="10515600" cy="368463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6000" b="1" u="sng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6000" b="1" u="sng" dirty="0">
                <a:solidFill>
                  <a:schemeClr val="bg1"/>
                </a:solidFill>
                <a:latin typeface="+mj-lt"/>
              </a:rPr>
              <a:t>ANY QUESTIONS?</a:t>
            </a: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0380D9A3-FED9-4844-8AE9-D69D4F6C405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CE4B7A8-B325-41F0-9B11-DCF93E03B331}"/>
              </a:ext>
            </a:extLst>
          </p:cNvPr>
          <p:cNvSpPr txBox="1"/>
          <p:nvPr/>
        </p:nvSpPr>
        <p:spPr>
          <a:xfrm>
            <a:off x="761999" y="152400"/>
            <a:ext cx="11020425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</p:spTree>
    <p:extLst>
      <p:ext uri="{BB962C8B-B14F-4D97-AF65-F5344CB8AC3E}">
        <p14:creationId xmlns:p14="http://schemas.microsoft.com/office/powerpoint/2010/main" val="314426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E042AAC3-6981-4542-B640-55A9FD4646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6152" y="2119823"/>
            <a:ext cx="10515600" cy="368463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6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6000" b="1" dirty="0">
                <a:solidFill>
                  <a:schemeClr val="bg1"/>
                </a:solidFill>
                <a:latin typeface="+mj-lt"/>
              </a:rPr>
              <a:t>SAVE YOUR WORK</a:t>
            </a:r>
          </a:p>
          <a:p>
            <a:pPr marL="0" indent="0" algn="ctr">
              <a:buNone/>
            </a:pPr>
            <a:r>
              <a:rPr lang="en-GB" sz="6000" b="1" dirty="0">
                <a:solidFill>
                  <a:schemeClr val="bg1"/>
                </a:solidFill>
                <a:latin typeface="+mj-lt"/>
              </a:rPr>
              <a:t>AND SAVE IT OFTEN!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838201" y="1330325"/>
            <a:ext cx="5021910" cy="7333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00" b="1" dirty="0">
                <a:solidFill>
                  <a:srgbClr val="FFC000"/>
                </a:solidFill>
              </a:rPr>
              <a:t>Remember:</a:t>
            </a:r>
          </a:p>
        </p:txBody>
      </p:sp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BED2ED00-3429-45E5-9038-B09D15588D0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02" y="235254"/>
            <a:ext cx="493744" cy="64042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4A00EFB-F311-4DBE-8A85-BA2BDFEC18A1}"/>
              </a:ext>
            </a:extLst>
          </p:cNvPr>
          <p:cNvSpPr txBox="1"/>
          <p:nvPr/>
        </p:nvSpPr>
        <p:spPr>
          <a:xfrm>
            <a:off x="761999" y="152400"/>
            <a:ext cx="1102042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50" b="1" dirty="0">
                <a:solidFill>
                  <a:schemeClr val="bg1"/>
                </a:solidFill>
                <a:latin typeface="+mj-lt"/>
              </a:rPr>
              <a:t>Visual Studies</a:t>
            </a:r>
          </a:p>
          <a:p>
            <a:r>
              <a:rPr lang="en-GB" dirty="0">
                <a:solidFill>
                  <a:schemeClr val="bg1"/>
                </a:solidFill>
                <a:latin typeface="+mj-lt"/>
              </a:rPr>
              <a:t>What is Art? Exploring Meaning in Games &amp; Animation</a:t>
            </a:r>
          </a:p>
        </p:txBody>
      </p:sp>
    </p:spTree>
    <p:extLst>
      <p:ext uri="{BB962C8B-B14F-4D97-AF65-F5344CB8AC3E}">
        <p14:creationId xmlns:p14="http://schemas.microsoft.com/office/powerpoint/2010/main" val="3240330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1532</Words>
  <Application>Microsoft Office PowerPoint</Application>
  <PresentationFormat>Widescreen</PresentationFormat>
  <Paragraphs>212</Paragraphs>
  <Slides>38</Slides>
  <Notes>38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3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Julian</dc:creator>
  <cp:lastModifiedBy>Adam Head</cp:lastModifiedBy>
  <cp:revision>133</cp:revision>
  <dcterms:created xsi:type="dcterms:W3CDTF">2016-10-04T14:07:26Z</dcterms:created>
  <dcterms:modified xsi:type="dcterms:W3CDTF">2024-09-29T19:27:16Z</dcterms:modified>
</cp:coreProperties>
</file>