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96" r:id="rId4"/>
  </p:sldMasterIdLst>
  <p:notesMasterIdLst>
    <p:notesMasterId r:id="rId28"/>
  </p:notesMasterIdLst>
  <p:handoutMasterIdLst>
    <p:handoutMasterId r:id="rId29"/>
  </p:handoutMasterIdLst>
  <p:sldIdLst>
    <p:sldId id="334" r:id="rId5"/>
    <p:sldId id="352" r:id="rId6"/>
    <p:sldId id="358" r:id="rId7"/>
    <p:sldId id="355" r:id="rId8"/>
    <p:sldId id="353" r:id="rId9"/>
    <p:sldId id="356" r:id="rId10"/>
    <p:sldId id="343" r:id="rId11"/>
    <p:sldId id="362" r:id="rId12"/>
    <p:sldId id="360" r:id="rId13"/>
    <p:sldId id="361" r:id="rId14"/>
    <p:sldId id="363" r:id="rId15"/>
    <p:sldId id="367" r:id="rId16"/>
    <p:sldId id="357" r:id="rId17"/>
    <p:sldId id="368" r:id="rId18"/>
    <p:sldId id="369" r:id="rId19"/>
    <p:sldId id="336" r:id="rId20"/>
    <p:sldId id="372" r:id="rId21"/>
    <p:sldId id="373" r:id="rId22"/>
    <p:sldId id="375" r:id="rId23"/>
    <p:sldId id="370" r:id="rId24"/>
    <p:sldId id="349" r:id="rId25"/>
    <p:sldId id="378" r:id="rId26"/>
    <p:sldId id="37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0D5914-284B-4A2A-BC7B-68D69D1A800C}" v="353" dt="2026-03-23T10:58:38.661"/>
  </p1510:revLst>
</p1510:revInfo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4" autoAdjust="0"/>
    <p:restoredTop sz="84967" autoAdjust="0"/>
  </p:normalViewPr>
  <p:slideViewPr>
    <p:cSldViewPr snapToGrid="0">
      <p:cViewPr varScale="1">
        <p:scale>
          <a:sx n="63" d="100"/>
          <a:sy n="63" d="100"/>
        </p:scale>
        <p:origin x="804" y="48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-110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36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isty Gordon (Welsh Ambulance Service NHS Trust - 020)" userId="d636b7d0-a148-4685-be3a-67b2eb6054f4" providerId="ADAL" clId="{00C9F58B-4A94-4960-A5FC-1F16DB48A105}"/>
    <pc:docChg chg="undo redo custSel addSld delSld modSld sldOrd modMainMaster">
      <pc:chgData name="Kristy Gordon (Welsh Ambulance Service NHS Trust - 020)" userId="d636b7d0-a148-4685-be3a-67b2eb6054f4" providerId="ADAL" clId="{00C9F58B-4A94-4960-A5FC-1F16DB48A105}" dt="2026-04-14T15:29:05.993" v="18327" actId="20577"/>
      <pc:docMkLst>
        <pc:docMk/>
      </pc:docMkLst>
      <pc:sldChg chg="addSp delSp modSp mod modTransition">
        <pc:chgData name="Kristy Gordon (Welsh Ambulance Service NHS Trust - 020)" userId="d636b7d0-a148-4685-be3a-67b2eb6054f4" providerId="ADAL" clId="{00C9F58B-4A94-4960-A5FC-1F16DB48A105}" dt="2026-03-23T10:59:57.754" v="18322" actId="20577"/>
        <pc:sldMkLst>
          <pc:docMk/>
          <pc:sldMk cId="2955403071" sldId="334"/>
        </pc:sldMkLst>
        <pc:spChg chg="add mod">
          <ac:chgData name="Kristy Gordon (Welsh Ambulance Service NHS Trust - 020)" userId="d636b7d0-a148-4685-be3a-67b2eb6054f4" providerId="ADAL" clId="{00C9F58B-4A94-4960-A5FC-1F16DB48A105}" dt="2026-03-23T10:59:57.754" v="18322" actId="20577"/>
          <ac:spMkLst>
            <pc:docMk/>
            <pc:sldMk cId="2955403071" sldId="334"/>
            <ac:spMk id="5" creationId="{01A400BC-5FE8-07CC-A87E-0DEF2999BA4C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5:17:04.251" v="13493" actId="20577"/>
          <ac:spMkLst>
            <pc:docMk/>
            <pc:sldMk cId="2955403071" sldId="334"/>
            <ac:spMk id="6" creationId="{40A727D2-250E-F2BE-F536-31D966ACA5FE}"/>
          </ac:spMkLst>
        </pc:spChg>
      </pc:sldChg>
      <pc:sldChg chg="addSp delSp modSp mod ord modTransition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3749168723" sldId="336"/>
        </pc:sldMkLst>
        <pc:spChg chg="add mod">
          <ac:chgData name="Kristy Gordon (Welsh Ambulance Service NHS Trust - 020)" userId="d636b7d0-a148-4685-be3a-67b2eb6054f4" providerId="ADAL" clId="{00C9F58B-4A94-4960-A5FC-1F16DB48A105}" dt="2026-03-21T18:16:30.154" v="17507" actId="164"/>
          <ac:spMkLst>
            <pc:docMk/>
            <pc:sldMk cId="3749168723" sldId="336"/>
            <ac:spMk id="3" creationId="{1F5C8B52-CB7E-7245-0C35-8424A29BA07C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1T18:18:15.937" v="17517" actId="404"/>
          <ac:spMkLst>
            <pc:docMk/>
            <pc:sldMk cId="3749168723" sldId="336"/>
            <ac:spMk id="4" creationId="{95698432-2D58-D940-A0AE-7748E2A4879B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0:26:25.662" v="4111" actId="20577"/>
          <ac:spMkLst>
            <pc:docMk/>
            <pc:sldMk cId="3749168723" sldId="336"/>
            <ac:spMk id="10" creationId="{C95AA840-A58A-DB48-5648-ADD5D5F8C60E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0:42:16.160" v="4288" actId="164"/>
          <ac:spMkLst>
            <pc:docMk/>
            <pc:sldMk cId="3749168723" sldId="336"/>
            <ac:spMk id="12" creationId="{736DAADB-27BA-F441-D82D-BB1CA3856572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0:28:54.481" v="4144" actId="164"/>
          <ac:spMkLst>
            <pc:docMk/>
            <pc:sldMk cId="3749168723" sldId="336"/>
            <ac:spMk id="13" creationId="{460DB31C-58FA-3FA6-E540-0A275430C6CA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1:56:01.396" v="9168" actId="20577"/>
          <ac:spMkLst>
            <pc:docMk/>
            <pc:sldMk cId="3749168723" sldId="336"/>
            <ac:spMk id="17" creationId="{36E7285D-E2A7-CD62-E776-E6D1975A3479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0:39:33.651" v="4197" actId="20577"/>
          <ac:spMkLst>
            <pc:docMk/>
            <pc:sldMk cId="3749168723" sldId="336"/>
            <ac:spMk id="22" creationId="{91DE00C3-756C-C592-2A6A-1DE0421FB9A3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0:42:26.079" v="4289" actId="164"/>
          <ac:spMkLst>
            <pc:docMk/>
            <pc:sldMk cId="3749168723" sldId="336"/>
            <ac:spMk id="26" creationId="{E04A3855-DC49-A969-2004-47E4F2FA4BB0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8:16:25.528" v="17506" actId="164"/>
          <ac:spMkLst>
            <pc:docMk/>
            <pc:sldMk cId="3749168723" sldId="336"/>
            <ac:spMk id="32" creationId="{05C044CC-C170-C1E3-F346-FB05D781614B}"/>
          </ac:spMkLst>
        </pc:spChg>
        <pc:grpChg chg="add mod">
          <ac:chgData name="Kristy Gordon (Welsh Ambulance Service NHS Trust - 020)" userId="d636b7d0-a148-4685-be3a-67b2eb6054f4" providerId="ADAL" clId="{00C9F58B-4A94-4960-A5FC-1F16DB48A105}" dt="2026-03-21T18:16:32.924" v="17508" actId="1076"/>
          <ac:grpSpMkLst>
            <pc:docMk/>
            <pc:sldMk cId="3749168723" sldId="336"/>
            <ac:grpSpMk id="6" creationId="{38AF722C-B8F8-F648-0E62-8D240A0FF6D5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21T18:16:30.154" v="17507" actId="164"/>
          <ac:grpSpMkLst>
            <pc:docMk/>
            <pc:sldMk cId="3749168723" sldId="336"/>
            <ac:grpSpMk id="7" creationId="{285207DE-41F4-5DDB-DDD2-0D4A2296B55A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17T10:25:30.317" v="4087" actId="1076"/>
          <ac:grpSpMkLst>
            <pc:docMk/>
            <pc:sldMk cId="3749168723" sldId="336"/>
            <ac:grpSpMk id="16" creationId="{8A0CC6DB-3F1E-3B0A-30BC-D96FB3A22393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21T18:16:08.897" v="17503" actId="1076"/>
          <ac:grpSpMkLst>
            <pc:docMk/>
            <pc:sldMk cId="3749168723" sldId="336"/>
            <ac:grpSpMk id="18" creationId="{E45C175E-BD29-FED5-29CB-009C3DF25EAB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21T18:16:01.967" v="17502" actId="1076"/>
          <ac:grpSpMkLst>
            <pc:docMk/>
            <pc:sldMk cId="3749168723" sldId="336"/>
            <ac:grpSpMk id="19" creationId="{1C310254-D4E7-1B36-430D-9A57D08BF124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21T18:15:58.778" v="17501" actId="1076"/>
          <ac:grpSpMkLst>
            <pc:docMk/>
            <pc:sldMk cId="3749168723" sldId="336"/>
            <ac:grpSpMk id="23" creationId="{74CFEA4B-1426-B265-DED9-5DC536795808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21T18:15:04.927" v="17486" actId="1076"/>
          <ac:grpSpMkLst>
            <pc:docMk/>
            <pc:sldMk cId="3749168723" sldId="336"/>
            <ac:grpSpMk id="27" creationId="{A6D43019-F5CB-B019-0167-FFF5F1C34336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17T10:42:26.079" v="4289" actId="164"/>
          <ac:grpSpMkLst>
            <pc:docMk/>
            <pc:sldMk cId="3749168723" sldId="336"/>
            <ac:grpSpMk id="28" creationId="{87F88AD4-8E9E-B235-895F-8AC54C844A0A}"/>
          </ac:grpSpMkLst>
        </pc:grpChg>
        <pc:picChg chg="add mod">
          <ac:chgData name="Kristy Gordon (Welsh Ambulance Service NHS Trust - 020)" userId="d636b7d0-a148-4685-be3a-67b2eb6054f4" providerId="ADAL" clId="{00C9F58B-4A94-4960-A5FC-1F16DB48A105}" dt="2026-03-21T18:16:30.154" v="17507" actId="164"/>
          <ac:picMkLst>
            <pc:docMk/>
            <pc:sldMk cId="3749168723" sldId="336"/>
            <ac:picMk id="2" creationId="{226AA2D3-92E5-F34F-8BBE-943E1C6DB09D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17T10:25:27.168" v="4086" actId="1076"/>
          <ac:picMkLst>
            <pc:docMk/>
            <pc:sldMk cId="3749168723" sldId="336"/>
            <ac:picMk id="5" creationId="{134AA106-12A2-95D1-BE09-3AD3DBDF095E}"/>
          </ac:picMkLst>
        </pc:picChg>
        <pc:picChg chg="mod">
          <ac:chgData name="Kristy Gordon (Welsh Ambulance Service NHS Trust - 020)" userId="d636b7d0-a148-4685-be3a-67b2eb6054f4" providerId="ADAL" clId="{00C9F58B-4A94-4960-A5FC-1F16DB48A105}" dt="2026-03-17T10:28:54.481" v="4144" actId="164"/>
          <ac:picMkLst>
            <pc:docMk/>
            <pc:sldMk cId="3749168723" sldId="336"/>
            <ac:picMk id="9" creationId="{CCFEF2B8-5077-68F2-26FD-ADBCE2023C3E}"/>
          </ac:picMkLst>
        </pc:picChg>
        <pc:picChg chg="mod">
          <ac:chgData name="Kristy Gordon (Welsh Ambulance Service NHS Trust - 020)" userId="d636b7d0-a148-4685-be3a-67b2eb6054f4" providerId="ADAL" clId="{00C9F58B-4A94-4960-A5FC-1F16DB48A105}" dt="2026-03-17T10:42:26.079" v="4289" actId="164"/>
          <ac:picMkLst>
            <pc:docMk/>
            <pc:sldMk cId="3749168723" sldId="336"/>
            <ac:picMk id="11" creationId="{D22CFA0C-792A-C833-8EBA-B9E840913EAA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17T10:27:06.868" v="4118" actId="164"/>
          <ac:picMkLst>
            <pc:docMk/>
            <pc:sldMk cId="3749168723" sldId="336"/>
            <ac:picMk id="15" creationId="{50EFD83A-DDB4-4E1B-3C57-FEC5FE9C85E6}"/>
          </ac:picMkLst>
        </pc:picChg>
        <pc:picChg chg="add mod modCrop">
          <ac:chgData name="Kristy Gordon (Welsh Ambulance Service NHS Trust - 020)" userId="d636b7d0-a148-4685-be3a-67b2eb6054f4" providerId="ADAL" clId="{00C9F58B-4A94-4960-A5FC-1F16DB48A105}" dt="2026-03-17T10:38:00.847" v="4156" actId="164"/>
          <ac:picMkLst>
            <pc:docMk/>
            <pc:sldMk cId="3749168723" sldId="336"/>
            <ac:picMk id="21" creationId="{A38BD296-2495-EC2C-0327-926E3687FA20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17T10:42:16.160" v="4288" actId="164"/>
          <ac:picMkLst>
            <pc:docMk/>
            <pc:sldMk cId="3749168723" sldId="336"/>
            <ac:picMk id="25" creationId="{880FF1A1-E4EA-3C2C-9A93-24B8DABB9F80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21T18:16:25.528" v="17506" actId="164"/>
          <ac:picMkLst>
            <pc:docMk/>
            <pc:sldMk cId="3749168723" sldId="336"/>
            <ac:picMk id="30" creationId="{01EC61FA-0B93-4995-52D0-8A8BA9C0C031}"/>
          </ac:picMkLst>
        </pc:picChg>
      </pc:sldChg>
      <pc:sldChg chg="modSp mod ord modTransition modNotesTx">
        <pc:chgData name="Kristy Gordon (Welsh Ambulance Service NHS Trust - 020)" userId="d636b7d0-a148-4685-be3a-67b2eb6054f4" providerId="ADAL" clId="{00C9F58B-4A94-4960-A5FC-1F16DB48A105}" dt="2026-04-14T15:28:27.458" v="18323" actId="20577"/>
        <pc:sldMkLst>
          <pc:docMk/>
          <pc:sldMk cId="3962753978" sldId="343"/>
        </pc:sldMkLst>
        <pc:spChg chg="mod">
          <ac:chgData name="Kristy Gordon (Welsh Ambulance Service NHS Trust - 020)" userId="d636b7d0-a148-4685-be3a-67b2eb6054f4" providerId="ADAL" clId="{00C9F58B-4A94-4960-A5FC-1F16DB48A105}" dt="2026-03-17T10:10:50.868" v="3990" actId="1076"/>
          <ac:spMkLst>
            <pc:docMk/>
            <pc:sldMk cId="3962753978" sldId="343"/>
            <ac:spMk id="2" creationId="{A6768171-F501-5EC9-8849-5D0FE73AE00B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1T17:33:20.017" v="17365" actId="20577"/>
          <ac:spMkLst>
            <pc:docMk/>
            <pc:sldMk cId="3962753978" sldId="343"/>
            <ac:spMk id="3" creationId="{338A9D03-6CF8-D31E-2E06-88AEBCEF7D9B}"/>
          </ac:spMkLst>
        </pc:spChg>
      </pc:sldChg>
      <pc:sldChg chg="modSp mod modTransition">
        <pc:chgData name="Kristy Gordon (Welsh Ambulance Service NHS Trust - 020)" userId="d636b7d0-a148-4685-be3a-67b2eb6054f4" providerId="ADAL" clId="{00C9F58B-4A94-4960-A5FC-1F16DB48A105}" dt="2026-03-23T10:58:34.994" v="18319"/>
        <pc:sldMkLst>
          <pc:docMk/>
          <pc:sldMk cId="4273949180" sldId="349"/>
        </pc:sldMkLst>
        <pc:spChg chg="mod">
          <ac:chgData name="Kristy Gordon (Welsh Ambulance Service NHS Trust - 020)" userId="d636b7d0-a148-4685-be3a-67b2eb6054f4" providerId="ADAL" clId="{00C9F58B-4A94-4960-A5FC-1F16DB48A105}" dt="2026-03-17T17:42:56.490" v="7390" actId="404"/>
          <ac:spMkLst>
            <pc:docMk/>
            <pc:sldMk cId="4273949180" sldId="349"/>
            <ac:spMk id="2" creationId="{5475D893-E98A-260A-9EC4-B9365E533FD5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17T12:43:11.974" v="4438" actId="20577"/>
          <ac:spMkLst>
            <pc:docMk/>
            <pc:sldMk cId="4273949180" sldId="349"/>
            <ac:spMk id="3" creationId="{FD70D88C-5989-4007-4953-F54A4A34B778}"/>
          </ac:spMkLst>
        </pc:spChg>
      </pc:sldChg>
      <pc:sldChg chg="addSp delSp modSp new mod modTransition modNotesTx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3614540104" sldId="352"/>
        </pc:sldMkLst>
        <pc:spChg chg="mod">
          <ac:chgData name="Kristy Gordon (Welsh Ambulance Service NHS Trust - 020)" userId="d636b7d0-a148-4685-be3a-67b2eb6054f4" providerId="ADAL" clId="{00C9F58B-4A94-4960-A5FC-1F16DB48A105}" dt="2026-03-17T12:44:04.463" v="4446" actId="255"/>
          <ac:spMkLst>
            <pc:docMk/>
            <pc:sldMk cId="3614540104" sldId="352"/>
            <ac:spMk id="2" creationId="{587C0556-32F8-1C33-F101-0C04A087B4B7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09:52:57.405" v="3610" actId="1076"/>
          <ac:spMkLst>
            <pc:docMk/>
            <pc:sldMk cId="3614540104" sldId="352"/>
            <ac:spMk id="14" creationId="{3428248C-523D-942C-CA9C-24D849478E38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5:39:25.764" v="17066" actId="20577"/>
          <ac:spMkLst>
            <pc:docMk/>
            <pc:sldMk cId="3614540104" sldId="352"/>
            <ac:spMk id="21" creationId="{CC8B8152-6511-8409-633F-30E45C5D5D97}"/>
          </ac:spMkLst>
        </pc:spChg>
        <pc:grpChg chg="add mod">
          <ac:chgData name="Kristy Gordon (Welsh Ambulance Service NHS Trust - 020)" userId="d636b7d0-a148-4685-be3a-67b2eb6054f4" providerId="ADAL" clId="{00C9F58B-4A94-4960-A5FC-1F16DB48A105}" dt="2026-03-17T09:52:54.992" v="3609" actId="1076"/>
          <ac:grpSpMkLst>
            <pc:docMk/>
            <pc:sldMk cId="3614540104" sldId="352"/>
            <ac:grpSpMk id="25" creationId="{31DF1D41-37F6-B610-65F3-0D6D0B492127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17T09:52:48.640" v="3608" actId="14100"/>
          <ac:grpSpMkLst>
            <pc:docMk/>
            <pc:sldMk cId="3614540104" sldId="352"/>
            <ac:grpSpMk id="26" creationId="{E8D75579-EEED-6B6D-1872-1A58F2DD68D9}"/>
          </ac:grpSpMkLst>
        </pc:grpChg>
      </pc:sldChg>
      <pc:sldChg chg="addSp delSp modSp new mod modTransition setBg modClrScheme chgLayout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2939575080" sldId="353"/>
        </pc:sldMkLst>
        <pc:graphicFrameChg chg="add mod modGraphic">
          <ac:chgData name="Kristy Gordon (Welsh Ambulance Service NHS Trust - 020)" userId="d636b7d0-a148-4685-be3a-67b2eb6054f4" providerId="ADAL" clId="{00C9F58B-4A94-4960-A5FC-1F16DB48A105}" dt="2026-03-18T10:04:05.610" v="8178" actId="404"/>
          <ac:graphicFrameMkLst>
            <pc:docMk/>
            <pc:sldMk cId="2939575080" sldId="353"/>
            <ac:graphicFrameMk id="13" creationId="{4FABA1D8-9209-B1CB-51EE-DF42553FF2AE}"/>
          </ac:graphicFrameMkLst>
        </pc:graphicFrameChg>
      </pc:sldChg>
      <pc:sldChg chg="addSp delSp modSp new mod modTransition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3501071235" sldId="355"/>
        </pc:sldMkLst>
        <pc:spChg chg="mod">
          <ac:chgData name="Kristy Gordon (Welsh Ambulance Service NHS Trust - 020)" userId="d636b7d0-a148-4685-be3a-67b2eb6054f4" providerId="ADAL" clId="{00C9F58B-4A94-4960-A5FC-1F16DB48A105}" dt="2026-03-21T16:47:14.581" v="17261" actId="20577"/>
          <ac:spMkLst>
            <pc:docMk/>
            <pc:sldMk cId="3501071235" sldId="355"/>
            <ac:spMk id="2" creationId="{3BE5362E-0788-1C1A-E5C5-CCFB7F48600A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5:59:05.142" v="17209" actId="1076"/>
          <ac:spMkLst>
            <pc:docMk/>
            <pc:sldMk cId="3501071235" sldId="355"/>
            <ac:spMk id="4" creationId="{E2E68C4F-4D70-C646-4635-6456A54FEB09}"/>
          </ac:spMkLst>
        </pc:spChg>
        <pc:grpChg chg="add mod">
          <ac:chgData name="Kristy Gordon (Welsh Ambulance Service NHS Trust - 020)" userId="d636b7d0-a148-4685-be3a-67b2eb6054f4" providerId="ADAL" clId="{00C9F58B-4A94-4960-A5FC-1F16DB48A105}" dt="2026-03-21T15:59:37.820" v="17211" actId="1076"/>
          <ac:grpSpMkLst>
            <pc:docMk/>
            <pc:sldMk cId="3501071235" sldId="355"/>
            <ac:grpSpMk id="3" creationId="{EE59C3C2-B426-42BF-E447-BE60AF9E1294}"/>
          </ac:grpSpMkLst>
        </pc:grpChg>
        <pc:picChg chg="add mod modCrop">
          <ac:chgData name="Kristy Gordon (Welsh Ambulance Service NHS Trust - 020)" userId="d636b7d0-a148-4685-be3a-67b2eb6054f4" providerId="ADAL" clId="{00C9F58B-4A94-4960-A5FC-1F16DB48A105}" dt="2026-03-17T10:01:32.680" v="3740" actId="1076"/>
          <ac:picMkLst>
            <pc:docMk/>
            <pc:sldMk cId="3501071235" sldId="355"/>
            <ac:picMk id="8" creationId="{EC05F264-6071-4F98-AB3C-EF603E9DE499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17T10:01:35.205" v="3741" actId="14100"/>
          <ac:picMkLst>
            <pc:docMk/>
            <pc:sldMk cId="3501071235" sldId="355"/>
            <ac:picMk id="10" creationId="{0AA43392-D7FA-2E95-0957-BFFD91945E84}"/>
          </ac:picMkLst>
        </pc:picChg>
      </pc:sldChg>
      <pc:sldChg chg="addSp delSp modSp new mod modTransition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2335257832" sldId="356"/>
        </pc:sldMkLst>
        <pc:picChg chg="add mod">
          <ac:chgData name="Kristy Gordon (Welsh Ambulance Service NHS Trust - 020)" userId="d636b7d0-a148-4685-be3a-67b2eb6054f4" providerId="ADAL" clId="{00C9F58B-4A94-4960-A5FC-1F16DB48A105}" dt="2026-03-17T15:41:37.532" v="6471" actId="1076"/>
          <ac:picMkLst>
            <pc:docMk/>
            <pc:sldMk cId="2335257832" sldId="356"/>
            <ac:picMk id="6" creationId="{E8DED27B-9765-362E-50A1-FABB99CBE004}"/>
          </ac:picMkLst>
        </pc:picChg>
      </pc:sldChg>
      <pc:sldChg chg="addSp delSp modSp new mod modTransition modNotesTx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3987056493" sldId="357"/>
        </pc:sldMkLst>
        <pc:spChg chg="mod">
          <ac:chgData name="Kristy Gordon (Welsh Ambulance Service NHS Trust - 020)" userId="d636b7d0-a148-4685-be3a-67b2eb6054f4" providerId="ADAL" clId="{00C9F58B-4A94-4960-A5FC-1F16DB48A105}" dt="2026-03-18T17:07:26.085" v="15546" actId="14100"/>
          <ac:spMkLst>
            <pc:docMk/>
            <pc:sldMk cId="3987056493" sldId="357"/>
            <ac:spMk id="2" creationId="{1B7A7E57-675C-90CE-B675-D1D5054DFF97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18T17:39:33.714" v="16562" actId="20578"/>
          <ac:spMkLst>
            <pc:docMk/>
            <pc:sldMk cId="3987056493" sldId="357"/>
            <ac:spMk id="3" creationId="{4B5B6C77-729F-C5D4-F1C2-86D5398FA898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10:18.822" v="18226" actId="1076"/>
          <ac:spMkLst>
            <pc:docMk/>
            <pc:sldMk cId="3987056493" sldId="357"/>
            <ac:spMk id="4" creationId="{7D41D2D2-2019-07B2-7587-0965085FD816}"/>
          </ac:spMkLst>
        </pc:spChg>
        <pc:picChg chg="add mod">
          <ac:chgData name="Kristy Gordon (Welsh Ambulance Service NHS Trust - 020)" userId="d636b7d0-a148-4685-be3a-67b2eb6054f4" providerId="ADAL" clId="{00C9F58B-4A94-4960-A5FC-1F16DB48A105}" dt="2026-03-18T17:13:01.069" v="15853" actId="1076"/>
          <ac:picMkLst>
            <pc:docMk/>
            <pc:sldMk cId="3987056493" sldId="357"/>
            <ac:picMk id="9" creationId="{D09B0955-8CBD-1772-093E-2BF3423E0D10}"/>
          </ac:picMkLst>
        </pc:picChg>
      </pc:sldChg>
      <pc:sldChg chg="addSp delSp modSp new mod modTransition modNotesTx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3831273845" sldId="358"/>
        </pc:sldMkLst>
        <pc:spChg chg="add mod ord">
          <ac:chgData name="Kristy Gordon (Welsh Ambulance Service NHS Trust - 020)" userId="d636b7d0-a148-4685-be3a-67b2eb6054f4" providerId="ADAL" clId="{00C9F58B-4A94-4960-A5FC-1F16DB48A105}" dt="2026-03-17T09:59:32.073" v="3694" actId="164"/>
          <ac:spMkLst>
            <pc:docMk/>
            <pc:sldMk cId="3831273845" sldId="358"/>
            <ac:spMk id="11" creationId="{8335B12F-390A-9BD5-A1E6-1DC6FC438BF2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0:00:47.116" v="3737" actId="1076"/>
          <ac:spMkLst>
            <pc:docMk/>
            <pc:sldMk cId="3831273845" sldId="358"/>
            <ac:spMk id="14" creationId="{B8FD4B97-9D36-7E10-1DA5-0C01F904B5A2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5:45:04.310" v="17081" actId="20577"/>
          <ac:spMkLst>
            <pc:docMk/>
            <pc:sldMk cId="3831273845" sldId="358"/>
            <ac:spMk id="16" creationId="{8C353510-D164-25AF-4589-DCF051AF2991}"/>
          </ac:spMkLst>
        </pc:spChg>
        <pc:grpChg chg="add mod">
          <ac:chgData name="Kristy Gordon (Welsh Ambulance Service NHS Trust - 020)" userId="d636b7d0-a148-4685-be3a-67b2eb6054f4" providerId="ADAL" clId="{00C9F58B-4A94-4960-A5FC-1F16DB48A105}" dt="2026-03-17T10:00:11.587" v="3698" actId="14100"/>
          <ac:grpSpMkLst>
            <pc:docMk/>
            <pc:sldMk cId="3831273845" sldId="358"/>
            <ac:grpSpMk id="12" creationId="{88809608-C764-0BEB-4C04-CFEF09ECF04D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17T10:00:06.631" v="3697" actId="1076"/>
          <ac:grpSpMkLst>
            <pc:docMk/>
            <pc:sldMk cId="3831273845" sldId="358"/>
            <ac:grpSpMk id="13" creationId="{A5C6FF56-8F75-5D7C-A9EE-64CCFA21FB79}"/>
          </ac:grpSpMkLst>
        </pc:grpChg>
        <pc:picChg chg="add mod modCrop">
          <ac:chgData name="Kristy Gordon (Welsh Ambulance Service NHS Trust - 020)" userId="d636b7d0-a148-4685-be3a-67b2eb6054f4" providerId="ADAL" clId="{00C9F58B-4A94-4960-A5FC-1F16DB48A105}" dt="2026-03-17T10:00:02.661" v="3696" actId="164"/>
          <ac:picMkLst>
            <pc:docMk/>
            <pc:sldMk cId="3831273845" sldId="358"/>
            <ac:picMk id="2" creationId="{C8887B14-7E10-383A-1295-1BDCC6E97BB8}"/>
          </ac:picMkLst>
        </pc:picChg>
        <pc:picChg chg="add mod modCrop">
          <ac:chgData name="Kristy Gordon (Welsh Ambulance Service NHS Trust - 020)" userId="d636b7d0-a148-4685-be3a-67b2eb6054f4" providerId="ADAL" clId="{00C9F58B-4A94-4960-A5FC-1F16DB48A105}" dt="2026-03-17T09:59:32.073" v="3694" actId="164"/>
          <ac:picMkLst>
            <pc:docMk/>
            <pc:sldMk cId="3831273845" sldId="358"/>
            <ac:picMk id="5" creationId="{20F1EEB3-AAB6-BD86-2321-9B137ADE9328}"/>
          </ac:picMkLst>
        </pc:picChg>
        <pc:picChg chg="add mod modCrop">
          <ac:chgData name="Kristy Gordon (Welsh Ambulance Service NHS Trust - 020)" userId="d636b7d0-a148-4685-be3a-67b2eb6054f4" providerId="ADAL" clId="{00C9F58B-4A94-4960-A5FC-1F16DB48A105}" dt="2026-03-17T09:59:32.073" v="3694" actId="164"/>
          <ac:picMkLst>
            <pc:docMk/>
            <pc:sldMk cId="3831273845" sldId="358"/>
            <ac:picMk id="6" creationId="{A660E6F6-5E59-EBF2-05B2-99C63D09BE7F}"/>
          </ac:picMkLst>
        </pc:picChg>
        <pc:picChg chg="add mod ord modCrop">
          <ac:chgData name="Kristy Gordon (Welsh Ambulance Service NHS Trust - 020)" userId="d636b7d0-a148-4685-be3a-67b2eb6054f4" providerId="ADAL" clId="{00C9F58B-4A94-4960-A5FC-1F16DB48A105}" dt="2026-03-17T09:59:32.073" v="3694" actId="164"/>
          <ac:picMkLst>
            <pc:docMk/>
            <pc:sldMk cId="3831273845" sldId="358"/>
            <ac:picMk id="7" creationId="{D2CC9FEA-F01C-AE5A-5F0A-BAB9DBB5F862}"/>
          </ac:picMkLst>
        </pc:picChg>
        <pc:picChg chg="add mod ord modCrop">
          <ac:chgData name="Kristy Gordon (Welsh Ambulance Service NHS Trust - 020)" userId="d636b7d0-a148-4685-be3a-67b2eb6054f4" providerId="ADAL" clId="{00C9F58B-4A94-4960-A5FC-1F16DB48A105}" dt="2026-03-17T09:59:32.073" v="3694" actId="164"/>
          <ac:picMkLst>
            <pc:docMk/>
            <pc:sldMk cId="3831273845" sldId="358"/>
            <ac:picMk id="8" creationId="{4DCD3D89-5312-97E4-86BF-0710A3180926}"/>
          </ac:picMkLst>
        </pc:picChg>
        <pc:picChg chg="add mod modCrop">
          <ac:chgData name="Kristy Gordon (Welsh Ambulance Service NHS Trust - 020)" userId="d636b7d0-a148-4685-be3a-67b2eb6054f4" providerId="ADAL" clId="{00C9F58B-4A94-4960-A5FC-1F16DB48A105}" dt="2026-03-17T10:00:02.661" v="3696" actId="164"/>
          <ac:picMkLst>
            <pc:docMk/>
            <pc:sldMk cId="3831273845" sldId="358"/>
            <ac:picMk id="9" creationId="{61C6AB31-FC14-9DFE-8C47-5FDC72687961}"/>
          </ac:picMkLst>
        </pc:picChg>
      </pc:sldChg>
      <pc:sldChg chg="addSp delSp modSp new mod modTransition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795507127" sldId="360"/>
        </pc:sldMkLst>
        <pc:spChg chg="mod">
          <ac:chgData name="Kristy Gordon (Welsh Ambulance Service NHS Trust - 020)" userId="d636b7d0-a148-4685-be3a-67b2eb6054f4" providerId="ADAL" clId="{00C9F58B-4A94-4960-A5FC-1F16DB48A105}" dt="2026-03-21T17:10:54.664" v="17278" actId="1076"/>
          <ac:spMkLst>
            <pc:docMk/>
            <pc:sldMk cId="795507127" sldId="360"/>
            <ac:spMk id="2" creationId="{FC6B7509-F9A8-0FF4-CF24-2D1415C30751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5:15:13.781" v="17065" actId="20577"/>
          <ac:spMkLst>
            <pc:docMk/>
            <pc:sldMk cId="795507127" sldId="360"/>
            <ac:spMk id="4" creationId="{B0D64CDD-3ED4-13FC-AE70-31BFEA9A0789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1:59:22.132" v="9235" actId="14100"/>
          <ac:spMkLst>
            <pc:docMk/>
            <pc:sldMk cId="795507127" sldId="360"/>
            <ac:spMk id="6" creationId="{83148125-7563-FCEF-B700-92A42837A6AF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1:59:10.634" v="9233" actId="164"/>
          <ac:spMkLst>
            <pc:docMk/>
            <pc:sldMk cId="795507127" sldId="360"/>
            <ac:spMk id="7" creationId="{2F09725E-422B-E0F5-C96E-CC8D345C027C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1:59:10.634" v="9233" actId="164"/>
          <ac:spMkLst>
            <pc:docMk/>
            <pc:sldMk cId="795507127" sldId="360"/>
            <ac:spMk id="8" creationId="{EF7E288C-7B4F-B8FB-1A7C-09BC08634733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1:59:00.455" v="9232" actId="1076"/>
          <ac:spMkLst>
            <pc:docMk/>
            <pc:sldMk cId="795507127" sldId="360"/>
            <ac:spMk id="13" creationId="{13EFDA62-DFB4-F247-9322-EBEFC4EE4C02}"/>
          </ac:spMkLst>
        </pc:spChg>
        <pc:grpChg chg="add mod">
          <ac:chgData name="Kristy Gordon (Welsh Ambulance Service NHS Trust - 020)" userId="d636b7d0-a148-4685-be3a-67b2eb6054f4" providerId="ADAL" clId="{00C9F58B-4A94-4960-A5FC-1F16DB48A105}" dt="2026-03-18T11:59:10.634" v="9233" actId="164"/>
          <ac:grpSpMkLst>
            <pc:docMk/>
            <pc:sldMk cId="795507127" sldId="360"/>
            <ac:grpSpMk id="9" creationId="{9B42ED3F-13EC-1F69-7EE3-7E4700D5376B}"/>
          </ac:grpSpMkLst>
        </pc:grpChg>
        <pc:picChg chg="add mod">
          <ac:chgData name="Kristy Gordon (Welsh Ambulance Service NHS Trust - 020)" userId="d636b7d0-a148-4685-be3a-67b2eb6054f4" providerId="ADAL" clId="{00C9F58B-4A94-4960-A5FC-1F16DB48A105}" dt="2026-03-18T11:59:10.634" v="9233" actId="164"/>
          <ac:picMkLst>
            <pc:docMk/>
            <pc:sldMk cId="795507127" sldId="360"/>
            <ac:picMk id="5" creationId="{F241DB5B-4BFD-5B97-1060-51992996074C}"/>
          </ac:picMkLst>
        </pc:picChg>
      </pc:sldChg>
      <pc:sldChg chg="addSp delSp modSp new mod modTransition modNotesTx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1632132219" sldId="361"/>
        </pc:sldMkLst>
        <pc:spChg chg="mod">
          <ac:chgData name="Kristy Gordon (Welsh Ambulance Service NHS Trust - 020)" userId="d636b7d0-a148-4685-be3a-67b2eb6054f4" providerId="ADAL" clId="{00C9F58B-4A94-4960-A5FC-1F16DB48A105}" dt="2026-03-18T12:13:51.918" v="9648" actId="1076"/>
          <ac:spMkLst>
            <pc:docMk/>
            <pc:sldMk cId="1632132219" sldId="361"/>
            <ac:spMk id="2" creationId="{D8911101-C053-D1A6-0A1F-FA585C8FCD1E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36:34.951" v="18229" actId="1076"/>
          <ac:spMkLst>
            <pc:docMk/>
            <pc:sldMk cId="1632132219" sldId="361"/>
            <ac:spMk id="3" creationId="{850CFF06-9E68-4C8C-0A4E-69CC58CFC8F2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36:39.158" v="18230" actId="1076"/>
          <ac:spMkLst>
            <pc:docMk/>
            <pc:sldMk cId="1632132219" sldId="361"/>
            <ac:spMk id="4" creationId="{AEBAB571-B39C-394A-9EB6-45CF204F8000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7:17:18.806" v="17284" actId="1076"/>
          <ac:spMkLst>
            <pc:docMk/>
            <pc:sldMk cId="1632132219" sldId="361"/>
            <ac:spMk id="9" creationId="{C4E4F3EE-5387-E8EE-01DA-68168690D743}"/>
          </ac:spMkLst>
        </pc:spChg>
        <pc:picChg chg="add mod modCrop">
          <ac:chgData name="Kristy Gordon (Welsh Ambulance Service NHS Trust - 020)" userId="d636b7d0-a148-4685-be3a-67b2eb6054f4" providerId="ADAL" clId="{00C9F58B-4A94-4960-A5FC-1F16DB48A105}" dt="2026-03-21T17:17:13.684" v="17283" actId="1076"/>
          <ac:picMkLst>
            <pc:docMk/>
            <pc:sldMk cId="1632132219" sldId="361"/>
            <ac:picMk id="8" creationId="{370D7DE0-93E4-DCEC-657C-EF6C3FBB8EBD}"/>
          </ac:picMkLst>
        </pc:picChg>
      </pc:sldChg>
      <pc:sldChg chg="addSp delSp modSp new add del mod ord modTransition modNotesTx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342544237" sldId="362"/>
        </pc:sldMkLst>
        <pc:spChg chg="mod">
          <ac:chgData name="Kristy Gordon (Welsh Ambulance Service NHS Trust - 020)" userId="d636b7d0-a148-4685-be3a-67b2eb6054f4" providerId="ADAL" clId="{00C9F58B-4A94-4960-A5FC-1F16DB48A105}" dt="2026-03-23T10:45:27.282" v="18297" actId="20577"/>
          <ac:spMkLst>
            <pc:docMk/>
            <pc:sldMk cId="342544237" sldId="362"/>
            <ac:spMk id="2" creationId="{96C17F63-E129-CDA9-E3F1-D7679B850EA2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7:11:16.360" v="17282" actId="1076"/>
          <ac:spMkLst>
            <pc:docMk/>
            <pc:sldMk cId="342544237" sldId="362"/>
            <ac:spMk id="3" creationId="{411B8500-6B34-1B63-7FF0-A79E42F13AAF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8T10:15:40.476" v="8375" actId="1076"/>
          <ac:spMkLst>
            <pc:docMk/>
            <pc:sldMk cId="342544237" sldId="362"/>
            <ac:spMk id="7" creationId="{F52F26BF-09BC-33D5-5DC2-7D55A47F1C30}"/>
          </ac:spMkLst>
        </pc:spChg>
        <pc:picChg chg="add mod">
          <ac:chgData name="Kristy Gordon (Welsh Ambulance Service NHS Trust - 020)" userId="d636b7d0-a148-4685-be3a-67b2eb6054f4" providerId="ADAL" clId="{00C9F58B-4A94-4960-A5FC-1F16DB48A105}" dt="2026-03-18T10:15:34.243" v="8374" actId="1076"/>
          <ac:picMkLst>
            <pc:docMk/>
            <pc:sldMk cId="342544237" sldId="362"/>
            <ac:picMk id="6" creationId="{E46D4B46-549A-D51B-A699-B03B3C1FC27C}"/>
          </ac:picMkLst>
        </pc:picChg>
      </pc:sldChg>
      <pc:sldChg chg="addSp delSp modSp new mod modTransition setBg modClrScheme chgLayout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2013868038" sldId="363"/>
        </pc:sldMkLst>
        <pc:spChg chg="mod ord">
          <ac:chgData name="Kristy Gordon (Welsh Ambulance Service NHS Trust - 020)" userId="d636b7d0-a148-4685-be3a-67b2eb6054f4" providerId="ADAL" clId="{00C9F58B-4A94-4960-A5FC-1F16DB48A105}" dt="2026-03-18T16:12:45.575" v="14244" actId="1076"/>
          <ac:spMkLst>
            <pc:docMk/>
            <pc:sldMk cId="2013868038" sldId="363"/>
            <ac:spMk id="2" creationId="{5AE79175-B9D7-31E6-4F6F-79D837B75190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7:22:38.501" v="17358" actId="6549"/>
          <ac:spMkLst>
            <pc:docMk/>
            <pc:sldMk cId="2013868038" sldId="363"/>
            <ac:spMk id="3" creationId="{E54944C7-4C8A-5E1B-BF8D-8C3FA6CEC49D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7:45:17.451" v="7499" actId="1076"/>
          <ac:spMkLst>
            <pc:docMk/>
            <pc:sldMk cId="2013868038" sldId="363"/>
            <ac:spMk id="8" creationId="{F6B4B0F1-BA13-F17A-2045-E611F9CA995F}"/>
          </ac:spMkLst>
        </pc:spChg>
        <pc:picChg chg="add mod">
          <ac:chgData name="Kristy Gordon (Welsh Ambulance Service NHS Trust - 020)" userId="d636b7d0-a148-4685-be3a-67b2eb6054f4" providerId="ADAL" clId="{00C9F58B-4A94-4960-A5FC-1F16DB48A105}" dt="2026-03-17T17:45:13.029" v="7498" actId="1076"/>
          <ac:picMkLst>
            <pc:docMk/>
            <pc:sldMk cId="2013868038" sldId="363"/>
            <ac:picMk id="7" creationId="{CDACF776-438C-B38F-0EF0-546F967CE704}"/>
          </ac:picMkLst>
        </pc:picChg>
      </pc:sldChg>
      <pc:sldChg chg="addSp delSp modSp add mod ord modTransition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1075414301" sldId="367"/>
        </pc:sldMkLst>
        <pc:spChg chg="mod">
          <ac:chgData name="Kristy Gordon (Welsh Ambulance Service NHS Trust - 020)" userId="d636b7d0-a148-4685-be3a-67b2eb6054f4" providerId="ADAL" clId="{00C9F58B-4A94-4960-A5FC-1F16DB48A105}" dt="2026-03-18T16:33:24.452" v="14883" actId="1076"/>
          <ac:spMkLst>
            <pc:docMk/>
            <pc:sldMk cId="1075414301" sldId="367"/>
            <ac:spMk id="2" creationId="{32B70BCF-AA7F-2FF0-714F-6D4A088E3091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7:26:41.845" v="17363" actId="33524"/>
          <ac:spMkLst>
            <pc:docMk/>
            <pc:sldMk cId="1075414301" sldId="367"/>
            <ac:spMk id="3" creationId="{4BE02538-2982-36BC-EAFB-CB16FCC61DB2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7:46:23.016" v="7528" actId="404"/>
          <ac:spMkLst>
            <pc:docMk/>
            <pc:sldMk cId="1075414301" sldId="367"/>
            <ac:spMk id="6" creationId="{ACCD858A-2BE0-729B-E8BF-8A0A50E1E210}"/>
          </ac:spMkLst>
        </pc:spChg>
        <pc:picChg chg="add mod">
          <ac:chgData name="Kristy Gordon (Welsh Ambulance Service NHS Trust - 020)" userId="d636b7d0-a148-4685-be3a-67b2eb6054f4" providerId="ADAL" clId="{00C9F58B-4A94-4960-A5FC-1F16DB48A105}" dt="2026-03-17T17:46:17.938" v="7526" actId="1076"/>
          <ac:picMkLst>
            <pc:docMk/>
            <pc:sldMk cId="1075414301" sldId="367"/>
            <ac:picMk id="4" creationId="{ABFA5E70-3C57-6D94-601B-AA46CDC75EF1}"/>
          </ac:picMkLst>
        </pc:picChg>
        <pc:picChg chg="add mod ord">
          <ac:chgData name="Kristy Gordon (Welsh Ambulance Service NHS Trust - 020)" userId="d636b7d0-a148-4685-be3a-67b2eb6054f4" providerId="ADAL" clId="{00C9F58B-4A94-4960-A5FC-1F16DB48A105}" dt="2026-03-17T17:46:27.949" v="7530" actId="1076"/>
          <ac:picMkLst>
            <pc:docMk/>
            <pc:sldMk cId="1075414301" sldId="367"/>
            <ac:picMk id="7" creationId="{B9054B00-7803-B231-D12B-A383B436B811}"/>
          </ac:picMkLst>
        </pc:picChg>
      </pc:sldChg>
      <pc:sldChg chg="addSp delSp modSp add mod ord modTransition modNotesTx">
        <pc:chgData name="Kristy Gordon (Welsh Ambulance Service NHS Trust - 020)" userId="d636b7d0-a148-4685-be3a-67b2eb6054f4" providerId="ADAL" clId="{00C9F58B-4A94-4960-A5FC-1F16DB48A105}" dt="2026-03-23T10:58:23.659" v="18314"/>
        <pc:sldMkLst>
          <pc:docMk/>
          <pc:sldMk cId="1969141360" sldId="368"/>
        </pc:sldMkLst>
        <pc:spChg chg="mod">
          <ac:chgData name="Kristy Gordon (Welsh Ambulance Service NHS Trust - 020)" userId="d636b7d0-a148-4685-be3a-67b2eb6054f4" providerId="ADAL" clId="{00C9F58B-4A94-4960-A5FC-1F16DB48A105}" dt="2026-03-18T17:14:05.058" v="15889" actId="20577"/>
          <ac:spMkLst>
            <pc:docMk/>
            <pc:sldMk cId="1969141360" sldId="368"/>
            <ac:spMk id="2" creationId="{07721321-1620-AFF1-5F45-BE90B34CC5B8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1T17:48:08.425" v="17382" actId="20577"/>
          <ac:spMkLst>
            <pc:docMk/>
            <pc:sldMk cId="1969141360" sldId="368"/>
            <ac:spMk id="4" creationId="{2B93391C-9B13-B893-AA21-016E7CAF0DDD}"/>
          </ac:spMkLst>
        </pc:spChg>
        <pc:picChg chg="add mod">
          <ac:chgData name="Kristy Gordon (Welsh Ambulance Service NHS Trust - 020)" userId="d636b7d0-a148-4685-be3a-67b2eb6054f4" providerId="ADAL" clId="{00C9F58B-4A94-4960-A5FC-1F16DB48A105}" dt="2026-03-17T12:46:21.863" v="4467" actId="1076"/>
          <ac:picMkLst>
            <pc:docMk/>
            <pc:sldMk cId="1969141360" sldId="368"/>
            <ac:picMk id="3" creationId="{D7DF8F12-FCEF-00E7-5D6D-D41BCC9514D8}"/>
          </ac:picMkLst>
        </pc:picChg>
      </pc:sldChg>
      <pc:sldChg chg="addSp modSp add mod ord modTransition modNotesTx">
        <pc:chgData name="Kristy Gordon (Welsh Ambulance Service NHS Trust - 020)" userId="d636b7d0-a148-4685-be3a-67b2eb6054f4" providerId="ADAL" clId="{00C9F58B-4A94-4960-A5FC-1F16DB48A105}" dt="2026-04-14T15:28:41.427" v="18324" actId="20577"/>
        <pc:sldMkLst>
          <pc:docMk/>
          <pc:sldMk cId="528483649" sldId="369"/>
        </pc:sldMkLst>
        <pc:spChg chg="mod">
          <ac:chgData name="Kristy Gordon (Welsh Ambulance Service NHS Trust - 020)" userId="d636b7d0-a148-4685-be3a-67b2eb6054f4" providerId="ADAL" clId="{00C9F58B-4A94-4960-A5FC-1F16DB48A105}" dt="2026-03-17T17:38:11.076" v="7148" actId="1076"/>
          <ac:spMkLst>
            <pc:docMk/>
            <pc:sldMk cId="528483649" sldId="369"/>
            <ac:spMk id="2" creationId="{D808285B-4147-5686-D729-74D36D37282A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3T08:48:45.919" v="18279" actId="20577"/>
          <ac:spMkLst>
            <pc:docMk/>
            <pc:sldMk cId="528483649" sldId="369"/>
            <ac:spMk id="3" creationId="{1A9292C3-C55D-0696-DB1B-7FED0E250D39}"/>
          </ac:spMkLst>
        </pc:spChg>
      </pc:sldChg>
      <pc:sldChg chg="addSp delSp modSp new mod ord modTransition modNotesTx">
        <pc:chgData name="Kristy Gordon (Welsh Ambulance Service NHS Trust - 020)" userId="d636b7d0-a148-4685-be3a-67b2eb6054f4" providerId="ADAL" clId="{00C9F58B-4A94-4960-A5FC-1F16DB48A105}" dt="2026-03-23T10:58:33.704" v="18318"/>
        <pc:sldMkLst>
          <pc:docMk/>
          <pc:sldMk cId="2979607465" sldId="370"/>
        </pc:sldMkLst>
        <pc:spChg chg="mod">
          <ac:chgData name="Kristy Gordon (Welsh Ambulance Service NHS Trust - 020)" userId="d636b7d0-a148-4685-be3a-67b2eb6054f4" providerId="ADAL" clId="{00C9F58B-4A94-4960-A5FC-1F16DB48A105}" dt="2026-03-17T12:47:02.664" v="4485" actId="1076"/>
          <ac:spMkLst>
            <pc:docMk/>
            <pc:sldMk cId="2979607465" sldId="370"/>
            <ac:spMk id="2" creationId="{4427EDA7-C712-5E77-8BC9-0219A32357AA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06:55.904" v="18198" actId="164"/>
          <ac:spMkLst>
            <pc:docMk/>
            <pc:sldMk cId="2979607465" sldId="370"/>
            <ac:spMk id="4" creationId="{655EBA02-D0B2-B80A-ED67-92BEFD255D14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07:13.666" v="18202" actId="164"/>
          <ac:spMkLst>
            <pc:docMk/>
            <pc:sldMk cId="2979607465" sldId="370"/>
            <ac:spMk id="7" creationId="{E6242CC1-797F-2C13-A6EE-F6BD9F8A4696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07:13.666" v="18202" actId="164"/>
          <ac:spMkLst>
            <pc:docMk/>
            <pc:sldMk cId="2979607465" sldId="370"/>
            <ac:spMk id="8" creationId="{6B81C565-0743-74F9-7A72-23D6A7E4D1AF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05:49.880" v="18182" actId="1076"/>
          <ac:spMkLst>
            <pc:docMk/>
            <pc:sldMk cId="2979607465" sldId="370"/>
            <ac:spMk id="11" creationId="{C5197313-261E-0138-B209-74D9342152BB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10:02.106" v="18222" actId="1076"/>
          <ac:spMkLst>
            <pc:docMk/>
            <pc:sldMk cId="2979607465" sldId="370"/>
            <ac:spMk id="13" creationId="{685DA791-9861-F1C7-5C8D-F7852EB993DE}"/>
          </ac:spMkLst>
        </pc:spChg>
        <pc:grpChg chg="add mod">
          <ac:chgData name="Kristy Gordon (Welsh Ambulance Service NHS Trust - 020)" userId="d636b7d0-a148-4685-be3a-67b2eb6054f4" providerId="ADAL" clId="{00C9F58B-4A94-4960-A5FC-1F16DB48A105}" dt="2026-03-22T16:07:00.529" v="18199" actId="1076"/>
          <ac:grpSpMkLst>
            <pc:docMk/>
            <pc:sldMk cId="2979607465" sldId="370"/>
            <ac:grpSpMk id="9" creationId="{F321996F-C8E5-556A-948E-2DFAD5131FFF}"/>
          </ac:grpSpMkLst>
        </pc:grpChg>
        <pc:grpChg chg="add mod">
          <ac:chgData name="Kristy Gordon (Welsh Ambulance Service NHS Trust - 020)" userId="d636b7d0-a148-4685-be3a-67b2eb6054f4" providerId="ADAL" clId="{00C9F58B-4A94-4960-A5FC-1F16DB48A105}" dt="2026-03-22T16:52:28.692" v="18242" actId="1076"/>
          <ac:grpSpMkLst>
            <pc:docMk/>
            <pc:sldMk cId="2979607465" sldId="370"/>
            <ac:grpSpMk id="12" creationId="{E5AD7F06-BD3A-D862-A363-D846BE26C3E1}"/>
          </ac:grpSpMkLst>
        </pc:grpChg>
        <pc:picChg chg="add mod">
          <ac:chgData name="Kristy Gordon (Welsh Ambulance Service NHS Trust - 020)" userId="d636b7d0-a148-4685-be3a-67b2eb6054f4" providerId="ADAL" clId="{00C9F58B-4A94-4960-A5FC-1F16DB48A105}" dt="2026-03-22T16:06:55.904" v="18198" actId="164"/>
          <ac:picMkLst>
            <pc:docMk/>
            <pc:sldMk cId="2979607465" sldId="370"/>
            <ac:picMk id="5" creationId="{47A6FBE0-37E8-1DE2-7B93-77B55C589DEC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22T16:07:13.666" v="18202" actId="164"/>
          <ac:picMkLst>
            <pc:docMk/>
            <pc:sldMk cId="2979607465" sldId="370"/>
            <ac:picMk id="6" creationId="{46FED464-09E5-D5E7-8568-8430D96DFE86}"/>
          </ac:picMkLst>
        </pc:picChg>
        <pc:picChg chg="add mod">
          <ac:chgData name="Kristy Gordon (Welsh Ambulance Service NHS Trust - 020)" userId="d636b7d0-a148-4685-be3a-67b2eb6054f4" providerId="ADAL" clId="{00C9F58B-4A94-4960-A5FC-1F16DB48A105}" dt="2026-03-22T16:52:30.820" v="18243" actId="1076"/>
          <ac:picMkLst>
            <pc:docMk/>
            <pc:sldMk cId="2979607465" sldId="370"/>
            <ac:picMk id="10" creationId="{4BC1ADF8-C436-8C9C-C520-9FD18C76AA91}"/>
          </ac:picMkLst>
        </pc:picChg>
      </pc:sldChg>
      <pc:sldChg chg="addSp delSp modSp new mod modTransition modNotesTx">
        <pc:chgData name="Kristy Gordon (Welsh Ambulance Service NHS Trust - 020)" userId="d636b7d0-a148-4685-be3a-67b2eb6054f4" providerId="ADAL" clId="{00C9F58B-4A94-4960-A5FC-1F16DB48A105}" dt="2026-04-14T15:28:51.124" v="18325" actId="20577"/>
        <pc:sldMkLst>
          <pc:docMk/>
          <pc:sldMk cId="909805873" sldId="372"/>
        </pc:sldMkLst>
        <pc:spChg chg="mod">
          <ac:chgData name="Kristy Gordon (Welsh Ambulance Service NHS Trust - 020)" userId="d636b7d0-a148-4685-be3a-67b2eb6054f4" providerId="ADAL" clId="{00C9F58B-4A94-4960-A5FC-1F16DB48A105}" dt="2026-03-17T13:24:09.590" v="4975" actId="1076"/>
          <ac:spMkLst>
            <pc:docMk/>
            <pc:sldMk cId="909805873" sldId="372"/>
            <ac:spMk id="2" creationId="{6E4609C7-1821-5850-B3E8-138FA2BB284F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17T16:43:05.840" v="6807" actId="20577"/>
          <ac:spMkLst>
            <pc:docMk/>
            <pc:sldMk cId="909805873" sldId="372"/>
            <ac:spMk id="4" creationId="{4EF753D1-2CC4-3322-4D60-5734264B849E}"/>
          </ac:spMkLst>
        </pc:spChg>
        <pc:spChg chg="add del mod">
          <ac:chgData name="Kristy Gordon (Welsh Ambulance Service NHS Trust - 020)" userId="d636b7d0-a148-4685-be3a-67b2eb6054f4" providerId="ADAL" clId="{00C9F58B-4A94-4960-A5FC-1F16DB48A105}" dt="2026-03-21T18:55:14.727" v="17952" actId="20578"/>
          <ac:spMkLst>
            <pc:docMk/>
            <pc:sldMk cId="909805873" sldId="372"/>
            <ac:spMk id="5" creationId="{764E5AB0-547D-80B2-4AC6-B922920F3123}"/>
          </ac:spMkLst>
        </pc:spChg>
      </pc:sldChg>
      <pc:sldChg chg="modSp add mod modTransition modNotesTx">
        <pc:chgData name="Kristy Gordon (Welsh Ambulance Service NHS Trust - 020)" userId="d636b7d0-a148-4685-be3a-67b2eb6054f4" providerId="ADAL" clId="{00C9F58B-4A94-4960-A5FC-1F16DB48A105}" dt="2026-04-14T15:29:01.207" v="18326" actId="20577"/>
        <pc:sldMkLst>
          <pc:docMk/>
          <pc:sldMk cId="1169197309" sldId="373"/>
        </pc:sldMkLst>
        <pc:spChg chg="mod">
          <ac:chgData name="Kristy Gordon (Welsh Ambulance Service NHS Trust - 020)" userId="d636b7d0-a148-4685-be3a-67b2eb6054f4" providerId="ADAL" clId="{00C9F58B-4A94-4960-A5FC-1F16DB48A105}" dt="2026-03-17T17:33:49.698" v="7102" actId="20578"/>
          <ac:spMkLst>
            <pc:docMk/>
            <pc:sldMk cId="1169197309" sldId="373"/>
            <ac:spMk id="4" creationId="{4157082C-105B-FD38-D9FD-812982AAF6CE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1T18:43:40.561" v="17903" actId="20577"/>
          <ac:spMkLst>
            <pc:docMk/>
            <pc:sldMk cId="1169197309" sldId="373"/>
            <ac:spMk id="5" creationId="{477FF6AC-F58D-41A3-1084-9B525C2C0A03}"/>
          </ac:spMkLst>
        </pc:spChg>
      </pc:sldChg>
      <pc:sldChg chg="addSp delSp modSp add mod ord modTransition modNotesTx">
        <pc:chgData name="Kristy Gordon (Welsh Ambulance Service NHS Trust - 020)" userId="d636b7d0-a148-4685-be3a-67b2eb6054f4" providerId="ADAL" clId="{00C9F58B-4A94-4960-A5FC-1F16DB48A105}" dt="2026-04-14T15:29:05.993" v="18327" actId="20577"/>
        <pc:sldMkLst>
          <pc:docMk/>
          <pc:sldMk cId="1436707961" sldId="375"/>
        </pc:sldMkLst>
        <pc:spChg chg="mod">
          <ac:chgData name="Kristy Gordon (Welsh Ambulance Service NHS Trust - 020)" userId="d636b7d0-a148-4685-be3a-67b2eb6054f4" providerId="ADAL" clId="{00C9F58B-4A94-4960-A5FC-1F16DB48A105}" dt="2026-03-17T13:41:04.501" v="5454" actId="14100"/>
          <ac:spMkLst>
            <pc:docMk/>
            <pc:sldMk cId="1436707961" sldId="375"/>
            <ac:spMk id="2" creationId="{75D66744-F021-D90B-4197-DB4E5DE461F9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45:05.946" v="18238" actId="14100"/>
          <ac:spMkLst>
            <pc:docMk/>
            <pc:sldMk cId="1436707961" sldId="375"/>
            <ac:spMk id="3" creationId="{FF66330F-CC94-4C46-696A-4B76BBD8995B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2T16:45:02.659" v="18237" actId="14100"/>
          <ac:spMkLst>
            <pc:docMk/>
            <pc:sldMk cId="1436707961" sldId="375"/>
            <ac:spMk id="4" creationId="{5671B1BB-D0E9-314B-8D62-DA754CE6BAD8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2T16:44:54.079" v="18234" actId="14100"/>
          <ac:spMkLst>
            <pc:docMk/>
            <pc:sldMk cId="1436707961" sldId="375"/>
            <ac:spMk id="5" creationId="{22840C90-1F75-1CEA-59CB-74D0F2C03FAD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45:08.302" v="18239" actId="14100"/>
          <ac:spMkLst>
            <pc:docMk/>
            <pc:sldMk cId="1436707961" sldId="375"/>
            <ac:spMk id="6" creationId="{152FC9A1-6444-8AC5-EC5E-8774C8FF73CD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5:40:30.633" v="18068" actId="14100"/>
          <ac:spMkLst>
            <pc:docMk/>
            <pc:sldMk cId="1436707961" sldId="375"/>
            <ac:spMk id="7" creationId="{72CC2056-F598-DF11-723C-E0037AF7BFE0}"/>
          </ac:spMkLst>
        </pc:spChg>
        <pc:spChg chg="add mod">
          <ac:chgData name="Kristy Gordon (Welsh Ambulance Service NHS Trust - 020)" userId="d636b7d0-a148-4685-be3a-67b2eb6054f4" providerId="ADAL" clId="{00C9F58B-4A94-4960-A5FC-1F16DB48A105}" dt="2026-03-22T16:44:49.973" v="18233" actId="14100"/>
          <ac:spMkLst>
            <pc:docMk/>
            <pc:sldMk cId="1436707961" sldId="375"/>
            <ac:spMk id="8" creationId="{F33031DC-4690-33B8-9B7F-4266665D7D5B}"/>
          </ac:spMkLst>
        </pc:spChg>
      </pc:sldChg>
      <pc:sldChg chg="delSp modSp new mod modTransition setBg">
        <pc:chgData name="Kristy Gordon (Welsh Ambulance Service NHS Trust - 020)" userId="d636b7d0-a148-4685-be3a-67b2eb6054f4" providerId="ADAL" clId="{00C9F58B-4A94-4960-A5FC-1F16DB48A105}" dt="2026-03-23T10:58:36.519" v="18320"/>
        <pc:sldMkLst>
          <pc:docMk/>
          <pc:sldMk cId="662582840" sldId="378"/>
        </pc:sldMkLst>
        <pc:spChg chg="mod">
          <ac:chgData name="Kristy Gordon (Welsh Ambulance Service NHS Trust - 020)" userId="d636b7d0-a148-4685-be3a-67b2eb6054f4" providerId="ADAL" clId="{00C9F58B-4A94-4960-A5FC-1F16DB48A105}" dt="2026-03-18T16:00:13.381" v="13952" actId="1076"/>
          <ac:spMkLst>
            <pc:docMk/>
            <pc:sldMk cId="662582840" sldId="378"/>
            <ac:spMk id="2" creationId="{3C0E3D9F-0037-7CE3-65DC-21D58D4AF1AD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2T16:51:59.830" v="18240" actId="14100"/>
          <ac:spMkLst>
            <pc:docMk/>
            <pc:sldMk cId="662582840" sldId="378"/>
            <ac:spMk id="4" creationId="{6E738346-4BE0-49AB-DD05-4B2320CACDFD}"/>
          </ac:spMkLst>
        </pc:spChg>
      </pc:sldChg>
      <pc:sldChg chg="addSp delSp modSp add mod modTransition">
        <pc:chgData name="Kristy Gordon (Welsh Ambulance Service NHS Trust - 020)" userId="d636b7d0-a148-4685-be3a-67b2eb6054f4" providerId="ADAL" clId="{00C9F58B-4A94-4960-A5FC-1F16DB48A105}" dt="2026-03-23T10:58:38.661" v="18321"/>
        <pc:sldMkLst>
          <pc:docMk/>
          <pc:sldMk cId="1660304071" sldId="379"/>
        </pc:sldMkLst>
        <pc:spChg chg="mod">
          <ac:chgData name="Kristy Gordon (Welsh Ambulance Service NHS Trust - 020)" userId="d636b7d0-a148-4685-be3a-67b2eb6054f4" providerId="ADAL" clId="{00C9F58B-4A94-4960-A5FC-1F16DB48A105}" dt="2026-03-18T16:00:50.894" v="13960" actId="1076"/>
          <ac:spMkLst>
            <pc:docMk/>
            <pc:sldMk cId="1660304071" sldId="379"/>
            <ac:spMk id="2" creationId="{39D2941F-5167-C5CB-0D41-4B20050E6B56}"/>
          </ac:spMkLst>
        </pc:spChg>
        <pc:spChg chg="mod">
          <ac:chgData name="Kristy Gordon (Welsh Ambulance Service NHS Trust - 020)" userId="d636b7d0-a148-4685-be3a-67b2eb6054f4" providerId="ADAL" clId="{00C9F58B-4A94-4960-A5FC-1F16DB48A105}" dt="2026-03-22T16:52:04.951" v="18241" actId="14100"/>
          <ac:spMkLst>
            <pc:docMk/>
            <pc:sldMk cId="1660304071" sldId="379"/>
            <ac:spMk id="4" creationId="{82E4E9C0-BA56-12CE-14EC-E6CE003464D7}"/>
          </ac:spMkLst>
        </pc:spChg>
      </pc:sldChg>
      <pc:sldMasterChg chg="modTransition modSldLayout">
        <pc:chgData name="Kristy Gordon (Welsh Ambulance Service NHS Trust - 020)" userId="d636b7d0-a148-4685-be3a-67b2eb6054f4" providerId="ADAL" clId="{00C9F58B-4A94-4960-A5FC-1F16DB48A105}" dt="2026-03-23T10:58:23.659" v="18314"/>
        <pc:sldMasterMkLst>
          <pc:docMk/>
          <pc:sldMasterMk cId="1999713800" sldId="2147483696"/>
        </pc:sldMasterMkLst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3321745044" sldId="2147483698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937595559" sldId="2147483701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1663291002" sldId="2147483702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3840867636" sldId="2147483703"/>
          </pc:sldLayoutMkLst>
        </pc:sldLayoutChg>
        <pc:sldLayoutChg chg="modTransition setBg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2137906023" sldId="2147483708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1897111348" sldId="2147483710"/>
          </pc:sldLayoutMkLst>
        </pc:sldLayoutChg>
        <pc:sldLayoutChg chg="modTransition setBg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2490768777" sldId="2147483717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1486807921" sldId="2147483720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2479320250" sldId="2147483721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3487376429" sldId="2147483722"/>
          </pc:sldLayoutMkLst>
        </pc:sldLayoutChg>
        <pc:sldLayoutChg chg="modTransition setBg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3577644934" sldId="2147483727"/>
          </pc:sldLayoutMkLst>
        </pc:sldLayoutChg>
        <pc:sldLayoutChg chg="modTransition setBg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1951239695" sldId="2147483728"/>
          </pc:sldLayoutMkLst>
        </pc:sldLayoutChg>
        <pc:sldLayoutChg chg="modTransition setBg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652645656" sldId="2147483729"/>
          </pc:sldLayoutMkLst>
        </pc:sldLayoutChg>
        <pc:sldLayoutChg chg="modTransition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1068905268" sldId="2147483730"/>
          </pc:sldLayoutMkLst>
        </pc:sldLayoutChg>
        <pc:sldLayoutChg chg="modTransition setBg">
          <pc:chgData name="Kristy Gordon (Welsh Ambulance Service NHS Trust - 020)" userId="d636b7d0-a148-4685-be3a-67b2eb6054f4" providerId="ADAL" clId="{00C9F58B-4A94-4960-A5FC-1F16DB48A105}" dt="2026-03-23T10:58:23.659" v="18314"/>
          <pc:sldLayoutMkLst>
            <pc:docMk/>
            <pc:sldMasterMk cId="1999713800" sldId="2147483696"/>
            <pc:sldLayoutMk cId="819362630" sldId="214748373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06278B-9256-4111-876C-1C1578F776F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0B4C8C0-C6EE-42D1-8865-4928196512A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24,178 care home residents in Wales in 2022 </a:t>
          </a:r>
          <a:r>
            <a:rPr lang="en-GB" sz="1100" dirty="0"/>
            <a:t>(Berg, 2025)</a:t>
          </a:r>
          <a:endParaRPr lang="en-US" sz="1900" dirty="0"/>
        </a:p>
      </dgm:t>
    </dgm:pt>
    <dgm:pt modelId="{3C0965AD-94F0-4801-989D-63B5AE1A7ACF}" type="parTrans" cxnId="{DD04B098-FF0A-43C3-8D16-F5CE9AC157F3}">
      <dgm:prSet/>
      <dgm:spPr/>
      <dgm:t>
        <a:bodyPr/>
        <a:lstStyle/>
        <a:p>
          <a:endParaRPr lang="en-US"/>
        </a:p>
      </dgm:t>
    </dgm:pt>
    <dgm:pt modelId="{96021806-0E87-4350-A7DA-0C8929E5BD23}" type="sibTrans" cxnId="{DD04B098-FF0A-43C3-8D16-F5CE9AC157F3}">
      <dgm:prSet/>
      <dgm:spPr/>
      <dgm:t>
        <a:bodyPr/>
        <a:lstStyle/>
        <a:p>
          <a:endParaRPr lang="en-US"/>
        </a:p>
      </dgm:t>
    </dgm:pt>
    <dgm:pt modelId="{6A4225B6-7471-44DB-B79B-9A0F6CFD8D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In December 2025, WAST attended 1,696 calls in Powys </a:t>
          </a:r>
        </a:p>
        <a:p>
          <a:pPr>
            <a:lnSpc>
              <a:spcPct val="100000"/>
            </a:lnSpc>
          </a:pPr>
          <a:r>
            <a:rPr lang="en-GB" sz="1100" dirty="0"/>
            <a:t>(Welsh Ambulance Services University NHS Trust, 2026)</a:t>
          </a:r>
          <a:endParaRPr lang="en-US" sz="1600" dirty="0"/>
        </a:p>
      </dgm:t>
    </dgm:pt>
    <dgm:pt modelId="{7BEEC22C-1385-4BE3-B16E-8CE720A20882}" type="parTrans" cxnId="{3A89A405-0CBE-41E9-9F0B-2819B826D82B}">
      <dgm:prSet/>
      <dgm:spPr/>
      <dgm:t>
        <a:bodyPr/>
        <a:lstStyle/>
        <a:p>
          <a:endParaRPr lang="en-US"/>
        </a:p>
      </dgm:t>
    </dgm:pt>
    <dgm:pt modelId="{C3EBE2E4-811A-4642-90C4-B1D3C03FE142}" type="sibTrans" cxnId="{3A89A405-0CBE-41E9-9F0B-2819B826D82B}">
      <dgm:prSet/>
      <dgm:spPr/>
      <dgm:t>
        <a:bodyPr/>
        <a:lstStyle/>
        <a:p>
          <a:endParaRPr lang="en-US"/>
        </a:p>
      </dgm:t>
    </dgm:pt>
    <dgm:pt modelId="{E4520C97-133F-43A2-8A97-38405FEBD8C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8.5% of these were within care homes</a:t>
          </a:r>
        </a:p>
        <a:p>
          <a:pPr>
            <a:lnSpc>
              <a:spcPct val="100000"/>
            </a:lnSpc>
          </a:pPr>
          <a:r>
            <a:rPr lang="en-GB" sz="1100" dirty="0"/>
            <a:t>(Welsh Ambulance Services University NHS Trust, 2026)</a:t>
          </a:r>
          <a:endParaRPr lang="en-US" sz="1600" dirty="0"/>
        </a:p>
      </dgm:t>
    </dgm:pt>
    <dgm:pt modelId="{9D686FF7-9103-4078-A6C5-4206F15DF8C1}" type="parTrans" cxnId="{6B37F8A9-6997-49CF-8BDB-D340F445A6ED}">
      <dgm:prSet/>
      <dgm:spPr/>
      <dgm:t>
        <a:bodyPr/>
        <a:lstStyle/>
        <a:p>
          <a:endParaRPr lang="en-US"/>
        </a:p>
      </dgm:t>
    </dgm:pt>
    <dgm:pt modelId="{D4B0D1C2-236F-43CE-B7A0-C48073CC02CD}" type="sibTrans" cxnId="{6B37F8A9-6997-49CF-8BDB-D340F445A6ED}">
      <dgm:prSet/>
      <dgm:spPr/>
      <dgm:t>
        <a:bodyPr/>
        <a:lstStyle/>
        <a:p>
          <a:endParaRPr lang="en-US"/>
        </a:p>
      </dgm:t>
    </dgm:pt>
    <dgm:pt modelId="{389B6D11-EA9A-4A1D-A2EB-2BB075D3A8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Dementia patients</a:t>
          </a:r>
          <a:endParaRPr lang="en-US" dirty="0"/>
        </a:p>
      </dgm:t>
    </dgm:pt>
    <dgm:pt modelId="{30FF8E32-65FF-4304-884D-D6A1C5990305}" type="parTrans" cxnId="{162EBC3C-439C-47D9-A824-C6BE81175254}">
      <dgm:prSet/>
      <dgm:spPr/>
      <dgm:t>
        <a:bodyPr/>
        <a:lstStyle/>
        <a:p>
          <a:endParaRPr lang="en-US"/>
        </a:p>
      </dgm:t>
    </dgm:pt>
    <dgm:pt modelId="{E65EDE6B-7D37-47C9-8952-BE4A1098E73B}" type="sibTrans" cxnId="{162EBC3C-439C-47D9-A824-C6BE81175254}">
      <dgm:prSet/>
      <dgm:spPr/>
      <dgm:t>
        <a:bodyPr/>
        <a:lstStyle/>
        <a:p>
          <a:endParaRPr lang="en-US"/>
        </a:p>
      </dgm:t>
    </dgm:pt>
    <dgm:pt modelId="{E3743845-8518-45A2-8D5B-5B1F80D91B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Capacity</a:t>
          </a:r>
        </a:p>
      </dgm:t>
    </dgm:pt>
    <dgm:pt modelId="{938A1D76-F3D1-4E36-9B32-1BB4A655F814}" type="parTrans" cxnId="{AC53FF1A-58EC-44D3-9281-DAD07C76BBE9}">
      <dgm:prSet/>
      <dgm:spPr/>
      <dgm:t>
        <a:bodyPr/>
        <a:lstStyle/>
        <a:p>
          <a:endParaRPr lang="en-US"/>
        </a:p>
      </dgm:t>
    </dgm:pt>
    <dgm:pt modelId="{21FF5310-301F-44CD-953A-911AB4F25C89}" type="sibTrans" cxnId="{AC53FF1A-58EC-44D3-9281-DAD07C76BBE9}">
      <dgm:prSet/>
      <dgm:spPr/>
      <dgm:t>
        <a:bodyPr/>
        <a:lstStyle/>
        <a:p>
          <a:endParaRPr lang="en-US"/>
        </a:p>
      </dgm:t>
    </dgm:pt>
    <dgm:pt modelId="{2BD17CCA-51D5-4942-BDAE-EAAEF2ACE6AE}" type="pres">
      <dgm:prSet presAssocID="{1106278B-9256-4111-876C-1C1578F776F1}" presName="root" presStyleCnt="0">
        <dgm:presLayoutVars>
          <dgm:dir/>
          <dgm:resizeHandles val="exact"/>
        </dgm:presLayoutVars>
      </dgm:prSet>
      <dgm:spPr/>
    </dgm:pt>
    <dgm:pt modelId="{A4DDDBA0-F446-41A1-8743-A1E2349EDEB3}" type="pres">
      <dgm:prSet presAssocID="{30B4C8C0-C6EE-42D1-8865-4928196512AA}" presName="compNode" presStyleCnt="0"/>
      <dgm:spPr/>
    </dgm:pt>
    <dgm:pt modelId="{6ED5F2A3-8F35-454A-AF17-097458434505}" type="pres">
      <dgm:prSet presAssocID="{30B4C8C0-C6EE-42D1-8865-4928196512AA}" presName="bgRect" presStyleLbl="bgShp" presStyleIdx="0" presStyleCnt="5"/>
      <dgm:spPr/>
    </dgm:pt>
    <dgm:pt modelId="{97B31ED2-30ED-4524-9023-9876B183BD44}" type="pres">
      <dgm:prSet presAssocID="{30B4C8C0-C6EE-42D1-8865-4928196512A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D3A6F1D3-64BE-4D1A-AECA-41EC745038E2}" type="pres">
      <dgm:prSet presAssocID="{30B4C8C0-C6EE-42D1-8865-4928196512AA}" presName="spaceRect" presStyleCnt="0"/>
      <dgm:spPr/>
    </dgm:pt>
    <dgm:pt modelId="{30224EAB-F86D-4BD5-AA2D-C6637A891105}" type="pres">
      <dgm:prSet presAssocID="{30B4C8C0-C6EE-42D1-8865-4928196512AA}" presName="parTx" presStyleLbl="revTx" presStyleIdx="0" presStyleCnt="5">
        <dgm:presLayoutVars>
          <dgm:chMax val="0"/>
          <dgm:chPref val="0"/>
        </dgm:presLayoutVars>
      </dgm:prSet>
      <dgm:spPr/>
    </dgm:pt>
    <dgm:pt modelId="{BE9105AC-FF09-442E-8B8D-355B55B58E78}" type="pres">
      <dgm:prSet presAssocID="{96021806-0E87-4350-A7DA-0C8929E5BD23}" presName="sibTrans" presStyleCnt="0"/>
      <dgm:spPr/>
    </dgm:pt>
    <dgm:pt modelId="{1ABA0FE0-994B-4A84-B8C6-F0CF810952D5}" type="pres">
      <dgm:prSet presAssocID="{6A4225B6-7471-44DB-B79B-9A0F6CFD8D7B}" presName="compNode" presStyleCnt="0"/>
      <dgm:spPr/>
    </dgm:pt>
    <dgm:pt modelId="{6EC6B546-62F9-4C7C-8F63-914F5FCC9D1C}" type="pres">
      <dgm:prSet presAssocID="{6A4225B6-7471-44DB-B79B-9A0F6CFD8D7B}" presName="bgRect" presStyleLbl="bgShp" presStyleIdx="1" presStyleCnt="5"/>
      <dgm:spPr/>
    </dgm:pt>
    <dgm:pt modelId="{073824CE-257A-432C-94AC-054D848356D7}" type="pres">
      <dgm:prSet presAssocID="{6A4225B6-7471-44DB-B79B-9A0F6CFD8D7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650759C-63A3-4DDF-81DA-5F7571AD253D}" type="pres">
      <dgm:prSet presAssocID="{6A4225B6-7471-44DB-B79B-9A0F6CFD8D7B}" presName="spaceRect" presStyleCnt="0"/>
      <dgm:spPr/>
    </dgm:pt>
    <dgm:pt modelId="{473286B9-5538-41FE-9FE0-D2C83C047020}" type="pres">
      <dgm:prSet presAssocID="{6A4225B6-7471-44DB-B79B-9A0F6CFD8D7B}" presName="parTx" presStyleLbl="revTx" presStyleIdx="1" presStyleCnt="5">
        <dgm:presLayoutVars>
          <dgm:chMax val="0"/>
          <dgm:chPref val="0"/>
        </dgm:presLayoutVars>
      </dgm:prSet>
      <dgm:spPr/>
    </dgm:pt>
    <dgm:pt modelId="{D2765A35-2A7B-4D13-93FA-B58735B5497E}" type="pres">
      <dgm:prSet presAssocID="{C3EBE2E4-811A-4642-90C4-B1D3C03FE142}" presName="sibTrans" presStyleCnt="0"/>
      <dgm:spPr/>
    </dgm:pt>
    <dgm:pt modelId="{D9807916-C263-4C9D-8520-5DD4DA49B817}" type="pres">
      <dgm:prSet presAssocID="{E4520C97-133F-43A2-8A97-38405FEBD8CB}" presName="compNode" presStyleCnt="0"/>
      <dgm:spPr/>
    </dgm:pt>
    <dgm:pt modelId="{8AF7256B-9540-4A18-BAD6-2C43A2B0E05E}" type="pres">
      <dgm:prSet presAssocID="{E4520C97-133F-43A2-8A97-38405FEBD8CB}" presName="bgRect" presStyleLbl="bgShp" presStyleIdx="2" presStyleCnt="5"/>
      <dgm:spPr/>
    </dgm:pt>
    <dgm:pt modelId="{BB06A2C9-A010-493F-9426-8FD5F2EA02E1}" type="pres">
      <dgm:prSet presAssocID="{E4520C97-133F-43A2-8A97-38405FEBD8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EBAD0AC2-49B0-4A3C-91AE-0BED1A05EF48}" type="pres">
      <dgm:prSet presAssocID="{E4520C97-133F-43A2-8A97-38405FEBD8CB}" presName="spaceRect" presStyleCnt="0"/>
      <dgm:spPr/>
    </dgm:pt>
    <dgm:pt modelId="{242B1D7A-D394-4C4F-8A28-6CF29AC89383}" type="pres">
      <dgm:prSet presAssocID="{E4520C97-133F-43A2-8A97-38405FEBD8CB}" presName="parTx" presStyleLbl="revTx" presStyleIdx="2" presStyleCnt="5">
        <dgm:presLayoutVars>
          <dgm:chMax val="0"/>
          <dgm:chPref val="0"/>
        </dgm:presLayoutVars>
      </dgm:prSet>
      <dgm:spPr/>
    </dgm:pt>
    <dgm:pt modelId="{94CA7A20-2433-4F88-9C95-D580E9E10FBE}" type="pres">
      <dgm:prSet presAssocID="{D4B0D1C2-236F-43CE-B7A0-C48073CC02CD}" presName="sibTrans" presStyleCnt="0"/>
      <dgm:spPr/>
    </dgm:pt>
    <dgm:pt modelId="{AEB78781-955B-419A-8B3B-820B8B7CB89B}" type="pres">
      <dgm:prSet presAssocID="{389B6D11-EA9A-4A1D-A2EB-2BB075D3A8E2}" presName="compNode" presStyleCnt="0"/>
      <dgm:spPr/>
    </dgm:pt>
    <dgm:pt modelId="{EA2962DB-95A7-48AB-A3F7-69157A88C8AF}" type="pres">
      <dgm:prSet presAssocID="{389B6D11-EA9A-4A1D-A2EB-2BB075D3A8E2}" presName="bgRect" presStyleLbl="bgShp" presStyleIdx="3" presStyleCnt="5"/>
      <dgm:spPr/>
    </dgm:pt>
    <dgm:pt modelId="{D6E09D6E-42A8-4C24-A1DA-38A888CE4AD2}" type="pres">
      <dgm:prSet presAssocID="{389B6D11-EA9A-4A1D-A2EB-2BB075D3A8E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DF6D38E-5AF7-42DB-A2EC-5E4721B8812B}" type="pres">
      <dgm:prSet presAssocID="{389B6D11-EA9A-4A1D-A2EB-2BB075D3A8E2}" presName="spaceRect" presStyleCnt="0"/>
      <dgm:spPr/>
    </dgm:pt>
    <dgm:pt modelId="{3FD948A7-6284-4A6E-AB41-F3916D190FCC}" type="pres">
      <dgm:prSet presAssocID="{389B6D11-EA9A-4A1D-A2EB-2BB075D3A8E2}" presName="parTx" presStyleLbl="revTx" presStyleIdx="3" presStyleCnt="5">
        <dgm:presLayoutVars>
          <dgm:chMax val="0"/>
          <dgm:chPref val="0"/>
        </dgm:presLayoutVars>
      </dgm:prSet>
      <dgm:spPr/>
    </dgm:pt>
    <dgm:pt modelId="{25F1BC51-760F-4A05-B805-0DC306E4607C}" type="pres">
      <dgm:prSet presAssocID="{E65EDE6B-7D37-47C9-8952-BE4A1098E73B}" presName="sibTrans" presStyleCnt="0"/>
      <dgm:spPr/>
    </dgm:pt>
    <dgm:pt modelId="{AD39E159-43AC-491A-A685-1B05A2F1FF3D}" type="pres">
      <dgm:prSet presAssocID="{E3743845-8518-45A2-8D5B-5B1F80D91BF8}" presName="compNode" presStyleCnt="0"/>
      <dgm:spPr/>
    </dgm:pt>
    <dgm:pt modelId="{EC23F647-C4BC-4869-A7B7-D594E941E88A}" type="pres">
      <dgm:prSet presAssocID="{E3743845-8518-45A2-8D5B-5B1F80D91BF8}" presName="bgRect" presStyleLbl="bgShp" presStyleIdx="4" presStyleCnt="5" custLinFactNeighborX="-19788" custLinFactNeighborY="470"/>
      <dgm:spPr/>
    </dgm:pt>
    <dgm:pt modelId="{117B81F9-4B61-4E17-AEB8-A3CBBB889DFB}" type="pres">
      <dgm:prSet presAssocID="{E3743845-8518-45A2-8D5B-5B1F80D91BF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 with solid fill"/>
        </a:ext>
      </dgm:extLst>
    </dgm:pt>
    <dgm:pt modelId="{D34B13E7-B584-4B09-B311-22E646F67DDC}" type="pres">
      <dgm:prSet presAssocID="{E3743845-8518-45A2-8D5B-5B1F80D91BF8}" presName="spaceRect" presStyleCnt="0"/>
      <dgm:spPr/>
    </dgm:pt>
    <dgm:pt modelId="{9A7E002C-0DC7-4C8A-BEF7-076428C4157B}" type="pres">
      <dgm:prSet presAssocID="{E3743845-8518-45A2-8D5B-5B1F80D91BF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A89A405-0CBE-41E9-9F0B-2819B826D82B}" srcId="{1106278B-9256-4111-876C-1C1578F776F1}" destId="{6A4225B6-7471-44DB-B79B-9A0F6CFD8D7B}" srcOrd="1" destOrd="0" parTransId="{7BEEC22C-1385-4BE3-B16E-8CE720A20882}" sibTransId="{C3EBE2E4-811A-4642-90C4-B1D3C03FE142}"/>
    <dgm:cxn modelId="{AC53FF1A-58EC-44D3-9281-DAD07C76BBE9}" srcId="{1106278B-9256-4111-876C-1C1578F776F1}" destId="{E3743845-8518-45A2-8D5B-5B1F80D91BF8}" srcOrd="4" destOrd="0" parTransId="{938A1D76-F3D1-4E36-9B32-1BB4A655F814}" sibTransId="{21FF5310-301F-44CD-953A-911AB4F25C89}"/>
    <dgm:cxn modelId="{162EBC3C-439C-47D9-A824-C6BE81175254}" srcId="{1106278B-9256-4111-876C-1C1578F776F1}" destId="{389B6D11-EA9A-4A1D-A2EB-2BB075D3A8E2}" srcOrd="3" destOrd="0" parTransId="{30FF8E32-65FF-4304-884D-D6A1C5990305}" sibTransId="{E65EDE6B-7D37-47C9-8952-BE4A1098E73B}"/>
    <dgm:cxn modelId="{E5F3EB4B-A353-4B7D-B2E2-EE9BECC88B1B}" type="presOf" srcId="{30B4C8C0-C6EE-42D1-8865-4928196512AA}" destId="{30224EAB-F86D-4BD5-AA2D-C6637A891105}" srcOrd="0" destOrd="0" presId="urn:microsoft.com/office/officeart/2018/2/layout/IconVerticalSolidList"/>
    <dgm:cxn modelId="{3981486E-C213-4172-95D1-34F25385EC26}" type="presOf" srcId="{E3743845-8518-45A2-8D5B-5B1F80D91BF8}" destId="{9A7E002C-0DC7-4C8A-BEF7-076428C4157B}" srcOrd="0" destOrd="0" presId="urn:microsoft.com/office/officeart/2018/2/layout/IconVerticalSolidList"/>
    <dgm:cxn modelId="{9BED9391-B2A6-4B5D-8659-346DCB39723D}" type="presOf" srcId="{1106278B-9256-4111-876C-1C1578F776F1}" destId="{2BD17CCA-51D5-4942-BDAE-EAAEF2ACE6AE}" srcOrd="0" destOrd="0" presId="urn:microsoft.com/office/officeart/2018/2/layout/IconVerticalSolidList"/>
    <dgm:cxn modelId="{DD04B098-FF0A-43C3-8D16-F5CE9AC157F3}" srcId="{1106278B-9256-4111-876C-1C1578F776F1}" destId="{30B4C8C0-C6EE-42D1-8865-4928196512AA}" srcOrd="0" destOrd="0" parTransId="{3C0965AD-94F0-4801-989D-63B5AE1A7ACF}" sibTransId="{96021806-0E87-4350-A7DA-0C8929E5BD23}"/>
    <dgm:cxn modelId="{6B37F8A9-6997-49CF-8BDB-D340F445A6ED}" srcId="{1106278B-9256-4111-876C-1C1578F776F1}" destId="{E4520C97-133F-43A2-8A97-38405FEBD8CB}" srcOrd="2" destOrd="0" parTransId="{9D686FF7-9103-4078-A6C5-4206F15DF8C1}" sibTransId="{D4B0D1C2-236F-43CE-B7A0-C48073CC02CD}"/>
    <dgm:cxn modelId="{2A43CECB-F36B-4933-8963-13B1E3438EE8}" type="presOf" srcId="{389B6D11-EA9A-4A1D-A2EB-2BB075D3A8E2}" destId="{3FD948A7-6284-4A6E-AB41-F3916D190FCC}" srcOrd="0" destOrd="0" presId="urn:microsoft.com/office/officeart/2018/2/layout/IconVerticalSolidList"/>
    <dgm:cxn modelId="{A7EB1CD1-3122-4937-8C17-98325924CC6D}" type="presOf" srcId="{6A4225B6-7471-44DB-B79B-9A0F6CFD8D7B}" destId="{473286B9-5538-41FE-9FE0-D2C83C047020}" srcOrd="0" destOrd="0" presId="urn:microsoft.com/office/officeart/2018/2/layout/IconVerticalSolidList"/>
    <dgm:cxn modelId="{7EC5F6D8-B79C-4830-8D65-618F20D6362D}" type="presOf" srcId="{E4520C97-133F-43A2-8A97-38405FEBD8CB}" destId="{242B1D7A-D394-4C4F-8A28-6CF29AC89383}" srcOrd="0" destOrd="0" presId="urn:microsoft.com/office/officeart/2018/2/layout/IconVerticalSolidList"/>
    <dgm:cxn modelId="{46DE7675-5151-4BC0-9A60-21280E1E9A68}" type="presParOf" srcId="{2BD17CCA-51D5-4942-BDAE-EAAEF2ACE6AE}" destId="{A4DDDBA0-F446-41A1-8743-A1E2349EDEB3}" srcOrd="0" destOrd="0" presId="urn:microsoft.com/office/officeart/2018/2/layout/IconVerticalSolidList"/>
    <dgm:cxn modelId="{E18C1E62-1E12-4D10-8F83-26C02397FE57}" type="presParOf" srcId="{A4DDDBA0-F446-41A1-8743-A1E2349EDEB3}" destId="{6ED5F2A3-8F35-454A-AF17-097458434505}" srcOrd="0" destOrd="0" presId="urn:microsoft.com/office/officeart/2018/2/layout/IconVerticalSolidList"/>
    <dgm:cxn modelId="{A2D408A4-B397-48D7-BB82-CBA3E162E0A7}" type="presParOf" srcId="{A4DDDBA0-F446-41A1-8743-A1E2349EDEB3}" destId="{97B31ED2-30ED-4524-9023-9876B183BD44}" srcOrd="1" destOrd="0" presId="urn:microsoft.com/office/officeart/2018/2/layout/IconVerticalSolidList"/>
    <dgm:cxn modelId="{CDC0DC6E-8612-4BC4-9F34-73A1F3307801}" type="presParOf" srcId="{A4DDDBA0-F446-41A1-8743-A1E2349EDEB3}" destId="{D3A6F1D3-64BE-4D1A-AECA-41EC745038E2}" srcOrd="2" destOrd="0" presId="urn:microsoft.com/office/officeart/2018/2/layout/IconVerticalSolidList"/>
    <dgm:cxn modelId="{486BDB67-515A-4F84-A24F-1EBFDB5991F3}" type="presParOf" srcId="{A4DDDBA0-F446-41A1-8743-A1E2349EDEB3}" destId="{30224EAB-F86D-4BD5-AA2D-C6637A891105}" srcOrd="3" destOrd="0" presId="urn:microsoft.com/office/officeart/2018/2/layout/IconVerticalSolidList"/>
    <dgm:cxn modelId="{DB287E1E-0700-4917-B158-31C250C28C8E}" type="presParOf" srcId="{2BD17CCA-51D5-4942-BDAE-EAAEF2ACE6AE}" destId="{BE9105AC-FF09-442E-8B8D-355B55B58E78}" srcOrd="1" destOrd="0" presId="urn:microsoft.com/office/officeart/2018/2/layout/IconVerticalSolidList"/>
    <dgm:cxn modelId="{DE870EA4-5F58-407E-8785-F1E868880AD6}" type="presParOf" srcId="{2BD17CCA-51D5-4942-BDAE-EAAEF2ACE6AE}" destId="{1ABA0FE0-994B-4A84-B8C6-F0CF810952D5}" srcOrd="2" destOrd="0" presId="urn:microsoft.com/office/officeart/2018/2/layout/IconVerticalSolidList"/>
    <dgm:cxn modelId="{B208D34B-AF3E-4C6B-B0F1-7F148331FF28}" type="presParOf" srcId="{1ABA0FE0-994B-4A84-B8C6-F0CF810952D5}" destId="{6EC6B546-62F9-4C7C-8F63-914F5FCC9D1C}" srcOrd="0" destOrd="0" presId="urn:microsoft.com/office/officeart/2018/2/layout/IconVerticalSolidList"/>
    <dgm:cxn modelId="{64160826-8D97-4162-A211-1EFE774FD5E7}" type="presParOf" srcId="{1ABA0FE0-994B-4A84-B8C6-F0CF810952D5}" destId="{073824CE-257A-432C-94AC-054D848356D7}" srcOrd="1" destOrd="0" presId="urn:microsoft.com/office/officeart/2018/2/layout/IconVerticalSolidList"/>
    <dgm:cxn modelId="{D99DBDFD-0FC9-4BB6-B462-17E03EDED7EA}" type="presParOf" srcId="{1ABA0FE0-994B-4A84-B8C6-F0CF810952D5}" destId="{A650759C-63A3-4DDF-81DA-5F7571AD253D}" srcOrd="2" destOrd="0" presId="urn:microsoft.com/office/officeart/2018/2/layout/IconVerticalSolidList"/>
    <dgm:cxn modelId="{AC1A3CFD-CBE0-46B7-B884-6D09D90EB312}" type="presParOf" srcId="{1ABA0FE0-994B-4A84-B8C6-F0CF810952D5}" destId="{473286B9-5538-41FE-9FE0-D2C83C047020}" srcOrd="3" destOrd="0" presId="urn:microsoft.com/office/officeart/2018/2/layout/IconVerticalSolidList"/>
    <dgm:cxn modelId="{04AB942E-E9D3-43EF-8E0C-B10DCCA7728C}" type="presParOf" srcId="{2BD17CCA-51D5-4942-BDAE-EAAEF2ACE6AE}" destId="{D2765A35-2A7B-4D13-93FA-B58735B5497E}" srcOrd="3" destOrd="0" presId="urn:microsoft.com/office/officeart/2018/2/layout/IconVerticalSolidList"/>
    <dgm:cxn modelId="{920C887A-4F52-4F05-9F33-F0DF3C18723A}" type="presParOf" srcId="{2BD17CCA-51D5-4942-BDAE-EAAEF2ACE6AE}" destId="{D9807916-C263-4C9D-8520-5DD4DA49B817}" srcOrd="4" destOrd="0" presId="urn:microsoft.com/office/officeart/2018/2/layout/IconVerticalSolidList"/>
    <dgm:cxn modelId="{78ED850B-FEF8-42D5-A6A8-D866F9177AEC}" type="presParOf" srcId="{D9807916-C263-4C9D-8520-5DD4DA49B817}" destId="{8AF7256B-9540-4A18-BAD6-2C43A2B0E05E}" srcOrd="0" destOrd="0" presId="urn:microsoft.com/office/officeart/2018/2/layout/IconVerticalSolidList"/>
    <dgm:cxn modelId="{0CF02CDC-2396-4D73-B7A7-DE43D9698175}" type="presParOf" srcId="{D9807916-C263-4C9D-8520-5DD4DA49B817}" destId="{BB06A2C9-A010-493F-9426-8FD5F2EA02E1}" srcOrd="1" destOrd="0" presId="urn:microsoft.com/office/officeart/2018/2/layout/IconVerticalSolidList"/>
    <dgm:cxn modelId="{E64F8822-4B8C-4C1D-97A9-C6757B171B2D}" type="presParOf" srcId="{D9807916-C263-4C9D-8520-5DD4DA49B817}" destId="{EBAD0AC2-49B0-4A3C-91AE-0BED1A05EF48}" srcOrd="2" destOrd="0" presId="urn:microsoft.com/office/officeart/2018/2/layout/IconVerticalSolidList"/>
    <dgm:cxn modelId="{78600279-610F-485E-95AC-2EBD8B1730E1}" type="presParOf" srcId="{D9807916-C263-4C9D-8520-5DD4DA49B817}" destId="{242B1D7A-D394-4C4F-8A28-6CF29AC89383}" srcOrd="3" destOrd="0" presId="urn:microsoft.com/office/officeart/2018/2/layout/IconVerticalSolidList"/>
    <dgm:cxn modelId="{6B10F641-93D4-4CF2-A8D0-4FB43E64E282}" type="presParOf" srcId="{2BD17CCA-51D5-4942-BDAE-EAAEF2ACE6AE}" destId="{94CA7A20-2433-4F88-9C95-D580E9E10FBE}" srcOrd="5" destOrd="0" presId="urn:microsoft.com/office/officeart/2018/2/layout/IconVerticalSolidList"/>
    <dgm:cxn modelId="{779D6F94-FF8B-44DA-A2D0-41CDA8E80E9F}" type="presParOf" srcId="{2BD17CCA-51D5-4942-BDAE-EAAEF2ACE6AE}" destId="{AEB78781-955B-419A-8B3B-820B8B7CB89B}" srcOrd="6" destOrd="0" presId="urn:microsoft.com/office/officeart/2018/2/layout/IconVerticalSolidList"/>
    <dgm:cxn modelId="{FD21B565-F654-429F-9CEC-DF32A662F6A6}" type="presParOf" srcId="{AEB78781-955B-419A-8B3B-820B8B7CB89B}" destId="{EA2962DB-95A7-48AB-A3F7-69157A88C8AF}" srcOrd="0" destOrd="0" presId="urn:microsoft.com/office/officeart/2018/2/layout/IconVerticalSolidList"/>
    <dgm:cxn modelId="{6B5287D9-A61B-4E1D-87DC-ADF4A5AA5BE9}" type="presParOf" srcId="{AEB78781-955B-419A-8B3B-820B8B7CB89B}" destId="{D6E09D6E-42A8-4C24-A1DA-38A888CE4AD2}" srcOrd="1" destOrd="0" presId="urn:microsoft.com/office/officeart/2018/2/layout/IconVerticalSolidList"/>
    <dgm:cxn modelId="{E3265D29-44E8-4199-AEB5-9D9C12A0653C}" type="presParOf" srcId="{AEB78781-955B-419A-8B3B-820B8B7CB89B}" destId="{5DF6D38E-5AF7-42DB-A2EC-5E4721B8812B}" srcOrd="2" destOrd="0" presId="urn:microsoft.com/office/officeart/2018/2/layout/IconVerticalSolidList"/>
    <dgm:cxn modelId="{EB2AA524-5BC2-40B1-B2DC-61A7E9E3E9FE}" type="presParOf" srcId="{AEB78781-955B-419A-8B3B-820B8B7CB89B}" destId="{3FD948A7-6284-4A6E-AB41-F3916D190FCC}" srcOrd="3" destOrd="0" presId="urn:microsoft.com/office/officeart/2018/2/layout/IconVerticalSolidList"/>
    <dgm:cxn modelId="{CE4B5A3F-0F98-4E72-BEB1-F64BAD8CD118}" type="presParOf" srcId="{2BD17CCA-51D5-4942-BDAE-EAAEF2ACE6AE}" destId="{25F1BC51-760F-4A05-B805-0DC306E4607C}" srcOrd="7" destOrd="0" presId="urn:microsoft.com/office/officeart/2018/2/layout/IconVerticalSolidList"/>
    <dgm:cxn modelId="{D7BFC9E5-B7FA-4CEC-A5BE-86BDE28C6F36}" type="presParOf" srcId="{2BD17CCA-51D5-4942-BDAE-EAAEF2ACE6AE}" destId="{AD39E159-43AC-491A-A685-1B05A2F1FF3D}" srcOrd="8" destOrd="0" presId="urn:microsoft.com/office/officeart/2018/2/layout/IconVerticalSolidList"/>
    <dgm:cxn modelId="{77B0FDE3-2AB0-4FDA-B54B-C033770E1661}" type="presParOf" srcId="{AD39E159-43AC-491A-A685-1B05A2F1FF3D}" destId="{EC23F647-C4BC-4869-A7B7-D594E941E88A}" srcOrd="0" destOrd="0" presId="urn:microsoft.com/office/officeart/2018/2/layout/IconVerticalSolidList"/>
    <dgm:cxn modelId="{7621250A-FCF4-4E10-A634-CB0913E03B04}" type="presParOf" srcId="{AD39E159-43AC-491A-A685-1B05A2F1FF3D}" destId="{117B81F9-4B61-4E17-AEB8-A3CBBB889DFB}" srcOrd="1" destOrd="0" presId="urn:microsoft.com/office/officeart/2018/2/layout/IconVerticalSolidList"/>
    <dgm:cxn modelId="{C3CCC980-2F30-4236-82D6-6C965CF7D407}" type="presParOf" srcId="{AD39E159-43AC-491A-A685-1B05A2F1FF3D}" destId="{D34B13E7-B584-4B09-B311-22E646F67DDC}" srcOrd="2" destOrd="0" presId="urn:microsoft.com/office/officeart/2018/2/layout/IconVerticalSolidList"/>
    <dgm:cxn modelId="{D05F4CAD-E776-41B4-9B58-8942EFA62954}" type="presParOf" srcId="{AD39E159-43AC-491A-A685-1B05A2F1FF3D}" destId="{9A7E002C-0DC7-4C8A-BEF7-076428C415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D5F2A3-8F35-454A-AF17-097458434505}">
      <dsp:nvSpPr>
        <dsp:cNvPr id="0" name=""/>
        <dsp:cNvSpPr/>
      </dsp:nvSpPr>
      <dsp:spPr>
        <a:xfrm>
          <a:off x="0" y="3143"/>
          <a:ext cx="7498080" cy="6695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31ED2-30ED-4524-9023-9876B183BD44}">
      <dsp:nvSpPr>
        <dsp:cNvPr id="0" name=""/>
        <dsp:cNvSpPr/>
      </dsp:nvSpPr>
      <dsp:spPr>
        <a:xfrm>
          <a:off x="202527" y="153783"/>
          <a:ext cx="368231" cy="368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24EAB-F86D-4BD5-AA2D-C6637A891105}">
      <dsp:nvSpPr>
        <dsp:cNvPr id="0" name=""/>
        <dsp:cNvSpPr/>
      </dsp:nvSpPr>
      <dsp:spPr>
        <a:xfrm>
          <a:off x="773286" y="3143"/>
          <a:ext cx="672479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24,178 care home residents in Wales in 2022 </a:t>
          </a:r>
          <a:r>
            <a:rPr lang="en-GB" sz="1100" kern="1200" dirty="0"/>
            <a:t>(Berg, 2025)</a:t>
          </a:r>
          <a:endParaRPr lang="en-US" sz="1900" kern="1200" dirty="0"/>
        </a:p>
      </dsp:txBody>
      <dsp:txXfrm>
        <a:off x="773286" y="3143"/>
        <a:ext cx="6724793" cy="669512"/>
      </dsp:txXfrm>
    </dsp:sp>
    <dsp:sp modelId="{6EC6B546-62F9-4C7C-8F63-914F5FCC9D1C}">
      <dsp:nvSpPr>
        <dsp:cNvPr id="0" name=""/>
        <dsp:cNvSpPr/>
      </dsp:nvSpPr>
      <dsp:spPr>
        <a:xfrm>
          <a:off x="0" y="840033"/>
          <a:ext cx="7498080" cy="6695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824CE-257A-432C-94AC-054D848356D7}">
      <dsp:nvSpPr>
        <dsp:cNvPr id="0" name=""/>
        <dsp:cNvSpPr/>
      </dsp:nvSpPr>
      <dsp:spPr>
        <a:xfrm>
          <a:off x="202527" y="990673"/>
          <a:ext cx="368231" cy="368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286B9-5538-41FE-9FE0-D2C83C047020}">
      <dsp:nvSpPr>
        <dsp:cNvPr id="0" name=""/>
        <dsp:cNvSpPr/>
      </dsp:nvSpPr>
      <dsp:spPr>
        <a:xfrm>
          <a:off x="773286" y="840033"/>
          <a:ext cx="672479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December 2025, WAST attended 1,696 calls in Powys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(Welsh Ambulance Services University NHS Trust, 2026)</a:t>
          </a:r>
          <a:endParaRPr lang="en-US" sz="1600" kern="1200" dirty="0"/>
        </a:p>
      </dsp:txBody>
      <dsp:txXfrm>
        <a:off x="773286" y="840033"/>
        <a:ext cx="6724793" cy="669512"/>
      </dsp:txXfrm>
    </dsp:sp>
    <dsp:sp modelId="{8AF7256B-9540-4A18-BAD6-2C43A2B0E05E}">
      <dsp:nvSpPr>
        <dsp:cNvPr id="0" name=""/>
        <dsp:cNvSpPr/>
      </dsp:nvSpPr>
      <dsp:spPr>
        <a:xfrm>
          <a:off x="0" y="1676923"/>
          <a:ext cx="7498080" cy="6695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06A2C9-A010-493F-9426-8FD5F2EA02E1}">
      <dsp:nvSpPr>
        <dsp:cNvPr id="0" name=""/>
        <dsp:cNvSpPr/>
      </dsp:nvSpPr>
      <dsp:spPr>
        <a:xfrm>
          <a:off x="202527" y="1827564"/>
          <a:ext cx="368231" cy="368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B1D7A-D394-4C4F-8A28-6CF29AC89383}">
      <dsp:nvSpPr>
        <dsp:cNvPr id="0" name=""/>
        <dsp:cNvSpPr/>
      </dsp:nvSpPr>
      <dsp:spPr>
        <a:xfrm>
          <a:off x="773286" y="1676923"/>
          <a:ext cx="672479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8.5% of these were within care homes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(Welsh Ambulance Services University NHS Trust, 2026)</a:t>
          </a:r>
          <a:endParaRPr lang="en-US" sz="1600" kern="1200" dirty="0"/>
        </a:p>
      </dsp:txBody>
      <dsp:txXfrm>
        <a:off x="773286" y="1676923"/>
        <a:ext cx="6724793" cy="669512"/>
      </dsp:txXfrm>
    </dsp:sp>
    <dsp:sp modelId="{EA2962DB-95A7-48AB-A3F7-69157A88C8AF}">
      <dsp:nvSpPr>
        <dsp:cNvPr id="0" name=""/>
        <dsp:cNvSpPr/>
      </dsp:nvSpPr>
      <dsp:spPr>
        <a:xfrm>
          <a:off x="0" y="2513814"/>
          <a:ext cx="7498080" cy="6695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E09D6E-42A8-4C24-A1DA-38A888CE4AD2}">
      <dsp:nvSpPr>
        <dsp:cNvPr id="0" name=""/>
        <dsp:cNvSpPr/>
      </dsp:nvSpPr>
      <dsp:spPr>
        <a:xfrm>
          <a:off x="202527" y="2664454"/>
          <a:ext cx="368231" cy="368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948A7-6284-4A6E-AB41-F3916D190FCC}">
      <dsp:nvSpPr>
        <dsp:cNvPr id="0" name=""/>
        <dsp:cNvSpPr/>
      </dsp:nvSpPr>
      <dsp:spPr>
        <a:xfrm>
          <a:off x="773286" y="2513814"/>
          <a:ext cx="672479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Dementia patients</a:t>
          </a:r>
          <a:endParaRPr lang="en-US" sz="1900" kern="1200" dirty="0"/>
        </a:p>
      </dsp:txBody>
      <dsp:txXfrm>
        <a:off x="773286" y="2513814"/>
        <a:ext cx="6724793" cy="669512"/>
      </dsp:txXfrm>
    </dsp:sp>
    <dsp:sp modelId="{EC23F647-C4BC-4869-A7B7-D594E941E88A}">
      <dsp:nvSpPr>
        <dsp:cNvPr id="0" name=""/>
        <dsp:cNvSpPr/>
      </dsp:nvSpPr>
      <dsp:spPr>
        <a:xfrm>
          <a:off x="0" y="3353847"/>
          <a:ext cx="7498080" cy="6695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7B81F9-4B61-4E17-AEB8-A3CBBB889DFB}">
      <dsp:nvSpPr>
        <dsp:cNvPr id="0" name=""/>
        <dsp:cNvSpPr/>
      </dsp:nvSpPr>
      <dsp:spPr>
        <a:xfrm>
          <a:off x="202527" y="3501344"/>
          <a:ext cx="368231" cy="368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E002C-0DC7-4C8A-BEF7-076428C4157B}">
      <dsp:nvSpPr>
        <dsp:cNvPr id="0" name=""/>
        <dsp:cNvSpPr/>
      </dsp:nvSpPr>
      <dsp:spPr>
        <a:xfrm>
          <a:off x="773286" y="3350704"/>
          <a:ext cx="672479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Capacity</a:t>
          </a:r>
        </a:p>
      </dsp:txBody>
      <dsp:txXfrm>
        <a:off x="773286" y="3350704"/>
        <a:ext cx="6724793" cy="669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0E99E25-5B65-D93A-3010-8B947D67E6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EB28A-33CC-6CF5-1214-F2C3205F6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88634-FBA9-41D6-8B35-EE3A7D816B7C}" type="datetimeFigureOut">
              <a:rPr lang="en-US" smtClean="0"/>
              <a:t>4/14/2026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D63414-6160-FF79-B3F6-CD615625C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3E93F-BDEC-C5F7-2553-8324882C41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C78D2-97D1-4B37-BDD1-08A09BD4CA9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13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4/14/2026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796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Following a survey with 40 </a:t>
            </a:r>
            <a:r>
              <a:rPr lang="en-GB" dirty="0" err="1"/>
              <a:t>respondants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38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Furthermore, 100% of respondents from care staff state they have a procedure and they follow that procedure </a:t>
            </a:r>
            <a:r>
              <a:rPr lang="en-GB" dirty="0" err="1"/>
              <a:t>everytime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014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776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519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7933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605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563B1-9366-8F39-0606-25D319993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E6B9CD-32CE-F682-603D-2B5B62D18C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13C8DD-DA3C-C419-1A78-A80E3519BB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B47692-3C39-C6D6-A164-6F02406484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8476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6406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3AD9F-175B-FC85-FE85-AB75DB262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070977-8493-90CA-96B6-705E89696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C7E997-87DE-416F-980B-15555F9950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CB6B6B-1F3A-BBDA-2C0A-94B906D6E8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9256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700C2-605A-8896-38FD-8422F8897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932749-D1E9-9158-AFA2-7BF3E1FAD8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D97EFB-21B4-EBF8-C650-2D08119D5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C8ED4-ADD0-9064-EA9B-275CDF7E34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7488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5475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5540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74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870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040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3641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39589-3E79-4C82-AA4A-FE78234FAA59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89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57809"/>
            <a:ext cx="7983110" cy="3080335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61510" y="2744546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6544" y="614202"/>
            <a:ext cx="5918072" cy="2276856"/>
          </a:xfrm>
        </p:spPr>
        <p:txBody>
          <a:bodyPr lIns="0" tIns="0" rIns="0" bIns="0" anchor="b"/>
          <a:lstStyle>
            <a:lvl1pPr algn="r">
              <a:lnSpc>
                <a:spcPts val="4000"/>
              </a:lnSpc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C738AB3-8054-6E21-C34C-36AF3A31AC4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280160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tIns="914400" anchor="t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FD1B85-4BEF-C1C1-5619-B82E9E44A9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116548" y="3161752"/>
            <a:ext cx="5918068" cy="3144965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2pPr>
            <a:lvl3pPr marL="9144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3pPr>
            <a:lvl4pPr marL="137160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4pPr>
            <a:lvl5pPr marL="1828800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52402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E9872E9-2F0D-2FEB-0974-F0BBBC5E033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238999" y="6356350"/>
            <a:ext cx="379561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9" y="3386775"/>
            <a:ext cx="8311102" cy="3080335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9670435">
            <a:off x="7632743" y="794953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01D87F51-D69B-9038-0566-4FDC355AB6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7587" y="411831"/>
            <a:ext cx="3521337" cy="3521344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95123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640080"/>
            <a:ext cx="10302240" cy="1852046"/>
          </a:xfrm>
        </p:spPr>
        <p:txBody>
          <a:bodyPr lIns="0" tIns="0" rIns="0" bIns="0" anchor="b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588447"/>
            <a:ext cx="7853678" cy="726645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7659974" y="445645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" name="Picture Placeholder 14">
            <a:extLst>
              <a:ext uri="{FF2B5EF4-FFF2-40B4-BE49-F238E27FC236}">
                <a16:creationId xmlns:a16="http://schemas.microsoft.com/office/drawing/2014/main" id="{5DDB7824-50BA-B12F-AD49-CA8953CA3A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536252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52645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imag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640080"/>
            <a:ext cx="7498080" cy="1280160"/>
          </a:xfrm>
        </p:spPr>
        <p:txBody>
          <a:bodyPr lIns="0" tIns="0" rIns="0" bIns="0" anchor="b" anchorCtr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2376"/>
            <a:ext cx="520991" cy="517379"/>
          </a:xfrm>
        </p:spPr>
        <p:txBody>
          <a:bodyPr anchor="t" anchorCtr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317615" y="895646"/>
            <a:ext cx="1956925" cy="195692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" anchor="t" anchorCtr="0">
            <a:noAutofit/>
          </a:bodyPr>
          <a:lstStyle>
            <a:lvl1pPr algn="ctr">
              <a:buNone/>
              <a:defRPr sz="18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14800" y="2194560"/>
            <a:ext cx="7498080" cy="402336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defRPr sz="1600"/>
            </a:lvl2pPr>
            <a:lvl3pPr marL="457200">
              <a:defRPr sz="1400"/>
            </a:lvl3pPr>
            <a:lvl4pPr marL="685800">
              <a:defRPr sz="1200"/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58B5E78-A531-681D-1312-F21B52D0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70685" y="620661"/>
            <a:ext cx="403448" cy="381782"/>
            <a:chOff x="10969280" y="1780012"/>
            <a:chExt cx="403448" cy="381782"/>
          </a:xfrm>
        </p:grpSpPr>
        <p:sp>
          <p:nvSpPr>
            <p:cNvPr id="17" name="Graphic 10">
              <a:extLst>
                <a:ext uri="{FF2B5EF4-FFF2-40B4-BE49-F238E27FC236}">
                  <a16:creationId xmlns:a16="http://schemas.microsoft.com/office/drawing/2014/main" id="{AAD06B87-D9B2-4F94-B734-A8F039A2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81590" y="2070656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BB13A13C-36EA-4B13-9175-C5FE95B34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969280" y="1780012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5189CAD3-7011-6481-11F8-05B5CB106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B7CB27F-7A56-A747-A4D6-5627C2463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+ Subtitle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80159" y="3383280"/>
            <a:ext cx="10302240" cy="1852046"/>
          </a:xfrm>
        </p:spPr>
        <p:txBody>
          <a:bodyPr lIns="0" tIns="274320" rIns="0" bIns="0" anchor="t" anchorCtr="0"/>
          <a:lstStyle>
            <a:lvl1pPr algn="l">
              <a:lnSpc>
                <a:spcPts val="5400"/>
              </a:lnSpc>
              <a:defRPr sz="5400" b="1" i="0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280158" y="2966886"/>
            <a:ext cx="10302237" cy="397191"/>
          </a:xfrm>
        </p:spPr>
        <p:txBody>
          <a:bodyPr lIns="0" tIns="0" rIns="0" bIns="0" anchor="b" anchorCtr="0">
            <a:normAutofit/>
          </a:bodyPr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2749162-63A5-5BF9-895E-B0577A6C4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97692" y="620298"/>
            <a:ext cx="465456" cy="581432"/>
            <a:chOff x="7843462" y="2744546"/>
            <a:chExt cx="465456" cy="581432"/>
          </a:xfrm>
        </p:grpSpPr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818B4386-1FCF-4ACE-BE25-AF9CC5E2256F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Graphic 13">
              <a:extLst>
                <a:ext uri="{FF2B5EF4-FFF2-40B4-BE49-F238E27FC236}">
                  <a16:creationId xmlns:a16="http://schemas.microsoft.com/office/drawing/2014/main" id="{19319560-50ED-4963-A2CF-74663239D426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3" name="Graphic 15">
              <a:extLst>
                <a:ext uri="{FF2B5EF4-FFF2-40B4-BE49-F238E27FC236}">
                  <a16:creationId xmlns:a16="http://schemas.microsoft.com/office/drawing/2014/main" id="{E5ABBDAD-943D-48F3-9C80-B29C48966C79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912362-D30D-7B0B-BA94-0993B1EBC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280160" y="0"/>
            <a:ext cx="0" cy="2775857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764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85800"/>
            <a:ext cx="9137012" cy="1280160"/>
          </a:xfrm>
        </p:spPr>
        <p:txBody>
          <a:bodyPr lIns="0" tIns="0" rIns="0" bIns="0"/>
          <a:lstStyle>
            <a:lvl1pPr>
              <a:defRPr sz="4000" b="1" cap="all" spc="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F91A5DB-A2CA-1D70-9A06-3869A288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2327440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23402" y="2327441"/>
            <a:ext cx="4846320" cy="4040574"/>
          </a:xfrm>
        </p:spPr>
        <p:txBody>
          <a:bodyPr lIns="0" tIns="0" rIns="0" bIns="0">
            <a:normAutofit/>
          </a:bodyPr>
          <a:lstStyle>
            <a:lvl1pPr marL="0" indent="0">
              <a:spcAft>
                <a:spcPts val="0"/>
              </a:spcAft>
              <a:buNone/>
              <a:defRPr sz="1800"/>
            </a:lvl1pPr>
            <a:lvl2pPr marL="228600">
              <a:spcBef>
                <a:spcPts val="1200"/>
              </a:spcBef>
              <a:defRPr sz="1800"/>
            </a:lvl2pPr>
            <a:lvl3pPr marL="685800">
              <a:spcBef>
                <a:spcPts val="1200"/>
              </a:spcBef>
              <a:defRPr sz="1800"/>
            </a:lvl3pPr>
            <a:lvl4pPr marL="1143000">
              <a:spcBef>
                <a:spcPts val="1200"/>
              </a:spcBef>
              <a:defRPr sz="1800"/>
            </a:lvl4pPr>
            <a:lvl5pPr marL="16002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6D6A69CF-70D6-AB12-CD8B-FD75B7EE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EFE408-BFE1-16DC-F7C6-47F55C171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992" y="0"/>
            <a:ext cx="5779008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72" y="685800"/>
            <a:ext cx="4754880" cy="567055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4C0ED5DD-6381-0FFD-7B45-D21179A39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042E432-AE48-385B-DEA1-32129394CE7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279526" y="1533524"/>
            <a:ext cx="4663440" cy="1895475"/>
          </a:xfrm>
        </p:spPr>
        <p:txBody>
          <a:bodyPr lIns="0" tIns="0" rIns="0" bIns="0" anchor="t" anchorCtr="0">
            <a:noAutofit/>
          </a:bodyPr>
          <a:lstStyle>
            <a:lvl1pPr marL="342900" indent="-512064">
              <a:spcBef>
                <a:spcPts val="1000"/>
              </a:spcBef>
              <a:buFont typeface="+mj-lt"/>
              <a:buAutoNum type="arabicPeriod"/>
              <a:defRPr sz="1800"/>
            </a:lvl1pPr>
            <a:lvl2pPr marL="1028700" indent="-342900">
              <a:spcBef>
                <a:spcPts val="1200"/>
              </a:spcBef>
              <a:buFont typeface="+mj-lt"/>
              <a:buAutoNum type="alphaLcPeriod"/>
              <a:defRPr sz="1800"/>
            </a:lvl2pPr>
            <a:lvl3pPr marL="1257300" indent="-342900">
              <a:spcBef>
                <a:spcPts val="1200"/>
              </a:spcBef>
              <a:buFont typeface="+mj-lt"/>
              <a:buAutoNum type="arabicParenR"/>
              <a:defRPr sz="1800"/>
            </a:lvl3pPr>
            <a:lvl4pPr marL="1714500" indent="-342900">
              <a:spcBef>
                <a:spcPts val="1200"/>
              </a:spcBef>
              <a:buFont typeface="+mj-lt"/>
              <a:buAutoNum type="alphaLcParenR"/>
              <a:defRPr sz="1800"/>
            </a:lvl4pPr>
            <a:lvl5pPr marL="2228850" indent="-400050">
              <a:spcBef>
                <a:spcPts val="1200"/>
              </a:spcBef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DF111B2E-0535-57E2-FE92-620F9307A95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80160" y="3482974"/>
            <a:ext cx="4663440" cy="1190033"/>
          </a:xfrm>
        </p:spPr>
        <p:txBody>
          <a:bodyPr lIns="0" tIns="0" rIns="0" bIns="0" anchor="t" anchorCtr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spcBef>
                <a:spcPts val="1200"/>
              </a:spcBef>
              <a:buNone/>
              <a:defRPr sz="1600"/>
            </a:lvl2pPr>
            <a:lvl3pPr marL="914400" indent="0">
              <a:spcBef>
                <a:spcPts val="1200"/>
              </a:spcBef>
              <a:buNone/>
              <a:defRPr sz="1400"/>
            </a:lvl3pPr>
            <a:lvl4pPr marL="1371600" indent="0">
              <a:spcBef>
                <a:spcPts val="1200"/>
              </a:spcBef>
              <a:buNone/>
              <a:defRPr sz="1200"/>
            </a:lvl4pPr>
            <a:lvl5pPr marL="1828800" indent="0">
              <a:spcBef>
                <a:spcPts val="12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1280160" y="4692058"/>
            <a:ext cx="4663440" cy="1584918"/>
          </a:xfrm>
        </p:spPr>
        <p:txBody>
          <a:bodyPr lIns="0" tIns="0" rIns="0" bIns="0" anchor="t" anchorCtr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600"/>
            </a:lvl2pPr>
            <a:lvl3pPr>
              <a:spcBef>
                <a:spcPts val="1200"/>
              </a:spcBef>
              <a:defRPr sz="1400"/>
            </a:lvl3pPr>
            <a:lvl4pPr>
              <a:spcBef>
                <a:spcPts val="1200"/>
              </a:spcBef>
              <a:defRPr sz="1200"/>
            </a:lvl4pPr>
            <a:lvl5pPr>
              <a:spcBef>
                <a:spcPts val="1200"/>
              </a:spcBef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4C23E1A-9E5E-DA12-8E11-83F48676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FE6E42-6A8F-C459-87EE-E2A5BAFA8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32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60" y="301752"/>
            <a:ext cx="4663438" cy="2441448"/>
          </a:xfrm>
        </p:spPr>
        <p:txBody>
          <a:bodyPr lIns="0" tIns="0" rIns="0" bIns="0" anchor="ctr" anchorCtr="0"/>
          <a:lstStyle>
            <a:lvl1pPr algn="l">
              <a:lnSpc>
                <a:spcPts val="4000"/>
              </a:lnSpc>
              <a:spcBef>
                <a:spcPts val="1000"/>
              </a:spcBef>
              <a:defRPr sz="4000" b="1" i="0" cap="all" spc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9FB40175-FA51-DA14-A5B2-CD06DE6ECC3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80161" y="2777067"/>
            <a:ext cx="4663440" cy="355058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>
              <a:lnSpc>
                <a:spcPct val="110000"/>
              </a:lnSpc>
              <a:defRPr sz="1600"/>
            </a:lvl2pPr>
            <a:lvl3pPr marL="457200">
              <a:lnSpc>
                <a:spcPct val="110000"/>
              </a:lnSpc>
              <a:defRPr sz="1400"/>
            </a:lvl3pPr>
            <a:lvl4pPr marL="685800">
              <a:lnSpc>
                <a:spcPct val="110000"/>
              </a:lnSpc>
              <a:defRPr sz="1200"/>
            </a:lvl4pPr>
            <a:lvl5pPr marL="914400">
              <a:lnSpc>
                <a:spcPct val="110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2089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695553" y="301752"/>
            <a:ext cx="5221224" cy="6263640"/>
          </a:xfrm>
        </p:spPr>
        <p:txBody>
          <a:bodyPr tIns="914400" anchor="t" anchorCtr="0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7A4AE671-C203-0370-2888-FC8F7D444D1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280160" y="6356350"/>
            <a:ext cx="443482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792BFA8-57AD-0B5C-2534-1E862B58D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5127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6807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59" y="640080"/>
            <a:ext cx="4815836" cy="2103120"/>
          </a:xfrm>
        </p:spPr>
        <p:txBody>
          <a:bodyPr lIns="0" tIns="0" rIns="0" bIns="0" anchor="ctr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6183E8BD-29F0-8F9F-FC7D-73F8067BCDDF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C983CA3-739C-6C20-AFE0-0997370354B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531427" y="640080"/>
            <a:ext cx="5122889" cy="2103120"/>
          </a:xfrm>
        </p:spPr>
        <p:txBody>
          <a:bodyPr lIns="0" tIns="0" rIns="0" bIns="0" anchor="ctr" anchorCtr="0">
            <a:normAutofit/>
          </a:bodyPr>
          <a:lstStyle>
            <a:lvl1pPr marL="0" indent="0">
              <a:lnSpc>
                <a:spcPct val="110000"/>
              </a:lnSpc>
              <a:buNone/>
              <a:defRPr sz="1800">
                <a:solidFill>
                  <a:schemeClr val="tx1"/>
                </a:solidFill>
              </a:defRPr>
            </a:lvl1pPr>
            <a:lvl2pPr marL="228600">
              <a:lnSpc>
                <a:spcPct val="100000"/>
              </a:lnSpc>
              <a:defRPr sz="1600">
                <a:solidFill>
                  <a:schemeClr val="tx1"/>
                </a:solidFill>
              </a:defRPr>
            </a:lvl2pPr>
            <a:lvl3pPr marL="457200">
              <a:lnSpc>
                <a:spcPct val="100000"/>
              </a:lnSpc>
              <a:defRPr sz="1400">
                <a:solidFill>
                  <a:schemeClr val="tx1"/>
                </a:solidFill>
              </a:defRPr>
            </a:lvl3pPr>
            <a:lvl4pPr marL="685800">
              <a:lnSpc>
                <a:spcPct val="100000"/>
              </a:lnSpc>
              <a:defRPr sz="1200">
                <a:solidFill>
                  <a:schemeClr val="tx1"/>
                </a:solidFill>
              </a:defRPr>
            </a:lvl4pPr>
            <a:lvl5pPr>
              <a:defRPr sz="1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BC9F29C-BBE9-AFB4-AFC6-30BCA4EB2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BC4D286-C480-B4CF-4406-CACC323F9FAD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280160" y="3017520"/>
            <a:ext cx="10374152" cy="3208866"/>
          </a:xfrm>
        </p:spPr>
        <p:txBody>
          <a:bodyPr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BEE2817-4518-D59A-BD13-29A3D4FE64F0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7539516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905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59" y="4970638"/>
            <a:ext cx="9144000" cy="1280160"/>
          </a:xfrm>
        </p:spPr>
        <p:txBody>
          <a:bodyPr lIns="0" tIns="0" rIns="0" bIns="0" anchor="b" anchorCtr="0"/>
          <a:lstStyle>
            <a:lvl1pPr algn="l">
              <a:defRPr sz="4000" b="1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F0626849-9D2D-3C95-8C10-FA8F325FE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80160" y="685800"/>
            <a:ext cx="4937760" cy="4023360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>
              <a:spcBef>
                <a:spcPts val="1200"/>
              </a:spcBef>
              <a:defRPr sz="1800"/>
            </a:lvl2pPr>
            <a:lvl3pPr marL="914400">
              <a:spcBef>
                <a:spcPts val="1200"/>
              </a:spcBef>
              <a:defRPr sz="1800"/>
            </a:lvl3pPr>
            <a:lvl4pPr marL="1371600">
              <a:spcBef>
                <a:spcPts val="1200"/>
              </a:spcBef>
              <a:defRPr sz="1800"/>
            </a:lvl4pPr>
            <a:lvl5pPr marL="1828800"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704755" y="685800"/>
            <a:ext cx="4937760" cy="4023360"/>
          </a:xfrm>
        </p:spPr>
        <p:txBody>
          <a:bodyPr lIns="0" tIns="0" rIns="0" bIns="0">
            <a:noAutofit/>
          </a:bodyPr>
          <a:lstStyle>
            <a:lvl1pPr>
              <a:spcBef>
                <a:spcPts val="1200"/>
              </a:spcBef>
              <a:defRPr sz="1800"/>
            </a:lvl1pPr>
            <a:lvl2pPr>
              <a:spcBef>
                <a:spcPts val="1200"/>
              </a:spcBef>
              <a:defRPr sz="1800"/>
            </a:lvl2pPr>
            <a:lvl3pPr>
              <a:spcBef>
                <a:spcPts val="1200"/>
              </a:spcBef>
              <a:defRPr sz="1800"/>
            </a:lvl3pPr>
            <a:lvl4pPr>
              <a:spcBef>
                <a:spcPts val="1200"/>
              </a:spcBef>
              <a:defRPr sz="1800"/>
            </a:lvl4pPr>
            <a:lvl5pPr>
              <a:spcBef>
                <a:spcPts val="12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717D91C-F78C-0E4C-FB27-7112AB840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22570" y="5680647"/>
            <a:ext cx="465456" cy="581432"/>
            <a:chOff x="7843462" y="2744546"/>
            <a:chExt cx="465456" cy="581432"/>
          </a:xfrm>
        </p:grpSpPr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C935CF3-75DF-0DC7-1B2A-E0E0205DF64B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13">
              <a:extLst>
                <a:ext uri="{FF2B5EF4-FFF2-40B4-BE49-F238E27FC236}">
                  <a16:creationId xmlns:a16="http://schemas.microsoft.com/office/drawing/2014/main" id="{D5782BEB-6319-DEC1-F9ED-BA9201C6B9B7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6E59DFAF-9794-BD12-D89A-422FFFFCE023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6444A47-BCB3-5C86-F2B8-25092BE8D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 rIns="91440"/>
          <a:lstStyle>
            <a:lvl1pPr algn="l">
              <a:defRPr/>
            </a:lvl1pPr>
          </a:lstStyle>
          <a:p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48C53D-49AB-C003-70E8-5117AF079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96BC1DE-6696-3408-564E-2D73B1266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711518" y="5393214"/>
            <a:ext cx="1097341" cy="736658"/>
            <a:chOff x="10508317" y="446637"/>
            <a:chExt cx="1097341" cy="736658"/>
          </a:xfrm>
        </p:grpSpPr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268EB1E4-29D6-C3F5-BCBB-FB7E7EE5C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0508317" y="49220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Graphic 16">
              <a:extLst>
                <a:ext uri="{FF2B5EF4-FFF2-40B4-BE49-F238E27FC236}">
                  <a16:creationId xmlns:a16="http://schemas.microsoft.com/office/drawing/2014/main" id="{09524D46-140F-2F4F-430B-F59815A07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477944" y="1055581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14">
              <a:extLst>
                <a:ext uri="{FF2B5EF4-FFF2-40B4-BE49-F238E27FC236}">
                  <a16:creationId xmlns:a16="http://schemas.microsoft.com/office/drawing/2014/main" id="{AC75143B-C717-8D04-743C-B40FB5EFB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1241555" y="446637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873764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0" y="640080"/>
            <a:ext cx="10087699" cy="1280160"/>
          </a:xfrm>
        </p:spPr>
        <p:txBody>
          <a:bodyPr lIns="0" tIns="0" rIns="0" bIns="0" anchor="b" anchorCtr="0"/>
          <a:lstStyle>
            <a:lvl1pPr>
              <a:defRPr sz="4000" b="1" cap="all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16B8DF0-B7E6-5032-C3C7-E457E793B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280160" y="2103119"/>
            <a:ext cx="10087699" cy="4114800"/>
          </a:xfrm>
        </p:spPr>
        <p:txBody>
          <a:bodyPr lIns="0" tIns="0" rIns="0" bIns="0"/>
          <a:lstStyle/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40664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C5F4D40-ADE4-5EEB-436C-8563A49C5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356350"/>
            <a:ext cx="4114800" cy="365125"/>
          </a:xfrm>
        </p:spPr>
        <p:txBody>
          <a:bodyPr lIns="0"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Bubbles and Title 1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 lIns="0" tIns="0" rIns="0" anchor="b"/>
          <a:lstStyle>
            <a:lvl1pPr algn="r">
              <a:lnSpc>
                <a:spcPts val="4800"/>
              </a:lnSpc>
              <a:defRPr sz="4800" b="1" cap="all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14">
            <a:extLst>
              <a:ext uri="{FF2B5EF4-FFF2-40B4-BE49-F238E27FC236}">
                <a16:creationId xmlns:a16="http://schemas.microsoft.com/office/drawing/2014/main" id="{FC9B12A4-113B-B3F6-5926-5C2A6F504AB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371606" y="3205313"/>
            <a:ext cx="3043077" cy="304308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tIns="914400" anchor="t" anchorCtr="0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640609" y="3127248"/>
            <a:ext cx="6117381" cy="3017520"/>
          </a:xfrm>
        </p:spPr>
        <p:txBody>
          <a:bodyPr lIns="0" tIns="0" rIns="0" bIns="0">
            <a:normAutofit/>
          </a:bodyPr>
          <a:lstStyle>
            <a:lvl1pPr marL="0" indent="0" algn="r">
              <a:spcBef>
                <a:spcPts val="1200"/>
              </a:spcBef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AF51D36-DB19-27CD-47E0-A4261648D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614240">
            <a:off x="3975343" y="2819532"/>
            <a:ext cx="465456" cy="581432"/>
            <a:chOff x="7843462" y="2744546"/>
            <a:chExt cx="465456" cy="581432"/>
          </a:xfrm>
        </p:grpSpPr>
        <p:sp>
          <p:nvSpPr>
            <p:cNvPr id="4" name="Graphic 12">
              <a:extLst>
                <a:ext uri="{FF2B5EF4-FFF2-40B4-BE49-F238E27FC236}">
                  <a16:creationId xmlns:a16="http://schemas.microsoft.com/office/drawing/2014/main" id="{3EFED0E0-17D4-C5B0-09D0-B43338A856B3}"/>
                </a:ext>
              </a:extLst>
            </p:cNvPr>
            <p:cNvSpPr/>
            <p:nvPr userDrawn="1"/>
          </p:nvSpPr>
          <p:spPr>
            <a:xfrm>
              <a:off x="8217780" y="297384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bg1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" name="Graphic 13">
              <a:extLst>
                <a:ext uri="{FF2B5EF4-FFF2-40B4-BE49-F238E27FC236}">
                  <a16:creationId xmlns:a16="http://schemas.microsoft.com/office/drawing/2014/main" id="{8F798BBE-9B6F-700D-08A1-09ABC5388CCE}"/>
                </a:ext>
              </a:extLst>
            </p:cNvPr>
            <p:cNvSpPr/>
            <p:nvPr userDrawn="1"/>
          </p:nvSpPr>
          <p:spPr>
            <a:xfrm>
              <a:off x="7859002" y="2744546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solidFill>
              <a:schemeClr val="bg1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" name="Graphic 15">
              <a:extLst>
                <a:ext uri="{FF2B5EF4-FFF2-40B4-BE49-F238E27FC236}">
                  <a16:creationId xmlns:a16="http://schemas.microsoft.com/office/drawing/2014/main" id="{4AE2D1C5-9D85-9049-690C-3AFCE7E2DA56}"/>
                </a:ext>
              </a:extLst>
            </p:cNvPr>
            <p:cNvSpPr/>
            <p:nvPr userDrawn="1"/>
          </p:nvSpPr>
          <p:spPr>
            <a:xfrm>
              <a:off x="7843462" y="3198265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bg1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0FE75D-ACD3-655E-58A7-8F2C18276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66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3626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36525"/>
            <a:ext cx="10515600" cy="1509713"/>
          </a:xfrm>
        </p:spPr>
        <p:txBody>
          <a:bodyPr/>
          <a:lstStyle/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390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4632" y="726630"/>
            <a:ext cx="520991" cy="517379"/>
          </a:xfrm>
        </p:spPr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5B2B208-F5B9-0151-C982-A389CB0B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0EEA6CA-DE1E-18ED-E69E-54A1372F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5890" y="1371600"/>
            <a:ext cx="0" cy="548640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73C81-5E94-41F6-CE15-3B4763B3A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35B5C-F994-9D57-3118-919EE90F5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394" y="1"/>
            <a:ext cx="9918405" cy="164623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35394" y="1825625"/>
            <a:ext cx="991840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6121" y="726630"/>
            <a:ext cx="520991" cy="517379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ctr">
              <a:defRPr sz="1800" b="1" i="0" cap="all" spc="100" baseline="0"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F1C86-6A9C-D287-D381-5634A69BF1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35394" y="6356350"/>
            <a:ext cx="2743200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B8477-3F24-EDCB-C8AC-843363639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38999" y="6356350"/>
            <a:ext cx="4114800" cy="365125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17" r:id="rId2"/>
    <p:sldLayoutId id="2147483728" r:id="rId3"/>
    <p:sldLayoutId id="2147483729" r:id="rId4"/>
    <p:sldLayoutId id="2147483710" r:id="rId5"/>
    <p:sldLayoutId id="2147483727" r:id="rId6"/>
    <p:sldLayoutId id="2147483701" r:id="rId7"/>
    <p:sldLayoutId id="2147483721" r:id="rId8"/>
    <p:sldLayoutId id="2147483720" r:id="rId9"/>
    <p:sldLayoutId id="2147483730" r:id="rId10"/>
    <p:sldLayoutId id="2147483722" r:id="rId11"/>
    <p:sldLayoutId id="2147483698" r:id="rId12"/>
    <p:sldLayoutId id="2147483732" r:id="rId13"/>
    <p:sldLayoutId id="2147483702" r:id="rId14"/>
    <p:sldLayoutId id="2147483703" r:id="rId15"/>
  </p:sldLayoutIdLst>
  <p:hf sldNum="0" hdr="0" ftr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6.png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arptoons.com/?q=business_cartoons" TargetMode="External"/><Relationship Id="rId13" Type="http://schemas.openxmlformats.org/officeDocument/2006/relationships/hyperlink" Target="file:///C:\Users\ki267548\OneDrive%20-%20NHS%20Wales\Leadership%20PGCert\Leadership%20and%20Change\Healthy%20Nudges.pdf" TargetMode="External"/><Relationship Id="rId18" Type="http://schemas.openxmlformats.org/officeDocument/2006/relationships/hyperlink" Target="https://smartlifeskills.co.uk/business-management-change-management-lewins-change-management-model/" TargetMode="External"/><Relationship Id="rId3" Type="http://schemas.openxmlformats.org/officeDocument/2006/relationships/hyperlink" Target="https://pmc.ncbi.nlm.nih.gov/articles/PMC6900979/" TargetMode="External"/><Relationship Id="rId7" Type="http://schemas.openxmlformats.org/officeDocument/2006/relationships/hyperlink" Target="https://dspace.stir.ac.uk/bitstream/1893/30461/1/A-Lewin%203-Step%20ModelV1%20Accepted%20Version.pdf" TargetMode="External"/><Relationship Id="rId12" Type="http://schemas.openxmlformats.org/officeDocument/2006/relationships/hyperlink" Target="https://journals.sagepub.com/doi/pdf/10.1177/00218863221122875" TargetMode="External"/><Relationship Id="rId17" Type="http://schemas.openxmlformats.org/officeDocument/2006/relationships/hyperlink" Target="https://www.academia.edu/37293515/Organisational_Change_Management_Blessing_Ikiseh_ASSESSING_THE_KUBLER_ROSS_MODEL_A_CRITICAL_REVIEW_OF_LITERATURE_AND_HOW_IT_WOULD_HAVE_APPLIED_TO_A_RECENT_ORGANISATIONAL_CHANGE_MANAGEMENT" TargetMode="External"/><Relationship Id="rId2" Type="http://schemas.openxmlformats.org/officeDocument/2006/relationships/hyperlink" Target="https://jebr.fimek.edu.rs/index.php/jebr/article/view/118" TargetMode="External"/><Relationship Id="rId16" Type="http://schemas.openxmlformats.org/officeDocument/2006/relationships/hyperlink" Target="https://journals.sagepub.com/doi/abs/10.1177/1742715015571393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file:///C:\Users\ki267548\AppData\Local\Temp\MicrosoftEdgeDownloads\bb118297-65f7-434e-98db-ce7400e68839\J%20Management%20Studies%20-%202004%20-%20Burnes%20-%20Kurt%20Lewin%20and%20the%20Planned%20Approach%20to%20Change%20%20A%20Re&#226;&#128;&#144;appraisal%20(2).pdf" TargetMode="External"/><Relationship Id="rId11" Type="http://schemas.openxmlformats.org/officeDocument/2006/relationships/hyperlink" Target="https://wounds-uk.com/wp-content/uploads/2023/11/WUK_2023_19_4_86_88_Ellis-team.pdf" TargetMode="External"/><Relationship Id="rId5" Type="http://schemas.openxmlformats.org/officeDocument/2006/relationships/hyperlink" Target="https://pubmed.ncbi.nlm.nih.gov/18385411/" TargetMode="External"/><Relationship Id="rId15" Type="http://schemas.openxmlformats.org/officeDocument/2006/relationships/hyperlink" Target="https://liu.diva-portal.org/smash/get/diva2:1965993/FULLTEXT01.pdf" TargetMode="External"/><Relationship Id="rId10" Type="http://schemas.openxmlformats.org/officeDocument/2006/relationships/hyperlink" Target="https://www.ekrfoundation.org/5-stages-of-grief/change-curve/" TargetMode="External"/><Relationship Id="rId4" Type="http://schemas.openxmlformats.org/officeDocument/2006/relationships/hyperlink" Target="https://www.carehome.co.uk/advice/care-home-stats-number-of-settings-population-workforce" TargetMode="External"/><Relationship Id="rId9" Type="http://schemas.openxmlformats.org/officeDocument/2006/relationships/hyperlink" Target="https://papers.ssrn.com/sol3/papers.cfm?abstract_id=5044428" TargetMode="External"/><Relationship Id="rId14" Type="http://schemas.openxmlformats.org/officeDocument/2006/relationships/hyperlink" Target="https://experianta.com/directory/concepts/adkar-change-management-model/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crowjack.com/blog/strategy/change-management-models/prosci-adkar-model" TargetMode="External"/><Relationship Id="rId13" Type="http://schemas.openxmlformats.org/officeDocument/2006/relationships/hyperlink" Target="https://journalgrid.com/view/article/rjahs/12433728" TargetMode="External"/><Relationship Id="rId18" Type="http://schemas.openxmlformats.org/officeDocument/2006/relationships/hyperlink" Target="https://nhswales365.sharepoint.com/sites/AMB-Intranet-HR/SitePages/OD_Our%20WAST%20Way%20Main%20Page.aspx" TargetMode="External"/><Relationship Id="rId3" Type="http://schemas.openxmlformats.org/officeDocument/2006/relationships/hyperlink" Target="https://smartlifeskills.co.uk/business-management-change-management-the-adkar-model/" TargetMode="External"/><Relationship Id="rId7" Type="http://schemas.openxmlformats.org/officeDocument/2006/relationships/hyperlink" Target="https://www.usemotion.com/blog/kotters-change-model" TargetMode="External"/><Relationship Id="rId12" Type="http://schemas.openxmlformats.org/officeDocument/2006/relationships/hyperlink" Target="https://files.eric.ed.gov/fulltext/EJ1140890.pdf" TargetMode="External"/><Relationship Id="rId17" Type="http://schemas.openxmlformats.org/officeDocument/2006/relationships/hyperlink" Target="https://ambulance.nhs.wales/files/committee-meetings/people-and-culture-committee-files/pcc-annual-report-202425/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s://join-wast.co.uk/our-vision-aims-and-behaviours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simplypsychology.org/gibbs-reflective-cycle.html" TargetMode="External"/><Relationship Id="rId11" Type="http://schemas.openxmlformats.org/officeDocument/2006/relationships/hyperlink" Target="https://www.prosci.com/methodology/adkar" TargetMode="External"/><Relationship Id="rId5" Type="http://schemas.openxmlformats.org/officeDocument/2006/relationships/hyperlink" Target="https://jmscholarship.org/issues/v2-i1/management-adkar-organization.pdf" TargetMode="External"/><Relationship Id="rId15" Type="http://schemas.openxmlformats.org/officeDocument/2006/relationships/hyperlink" Target="https://www.ebsco.com/research-starters/economics/nudge-theory" TargetMode="External"/><Relationship Id="rId10" Type="http://schemas.openxmlformats.org/officeDocument/2006/relationships/hyperlink" Target="https://www.prosci.com/blog/kubler-ross-model-change-management" TargetMode="External"/><Relationship Id="rId19" Type="http://schemas.openxmlformats.org/officeDocument/2006/relationships/hyperlink" Target="https://ojin.nursingworld.org/MainMenuCategories/ANAMarketplace/ANAPeriodicals/OJIN/TableofContents/Vol-21-2016/No2-May-2016/Integrating-Lewins-Theory-with-Leans-System-Approach.html" TargetMode="External"/><Relationship Id="rId4" Type="http://schemas.openxmlformats.org/officeDocument/2006/relationships/hyperlink" Target="https://behavioralscientist.org/cartoons/the-nudge-continuum/" TargetMode="External"/><Relationship Id="rId9" Type="http://schemas.openxmlformats.org/officeDocument/2006/relationships/hyperlink" Target="https://www.linkedin.com/pulse/kotters-8-step-change-model-benefits-criticisms-craig-patterson-gltwe" TargetMode="External"/><Relationship Id="rId14" Type="http://schemas.openxmlformats.org/officeDocument/2006/relationships/hyperlink" Target="https://www.ijfmr.com/papers/2025/1/3768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2973" y="357810"/>
            <a:ext cx="8229601" cy="2040334"/>
          </a:xfrm>
        </p:spPr>
        <p:txBody>
          <a:bodyPr/>
          <a:lstStyle/>
          <a:p>
            <a:r>
              <a:rPr lang="en-GB" noProof="0" dirty="0"/>
              <a:t>LEADERSHIP AND CHANGE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C71B1C-C905-D3CF-ED6B-B4DA7D02CD90}"/>
              </a:ext>
            </a:extLst>
          </p:cNvPr>
          <p:cNvSpPr txBox="1"/>
          <p:nvPr/>
        </p:nvSpPr>
        <p:spPr>
          <a:xfrm>
            <a:off x="1362973" y="2404711"/>
            <a:ext cx="2139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noProof="0" dirty="0">
                <a:solidFill>
                  <a:schemeClr val="bg1"/>
                </a:solidFill>
              </a:rPr>
              <a:t>BMPF7309/D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A400BC-5FE8-07CC-A87E-0DEF2999BA4C}"/>
              </a:ext>
            </a:extLst>
          </p:cNvPr>
          <p:cNvSpPr txBox="1"/>
          <p:nvPr/>
        </p:nvSpPr>
        <p:spPr>
          <a:xfrm>
            <a:off x="1362973" y="5779699"/>
            <a:ext cx="2108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noProof="0" dirty="0">
                <a:solidFill>
                  <a:schemeClr val="bg1"/>
                </a:solidFill>
              </a:rPr>
              <a:t>KRISTY GORDON</a:t>
            </a:r>
          </a:p>
          <a:p>
            <a:endParaRPr lang="en-GB" noProof="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A727D2-250E-F2BE-F536-31D966ACA5FE}"/>
              </a:ext>
            </a:extLst>
          </p:cNvPr>
          <p:cNvSpPr txBox="1"/>
          <p:nvPr/>
        </p:nvSpPr>
        <p:spPr>
          <a:xfrm>
            <a:off x="1362973" y="3721193"/>
            <a:ext cx="97789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noProof="0" dirty="0">
                <a:solidFill>
                  <a:schemeClr val="bg1"/>
                </a:solidFill>
              </a:rPr>
              <a:t>A reflective presentation on a change project for the improvement of obtaining information on arrival of ambulance crews at care homes.</a:t>
            </a:r>
          </a:p>
          <a:p>
            <a:r>
              <a:rPr lang="en-GB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55403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C0556-32F8-1C33-F101-0C04A087B4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7153" y="348665"/>
            <a:ext cx="8311102" cy="3080335"/>
          </a:xfrm>
        </p:spPr>
        <p:txBody>
          <a:bodyPr/>
          <a:lstStyle/>
          <a:p>
            <a:r>
              <a:rPr lang="en-GB" dirty="0"/>
              <a:t>The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28248C-523D-942C-CA9C-24D849478E38}"/>
              </a:ext>
            </a:extLst>
          </p:cNvPr>
          <p:cNvSpPr txBox="1"/>
          <p:nvPr/>
        </p:nvSpPr>
        <p:spPr>
          <a:xfrm>
            <a:off x="1560559" y="1888832"/>
            <a:ext cx="4282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Have you ever experienced delays when attempting to obtain information about a patient on arrival at a nursing home?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1DF1D41-37F6-B610-65F3-0D6D0B492127}"/>
              </a:ext>
            </a:extLst>
          </p:cNvPr>
          <p:cNvGrpSpPr/>
          <p:nvPr/>
        </p:nvGrpSpPr>
        <p:grpSpPr>
          <a:xfrm>
            <a:off x="1520201" y="3428996"/>
            <a:ext cx="4738360" cy="2839721"/>
            <a:chOff x="1357640" y="3428999"/>
            <a:chExt cx="3582035" cy="2118361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0F134D0-A73E-FB08-2081-1836555AEBE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32929" r="76888" b="11198"/>
            <a:stretch>
              <a:fillRect/>
            </a:stretch>
          </p:blipFill>
          <p:spPr>
            <a:xfrm>
              <a:off x="1357640" y="3428999"/>
              <a:ext cx="2108403" cy="2118361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F52679FD-349C-4FE1-05C4-7C7C414DECE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66329" t="30312" r="9320" b="7869"/>
            <a:stretch>
              <a:fillRect/>
            </a:stretch>
          </p:blipFill>
          <p:spPr>
            <a:xfrm>
              <a:off x="3006861" y="3428999"/>
              <a:ext cx="1932814" cy="2118359"/>
            </a:xfrm>
            <a:prstGeom prst="rect">
              <a:avLst/>
            </a:prstGeom>
          </p:spPr>
        </p:pic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CC8B8152-6511-8409-633F-30E45C5D5D97}"/>
              </a:ext>
            </a:extLst>
          </p:cNvPr>
          <p:cNvSpPr txBox="1"/>
          <p:nvPr/>
        </p:nvSpPr>
        <p:spPr>
          <a:xfrm>
            <a:off x="6766287" y="1895598"/>
            <a:ext cx="4741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Have the delays you have experienced negatively impacted or delayed patient care?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8D75579-EEED-6B6D-1872-1A58F2DD68D9}"/>
              </a:ext>
            </a:extLst>
          </p:cNvPr>
          <p:cNvGrpSpPr/>
          <p:nvPr/>
        </p:nvGrpSpPr>
        <p:grpSpPr>
          <a:xfrm>
            <a:off x="6693861" y="3428999"/>
            <a:ext cx="5042707" cy="2839718"/>
            <a:chOff x="6844683" y="3667760"/>
            <a:chExt cx="3989677" cy="2001520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2019F0CF-EC2D-992B-9E7A-4353C47BCB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26305" r="73952" b="3995"/>
            <a:stretch>
              <a:fillRect/>
            </a:stretch>
          </p:blipFill>
          <p:spPr>
            <a:xfrm>
              <a:off x="6844683" y="3667760"/>
              <a:ext cx="1932814" cy="2001520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ED550DAA-6B2A-CCA4-4CFB-BA67E52C8A1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67093" t="26305" r="1278" b="3995"/>
            <a:stretch>
              <a:fillRect/>
            </a:stretch>
          </p:blipFill>
          <p:spPr>
            <a:xfrm>
              <a:off x="8487399" y="3667760"/>
              <a:ext cx="2346961" cy="20015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14540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8C353510-D164-25AF-4589-DCF051AF2991}"/>
              </a:ext>
            </a:extLst>
          </p:cNvPr>
          <p:cNvSpPr txBox="1"/>
          <p:nvPr/>
        </p:nvSpPr>
        <p:spPr>
          <a:xfrm>
            <a:off x="1722548" y="402009"/>
            <a:ext cx="3264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Interestingly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5C6FF56-8F75-5D7C-A9EE-64CCFA21FB79}"/>
              </a:ext>
            </a:extLst>
          </p:cNvPr>
          <p:cNvGrpSpPr/>
          <p:nvPr/>
        </p:nvGrpSpPr>
        <p:grpSpPr>
          <a:xfrm>
            <a:off x="6678968" y="468300"/>
            <a:ext cx="4920889" cy="3153789"/>
            <a:chOff x="6852501" y="357325"/>
            <a:chExt cx="4920889" cy="315378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1C6AB31-FC14-9DFE-8C47-5FDC726879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70953"/>
            <a:stretch>
              <a:fillRect/>
            </a:stretch>
          </p:blipFill>
          <p:spPr>
            <a:xfrm>
              <a:off x="9537178" y="357325"/>
              <a:ext cx="2236212" cy="3153789"/>
            </a:xfrm>
            <a:prstGeom prst="rect">
              <a:avLst/>
            </a:prstGeom>
          </p:spPr>
        </p:pic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C8887B14-7E10-383A-1295-1BDCC6E97BB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r="63200"/>
            <a:stretch>
              <a:fillRect/>
            </a:stretch>
          </p:blipFill>
          <p:spPr>
            <a:xfrm>
              <a:off x="6852501" y="357325"/>
              <a:ext cx="2833037" cy="3153789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8809608-C764-0BEB-4C04-CFEF09ECF04D}"/>
              </a:ext>
            </a:extLst>
          </p:cNvPr>
          <p:cNvGrpSpPr/>
          <p:nvPr/>
        </p:nvGrpSpPr>
        <p:grpSpPr>
          <a:xfrm>
            <a:off x="1536715" y="2769833"/>
            <a:ext cx="4686531" cy="3614360"/>
            <a:chOff x="1536716" y="3235911"/>
            <a:chExt cx="3976318" cy="3148282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335B12F-390A-9BD5-A1E6-1DC6FC438BF2}"/>
                </a:ext>
              </a:extLst>
            </p:cNvPr>
            <p:cNvSpPr/>
            <p:nvPr/>
          </p:nvSpPr>
          <p:spPr>
            <a:xfrm>
              <a:off x="1536716" y="3235911"/>
              <a:ext cx="3976318" cy="314828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0F1EEB3-AAB6-BD86-2321-9B137ADE932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72274" t="24142"/>
            <a:stretch>
              <a:fillRect/>
            </a:stretch>
          </p:blipFill>
          <p:spPr>
            <a:xfrm>
              <a:off x="3269799" y="4018739"/>
              <a:ext cx="2243235" cy="236545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660E6F6-5E59-EBF2-05B2-99C63D09BE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24142" r="77887"/>
            <a:stretch>
              <a:fillRect/>
            </a:stretch>
          </p:blipFill>
          <p:spPr>
            <a:xfrm>
              <a:off x="1536716" y="4018739"/>
              <a:ext cx="1733083" cy="2365453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2CC9FEA-F01C-AE5A-5F0A-BAB9DBB5F86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57660" b="87293"/>
            <a:stretch>
              <a:fillRect/>
            </a:stretch>
          </p:blipFill>
          <p:spPr>
            <a:xfrm>
              <a:off x="1536717" y="3622089"/>
              <a:ext cx="2671300" cy="396649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4DCD3D89-5312-97E4-86BF-0710A318092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r="41304" b="87293"/>
            <a:stretch>
              <a:fillRect/>
            </a:stretch>
          </p:blipFill>
          <p:spPr>
            <a:xfrm>
              <a:off x="1536716" y="3235911"/>
              <a:ext cx="3976318" cy="396649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B8FD4B97-9D36-7E10-1DA5-0C01F904B5A2}"/>
              </a:ext>
            </a:extLst>
          </p:cNvPr>
          <p:cNvSpPr txBox="1"/>
          <p:nvPr/>
        </p:nvSpPr>
        <p:spPr>
          <a:xfrm>
            <a:off x="1736533" y="1109895"/>
            <a:ext cx="3685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When care homes were asked…</a:t>
            </a:r>
          </a:p>
        </p:txBody>
      </p:sp>
    </p:spTree>
    <p:extLst>
      <p:ext uri="{BB962C8B-B14F-4D97-AF65-F5344CB8AC3E}">
        <p14:creationId xmlns:p14="http://schemas.microsoft.com/office/powerpoint/2010/main" val="3831273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5362E-0788-1C1A-E5C5-CCFB7F4860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9050" y="310991"/>
            <a:ext cx="8311102" cy="1035139"/>
          </a:xfrm>
        </p:spPr>
        <p:txBody>
          <a:bodyPr/>
          <a:lstStyle/>
          <a:p>
            <a:r>
              <a:rPr lang="en-GB" sz="4000" dirty="0"/>
              <a:t>Root cause analysis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E59C3C2-B426-42BF-E447-BE60AF9E1294}"/>
              </a:ext>
            </a:extLst>
          </p:cNvPr>
          <p:cNvGrpSpPr/>
          <p:nvPr/>
        </p:nvGrpSpPr>
        <p:grpSpPr>
          <a:xfrm>
            <a:off x="667780" y="1614190"/>
            <a:ext cx="10856439" cy="4713514"/>
            <a:chOff x="293914" y="390890"/>
            <a:chExt cx="11604172" cy="471351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C05F264-6071-4F98-AB3C-EF603E9DE49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27833" t="7963" r="21895" b="8891"/>
            <a:stretch>
              <a:fillRect/>
            </a:stretch>
          </p:blipFill>
          <p:spPr>
            <a:xfrm>
              <a:off x="9444466" y="390890"/>
              <a:ext cx="2453620" cy="4713514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AA43392-D7FA-2E95-0957-BFFD91945E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3914" y="390890"/>
              <a:ext cx="9150552" cy="4713514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2E68C4F-4D70-C646-4635-6456A54FEB09}"/>
              </a:ext>
            </a:extLst>
          </p:cNvPr>
          <p:cNvSpPr txBox="1"/>
          <p:nvPr/>
        </p:nvSpPr>
        <p:spPr>
          <a:xfrm>
            <a:off x="3217648" y="6327704"/>
            <a:ext cx="57567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Ishikawa Fishbone diagram for root cause analysis (Best &amp; Neuhauser, 2008)</a:t>
            </a:r>
          </a:p>
        </p:txBody>
      </p:sp>
    </p:spTree>
    <p:extLst>
      <p:ext uri="{BB962C8B-B14F-4D97-AF65-F5344CB8AC3E}">
        <p14:creationId xmlns:p14="http://schemas.microsoft.com/office/powerpoint/2010/main" val="3501071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03F4D-DAFD-E623-652F-7F1D9AF88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0" y="640080"/>
            <a:ext cx="7498080" cy="1280160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b="1" kern="1200" cap="all" spc="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current situation</a:t>
            </a:r>
          </a:p>
        </p:txBody>
      </p:sp>
      <p:pic>
        <p:nvPicPr>
          <p:cNvPr id="14" name="Picture Placeholder 13" descr="Colorful mountains and lake">
            <a:extLst>
              <a:ext uri="{FF2B5EF4-FFF2-40B4-BE49-F238E27FC236}">
                <a16:creationId xmlns:a16="http://schemas.microsoft.com/office/drawing/2014/main" id="{8C6BEB93-8185-0817-E89A-D57E0DABE13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2338" r="12338"/>
          <a:stretch>
            <a:fillRect/>
          </a:stretch>
        </p:blipFill>
        <p:spPr>
          <a:xfrm>
            <a:off x="1317625" y="895350"/>
            <a:ext cx="1957388" cy="1957388"/>
          </a:xfrm>
        </p:spPr>
      </p:pic>
      <p:graphicFrame>
        <p:nvGraphicFramePr>
          <p:cNvPr id="13" name="TextBox 3">
            <a:extLst>
              <a:ext uri="{FF2B5EF4-FFF2-40B4-BE49-F238E27FC236}">
                <a16:creationId xmlns:a16="http://schemas.microsoft.com/office/drawing/2014/main" id="{4FABA1D8-9209-B1CB-51EE-DF42553FF2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1264025"/>
              </p:ext>
            </p:extLst>
          </p:nvPr>
        </p:nvGraphicFramePr>
        <p:xfrm>
          <a:off x="4114800" y="2194560"/>
          <a:ext cx="74980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9575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600DC-745C-9CA4-F41B-3619005211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9016" y="174172"/>
            <a:ext cx="8311102" cy="1231081"/>
          </a:xfrm>
        </p:spPr>
        <p:txBody>
          <a:bodyPr/>
          <a:lstStyle/>
          <a:p>
            <a:r>
              <a:rPr lang="en-GB" dirty="0"/>
              <a:t>The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F330B7-D2C6-B3E2-4842-B2BD62CC75F9}"/>
              </a:ext>
            </a:extLst>
          </p:cNvPr>
          <p:cNvSpPr txBox="1"/>
          <p:nvPr/>
        </p:nvSpPr>
        <p:spPr>
          <a:xfrm>
            <a:off x="1389016" y="1435493"/>
            <a:ext cx="594585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Flow chart in every care home in Wales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Training to care staff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Regular updates and retraining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8849D8-CD77-74DF-6BF6-C86F5917E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840" y="3651484"/>
            <a:ext cx="7119810" cy="2879289"/>
          </a:xfrm>
          <a:prstGeom prst="rect">
            <a:avLst/>
          </a:prstGeom>
        </p:spPr>
      </p:pic>
      <p:pic>
        <p:nvPicPr>
          <p:cNvPr id="6" name="Picture Placeholder 8" descr="Mountains at sunset">
            <a:extLst>
              <a:ext uri="{FF2B5EF4-FFF2-40B4-BE49-F238E27FC236}">
                <a16:creationId xmlns:a16="http://schemas.microsoft.com/office/drawing/2014/main" id="{E8DED27B-9765-362E-50A1-FABB99CBE0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3" r="23"/>
          <a:stretch/>
        </p:blipFill>
        <p:spPr>
          <a:xfrm>
            <a:off x="9389078" y="241471"/>
            <a:ext cx="2527917" cy="2527922"/>
          </a:xfrm>
        </p:spPr>
      </p:pic>
    </p:spTree>
    <p:extLst>
      <p:ext uri="{BB962C8B-B14F-4D97-AF65-F5344CB8AC3E}">
        <p14:creationId xmlns:p14="http://schemas.microsoft.com/office/powerpoint/2010/main" val="2335257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68171-F501-5EC9-8849-5D0FE73AE0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0990" y="116297"/>
            <a:ext cx="10138339" cy="1852046"/>
          </a:xfrm>
        </p:spPr>
        <p:txBody>
          <a:bodyPr/>
          <a:lstStyle/>
          <a:p>
            <a:r>
              <a:rPr lang="en-GB" noProof="0" dirty="0"/>
              <a:t>Strategies for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8A9D03-6CF8-D31E-2E06-88AEBCEF7D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6204" y="2470839"/>
            <a:ext cx="7853678" cy="3631721"/>
          </a:xfrm>
        </p:spPr>
        <p:txBody>
          <a:bodyPr>
            <a:normAutofit/>
          </a:bodyPr>
          <a:lstStyle/>
          <a:p>
            <a:endParaRPr lang="en-GB" b="1" noProof="0" dirty="0"/>
          </a:p>
          <a:p>
            <a:pPr marL="342900" indent="-342900">
              <a:buFontTx/>
              <a:buChar char="-"/>
            </a:pPr>
            <a:r>
              <a:rPr lang="en-GB" b="1" dirty="0"/>
              <a:t>ADKAR</a:t>
            </a:r>
          </a:p>
          <a:p>
            <a:pPr marL="342900" indent="-342900">
              <a:buFontTx/>
              <a:buChar char="-"/>
            </a:pPr>
            <a:r>
              <a:rPr lang="en-GB" b="1" dirty="0"/>
              <a:t>Lewin’s 3 step Change Management Model</a:t>
            </a:r>
          </a:p>
          <a:p>
            <a:pPr marL="342900" indent="-342900">
              <a:buFontTx/>
              <a:buChar char="-"/>
            </a:pPr>
            <a:r>
              <a:rPr lang="en-GB" b="1" noProof="0" dirty="0"/>
              <a:t>Kotter’s 8 Step Model</a:t>
            </a:r>
          </a:p>
          <a:p>
            <a:pPr marL="342900" indent="-342900">
              <a:buFontTx/>
              <a:buChar char="-"/>
            </a:pPr>
            <a:r>
              <a:rPr lang="en-GB" b="1" noProof="0" dirty="0"/>
              <a:t>Kubler-Ross </a:t>
            </a:r>
            <a:r>
              <a:rPr lang="en-GB" b="1" dirty="0"/>
              <a:t>Change Curve</a:t>
            </a:r>
          </a:p>
          <a:p>
            <a:pPr marL="342900" indent="-342900">
              <a:buFontTx/>
              <a:buChar char="-"/>
            </a:pPr>
            <a:r>
              <a:rPr lang="en-GB" b="1" noProof="0" dirty="0"/>
              <a:t>Nudge Theory</a:t>
            </a:r>
          </a:p>
          <a:p>
            <a:endParaRPr lang="en-GB" b="1" noProof="0" dirty="0"/>
          </a:p>
          <a:p>
            <a:endParaRPr lang="en-GB" b="1" noProof="0" dirty="0"/>
          </a:p>
          <a:p>
            <a:endParaRPr lang="en-GB" b="1" noProof="0" dirty="0"/>
          </a:p>
        </p:txBody>
      </p:sp>
      <p:pic>
        <p:nvPicPr>
          <p:cNvPr id="6" name="Picture Placeholder 21" descr="Mountains under near dusk sky">
            <a:extLst>
              <a:ext uri="{FF2B5EF4-FFF2-40B4-BE49-F238E27FC236}">
                <a16:creationId xmlns:a16="http://schemas.microsoft.com/office/drawing/2014/main" id="{56606EF5-1CC7-5421-5CF4-C03704056C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6939" r="16939"/>
          <a:stretch/>
        </p:blipFill>
        <p:spPr/>
      </p:pic>
    </p:spTree>
    <p:extLst>
      <p:ext uri="{BB962C8B-B14F-4D97-AF65-F5344CB8AC3E}">
        <p14:creationId xmlns:p14="http://schemas.microsoft.com/office/powerpoint/2010/main" val="3962753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17F63-E129-CDA9-E3F1-D7679B850E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956" y="229728"/>
            <a:ext cx="9164716" cy="780517"/>
          </a:xfrm>
        </p:spPr>
        <p:txBody>
          <a:bodyPr/>
          <a:lstStyle/>
          <a:p>
            <a:r>
              <a:rPr lang="en-GB" sz="4000" dirty="0"/>
              <a:t>ADKAR Change Model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6D4B46-549A-D51B-A699-B03B3C1FC2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422" y="1651247"/>
            <a:ext cx="5143701" cy="39156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2F26BF-09BC-33D5-5DC2-7D55A47F1C30}"/>
              </a:ext>
            </a:extLst>
          </p:cNvPr>
          <p:cNvSpPr txBox="1"/>
          <p:nvPr/>
        </p:nvSpPr>
        <p:spPr>
          <a:xfrm>
            <a:off x="7943272" y="5566890"/>
            <a:ext cx="2820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ADKAR Change Model (Miller,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1B8500-6B34-1B63-7FF0-A79E42F13AAF}"/>
              </a:ext>
            </a:extLst>
          </p:cNvPr>
          <p:cNvSpPr txBox="1"/>
          <p:nvPr/>
        </p:nvSpPr>
        <p:spPr>
          <a:xfrm>
            <a:off x="1381956" y="1287244"/>
            <a:ext cx="471404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Adopted by WAST (Welsh ambulance services university NHS trust, </a:t>
            </a:r>
            <a:r>
              <a:rPr lang="en-GB" sz="1600" dirty="0" err="1">
                <a:solidFill>
                  <a:schemeClr val="bg1"/>
                </a:solidFill>
              </a:rPr>
              <a:t>2025b</a:t>
            </a:r>
            <a:r>
              <a:rPr lang="en-GB" sz="1600" dirty="0">
                <a:solidFill>
                  <a:schemeClr val="bg1"/>
                </a:solidFill>
              </a:rPr>
              <a:t>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Focusses on the individual (</a:t>
            </a:r>
            <a:r>
              <a:rPr lang="en-GB" sz="1600" dirty="0" err="1">
                <a:solidFill>
                  <a:schemeClr val="bg1"/>
                </a:solidFill>
              </a:rPr>
              <a:t>Prosci</a:t>
            </a:r>
            <a:r>
              <a:rPr lang="en-GB" sz="1600" dirty="0">
                <a:solidFill>
                  <a:schemeClr val="bg1"/>
                </a:solidFill>
              </a:rPr>
              <a:t>, n.d.)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Practical steps, but not necessarily linear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Addresses psychological aspects, but lacks depth (Anjum, 2024)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Staff buy-in essential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Good leadership and communication (Anjum, 2024; </a:t>
            </a:r>
            <a:r>
              <a:rPr lang="en-GB" sz="1600" dirty="0" err="1">
                <a:solidFill>
                  <a:schemeClr val="bg1"/>
                </a:solidFill>
              </a:rPr>
              <a:t>Mengsha</a:t>
            </a:r>
            <a:r>
              <a:rPr lang="en-GB" sz="1600" dirty="0">
                <a:solidFill>
                  <a:schemeClr val="bg1"/>
                </a:solidFill>
              </a:rPr>
              <a:t>, 2023)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Limited focus on culture (</a:t>
            </a:r>
            <a:r>
              <a:rPr lang="en-GB" sz="1600" dirty="0" err="1">
                <a:solidFill>
                  <a:schemeClr val="bg1"/>
                </a:solidFill>
              </a:rPr>
              <a:t>Mengsha</a:t>
            </a:r>
            <a:r>
              <a:rPr lang="en-GB" sz="1600" dirty="0">
                <a:solidFill>
                  <a:schemeClr val="bg1"/>
                </a:solidFill>
              </a:rPr>
              <a:t>, 2023; Roshini &amp; </a:t>
            </a:r>
            <a:r>
              <a:rPr lang="en-GB" sz="1600" dirty="0" err="1">
                <a:solidFill>
                  <a:schemeClr val="bg1"/>
                </a:solidFill>
              </a:rPr>
              <a:t>Thekkekara</a:t>
            </a:r>
            <a:r>
              <a:rPr lang="en-GB" sz="1600" dirty="0">
                <a:solidFill>
                  <a:schemeClr val="bg1"/>
                </a:solidFill>
              </a:rPr>
              <a:t>, 2023)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Doesn’t help identify root causes of resistance (Islam, </a:t>
            </a:r>
            <a:r>
              <a:rPr lang="en-GB" sz="1600" dirty="0" err="1">
                <a:solidFill>
                  <a:schemeClr val="bg1"/>
                </a:solidFill>
              </a:rPr>
              <a:t>2025b</a:t>
            </a:r>
            <a:r>
              <a:rPr lang="en-GB" sz="1600" dirty="0">
                <a:solidFill>
                  <a:schemeClr val="bg1"/>
                </a:solidFill>
              </a:rPr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442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B7509-F9A8-0FF4-CF24-2D1415C307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9667" y="147419"/>
            <a:ext cx="11392665" cy="826214"/>
          </a:xfrm>
        </p:spPr>
        <p:txBody>
          <a:bodyPr/>
          <a:lstStyle/>
          <a:p>
            <a:r>
              <a:rPr lang="en-GB" sz="3700" dirty="0" err="1"/>
              <a:t>lEWIN’S</a:t>
            </a:r>
            <a:r>
              <a:rPr lang="en-GB" sz="3700" dirty="0"/>
              <a:t> 3 step change management model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EFDA62-DFB4-F247-9322-EBEFC4EE4C02}"/>
              </a:ext>
            </a:extLst>
          </p:cNvPr>
          <p:cNvSpPr txBox="1"/>
          <p:nvPr/>
        </p:nvSpPr>
        <p:spPr>
          <a:xfrm>
            <a:off x="1609545" y="5329653"/>
            <a:ext cx="29738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Lewin’s 3-step model (Cameron,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D64CDD-3ED4-13FC-AE70-31BFEA9A0789}"/>
              </a:ext>
            </a:extLst>
          </p:cNvPr>
          <p:cNvSpPr txBox="1"/>
          <p:nvPr/>
        </p:nvSpPr>
        <p:spPr>
          <a:xfrm>
            <a:off x="6317598" y="1253197"/>
            <a:ext cx="56846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Simplistic, linear process (Islam, </a:t>
            </a:r>
            <a:r>
              <a:rPr lang="en-GB" sz="1600" dirty="0" err="1">
                <a:solidFill>
                  <a:schemeClr val="bg1"/>
                </a:solidFill>
              </a:rPr>
              <a:t>2025a</a:t>
            </a:r>
            <a:r>
              <a:rPr lang="en-GB" sz="1600" dirty="0">
                <a:solidFill>
                  <a:schemeClr val="bg1"/>
                </a:solidFill>
              </a:rPr>
              <a:t>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Creating stability after change (</a:t>
            </a:r>
            <a:r>
              <a:rPr lang="en-GB" sz="1600" dirty="0" err="1">
                <a:solidFill>
                  <a:schemeClr val="bg1"/>
                </a:solidFill>
              </a:rPr>
              <a:t>Endrejat</a:t>
            </a:r>
            <a:r>
              <a:rPr lang="en-GB" sz="1600" dirty="0">
                <a:solidFill>
                  <a:schemeClr val="bg1"/>
                </a:solidFill>
              </a:rPr>
              <a:t> &amp; Burnes, 2024)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Good for large, planned changes (Cameron, 2019).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Focusses on the organisation as a whole (Sveningsson &amp; </a:t>
            </a:r>
            <a:r>
              <a:rPr lang="en-GB" sz="1600" dirty="0" err="1">
                <a:solidFill>
                  <a:schemeClr val="bg1"/>
                </a:solidFill>
              </a:rPr>
              <a:t>Sorgarde</a:t>
            </a:r>
            <a:r>
              <a:rPr lang="en-GB" sz="1600" dirty="0">
                <a:solidFill>
                  <a:schemeClr val="bg1"/>
                </a:solidFill>
              </a:rPr>
              <a:t>, 2023)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Used in healthcare today (Ellis, 2023; Wojciechowski et al., 2016)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Doesn’t address psychology and motivations (Cameron, 2019)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Original idea more complex, but been oversimplified (Burnes, 2019)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Difficult in constantly changing organisations (Hedberg &amp; Thelander, 2025)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42ED3F-13EC-1F69-7EE3-7E4700D5376B}"/>
              </a:ext>
            </a:extLst>
          </p:cNvPr>
          <p:cNvGrpSpPr/>
          <p:nvPr/>
        </p:nvGrpSpPr>
        <p:grpSpPr>
          <a:xfrm>
            <a:off x="493675" y="1607219"/>
            <a:ext cx="5380728" cy="3685580"/>
            <a:chOff x="493675" y="1607219"/>
            <a:chExt cx="5380728" cy="368558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241DB5B-4BFD-5B97-1060-5199299607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3675" y="1607219"/>
              <a:ext cx="5380728" cy="3685580"/>
            </a:xfrm>
            <a:prstGeom prst="rect">
              <a:avLst/>
            </a:prstGeom>
            <a:ln>
              <a:solidFill>
                <a:schemeClr val="accent5"/>
              </a:solidFill>
            </a:ln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3148125-7563-FCEF-B700-92A42837A6AF}"/>
                </a:ext>
              </a:extLst>
            </p:cNvPr>
            <p:cNvSpPr/>
            <p:nvPr/>
          </p:nvSpPr>
          <p:spPr>
            <a:xfrm>
              <a:off x="554182" y="1644073"/>
              <a:ext cx="1320800" cy="72967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UNFREEZE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F09725E-422B-E0F5-C96E-CC8D345C027C}"/>
                </a:ext>
              </a:extLst>
            </p:cNvPr>
            <p:cNvSpPr/>
            <p:nvPr/>
          </p:nvSpPr>
          <p:spPr>
            <a:xfrm>
              <a:off x="2424546" y="3006437"/>
              <a:ext cx="1343890" cy="789708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MOVE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F7E288C-7B4F-B8FB-1A7C-09BC08634733}"/>
                </a:ext>
              </a:extLst>
            </p:cNvPr>
            <p:cNvSpPr/>
            <p:nvPr/>
          </p:nvSpPr>
          <p:spPr>
            <a:xfrm>
              <a:off x="4350327" y="4456420"/>
              <a:ext cx="1348509" cy="715944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REFREEZE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95507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11101-C053-D1A6-0A1F-FA585C8FC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5472" y="639249"/>
            <a:ext cx="4648116" cy="1356616"/>
          </a:xfrm>
        </p:spPr>
        <p:txBody>
          <a:bodyPr/>
          <a:lstStyle/>
          <a:p>
            <a:r>
              <a:rPr lang="en-GB" sz="4000" dirty="0"/>
              <a:t>Kotter’s 8 Step change model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0D7DE0-93E4-DCEC-657C-EF6C3FBB8E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24" b="3557"/>
          <a:stretch>
            <a:fillRect/>
          </a:stretch>
        </p:blipFill>
        <p:spPr>
          <a:xfrm>
            <a:off x="5912157" y="2572445"/>
            <a:ext cx="6151356" cy="31776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E4F3EE-5387-E8EE-01DA-68168690D743}"/>
              </a:ext>
            </a:extLst>
          </p:cNvPr>
          <p:cNvSpPr txBox="1"/>
          <p:nvPr/>
        </p:nvSpPr>
        <p:spPr>
          <a:xfrm>
            <a:off x="7290094" y="5812767"/>
            <a:ext cx="33954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Kotter’s Change Model (Motion, 2023)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0CFF06-9E68-4C8C-0A4E-69CC58CFC8F2}"/>
              </a:ext>
            </a:extLst>
          </p:cNvPr>
          <p:cNvSpPr txBox="1"/>
          <p:nvPr/>
        </p:nvSpPr>
        <p:spPr>
          <a:xfrm>
            <a:off x="442246" y="534579"/>
            <a:ext cx="5303215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Emphasis on leadership, shared visions and communication (Baloh et al., 2018; Kotter &amp; Cohen, 2022; Patterson, 2025)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Highlights organisational culture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Clear Framework (Patterson, 2025)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BAB571-B39C-394A-9EB6-45CF204F8000}"/>
              </a:ext>
            </a:extLst>
          </p:cNvPr>
          <p:cNvSpPr txBox="1"/>
          <p:nvPr/>
        </p:nvSpPr>
        <p:spPr>
          <a:xfrm>
            <a:off x="1478261" y="2514326"/>
            <a:ext cx="426720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Shows short term success, struggles long term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Can create continued unrest (Cameron, 2019)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Linear and rigid (Carreño, 2022; Hughes, 2016)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Unnecessary steps? (Baloh et al., 2018)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Heavy focus on leadership (Carreño, 2022; Patterson, 2025)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Limited focus on individuals (Patterson, 2025)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132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79175-B9D7-31E6-4F6F-79D837B75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351" y="190361"/>
            <a:ext cx="10087699" cy="75184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Kubler-Ross change curve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ACF776-438C-B38F-0EF0-546F967CE7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87" r="3325" b="-2"/>
          <a:stretch>
            <a:fillRect/>
          </a:stretch>
        </p:blipFill>
        <p:spPr>
          <a:xfrm>
            <a:off x="6040216" y="1297646"/>
            <a:ext cx="5984240" cy="4876047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B4B0F1-BA13-F17A-2045-E611F9CA995F}"/>
              </a:ext>
            </a:extLst>
          </p:cNvPr>
          <p:cNvSpPr txBox="1"/>
          <p:nvPr/>
        </p:nvSpPr>
        <p:spPr>
          <a:xfrm>
            <a:off x="6562940" y="6173693"/>
            <a:ext cx="52982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Kübler-Ross Change Curve® (Elisabeth Kübler‑Ross Foundation, 2026)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4944C7-4C8A-5E1B-BF8D-8C3FA6CEC49D}"/>
              </a:ext>
            </a:extLst>
          </p:cNvPr>
          <p:cNvSpPr txBox="1"/>
          <p:nvPr/>
        </p:nvSpPr>
        <p:spPr>
          <a:xfrm>
            <a:off x="840509" y="1126836"/>
            <a:ext cx="5036436" cy="6170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50" dirty="0">
                <a:solidFill>
                  <a:schemeClr val="bg1"/>
                </a:solidFill>
              </a:rPr>
              <a:t>Recognises the psychological impact of change (Elisabeth Kubler-Ross Foundation, 2026)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Why staff react the way they do and how to support them (</a:t>
            </a:r>
            <a:r>
              <a:rPr lang="en-GB" sz="1550" dirty="0" err="1">
                <a:solidFill>
                  <a:schemeClr val="bg1"/>
                </a:solidFill>
              </a:rPr>
              <a:t>Ikiseh</a:t>
            </a:r>
            <a:r>
              <a:rPr lang="en-GB" sz="1550" dirty="0">
                <a:solidFill>
                  <a:schemeClr val="bg1"/>
                </a:solidFill>
              </a:rPr>
              <a:t>, 2018)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Holistic approach (Rivas, 2017)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Anticipates challenges, decreases resistance (Rivas, 2017)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Linear process (</a:t>
            </a:r>
            <a:r>
              <a:rPr lang="en-GB" sz="1550" dirty="0" err="1">
                <a:solidFill>
                  <a:schemeClr val="bg1"/>
                </a:solidFill>
              </a:rPr>
              <a:t>Prosci</a:t>
            </a:r>
            <a:r>
              <a:rPr lang="en-GB" sz="1550" dirty="0">
                <a:solidFill>
                  <a:schemeClr val="bg1"/>
                </a:solidFill>
              </a:rPr>
              <a:t>, 2025)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Ignores organisational culture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Doesn’t provide actionable steps for change (</a:t>
            </a:r>
            <a:r>
              <a:rPr lang="en-GB" sz="1550" dirty="0" err="1">
                <a:solidFill>
                  <a:schemeClr val="bg1"/>
                </a:solidFill>
              </a:rPr>
              <a:t>Prosci</a:t>
            </a:r>
            <a:r>
              <a:rPr lang="en-GB" sz="1550" dirty="0">
                <a:solidFill>
                  <a:schemeClr val="bg1"/>
                </a:solidFill>
              </a:rPr>
              <a:t>, 2025)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Staff may feel patronised by labelling of “angry” or “in denial” (</a:t>
            </a:r>
            <a:r>
              <a:rPr lang="en-GB" sz="1550" dirty="0" err="1">
                <a:solidFill>
                  <a:schemeClr val="bg1"/>
                </a:solidFill>
              </a:rPr>
              <a:t>Ikiseh</a:t>
            </a:r>
            <a:r>
              <a:rPr lang="en-GB" sz="1550" dirty="0">
                <a:solidFill>
                  <a:schemeClr val="bg1"/>
                </a:solidFill>
              </a:rPr>
              <a:t>, 2018)</a:t>
            </a:r>
          </a:p>
          <a:p>
            <a:endParaRPr lang="en-GB" sz="1550" dirty="0">
              <a:solidFill>
                <a:schemeClr val="bg1"/>
              </a:solidFill>
            </a:endParaRPr>
          </a:p>
          <a:p>
            <a:r>
              <a:rPr lang="en-GB" sz="1550" dirty="0">
                <a:solidFill>
                  <a:schemeClr val="bg1"/>
                </a:solidFill>
              </a:rPr>
              <a:t>Works well in addition to other models (Rivas, 2017)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868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6BD93C-3734-B16F-2BEE-5BC0684F5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8" descr="Mountains at sunset">
            <a:extLst>
              <a:ext uri="{FF2B5EF4-FFF2-40B4-BE49-F238E27FC236}">
                <a16:creationId xmlns:a16="http://schemas.microsoft.com/office/drawing/2014/main" id="{B9054B00-7803-B231-D12B-A383B436B8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" r="23"/>
          <a:stretch/>
        </p:blipFill>
        <p:spPr>
          <a:xfrm>
            <a:off x="9934113" y="4762742"/>
            <a:ext cx="1827550" cy="1827553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B70BCF-AA7F-2FF0-714F-6D4A088E3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028" y="9528"/>
            <a:ext cx="10087699" cy="991377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Nudge theory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FA5E70-3C57-6D94-601B-AA46CDC75E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9166" y="267705"/>
            <a:ext cx="6021172" cy="43062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CD858A-2BE0-729B-E8BF-8A0A50E1E210}"/>
              </a:ext>
            </a:extLst>
          </p:cNvPr>
          <p:cNvSpPr txBox="1"/>
          <p:nvPr/>
        </p:nvSpPr>
        <p:spPr>
          <a:xfrm>
            <a:off x="8218297" y="4591853"/>
            <a:ext cx="13965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</a:t>
            </a:r>
            <a:r>
              <a:rPr lang="en-GB" sz="1200" dirty="0" err="1">
                <a:solidFill>
                  <a:schemeClr val="bg1"/>
                </a:solidFill>
              </a:rPr>
              <a:t>Lazarovic</a:t>
            </a:r>
            <a:r>
              <a:rPr lang="en-GB" sz="1200" dirty="0">
                <a:solidFill>
                  <a:schemeClr val="bg1"/>
                </a:solidFill>
              </a:rPr>
              <a:t>, 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E02538-2982-36BC-EAFB-CB16FCC61DB2}"/>
              </a:ext>
            </a:extLst>
          </p:cNvPr>
          <p:cNvSpPr txBox="1"/>
          <p:nvPr/>
        </p:nvSpPr>
        <p:spPr>
          <a:xfrm>
            <a:off x="847639" y="1375588"/>
            <a:ext cx="5061527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Altering the way changes are presented can improve their success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People are “nudged” therefore maintaining autonomy (Thaler &amp; Sunstein, 2008)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Predictable behaviour following nudge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Can increase efficiency, boost staff morale and reduce cognitive load (Thaler &amp; Sunstein, 2008)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Can be interpreted as manipulative and at risk of “dark nudges” (Ungvarsky, 2025)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Regulation been found to be more effective than persuasion campaigns (Faculty for Public Health, 2010)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Limited long-term effectiveness (Singh, 2025)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14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A7E57-675C-90CE-B675-D1D5054DFF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157" y="374888"/>
            <a:ext cx="7540569" cy="986285"/>
          </a:xfrm>
        </p:spPr>
        <p:txBody>
          <a:bodyPr/>
          <a:lstStyle/>
          <a:p>
            <a:r>
              <a:rPr lang="en-GB" dirty="0"/>
              <a:t>Chosen Strategy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B6C77-729F-C5D4-F1C2-86D5398FA8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7207" y="2258627"/>
            <a:ext cx="4377120" cy="2889112"/>
          </a:xfrm>
        </p:spPr>
        <p:txBody>
          <a:bodyPr>
            <a:normAutofit lnSpcReduction="10000"/>
          </a:bodyPr>
          <a:lstStyle/>
          <a:p>
            <a:r>
              <a:rPr lang="en-GB" sz="1800" b="1" dirty="0"/>
              <a:t>Why?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Clear, stepwise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Used in healthcare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Emphasis on individuals important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Suitable for use across 2 organisations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Addresses resistance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Addresses psychological factors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Appropriate for nature of project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9B0955-8CBD-1772-093E-2BF3423E0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327" y="1726469"/>
            <a:ext cx="5925377" cy="39534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41D2D2-2019-07B2-7587-0965085FD816}"/>
              </a:ext>
            </a:extLst>
          </p:cNvPr>
          <p:cNvSpPr txBox="1"/>
          <p:nvPr/>
        </p:nvSpPr>
        <p:spPr>
          <a:xfrm>
            <a:off x="8142495" y="5737415"/>
            <a:ext cx="13564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(Güven, 2026)</a:t>
            </a:r>
          </a:p>
        </p:txBody>
      </p:sp>
    </p:spTree>
    <p:extLst>
      <p:ext uri="{BB962C8B-B14F-4D97-AF65-F5344CB8AC3E}">
        <p14:creationId xmlns:p14="http://schemas.microsoft.com/office/powerpoint/2010/main" val="3987056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25A7B-203C-B9AA-F49C-D2D87EA17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21321-1620-AFF1-5F45-BE90B34CC5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7614" y="95413"/>
            <a:ext cx="9204968" cy="2269452"/>
          </a:xfrm>
        </p:spPr>
        <p:txBody>
          <a:bodyPr/>
          <a:lstStyle/>
          <a:p>
            <a:r>
              <a:rPr lang="en-GB" sz="4000" noProof="0" dirty="0"/>
              <a:t>Discounted</a:t>
            </a:r>
            <a:br>
              <a:rPr lang="en-GB" sz="4000" noProof="0" dirty="0"/>
            </a:br>
            <a:r>
              <a:rPr lang="en-GB" sz="4000" noProof="0" dirty="0"/>
              <a:t>Models/Theories</a:t>
            </a:r>
            <a:br>
              <a:rPr lang="en-GB" noProof="0" dirty="0"/>
            </a:br>
            <a:endParaRPr lang="en-GB" noProof="0" dirty="0"/>
          </a:p>
        </p:txBody>
      </p:sp>
      <p:pic>
        <p:nvPicPr>
          <p:cNvPr id="3" name="Picture Placeholder 8" descr="Mountains at sunset">
            <a:extLst>
              <a:ext uri="{FF2B5EF4-FFF2-40B4-BE49-F238E27FC236}">
                <a16:creationId xmlns:a16="http://schemas.microsoft.com/office/drawing/2014/main" id="{D7DF8F12-FCEF-00E7-5D6D-D41BCC9514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" r="23"/>
          <a:stretch/>
        </p:blipFill>
        <p:spPr>
          <a:xfrm>
            <a:off x="301968" y="4419627"/>
            <a:ext cx="2211292" cy="2211296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93391C-9B13-B893-AA21-016E7CAF0DDD}"/>
              </a:ext>
            </a:extLst>
          </p:cNvPr>
          <p:cNvSpPr txBox="1"/>
          <p:nvPr/>
        </p:nvSpPr>
        <p:spPr>
          <a:xfrm>
            <a:off x="1524000" y="2059709"/>
            <a:ext cx="1048327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Lewin’s: </a:t>
            </a:r>
            <a:r>
              <a:rPr lang="en-GB" dirty="0">
                <a:solidFill>
                  <a:schemeClr val="bg1"/>
                </a:solidFill>
              </a:rPr>
              <a:t>Too simple, not prescriptive enough, no mention of staff psychology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	Kotter’s: </a:t>
            </a:r>
            <a:r>
              <a:rPr lang="en-GB" dirty="0">
                <a:solidFill>
                  <a:schemeClr val="bg1"/>
                </a:solidFill>
              </a:rPr>
              <a:t>Many linear steps, slow, can cause continued unrest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		Kubler-Ross: </a:t>
            </a:r>
            <a:r>
              <a:rPr lang="en-GB" dirty="0">
                <a:solidFill>
                  <a:schemeClr val="bg1"/>
                </a:solidFill>
              </a:rPr>
              <a:t>Not prescriptive enough, too much emphasis on leader 			support, limited in guidance for implementing change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			Nudge: </a:t>
            </a:r>
            <a:r>
              <a:rPr lang="en-GB" dirty="0">
                <a:solidFill>
                  <a:schemeClr val="bg1"/>
                </a:solidFill>
              </a:rPr>
              <a:t>Can be manipulative and limited long term efficacy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	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141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BE85D-63B3-E693-5B21-25249306CF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8285B-4147-5686-D729-74D36D3728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7614" y="274955"/>
            <a:ext cx="8311102" cy="2269452"/>
          </a:xfrm>
        </p:spPr>
        <p:txBody>
          <a:bodyPr/>
          <a:lstStyle/>
          <a:p>
            <a:r>
              <a:rPr lang="en-GB" noProof="0" dirty="0"/>
              <a:t>challenges</a:t>
            </a:r>
          </a:p>
        </p:txBody>
      </p:sp>
      <p:pic>
        <p:nvPicPr>
          <p:cNvPr id="13" name="Picture Placeholder 12" descr="A mountain range with snow">
            <a:extLst>
              <a:ext uri="{FF2B5EF4-FFF2-40B4-BE49-F238E27FC236}">
                <a16:creationId xmlns:a16="http://schemas.microsoft.com/office/drawing/2014/main" id="{C1249A2A-999F-F558-443E-641C4E0CF5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152627" y="274955"/>
            <a:ext cx="2557944" cy="255794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9292C3-C55D-0696-DB1B-7FED0E250D39}"/>
              </a:ext>
            </a:extLst>
          </p:cNvPr>
          <p:cNvSpPr txBox="1"/>
          <p:nvPr/>
        </p:nvSpPr>
        <p:spPr>
          <a:xfrm>
            <a:off x="1733338" y="1409681"/>
            <a:ext cx="5987537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Within organisation;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WAST culture and change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Lacking clear purpose, lot of messages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SWOT Analysis – weaknesses and threats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PESTLE analysis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Anecdotally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Staff feedback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Worth noting;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Implementing change outside of own organisation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483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698432-2D58-D940-A0AE-7748E2A487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9436" y="-216849"/>
            <a:ext cx="10302240" cy="873621"/>
          </a:xfrm>
        </p:spPr>
        <p:txBody>
          <a:bodyPr/>
          <a:lstStyle/>
          <a:p>
            <a:r>
              <a:rPr lang="en-GB" sz="3600" noProof="0" dirty="0"/>
              <a:t>WAST culture</a:t>
            </a:r>
            <a:endParaRPr lang="en-GB" sz="4800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A0CC6DB-3F1E-3B0A-30BC-D96FB3A22393}"/>
              </a:ext>
            </a:extLst>
          </p:cNvPr>
          <p:cNvGrpSpPr/>
          <p:nvPr/>
        </p:nvGrpSpPr>
        <p:grpSpPr>
          <a:xfrm>
            <a:off x="9867105" y="161162"/>
            <a:ext cx="2165617" cy="2048000"/>
            <a:chOff x="9766521" y="2099362"/>
            <a:chExt cx="2165617" cy="204800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34AA106-12A2-95D1-BE09-3AD3DBDF095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766521" y="2099362"/>
              <a:ext cx="2165617" cy="1494002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95AA840-A58A-DB48-5648-ADD5D5F8C60E}"/>
                </a:ext>
              </a:extLst>
            </p:cNvPr>
            <p:cNvSpPr txBox="1"/>
            <p:nvPr/>
          </p:nvSpPr>
          <p:spPr>
            <a:xfrm>
              <a:off x="9766521" y="3593364"/>
              <a:ext cx="2165617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bg1"/>
                  </a:solidFill>
                </a:rPr>
                <a:t>Our Purpose (Welsh Ambulance Services University NHS Trust, 2025) 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C310254-D4E7-1B36-430D-9A57D08BF124}"/>
              </a:ext>
            </a:extLst>
          </p:cNvPr>
          <p:cNvGrpSpPr/>
          <p:nvPr/>
        </p:nvGrpSpPr>
        <p:grpSpPr>
          <a:xfrm>
            <a:off x="8332069" y="2110184"/>
            <a:ext cx="3228830" cy="2173931"/>
            <a:chOff x="8004979" y="2344851"/>
            <a:chExt cx="4350327" cy="298109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FEF2B8-5077-68F2-26FD-ADBCE2023C3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04979" y="2344851"/>
              <a:ext cx="4350327" cy="2900218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60DB31C-58FA-3FA6-E540-0A275430C6CA}"/>
                </a:ext>
              </a:extLst>
            </p:cNvPr>
            <p:cNvSpPr txBox="1"/>
            <p:nvPr/>
          </p:nvSpPr>
          <p:spPr>
            <a:xfrm>
              <a:off x="8194670" y="4925837"/>
              <a:ext cx="391447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bg1"/>
                  </a:solidFill>
                </a:rPr>
                <a:t>Our WAST Way (Welsh Ambulance Services University NHS Trust, 2024) 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45C175E-BD29-FED5-29CB-009C3DF25EAB}"/>
              </a:ext>
            </a:extLst>
          </p:cNvPr>
          <p:cNvGrpSpPr/>
          <p:nvPr/>
        </p:nvGrpSpPr>
        <p:grpSpPr>
          <a:xfrm>
            <a:off x="3197973" y="5168744"/>
            <a:ext cx="5639587" cy="1443953"/>
            <a:chOff x="3572924" y="4832810"/>
            <a:chExt cx="5639587" cy="1443953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0EFD83A-DDB4-4E1B-3C57-FEC5FE9C85E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572924" y="4832810"/>
              <a:ext cx="5639587" cy="1190791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6E7285D-E2A7-CD62-E776-E6D1975A3479}"/>
                </a:ext>
              </a:extLst>
            </p:cNvPr>
            <p:cNvSpPr txBox="1"/>
            <p:nvPr/>
          </p:nvSpPr>
          <p:spPr>
            <a:xfrm>
              <a:off x="3572924" y="6030542"/>
              <a:ext cx="5639587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bg1"/>
                  </a:solidFill>
                </a:rPr>
                <a:t>WAST Behaviours (Welsh Ambulance Services University NHS Trust, </a:t>
              </a:r>
              <a:r>
                <a:rPr lang="en-GB" sz="1000" dirty="0" err="1">
                  <a:solidFill>
                    <a:schemeClr val="bg1"/>
                  </a:solidFill>
                </a:rPr>
                <a:t>2025a</a:t>
              </a:r>
              <a:r>
                <a:rPr lang="en-GB" sz="1000" dirty="0">
                  <a:solidFill>
                    <a:schemeClr val="bg1"/>
                  </a:solidFill>
                </a:rPr>
                <a:t>) 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4CFEA4B-1426-B265-DED9-5DC536795808}"/>
              </a:ext>
            </a:extLst>
          </p:cNvPr>
          <p:cNvGrpSpPr/>
          <p:nvPr/>
        </p:nvGrpSpPr>
        <p:grpSpPr>
          <a:xfrm>
            <a:off x="7015028" y="286534"/>
            <a:ext cx="2634083" cy="2364491"/>
            <a:chOff x="4663362" y="1784412"/>
            <a:chExt cx="2634083" cy="2364491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A38BD296-2495-EC2C-0327-926E3687FA2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t="6618" r="2639"/>
            <a:stretch>
              <a:fillRect/>
            </a:stretch>
          </p:blipFill>
          <p:spPr>
            <a:xfrm>
              <a:off x="4663362" y="1784412"/>
              <a:ext cx="2634083" cy="1823650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1DE00C3-756C-C592-2A6A-1DE0421FB9A3}"/>
                </a:ext>
              </a:extLst>
            </p:cNvPr>
            <p:cNvSpPr txBox="1"/>
            <p:nvPr/>
          </p:nvSpPr>
          <p:spPr>
            <a:xfrm>
              <a:off x="4663362" y="3594905"/>
              <a:ext cx="263408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bg1"/>
                  </a:solidFill>
                </a:rPr>
                <a:t>Inverting the Triangle (Welsh Ambulance Services University NHS Trust, 2023) 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6D43019-F5CB-B019-0167-FFF5F1C34336}"/>
              </a:ext>
            </a:extLst>
          </p:cNvPr>
          <p:cNvGrpSpPr/>
          <p:nvPr/>
        </p:nvGrpSpPr>
        <p:grpSpPr>
          <a:xfrm>
            <a:off x="9012792" y="4441143"/>
            <a:ext cx="2978403" cy="2304628"/>
            <a:chOff x="3226304" y="1101095"/>
            <a:chExt cx="3389452" cy="255651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36DAADB-27BA-F441-D82D-BB1CA3856572}"/>
                </a:ext>
              </a:extLst>
            </p:cNvPr>
            <p:cNvSpPr txBox="1"/>
            <p:nvPr/>
          </p:nvSpPr>
          <p:spPr>
            <a:xfrm>
              <a:off x="3226304" y="3257501"/>
              <a:ext cx="33894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bg1"/>
                  </a:solidFill>
                </a:rPr>
                <a:t>The 3 Cs (Welsh Ambulance Services University NHS Trust, 2023) </a:t>
              </a:r>
            </a:p>
          </p:txBody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880FF1A1-E4EA-3C2C-9A93-24B8DABB9F8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236456" y="1101095"/>
              <a:ext cx="3379300" cy="2147201"/>
            </a:xfrm>
            <a:prstGeom prst="rect">
              <a:avLst/>
            </a:prstGeom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7F88AD4-8E9E-B235-895F-8AC54C844A0A}"/>
              </a:ext>
            </a:extLst>
          </p:cNvPr>
          <p:cNvGrpSpPr/>
          <p:nvPr/>
        </p:nvGrpSpPr>
        <p:grpSpPr>
          <a:xfrm>
            <a:off x="-416912" y="377761"/>
            <a:ext cx="4120376" cy="6180563"/>
            <a:chOff x="-416912" y="377761"/>
            <a:chExt cx="4120376" cy="6180563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22CFA0C-792A-C833-8EBA-B9E840913EA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-416912" y="377761"/>
              <a:ext cx="4120376" cy="6180563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E04A3855-DC49-A969-2004-47E4F2FA4BB0}"/>
                </a:ext>
              </a:extLst>
            </p:cNvPr>
            <p:cNvSpPr txBox="1"/>
            <p:nvPr/>
          </p:nvSpPr>
          <p:spPr>
            <a:xfrm>
              <a:off x="306244" y="6004326"/>
              <a:ext cx="264114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 err="1">
                  <a:solidFill>
                    <a:schemeClr val="bg1"/>
                  </a:solidFill>
                </a:rPr>
                <a:t>TeamWAST</a:t>
              </a:r>
              <a:r>
                <a:rPr lang="en-GB" sz="1000" dirty="0">
                  <a:solidFill>
                    <a:schemeClr val="bg1"/>
                  </a:solidFill>
                </a:rPr>
                <a:t> Cultural DNA (Welsh Ambulance Services University NHS Trust, 2023) 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38AF722C-B8F8-F648-0E62-8D240A0FF6D5}"/>
              </a:ext>
            </a:extLst>
          </p:cNvPr>
          <p:cNvGrpSpPr/>
          <p:nvPr/>
        </p:nvGrpSpPr>
        <p:grpSpPr>
          <a:xfrm>
            <a:off x="3859932" y="3130862"/>
            <a:ext cx="4086429" cy="1973846"/>
            <a:chOff x="3493372" y="3147906"/>
            <a:chExt cx="4086429" cy="1973846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01EC61FA-0B93-4995-52D0-8A8BA9C0C03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508843" y="3147906"/>
              <a:ext cx="4055486" cy="1523956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5C044CC-C170-C1E3-F346-FB05D781614B}"/>
                </a:ext>
              </a:extLst>
            </p:cNvPr>
            <p:cNvSpPr txBox="1"/>
            <p:nvPr/>
          </p:nvSpPr>
          <p:spPr>
            <a:xfrm>
              <a:off x="3493372" y="4706254"/>
              <a:ext cx="4086429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50" dirty="0">
                  <a:solidFill>
                    <a:schemeClr val="bg1"/>
                  </a:solidFill>
                </a:rPr>
                <a:t>King’s Fund ABC Framework (Welsh Ambulance Services University NHS Trust, 2023)</a:t>
              </a:r>
              <a:endParaRPr lang="en-GB" sz="105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85207DE-41F4-5DDB-DDD2-0D4A2296B55A}"/>
              </a:ext>
            </a:extLst>
          </p:cNvPr>
          <p:cNvGrpSpPr/>
          <p:nvPr/>
        </p:nvGrpSpPr>
        <p:grpSpPr>
          <a:xfrm>
            <a:off x="3039979" y="723563"/>
            <a:ext cx="3757056" cy="2357232"/>
            <a:chOff x="3039979" y="723563"/>
            <a:chExt cx="3757056" cy="2357232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226AA2D3-92E5-F34F-8BBE-943E1C6DB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039979" y="723563"/>
              <a:ext cx="3757055" cy="1927462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F5C8B52-CB7E-7245-0C35-8424A29BA07C}"/>
                </a:ext>
              </a:extLst>
            </p:cNvPr>
            <p:cNvSpPr txBox="1"/>
            <p:nvPr/>
          </p:nvSpPr>
          <p:spPr>
            <a:xfrm>
              <a:off x="3039979" y="2680685"/>
              <a:ext cx="375705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bg1"/>
                  </a:solidFill>
                </a:rPr>
                <a:t>Our Rich Picture (Welsh Ambulance Services University NHS Trust, 2025)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91687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609C7-1821-5850-B3E8-138FA2BB28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8705" y="0"/>
            <a:ext cx="4390968" cy="1175989"/>
          </a:xfrm>
        </p:spPr>
        <p:txBody>
          <a:bodyPr/>
          <a:lstStyle/>
          <a:p>
            <a:r>
              <a:rPr lang="en-GB" sz="4000" dirty="0"/>
              <a:t>SWOT analysis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EF753D1-2CC4-3322-4D60-5734264B849E}"/>
              </a:ext>
            </a:extLst>
          </p:cNvPr>
          <p:cNvSpPr/>
          <p:nvPr/>
        </p:nvSpPr>
        <p:spPr>
          <a:xfrm>
            <a:off x="748146" y="1524000"/>
            <a:ext cx="4719782" cy="4747491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Strengths</a:t>
            </a:r>
          </a:p>
          <a:p>
            <a:pPr algn="ctr"/>
            <a:endParaRPr lang="en-GB" sz="1200" b="1" dirty="0">
              <a:solidFill>
                <a:schemeClr val="bg1"/>
              </a:solidFill>
            </a:endParaRP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Clinical excellence 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“To support, to serve, to save”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Skilled workforce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Focus on further training and skilled workforce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Managers guide to change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Patient centred care “Right advice and care, in the right place, every time”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“Delivering excellence” long term strategic framework 2030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Leadership development plan - Our WAST Way 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Technologically advancements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Strong emphasis on staff welfare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Cultural change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WAST behaviours; OUR BEST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Wellbeing of Future Generations Act REF</a:t>
            </a:r>
          </a:p>
          <a:p>
            <a:pPr marL="171450" lvl="0" indent="-171450">
              <a:buFontTx/>
              <a:buChar char="-"/>
            </a:pPr>
            <a:r>
              <a:rPr lang="en-GB" sz="1200" dirty="0">
                <a:solidFill>
                  <a:schemeClr val="bg1"/>
                </a:solidFill>
              </a:rPr>
              <a:t>Diversity monitoring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4E5AB0-547D-80B2-4AC6-B922920F3123}"/>
              </a:ext>
            </a:extLst>
          </p:cNvPr>
          <p:cNvSpPr/>
          <p:nvPr/>
        </p:nvSpPr>
        <p:spPr>
          <a:xfrm>
            <a:off x="5809672" y="106532"/>
            <a:ext cx="6188363" cy="6460523"/>
          </a:xfrm>
          <a:prstGeom prst="roundRect">
            <a:avLst/>
          </a:prstGeom>
          <a:ln w="76200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bg1"/>
              </a:solidFill>
            </a:endParaRP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Weaknesses</a:t>
            </a:r>
          </a:p>
          <a:p>
            <a:pPr algn="ctr"/>
            <a:endParaRPr lang="en-GB" sz="1100" b="1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2000" b="1" dirty="0">
                <a:solidFill>
                  <a:schemeClr val="accent4"/>
                </a:solidFill>
              </a:rPr>
              <a:t>Locality discrepancies and differences </a:t>
            </a:r>
          </a:p>
          <a:p>
            <a:pPr marL="285750" lvl="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Workforce shortages</a:t>
            </a:r>
          </a:p>
          <a:p>
            <a:pPr marL="285750" lvl="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Handover delays causing ambulance delays</a:t>
            </a:r>
          </a:p>
          <a:p>
            <a:pPr marL="285750" lvl="0" indent="-285750">
              <a:buFontTx/>
              <a:buChar char="-"/>
            </a:pPr>
            <a:r>
              <a:rPr lang="en-GB" sz="2000" b="1" dirty="0">
                <a:solidFill>
                  <a:schemeClr val="accent4"/>
                </a:solidFill>
              </a:rPr>
              <a:t>Slow to implement change</a:t>
            </a:r>
          </a:p>
          <a:p>
            <a:pPr marL="285750" lvl="0" indent="-285750">
              <a:buFontTx/>
              <a:buChar char="-"/>
            </a:pPr>
            <a:r>
              <a:rPr lang="en-GB" sz="2000" b="1" dirty="0">
                <a:solidFill>
                  <a:schemeClr val="accent4"/>
                </a:solidFill>
              </a:rPr>
              <a:t>Resistant to change suggested by staff</a:t>
            </a:r>
          </a:p>
          <a:p>
            <a:pPr marL="285750" lvl="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Reactive rather than proactive regarding staff wellbeing</a:t>
            </a:r>
          </a:p>
          <a:p>
            <a:pPr marL="285750" lvl="0" indent="-285750">
              <a:buFontTx/>
              <a:buChar char="-"/>
            </a:pPr>
            <a:r>
              <a:rPr lang="en-GB" sz="2000" b="1" dirty="0">
                <a:solidFill>
                  <a:schemeClr val="accent4"/>
                </a:solidFill>
              </a:rPr>
              <a:t>Disjointed communication</a:t>
            </a:r>
          </a:p>
          <a:p>
            <a:pPr marL="285750" indent="-285750">
              <a:buFontTx/>
              <a:buChar char="-"/>
            </a:pPr>
            <a:r>
              <a:rPr lang="en-GB" sz="2000" b="1" dirty="0">
                <a:solidFill>
                  <a:schemeClr val="accent4"/>
                </a:solidFill>
              </a:rPr>
              <a:t>Technology; Siren, WIN</a:t>
            </a:r>
          </a:p>
          <a:p>
            <a:pPr marL="285750" lvl="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Outdating thinking (</a:t>
            </a:r>
            <a:r>
              <a:rPr lang="en-GB" sz="2000" b="1" dirty="0">
                <a:solidFill>
                  <a:schemeClr val="accent4"/>
                </a:solidFill>
              </a:rPr>
              <a:t>sexism</a:t>
            </a:r>
            <a:r>
              <a:rPr lang="en-GB" sz="2000" dirty="0">
                <a:solidFill>
                  <a:schemeClr val="bg1"/>
                </a:solidFill>
              </a:rPr>
              <a:t>, racism etc)</a:t>
            </a:r>
          </a:p>
          <a:p>
            <a:pPr marL="285750" lvl="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Ageing infrastructure (stations)</a:t>
            </a:r>
          </a:p>
          <a:p>
            <a:pPr marL="285750" lvl="0" indent="-285750">
              <a:buFontTx/>
              <a:buChar char="-"/>
            </a:pPr>
            <a:r>
              <a:rPr lang="en-GB" sz="2000" b="1" dirty="0">
                <a:solidFill>
                  <a:schemeClr val="accent4"/>
                </a:solidFill>
              </a:rPr>
              <a:t>Significant change currently occurring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Digital capability limitations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Limited MH provisions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Cessation of MH response vehicle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</a:rPr>
              <a:t>Lack of female representation in senior management</a:t>
            </a:r>
          </a:p>
          <a:p>
            <a:pPr marL="285750" lvl="0" indent="-285750">
              <a:buFontTx/>
              <a:buChar char="-"/>
            </a:pPr>
            <a:endParaRPr lang="en-GB" sz="2000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80587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092C9-7997-2D89-9FE4-87EDDBBDA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2A58-EBE8-5A8A-A04E-4CDBABB76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8705" y="0"/>
            <a:ext cx="4390968" cy="1175989"/>
          </a:xfrm>
        </p:spPr>
        <p:txBody>
          <a:bodyPr/>
          <a:lstStyle/>
          <a:p>
            <a:r>
              <a:rPr lang="en-GB" sz="4000" dirty="0"/>
              <a:t>SWOT analysis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157082C-105B-FD38-D9FD-812982AAF6CE}"/>
              </a:ext>
            </a:extLst>
          </p:cNvPr>
          <p:cNvSpPr/>
          <p:nvPr/>
        </p:nvSpPr>
        <p:spPr>
          <a:xfrm>
            <a:off x="836813" y="1450109"/>
            <a:ext cx="4575695" cy="482138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Opportunities</a:t>
            </a:r>
          </a:p>
          <a:p>
            <a:pPr algn="ctr"/>
            <a:endParaRPr lang="en-GB" sz="1200" b="1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Welsh government targets for urgent and emergency care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Clinical model transformation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Long term strategic framework 2030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IMTP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Changes to clinical model	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Clinical navigators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Female CEO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Technological advancements 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Research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Increasing change capacity expertise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Changes to remote clinical assessment services</a:t>
            </a:r>
          </a:p>
          <a:p>
            <a:pPr marL="285750" lvl="0" indent="-2857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Powys falls response 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77FF6AC-F58D-41A3-1084-9B525C2C0A03}"/>
              </a:ext>
            </a:extLst>
          </p:cNvPr>
          <p:cNvSpPr/>
          <p:nvPr/>
        </p:nvSpPr>
        <p:spPr>
          <a:xfrm>
            <a:off x="5809673" y="563418"/>
            <a:ext cx="6142181" cy="6096000"/>
          </a:xfrm>
          <a:prstGeom prst="roundRect">
            <a:avLst/>
          </a:prstGeom>
          <a:ln w="762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Threats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Ageing population</a:t>
            </a:r>
          </a:p>
          <a:p>
            <a:pPr marL="28575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Increasing service demands</a:t>
            </a:r>
          </a:p>
          <a:p>
            <a:pPr marL="285750" lvl="0" indent="-285750">
              <a:buFontTx/>
              <a:buChar char="-"/>
            </a:pPr>
            <a:r>
              <a:rPr lang="en-GB" sz="2400" b="1" dirty="0">
                <a:solidFill>
                  <a:schemeClr val="accent6"/>
                </a:solidFill>
              </a:rPr>
              <a:t>Low staff morale and engagement</a:t>
            </a: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Deterioration of staff health and wellbeing</a:t>
            </a: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Loss of good staff</a:t>
            </a: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Increasing workforce shortages</a:t>
            </a:r>
          </a:p>
          <a:p>
            <a:pPr marL="285750" lvl="0" indent="-285750">
              <a:buFontTx/>
              <a:buChar char="-"/>
            </a:pPr>
            <a:r>
              <a:rPr lang="en-GB" sz="2400" b="1" dirty="0">
                <a:solidFill>
                  <a:schemeClr val="accent6"/>
                </a:solidFill>
              </a:rPr>
              <a:t>High absence rates impacting patient safety </a:t>
            </a: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Damage to Trust’s reputation</a:t>
            </a:r>
          </a:p>
          <a:p>
            <a:pPr marL="285750" indent="-285750">
              <a:buFontTx/>
              <a:buChar char="-"/>
            </a:pPr>
            <a:r>
              <a:rPr lang="en-GB" sz="2400" b="1" dirty="0">
                <a:solidFill>
                  <a:schemeClr val="accent6"/>
                </a:solidFill>
              </a:rPr>
              <a:t>Funding pressures, shortfalls</a:t>
            </a: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Government changes</a:t>
            </a:r>
          </a:p>
          <a:p>
            <a:pPr marL="285750" lvl="0" indent="-285750">
              <a:buFontTx/>
              <a:buChar char="-"/>
            </a:pPr>
            <a:r>
              <a:rPr lang="en-GB" sz="2400" dirty="0">
                <a:solidFill>
                  <a:schemeClr val="bg1"/>
                </a:solidFill>
              </a:rPr>
              <a:t>Limited capacity to innovate</a:t>
            </a:r>
          </a:p>
        </p:txBody>
      </p:sp>
    </p:spTree>
    <p:extLst>
      <p:ext uri="{BB962C8B-B14F-4D97-AF65-F5344CB8AC3E}">
        <p14:creationId xmlns:p14="http://schemas.microsoft.com/office/powerpoint/2010/main" val="11691973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42FAEF-C071-1A8C-3C44-6387EAD76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66744-F021-D90B-4197-DB4E5DE461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8704" y="0"/>
            <a:ext cx="4719781" cy="1175989"/>
          </a:xfrm>
        </p:spPr>
        <p:txBody>
          <a:bodyPr/>
          <a:lstStyle/>
          <a:p>
            <a:r>
              <a:rPr lang="en-GB" sz="4000" dirty="0"/>
              <a:t>pestle analysis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671B1BB-D0E9-314B-8D62-DA754CE6BAD8}"/>
              </a:ext>
            </a:extLst>
          </p:cNvPr>
          <p:cNvSpPr/>
          <p:nvPr/>
        </p:nvSpPr>
        <p:spPr>
          <a:xfrm>
            <a:off x="376840" y="1076569"/>
            <a:ext cx="3611418" cy="273906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Political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Potential for World War 3  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Organisational changes to enhance urgent care 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Welsh government approval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Changes to ambulance response targets </a:t>
            </a:r>
          </a:p>
          <a:p>
            <a:pPr marL="28575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Health board boundaries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Procurement changes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Political instability</a:t>
            </a:r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2840C90-1F75-1CEA-59CB-74D0F2C03FAD}"/>
              </a:ext>
            </a:extLst>
          </p:cNvPr>
          <p:cNvSpPr/>
          <p:nvPr/>
        </p:nvSpPr>
        <p:spPr>
          <a:xfrm>
            <a:off x="4277358" y="1076568"/>
            <a:ext cx="3573556" cy="2739063"/>
          </a:xfrm>
          <a:prstGeom prst="roundRect">
            <a:avLst/>
          </a:prstGeom>
          <a:ln w="3175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Economic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Cost of living crisis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The government's budget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World war 3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Increasing oil prices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Inflation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Funding shortfall for 2025-2026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Changes to skill mixes affecting recruitment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Senedd spending affecting NHS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WAST recruitment budget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£23.1 million in fleet investment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33031DC-4690-33B8-9B7F-4266665D7D5B}"/>
              </a:ext>
            </a:extLst>
          </p:cNvPr>
          <p:cNvSpPr/>
          <p:nvPr/>
        </p:nvSpPr>
        <p:spPr>
          <a:xfrm>
            <a:off x="8177877" y="1076568"/>
            <a:ext cx="3535693" cy="2739063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 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Social</a:t>
            </a:r>
            <a:endParaRPr lang="en-GB" sz="1400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Ageing population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Health inequalities 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Staff morale and wellbeing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Increased pressures due to hospital delays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Rise of “fake news” in the media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Public trust 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Cultural issues within ambulance services across the UK</a:t>
            </a:r>
          </a:p>
          <a:p>
            <a:pPr marL="285750" lvl="0" indent="-285750">
              <a:buFontTx/>
              <a:buChar char="-"/>
            </a:pP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66330F-CC94-4C46-696A-4B76BBD8995B}"/>
              </a:ext>
            </a:extLst>
          </p:cNvPr>
          <p:cNvSpPr/>
          <p:nvPr/>
        </p:nvSpPr>
        <p:spPr>
          <a:xfrm>
            <a:off x="4277358" y="4003829"/>
            <a:ext cx="3573556" cy="2583703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Legal</a:t>
            </a:r>
            <a:endParaRPr lang="en-GB" sz="1400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Ambulance handover times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Enhanced monitoring and escalation (Welsh Government, 2026)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Monitoring by HIW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52FC9A1-6444-8AC5-EC5E-8774C8FF73CD}"/>
              </a:ext>
            </a:extLst>
          </p:cNvPr>
          <p:cNvSpPr/>
          <p:nvPr/>
        </p:nvSpPr>
        <p:spPr>
          <a:xfrm>
            <a:off x="8177877" y="4031070"/>
            <a:ext cx="3535693" cy="2583703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 </a:t>
            </a:r>
          </a:p>
          <a:p>
            <a:pPr algn="ctr"/>
            <a:r>
              <a:rPr lang="en-GB" sz="1400" b="1" dirty="0">
                <a:solidFill>
                  <a:schemeClr val="bg1"/>
                </a:solidFill>
              </a:rPr>
              <a:t>Environmental</a:t>
            </a:r>
            <a:endParaRPr lang="en-GB" sz="1400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Fleet – emissions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Electric vehicles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Government CO2 targets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Climate change</a:t>
            </a:r>
          </a:p>
          <a:p>
            <a:pPr marL="285750" lvl="0" indent="-285750">
              <a:buFontTx/>
              <a:buChar char="-"/>
            </a:pP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2CC2056-F598-DF11-723C-E0037AF7BFE0}"/>
              </a:ext>
            </a:extLst>
          </p:cNvPr>
          <p:cNvSpPr/>
          <p:nvPr/>
        </p:nvSpPr>
        <p:spPr>
          <a:xfrm>
            <a:off x="376839" y="4003828"/>
            <a:ext cx="3611418" cy="258370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Technological</a:t>
            </a:r>
            <a:endParaRPr lang="en-GB" sz="1400" dirty="0">
              <a:solidFill>
                <a:schemeClr val="bg1"/>
              </a:solidFill>
            </a:endParaRP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WAST research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Drone delivery of defibs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APP Navs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Call triage technology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Fleet enhancements</a:t>
            </a:r>
          </a:p>
          <a:p>
            <a:pPr marL="285750" lvl="0" indent="-285750">
              <a:buFontTx/>
              <a:buChar char="-"/>
            </a:pPr>
            <a:r>
              <a:rPr lang="en-GB" sz="1400" dirty="0">
                <a:solidFill>
                  <a:schemeClr val="bg1"/>
                </a:solidFill>
              </a:rPr>
              <a:t>Monitoring of ROSC performance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707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7EDA7-C712-5E77-8BC9-0219A32357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248" y="5526860"/>
            <a:ext cx="8311102" cy="3080335"/>
          </a:xfrm>
        </p:spPr>
        <p:txBody>
          <a:bodyPr/>
          <a:lstStyle/>
          <a:p>
            <a:r>
              <a:rPr lang="en-GB" dirty="0"/>
              <a:t>Progress to date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BC1ADF8-C436-8C9C-C520-9FD18C76A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9888" y="621447"/>
            <a:ext cx="4482007" cy="46513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197313-261E-0138-B209-74D9342152BB}"/>
              </a:ext>
            </a:extLst>
          </p:cNvPr>
          <p:cNvSpPr txBox="1"/>
          <p:nvPr/>
        </p:nvSpPr>
        <p:spPr>
          <a:xfrm>
            <a:off x="5302353" y="5272799"/>
            <a:ext cx="15872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Carpenter (2026)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321996F-C8E5-556A-948E-2DFAD5131FFF}"/>
              </a:ext>
            </a:extLst>
          </p:cNvPr>
          <p:cNvGrpSpPr/>
          <p:nvPr/>
        </p:nvGrpSpPr>
        <p:grpSpPr>
          <a:xfrm>
            <a:off x="131472" y="1365325"/>
            <a:ext cx="3670568" cy="4215251"/>
            <a:chOff x="174052" y="599804"/>
            <a:chExt cx="3670568" cy="421525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55EBA02-D0B2-B80A-ED67-92BEFD255D14}"/>
                </a:ext>
              </a:extLst>
            </p:cNvPr>
            <p:cNvSpPr txBox="1"/>
            <p:nvPr/>
          </p:nvSpPr>
          <p:spPr>
            <a:xfrm>
              <a:off x="305985" y="3491616"/>
              <a:ext cx="3406702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</a:rPr>
                <a:t>Gibbs Reflective Cycle (McLeod, 2025)</a:t>
              </a:r>
            </a:p>
            <a:p>
              <a:endParaRPr lang="en-GB" sz="2400" dirty="0">
                <a:solidFill>
                  <a:schemeClr val="bg1"/>
                </a:solidFill>
              </a:endParaRPr>
            </a:p>
            <a:p>
              <a:endParaRPr lang="en-GB" sz="2400" dirty="0">
                <a:solidFill>
                  <a:schemeClr val="bg1"/>
                </a:solidFill>
              </a:endParaRPr>
            </a:p>
            <a:p>
              <a:pPr marL="285750" indent="-285750">
                <a:buFontTx/>
                <a:buChar char="-"/>
              </a:pPr>
              <a:endParaRPr lang="en-GB" dirty="0"/>
            </a:p>
          </p:txBody>
        </p: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7A6FBE0-37E8-1DE2-7B93-77B55C589DE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3329" r="2021"/>
            <a:stretch>
              <a:fillRect/>
            </a:stretch>
          </p:blipFill>
          <p:spPr>
            <a:xfrm>
              <a:off x="174052" y="599804"/>
              <a:ext cx="3670568" cy="2891812"/>
            </a:xfrm>
            <a:prstGeom prst="rect">
              <a:avLst/>
            </a:prstGeom>
          </p:spPr>
        </p:pic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AD7F06-BD3A-D862-A363-D846BE26C3E1}"/>
              </a:ext>
            </a:extLst>
          </p:cNvPr>
          <p:cNvGrpSpPr/>
          <p:nvPr/>
        </p:nvGrpSpPr>
        <p:grpSpPr>
          <a:xfrm>
            <a:off x="8751181" y="1365325"/>
            <a:ext cx="3309347" cy="3691857"/>
            <a:chOff x="8632003" y="621447"/>
            <a:chExt cx="3309347" cy="369185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6FED464-09E5-D5E7-8568-8430D96DFE8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632003" y="621447"/>
              <a:ext cx="3309347" cy="2208005"/>
            </a:xfrm>
            <a:prstGeom prst="rect">
              <a:avLst/>
            </a:prstGeom>
          </p:spPr>
        </p:pic>
        <p:sp>
          <p:nvSpPr>
            <p:cNvPr id="7" name="Arrow: Up 6">
              <a:extLst>
                <a:ext uri="{FF2B5EF4-FFF2-40B4-BE49-F238E27FC236}">
                  <a16:creationId xmlns:a16="http://schemas.microsoft.com/office/drawing/2014/main" id="{E6242CC1-797F-2C13-A6EE-F6BD9F8A4696}"/>
                </a:ext>
              </a:extLst>
            </p:cNvPr>
            <p:cNvSpPr/>
            <p:nvPr/>
          </p:nvSpPr>
          <p:spPr>
            <a:xfrm>
              <a:off x="9391973" y="2947123"/>
              <a:ext cx="433952" cy="927454"/>
            </a:xfrm>
            <a:prstGeom prst="up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B81C565-0743-74F9-7A72-23D6A7E4D1AF}"/>
                </a:ext>
              </a:extLst>
            </p:cNvPr>
            <p:cNvSpPr txBox="1"/>
            <p:nvPr/>
          </p:nvSpPr>
          <p:spPr>
            <a:xfrm>
              <a:off x="8926711" y="3943972"/>
              <a:ext cx="13644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I AM HERE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85DA791-9861-F1C7-5C8D-F7852EB993DE}"/>
              </a:ext>
            </a:extLst>
          </p:cNvPr>
          <p:cNvSpPr txBox="1"/>
          <p:nvPr/>
        </p:nvSpPr>
        <p:spPr>
          <a:xfrm>
            <a:off x="10034842" y="3573330"/>
            <a:ext cx="13564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(Güven, 2026)</a:t>
            </a:r>
          </a:p>
        </p:txBody>
      </p:sp>
    </p:spTree>
    <p:extLst>
      <p:ext uri="{BB962C8B-B14F-4D97-AF65-F5344CB8AC3E}">
        <p14:creationId xmlns:p14="http://schemas.microsoft.com/office/powerpoint/2010/main" val="29796074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5D893-E98A-260A-9EC4-B9365E533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2897" y="585216"/>
            <a:ext cx="8965094" cy="2276856"/>
          </a:xfrm>
        </p:spPr>
        <p:txBody>
          <a:bodyPr/>
          <a:lstStyle/>
          <a:p>
            <a:r>
              <a:rPr lang="en-GB" noProof="0" dirty="0"/>
              <a:t>Any Questions?</a:t>
            </a:r>
            <a:br>
              <a:rPr lang="en-GB" noProof="0" dirty="0"/>
            </a:br>
            <a:br>
              <a:rPr lang="en-GB" noProof="0" dirty="0"/>
            </a:br>
            <a:r>
              <a:rPr lang="en-GB" sz="3600" noProof="0" dirty="0"/>
              <a:t>Thank you</a:t>
            </a:r>
            <a:endParaRPr lang="en-GB" noProof="0" dirty="0"/>
          </a:p>
        </p:txBody>
      </p:sp>
      <p:pic>
        <p:nvPicPr>
          <p:cNvPr id="5" name="Picture Placeholder 14" descr="Mountains under near dusk sky">
            <a:extLst>
              <a:ext uri="{FF2B5EF4-FFF2-40B4-BE49-F238E27FC236}">
                <a16:creationId xmlns:a16="http://schemas.microsoft.com/office/drawing/2014/main" id="{DE72DC91-8DC9-B68C-C1D3-8F5273481A7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13191" r="13191"/>
          <a:stretch/>
        </p:blipFill>
        <p:spPr>
          <a:xfrm>
            <a:off x="1371606" y="3205313"/>
            <a:ext cx="3043077" cy="3043083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70D88C-5989-4007-4953-F54A4A34B7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40609" y="3127248"/>
            <a:ext cx="6117381" cy="3017520"/>
          </a:xfrm>
        </p:spPr>
        <p:txBody>
          <a:bodyPr/>
          <a:lstStyle/>
          <a:p>
            <a:endParaRPr lang="en-GB" noProof="0" dirty="0"/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39491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E3D9F-0037-7CE3-65DC-21D58D4AF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7018" y="3999345"/>
            <a:ext cx="810898" cy="4414982"/>
          </a:xfrm>
        </p:spPr>
        <p:txBody>
          <a:bodyPr vert="vert270"/>
          <a:lstStyle/>
          <a:p>
            <a:r>
              <a:rPr lang="en-GB" sz="3200" dirty="0"/>
              <a:t>References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738346-4BE0-49AB-DD05-4B2320CACD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327" y="408372"/>
            <a:ext cx="11315891" cy="6449627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GB" sz="800" dirty="0"/>
              <a:t>Anjum et al. (2024) </a:t>
            </a:r>
            <a:r>
              <a:rPr lang="en-GB" sz="800" i="1" dirty="0"/>
              <a:t>Adapting &amp; Mitigating Employee Resistance to Change: Contrasting ADKAR and Lewin’s Model</a:t>
            </a:r>
            <a:r>
              <a:rPr lang="en-GB" sz="800" dirty="0"/>
              <a:t>. Journal of Entrepreneurship and Business Resilience (JEBR). 7(1) Available at: </a:t>
            </a:r>
            <a:r>
              <a:rPr lang="en-GB" sz="800" u="sng" dirty="0">
                <a:hlinkClick r:id="rId2"/>
              </a:rPr>
              <a:t>https://jebr.fimek.edu.rs/index.php/jebr/article/view/118</a:t>
            </a:r>
            <a:r>
              <a:rPr lang="en-GB" sz="800" dirty="0"/>
              <a:t> (Accessed: 16/03/26) 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Baloh, J., Xi, Z., Ward, M,M. (2018) Implementing Team Huddles in Small Rural Hospitals: How Does the Kotter Model of Change Apply? Journal of Nurs Manag. 26 (5) :571-578. Available at: </a:t>
            </a:r>
            <a:r>
              <a:rPr lang="en-GB" sz="800" u="sng" dirty="0">
                <a:hlinkClick r:id="rId3"/>
              </a:rPr>
              <a:t>https://pmc.ncbi.nlm.nih.gov/articles/PMC6900979/</a:t>
            </a:r>
            <a:r>
              <a:rPr lang="en-GB" sz="800" dirty="0"/>
              <a:t> (Accessed: 18/03/26)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Berg, V. (2025) </a:t>
            </a:r>
            <a:r>
              <a:rPr lang="en-GB" sz="800" i="1" dirty="0"/>
              <a:t>Care home facts &amp; stats | Settings, population &amp; workforce.</a:t>
            </a:r>
            <a:r>
              <a:rPr lang="en-GB" sz="800" dirty="0"/>
              <a:t> Accessed 10/03/26. Available at: </a:t>
            </a:r>
            <a:r>
              <a:rPr lang="en-GB" sz="800" u="sng" dirty="0">
                <a:hlinkClick r:id="rId4"/>
              </a:rPr>
              <a:t>https://www.carehome.co.uk/advice/care-home-stats-number-of-settings-population-workforce</a:t>
            </a:r>
            <a:r>
              <a:rPr lang="en-GB" sz="800" dirty="0"/>
              <a:t> (Accessed 04/03/26)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Best, M., Neuhauser, d. (2008) </a:t>
            </a:r>
            <a:r>
              <a:rPr lang="en-GB" sz="800" i="1" dirty="0"/>
              <a:t>Kaoru Ishikawa: from fishbones to world peace</a:t>
            </a:r>
            <a:r>
              <a:rPr lang="en-GB" sz="800" dirty="0"/>
              <a:t>. BMJ Quality &amp; Safety, 17(2), 150–152. Available at: </a:t>
            </a:r>
            <a:r>
              <a:rPr lang="en-GB" sz="800" u="sng" dirty="0">
                <a:hlinkClick r:id="rId5"/>
              </a:rPr>
              <a:t>https://pubmed.ncbi.nlm.nih.gov/18385411/</a:t>
            </a:r>
            <a:r>
              <a:rPr lang="en-GB" sz="800" dirty="0"/>
              <a:t> (Accessed: 21/03/26)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Burnes, B. (2004) Kurt Lewin and the planned approach to change: a re-appraisal. </a:t>
            </a:r>
            <a:r>
              <a:rPr lang="en-GB" sz="800" i="1" dirty="0"/>
              <a:t>Journal of Management Studies</a:t>
            </a:r>
            <a:r>
              <a:rPr lang="en-GB" sz="800" dirty="0"/>
              <a:t>. 41 (6) Available at: </a:t>
            </a:r>
            <a:r>
              <a:rPr lang="en-GB" sz="800" u="sng" dirty="0">
                <a:hlinkClick r:id="rId6"/>
              </a:rPr>
              <a:t>file:///C:/Users/ki267548/AppData/Local/Temp/MicrosoftEdgeDownloads/bb118297-65f7-434e-98db-ce7400e68839/J%20Management%20Studies%20-%202004%20-%20Burnes%20-%20Kurt%20Lewin%20and%20the%20Planned%20Approach%20to%20Change%20%20A%20Re%E2%80%90appraisal%20(2).pdf</a:t>
            </a:r>
            <a:r>
              <a:rPr lang="en-GB" sz="800" dirty="0"/>
              <a:t> (Accessed 18/03/26)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Burnes, B. (2019). </a:t>
            </a:r>
            <a:r>
              <a:rPr lang="en-GB" sz="800" i="1" dirty="0"/>
              <a:t>The Origins of Lewin’s Three Step Model of Change</a:t>
            </a:r>
            <a:r>
              <a:rPr lang="en-GB" sz="800" dirty="0"/>
              <a:t>. Journal of Applied </a:t>
            </a:r>
            <a:r>
              <a:rPr lang="en-GB" sz="800" dirty="0" err="1"/>
              <a:t>Behavioral</a:t>
            </a:r>
            <a:r>
              <a:rPr lang="en-GB" sz="800" dirty="0"/>
              <a:t> Science. Available at: </a:t>
            </a:r>
            <a:r>
              <a:rPr lang="en-GB" sz="800" u="sng" dirty="0">
                <a:hlinkClick r:id="rId7"/>
              </a:rPr>
              <a:t>https://dspace.stir.ac.uk/bitstream/1893/30461/1/A-Lewin%203-Step%20ModelV1%20Accepted%20Version.pdf</a:t>
            </a:r>
            <a:r>
              <a:rPr lang="en-GB" sz="800" dirty="0"/>
              <a:t> (Accessed 16/03/26) 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Cameron, E. and Green, M.  (2019) </a:t>
            </a:r>
            <a:r>
              <a:rPr lang="en-GB" sz="800" i="1" dirty="0"/>
              <a:t>Making Sense of Change Management: A Complete Guide to the Models Tools and Techniques of Organizational Change.  </a:t>
            </a:r>
            <a:r>
              <a:rPr lang="en-GB" sz="800" dirty="0"/>
              <a:t>(5th ed) London: Kogan Page.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Carpenter, D. (2026) </a:t>
            </a:r>
            <a:r>
              <a:rPr lang="en-GB" sz="800" i="1" dirty="0"/>
              <a:t>Business cartoons #9850</a:t>
            </a:r>
            <a:r>
              <a:rPr lang="en-GB" sz="800" dirty="0"/>
              <a:t>. Available at: </a:t>
            </a:r>
            <a:r>
              <a:rPr lang="en-GB" sz="800" u="sng" dirty="0">
                <a:hlinkClick r:id="rId8"/>
              </a:rPr>
              <a:t>http://carptoons.com/?q=business_cartoons</a:t>
            </a:r>
            <a:r>
              <a:rPr lang="en-GB" sz="800" dirty="0"/>
              <a:t> (Accessed 17/03/26)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Carreño, A. M. (2024). </a:t>
            </a:r>
            <a:r>
              <a:rPr lang="en-GB" sz="800" i="1" dirty="0"/>
              <a:t>An Analytical Review of John Kotter’s Change Leadership Framework: A Modern Approach to Sustainable Organizational Transformation</a:t>
            </a:r>
            <a:r>
              <a:rPr lang="en-GB" sz="800" dirty="0"/>
              <a:t>. Available at: </a:t>
            </a:r>
            <a:r>
              <a:rPr lang="en-GB" sz="800" u="sng" dirty="0">
                <a:hlinkClick r:id="rId9"/>
              </a:rPr>
              <a:t>https://papers.ssrn.com/sol3/papers.cfm?abstract_id=5044428</a:t>
            </a:r>
            <a:r>
              <a:rPr lang="en-GB" sz="800" dirty="0"/>
              <a:t>         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Elisabeth Kübler‑Ross Foundation (2026) </a:t>
            </a:r>
            <a:r>
              <a:rPr lang="en-GB" sz="800" i="1" dirty="0"/>
              <a:t>Kübler‑Ross Change Curve®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0"/>
              </a:rPr>
              <a:t>https://www.ekrfoundation.org/5-stages-of-grief/change-curve/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Ellis, P. (2023). </a:t>
            </a:r>
            <a:r>
              <a:rPr lang="en-GB" sz="800" i="1" dirty="0"/>
              <a:t>Managing change – the Lewin Model: Refreeze</a:t>
            </a:r>
            <a:r>
              <a:rPr lang="en-GB" sz="800" dirty="0"/>
              <a:t>. Wounds UK. Available at: </a:t>
            </a:r>
            <a:r>
              <a:rPr lang="en-GB" sz="800" u="sng" dirty="0">
                <a:hlinkClick r:id="rId11"/>
              </a:rPr>
              <a:t>https://wounds-uk.com/wp-content/uploads/2023/11/WUK_2023_19_4_86_88_Ellis-team.pdf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 err="1"/>
              <a:t>Endrejat</a:t>
            </a:r>
            <a:r>
              <a:rPr lang="en-GB" sz="800" dirty="0"/>
              <a:t>, P. C., &amp; Burnes, B. (2024). </a:t>
            </a:r>
            <a:r>
              <a:rPr lang="en-GB" sz="800" i="1" dirty="0"/>
              <a:t>Draw it, Check it, Change it: Reviving Lewin’s Topology to Facilitate Organizational Change Theory and Practice</a:t>
            </a:r>
            <a:r>
              <a:rPr lang="en-GB" sz="800" dirty="0"/>
              <a:t>. Journal of Applied Behavioural Science, 60(1), 87–112. Available at: </a:t>
            </a:r>
            <a:r>
              <a:rPr lang="en-GB" sz="800" u="sng" dirty="0">
                <a:hlinkClick r:id="rId12"/>
              </a:rPr>
              <a:t>https://journals.sagepub.com/doi/pdf/10.1177/00218863221122875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Faculty of Public Health (2010) </a:t>
            </a:r>
            <a:r>
              <a:rPr lang="en-GB" sz="800" i="1" dirty="0"/>
              <a:t>Healthy Nudges – When the public wants change and politicians don’t know it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3"/>
              </a:rPr>
              <a:t>file:///C:/Users/ki267548/OneDrive%20-%20NHS%20Wales/Leadership%20PGCert/Leadership%20and%20Change/Healthy%20Nudges.pdf</a:t>
            </a:r>
            <a:r>
              <a:rPr lang="en-GB" sz="800" dirty="0"/>
              <a:t> (Accessed: 17/03/26)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Güven, K.M. (2026) ADKAR Change Management Model</a:t>
            </a:r>
            <a:r>
              <a:rPr lang="en-GB" sz="800" b="1" dirty="0"/>
              <a:t>. </a:t>
            </a:r>
            <a:r>
              <a:rPr lang="en-GB" sz="800" dirty="0"/>
              <a:t>Available at: </a:t>
            </a:r>
            <a:r>
              <a:rPr lang="en-GB" sz="800" u="sng" dirty="0">
                <a:hlinkClick r:id="rId14"/>
              </a:rPr>
              <a:t>https://experianta.com/directory/concepts/adkar-change-management-model/</a:t>
            </a:r>
            <a:r>
              <a:rPr lang="en-GB" sz="800" dirty="0"/>
              <a:t> (Accessed: 18/03/26)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Hedberg, I. &amp; Thelander, V. (2025). Navigating digital transformation: Managing change in complex products and systems. </a:t>
            </a:r>
            <a:r>
              <a:rPr lang="en-GB" sz="800" i="1" dirty="0" err="1"/>
              <a:t>DiVA</a:t>
            </a:r>
            <a:r>
              <a:rPr lang="en-GB" sz="800" i="1" dirty="0"/>
              <a:t> Portal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5"/>
              </a:rPr>
              <a:t>https://liu.diva-portal.org/smash/get/diva2:1965993/FULLTEXT01.pdf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Hughes, M. (2016). Leading changes: Why transformation explanations fail. </a:t>
            </a:r>
            <a:r>
              <a:rPr lang="en-GB" sz="800" i="1" dirty="0"/>
              <a:t>Leadership, 12</a:t>
            </a:r>
            <a:r>
              <a:rPr lang="en-GB" sz="800" dirty="0"/>
              <a:t>(4), 449–469. Available at: </a:t>
            </a:r>
            <a:r>
              <a:rPr lang="en-GB" sz="800" u="sng" dirty="0">
                <a:hlinkClick r:id="rId16"/>
              </a:rPr>
              <a:t>https://journals.sagepub.com/doi/abs/10.1177/1742715015571393</a:t>
            </a:r>
            <a:r>
              <a:rPr lang="en-GB" sz="800" dirty="0"/>
              <a:t> (Accessed: 18/03/26)</a:t>
            </a:r>
          </a:p>
          <a:p>
            <a:pPr algn="l">
              <a:lnSpc>
                <a:spcPct val="100000"/>
              </a:lnSpc>
            </a:pPr>
            <a:r>
              <a:rPr lang="en-GB" sz="800" dirty="0" err="1"/>
              <a:t>Ikiseh</a:t>
            </a:r>
            <a:r>
              <a:rPr lang="en-GB" sz="800" dirty="0"/>
              <a:t>, B. (2018) </a:t>
            </a:r>
            <a:r>
              <a:rPr lang="en-GB" sz="800" i="1" dirty="0"/>
              <a:t>Assessing the Kübler‑Ross Model: A Critical Review of Literature and Its Application to Organisational Change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7"/>
              </a:rPr>
              <a:t>https://www.academia.edu/37293515/Organisational_Change_Management_Blessing_Ikiseh_ASSESSING_THE_KUBLER_ROSS_MODEL_A_CRITICAL_REVIEW_OF_LITERATURE_AND_HOW_IT_WOULD_HAVE_APPLIED_TO_A_RECENT_ORGANISATIONAL_CHANGE_MANAGEMENT</a:t>
            </a:r>
            <a:r>
              <a:rPr lang="en-GB" sz="800" dirty="0"/>
              <a:t> (Accessed 18/03/26)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Islam, M. T. (</a:t>
            </a:r>
            <a:r>
              <a:rPr lang="en-GB" sz="800" dirty="0" err="1"/>
              <a:t>2025a</a:t>
            </a:r>
            <a:r>
              <a:rPr lang="en-GB" sz="800" dirty="0"/>
              <a:t>). </a:t>
            </a:r>
            <a:r>
              <a:rPr lang="en-GB" sz="800" i="1" dirty="0"/>
              <a:t>Lewin’s Change Management Model: Framework for Modern Transformation</a:t>
            </a:r>
            <a:r>
              <a:rPr lang="en-GB" sz="800" dirty="0"/>
              <a:t>. Smart Life Skills. Available at: </a:t>
            </a:r>
            <a:r>
              <a:rPr lang="en-GB" sz="800" u="sng" dirty="0">
                <a:hlinkClick r:id="rId18"/>
              </a:rPr>
              <a:t>https://smartlifeskills.co.uk/business-management-change-management-lewins-change-management-model/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625828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89E2C3-658D-8B56-24D7-4F400B559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2941F-5167-C5CB-0D41-4B20050E6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2508" y="4017818"/>
            <a:ext cx="1016000" cy="3805382"/>
          </a:xfrm>
        </p:spPr>
        <p:txBody>
          <a:bodyPr vert="vert270"/>
          <a:lstStyle/>
          <a:p>
            <a:r>
              <a:rPr lang="en-GB" sz="3200" dirty="0"/>
              <a:t>References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E4E9C0-BA56-12CE-14EC-E6CE003464D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76109" y="399494"/>
            <a:ext cx="11315891" cy="6458505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GB" sz="800" dirty="0"/>
              <a:t>Islam, M.T. (</a:t>
            </a:r>
            <a:r>
              <a:rPr lang="en-GB" sz="800" dirty="0" err="1"/>
              <a:t>2025b</a:t>
            </a:r>
            <a:r>
              <a:rPr lang="en-GB" sz="800" dirty="0"/>
              <a:t>) The ADKAR Model: A Framework for Individual-Centred Change. Available at: </a:t>
            </a:r>
            <a:r>
              <a:rPr lang="en-GB" sz="800" u="sng" dirty="0">
                <a:hlinkClick r:id="rId3"/>
              </a:rPr>
              <a:t>https://smartlifeskills.co.uk/business-management-change-management-the-adkar-model/</a:t>
            </a:r>
            <a:r>
              <a:rPr lang="en-GB" sz="800" dirty="0"/>
              <a:t> (Accessed: 18/03/26)</a:t>
            </a:r>
          </a:p>
          <a:p>
            <a:pPr algn="l">
              <a:lnSpc>
                <a:spcPct val="100000"/>
              </a:lnSpc>
            </a:pPr>
            <a:r>
              <a:rPr lang="en-GB" sz="800" dirty="0" err="1"/>
              <a:t>Lazarovic</a:t>
            </a:r>
            <a:r>
              <a:rPr lang="en-GB" sz="800" dirty="0"/>
              <a:t>, S. (2018)</a:t>
            </a:r>
            <a:r>
              <a:rPr lang="en-GB" sz="800" i="1" dirty="0"/>
              <a:t>The Nudge Continuum</a:t>
            </a:r>
            <a:r>
              <a:rPr lang="en-GB" sz="800" dirty="0"/>
              <a:t>. Available at: </a:t>
            </a:r>
            <a:r>
              <a:rPr lang="en-GB" sz="800" u="sng" dirty="0">
                <a:hlinkClick r:id="rId4"/>
              </a:rPr>
              <a:t>https://behavioralscientist.org/cartoons/the-nudge-continuum/</a:t>
            </a:r>
            <a:r>
              <a:rPr lang="en-GB" sz="800" dirty="0"/>
              <a:t> (Accessed 17/03/26)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Kotter, J. P., &amp; Cohen, D. S. (2002). </a:t>
            </a:r>
            <a:r>
              <a:rPr lang="en-GB" sz="800" i="1" dirty="0"/>
              <a:t>The Heart of Change: Real-life Stories of How People Change Their Organizations</a:t>
            </a:r>
            <a:r>
              <a:rPr lang="en-GB" sz="800" dirty="0"/>
              <a:t>. Harvard Business Press </a:t>
            </a:r>
          </a:p>
          <a:p>
            <a:pPr algn="l">
              <a:lnSpc>
                <a:spcPct val="100000"/>
              </a:lnSpc>
            </a:pPr>
            <a:r>
              <a:rPr lang="en-GB" sz="800" dirty="0" err="1"/>
              <a:t>Mengsha</a:t>
            </a:r>
            <a:r>
              <a:rPr lang="en-GB" sz="800" dirty="0"/>
              <a:t> (2023). </a:t>
            </a:r>
            <a:r>
              <a:rPr lang="en-GB" sz="800" i="1" dirty="0"/>
              <a:t>Model of Change Management Using ADKAR Model in Organization</a:t>
            </a:r>
            <a:r>
              <a:rPr lang="en-GB" sz="800" dirty="0"/>
              <a:t>. Journal of Management Scholarship. 2(1) Available at: </a:t>
            </a:r>
            <a:r>
              <a:rPr lang="en-GB" sz="800" u="sng" dirty="0">
                <a:hlinkClick r:id="rId5"/>
              </a:rPr>
              <a:t>https://jmscholarship.org/issues/v2-i1/management-adkar-organization.pdf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McLeod, S. (2025) Gibbs Reflective Cycle. Available at: </a:t>
            </a:r>
            <a:r>
              <a:rPr lang="en-GB" sz="800" u="sng" dirty="0">
                <a:hlinkClick r:id="rId6"/>
              </a:rPr>
              <a:t>https://www.simplypsychology.org/gibbs-reflective-cycle.html</a:t>
            </a:r>
            <a:r>
              <a:rPr lang="en-GB" sz="800" dirty="0"/>
              <a:t> (Accessed: 22/03/26)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Motion (2023) </a:t>
            </a:r>
            <a:r>
              <a:rPr lang="en-GB" sz="800" i="1" dirty="0"/>
              <a:t>Kotter’s Change Model: 8 Steps to Successful Change Management</a:t>
            </a:r>
            <a:r>
              <a:rPr lang="en-GB" sz="800" dirty="0"/>
              <a:t>. Available at: </a:t>
            </a:r>
            <a:r>
              <a:rPr lang="en-GB" sz="800" u="sng" dirty="0">
                <a:hlinkClick r:id="rId7"/>
              </a:rPr>
              <a:t>https://www.usemotion.com/blog/kotters-change-model</a:t>
            </a:r>
            <a:r>
              <a:rPr lang="en-GB" sz="800" dirty="0"/>
              <a:t> (Accessed: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Miller, K. (2022) </a:t>
            </a:r>
            <a:r>
              <a:rPr lang="en-GB" sz="800" i="1" dirty="0"/>
              <a:t>Comprehensive Explanation of the </a:t>
            </a:r>
            <a:r>
              <a:rPr lang="en-GB" sz="800" i="1" dirty="0" err="1"/>
              <a:t>Prosci</a:t>
            </a:r>
            <a:r>
              <a:rPr lang="en-GB" sz="800" i="1" dirty="0"/>
              <a:t> ADKAR Change Model. </a:t>
            </a:r>
            <a:r>
              <a:rPr lang="en-GB" sz="800" dirty="0"/>
              <a:t>Available at: </a:t>
            </a:r>
            <a:r>
              <a:rPr lang="en-GB" sz="800" u="sng" dirty="0">
                <a:hlinkClick r:id="rId8"/>
              </a:rPr>
              <a:t>https://crowjack.com/blog/strategy/change-management-models/prosci-adkar-model</a:t>
            </a:r>
            <a:r>
              <a:rPr lang="en-GB" sz="800" dirty="0"/>
              <a:t>  (Accessed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Patterson, C. (2025) </a:t>
            </a:r>
            <a:r>
              <a:rPr lang="en-GB" sz="800" i="1" dirty="0"/>
              <a:t>Kotter’s 8-Step Change Model: Benefits, Criticisms, and Application</a:t>
            </a:r>
            <a:r>
              <a:rPr lang="en-GB" sz="800" dirty="0"/>
              <a:t>. Available at: </a:t>
            </a:r>
            <a:r>
              <a:rPr lang="en-GB" sz="800" u="sng" dirty="0">
                <a:hlinkClick r:id="rId9"/>
              </a:rPr>
              <a:t>https://www.linkedin.com/pulse/kotters-8-step-change-model-benefits-criticisms-craig-patterson-gltwe</a:t>
            </a:r>
            <a:r>
              <a:rPr lang="en-GB" sz="800" dirty="0"/>
              <a:t> (accessed: 18/03/26)</a:t>
            </a:r>
          </a:p>
          <a:p>
            <a:pPr algn="l">
              <a:lnSpc>
                <a:spcPct val="100000"/>
              </a:lnSpc>
            </a:pPr>
            <a:r>
              <a:rPr lang="en-GB" sz="800" dirty="0" err="1"/>
              <a:t>Prosci</a:t>
            </a:r>
            <a:r>
              <a:rPr lang="en-GB" sz="800" dirty="0"/>
              <a:t> (2025) </a:t>
            </a:r>
            <a:r>
              <a:rPr lang="en-GB" sz="800" i="1" dirty="0"/>
              <a:t>Applying the Kübler-Ross Change Curve to Change Management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0"/>
              </a:rPr>
              <a:t>https://www.prosci.com/blog/kubler-ross-model-change-management</a:t>
            </a:r>
            <a:r>
              <a:rPr lang="en-GB" sz="800" dirty="0"/>
              <a:t> (Accessed 18/03/26)</a:t>
            </a:r>
          </a:p>
          <a:p>
            <a:pPr algn="l">
              <a:lnSpc>
                <a:spcPct val="100000"/>
              </a:lnSpc>
            </a:pPr>
            <a:r>
              <a:rPr lang="en-GB" sz="800" dirty="0" err="1"/>
              <a:t>Prosci</a:t>
            </a:r>
            <a:r>
              <a:rPr lang="en-GB" sz="800" dirty="0"/>
              <a:t> (n.d.) </a:t>
            </a:r>
            <a:r>
              <a:rPr lang="en-GB" sz="800" i="1" dirty="0"/>
              <a:t>The </a:t>
            </a:r>
            <a:r>
              <a:rPr lang="en-GB" sz="800" i="1" dirty="0" err="1"/>
              <a:t>Prosci</a:t>
            </a:r>
            <a:r>
              <a:rPr lang="en-GB" sz="800" i="1" dirty="0"/>
              <a:t> ADKAR Model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1"/>
              </a:rPr>
              <a:t>https://www.prosci.com/methodology/adkar</a:t>
            </a:r>
            <a:r>
              <a:rPr lang="en-GB" sz="800" dirty="0"/>
              <a:t> (Accessed: 18/03/26)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Rivas, O., &amp; Jones, I. (2017). </a:t>
            </a:r>
            <a:r>
              <a:rPr lang="en-GB" sz="800" i="1" dirty="0"/>
              <a:t>Accreditation Process Reviewed Through the Lens of Organizational Change Models and the Five Stages of Grief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2"/>
              </a:rPr>
              <a:t>https://files.eric.ed.gov/fulltext/EJ1140890.pdf</a:t>
            </a:r>
            <a:r>
              <a:rPr lang="en-GB" sz="800" dirty="0"/>
              <a:t> (Accessed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Roshini D., &amp; </a:t>
            </a:r>
            <a:r>
              <a:rPr lang="en-GB" sz="800" dirty="0" err="1"/>
              <a:t>Thekkekara</a:t>
            </a:r>
            <a:r>
              <a:rPr lang="en-GB" sz="800" dirty="0"/>
              <a:t>. J.V. (2023). </a:t>
            </a:r>
            <a:r>
              <a:rPr lang="en-GB" sz="800" i="1" dirty="0"/>
              <a:t>Change Management: A Survey of Literature in view of Analysing the Advantages of ADKAR Model</a:t>
            </a:r>
            <a:r>
              <a:rPr lang="en-GB" sz="800" dirty="0"/>
              <a:t>. RGUHS Journal of Allied Health Sciences,</a:t>
            </a:r>
            <a:r>
              <a:rPr lang="en-GB" sz="800" b="1" dirty="0"/>
              <a:t> </a:t>
            </a:r>
            <a:r>
              <a:rPr lang="en-GB" sz="800" dirty="0"/>
              <a:t>Vol: 3 (2), Page no. 1-7. Available at: </a:t>
            </a:r>
            <a:r>
              <a:rPr lang="en-GB" sz="800" u="sng" dirty="0">
                <a:hlinkClick r:id="rId13"/>
              </a:rPr>
              <a:t>https://journalgrid.com/view/article/rjahs/12433728</a:t>
            </a:r>
            <a:r>
              <a:rPr lang="en-GB" sz="800" dirty="0"/>
              <a:t> (Accessed 16/03/26)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Singh, H. (2025) The Evolution of Nudge Theory in Policymaking: A Theoretical and Review Perspective. </a:t>
            </a:r>
            <a:r>
              <a:rPr lang="en-GB" sz="800" i="1" dirty="0"/>
              <a:t>International Journal for Multidisciplinary Research</a:t>
            </a:r>
            <a:r>
              <a:rPr lang="en-GB" sz="800" dirty="0"/>
              <a:t>. 7(1) Available at: </a:t>
            </a:r>
            <a:r>
              <a:rPr lang="en-GB" sz="800" u="sng" dirty="0">
                <a:hlinkClick r:id="rId14"/>
              </a:rPr>
              <a:t>https://www.ijfmr.com/papers/2025/1/37688.pdf</a:t>
            </a:r>
            <a:r>
              <a:rPr lang="en-GB" sz="800" dirty="0"/>
              <a:t> (Accessed 17/03/26)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Sveningsson, S., </a:t>
            </a:r>
            <a:r>
              <a:rPr lang="en-GB" sz="800" dirty="0" err="1"/>
              <a:t>Sorgarde</a:t>
            </a:r>
            <a:r>
              <a:rPr lang="en-GB" sz="800" dirty="0"/>
              <a:t>, N. (2023) </a:t>
            </a:r>
            <a:r>
              <a:rPr lang="en-GB" sz="800" i="1" dirty="0"/>
              <a:t>Managing Change in Organizations </a:t>
            </a:r>
            <a:r>
              <a:rPr lang="en-GB" sz="800" dirty="0"/>
              <a:t>(2</a:t>
            </a:r>
            <a:r>
              <a:rPr lang="en-GB" sz="800" baseline="30000" dirty="0"/>
              <a:t>nd</a:t>
            </a:r>
            <a:r>
              <a:rPr lang="en-GB" sz="800" dirty="0"/>
              <a:t> Eds.) Chapter: Lewin and Planned Change.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Thaler, R &amp; Sunstein, C. (2008) </a:t>
            </a:r>
            <a:r>
              <a:rPr lang="en-GB" sz="800" i="1" dirty="0"/>
              <a:t>Nudge.</a:t>
            </a:r>
            <a:r>
              <a:rPr lang="en-GB" sz="800" dirty="0"/>
              <a:t> Yale University Press: London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Ungvarsky, J (2025) </a:t>
            </a:r>
            <a:r>
              <a:rPr lang="en-GB" sz="800" i="1" dirty="0"/>
              <a:t>Nudge Theory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5"/>
              </a:rPr>
              <a:t>https://www.ebsco.com/research-starters/economics/nudge-theory</a:t>
            </a:r>
            <a:r>
              <a:rPr lang="en-GB" sz="800" dirty="0"/>
              <a:t> (Accessed: 17/03/26)</a:t>
            </a:r>
          </a:p>
          <a:p>
            <a:pPr algn="l">
              <a:lnSpc>
                <a:spcPct val="100000"/>
              </a:lnSpc>
            </a:pPr>
            <a:r>
              <a:rPr lang="en-GB" sz="800" dirty="0"/>
              <a:t>Welsh Ambulance Services University NHS Trust (2026) </a:t>
            </a:r>
            <a:r>
              <a:rPr lang="en-GB" sz="800" i="1" dirty="0"/>
              <a:t>EMS Operations (AS1). </a:t>
            </a:r>
            <a:r>
              <a:rPr lang="en-GB" sz="800" dirty="0" err="1"/>
              <a:t>PowerBi</a:t>
            </a:r>
            <a:r>
              <a:rPr lang="en-GB" sz="800" dirty="0"/>
              <a:t> Dashboard (internal documents). [Accessed 10/03/26]</a:t>
            </a:r>
          </a:p>
          <a:p>
            <a:pPr algn="l"/>
            <a:r>
              <a:rPr lang="en-GB" sz="800" dirty="0"/>
              <a:t>Welsh Ambulance Services University NHS Trust (</a:t>
            </a:r>
            <a:r>
              <a:rPr lang="en-GB" sz="800" dirty="0" err="1"/>
              <a:t>2025a</a:t>
            </a:r>
            <a:r>
              <a:rPr lang="en-GB" sz="800" dirty="0"/>
              <a:t>) </a:t>
            </a:r>
            <a:r>
              <a:rPr lang="en-GB" sz="800" i="1" dirty="0"/>
              <a:t>Our Vision, Aims and Behaviours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6"/>
              </a:rPr>
              <a:t>https://join-wast.co.uk/our-vision-aims-and-behaviours/</a:t>
            </a:r>
            <a:r>
              <a:rPr lang="en-GB" sz="800" dirty="0"/>
              <a:t> (Accessed 17/03/26)</a:t>
            </a:r>
          </a:p>
          <a:p>
            <a:pPr algn="l"/>
            <a:r>
              <a:rPr lang="en-GB" sz="800" dirty="0"/>
              <a:t>Welsh Ambulance Services University NHS Trust (</a:t>
            </a:r>
            <a:r>
              <a:rPr lang="en-GB" sz="800" dirty="0" err="1"/>
              <a:t>2025b</a:t>
            </a:r>
            <a:r>
              <a:rPr lang="en-GB" sz="800" dirty="0"/>
              <a:t>) </a:t>
            </a:r>
            <a:r>
              <a:rPr lang="en-GB" sz="800" i="1" dirty="0"/>
              <a:t>People and culture committee annual report 2024/2025</a:t>
            </a:r>
            <a:r>
              <a:rPr lang="en-GB" sz="800" dirty="0"/>
              <a:t>. Available at: </a:t>
            </a:r>
            <a:r>
              <a:rPr lang="en-GB" sz="800" u="sng" dirty="0">
                <a:hlinkClick r:id="rId17"/>
              </a:rPr>
              <a:t>https://ambulance.nhs.wales/files/committee-meetings/people-and-culture-committee-files/pcc-annual-report-202425/</a:t>
            </a:r>
            <a:r>
              <a:rPr lang="en-GB" sz="800" dirty="0"/>
              <a:t> (Accessed: 16/03/26)</a:t>
            </a:r>
          </a:p>
          <a:p>
            <a:pPr algn="l"/>
            <a:r>
              <a:rPr lang="en-GB" sz="800" dirty="0"/>
              <a:t>Welsh Ambulance Services University NHS Trust (2024) </a:t>
            </a:r>
            <a:r>
              <a:rPr lang="en-GB" sz="800" i="1" dirty="0"/>
              <a:t>What is Our WAST Way? </a:t>
            </a:r>
            <a:r>
              <a:rPr lang="en-GB" sz="800" u="sng" dirty="0">
                <a:hlinkClick r:id="rId18"/>
              </a:rPr>
              <a:t>https://nhswales365.sharepoint.com/sites/AMB-Intranet-HR/SitePages/OD_Our%20WAST%20Way%20Main%20Page.aspx</a:t>
            </a:r>
            <a:r>
              <a:rPr lang="en-GB" sz="800" dirty="0"/>
              <a:t> (Accessed 04/03/26)</a:t>
            </a:r>
          </a:p>
          <a:p>
            <a:pPr algn="l"/>
            <a:r>
              <a:rPr lang="en-GB" sz="800" dirty="0"/>
              <a:t>Wojciechowski, E., Pearsall, T., Murphy, P., &amp; French, E. (2016). </a:t>
            </a:r>
            <a:r>
              <a:rPr lang="en-GB" sz="800" i="1" dirty="0"/>
              <a:t>Integrating Lewin’s Theory with Lean’s System Approach for Change</a:t>
            </a:r>
            <a:r>
              <a:rPr lang="en-GB" sz="800" dirty="0"/>
              <a:t>. OJIN: Online Journal of Issues in Nursing, 21(2). Available at: </a:t>
            </a:r>
            <a:r>
              <a:rPr lang="en-GB" sz="800" u="sng" dirty="0">
                <a:hlinkClick r:id="rId19"/>
              </a:rPr>
              <a:t>https://ojin.nursingworld.org/MainMenuCategories/ANAMarketplace/ANAPeriodicals/OJIN/TableofContents/Vol-21-2016/No2-May-2016/Integrating-Lewins-Theory-with-Leans-System-Approach.html</a:t>
            </a:r>
            <a:r>
              <a:rPr lang="en-GB" sz="800" dirty="0"/>
              <a:t> (Accessed: 16/03/26)</a:t>
            </a:r>
          </a:p>
        </p:txBody>
      </p:sp>
    </p:spTree>
    <p:extLst>
      <p:ext uri="{BB962C8B-B14F-4D97-AF65-F5344CB8AC3E}">
        <p14:creationId xmlns:p14="http://schemas.microsoft.com/office/powerpoint/2010/main" val="16603040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axy presentation_Win32_SL_V16" id="{36B34AD0-AFC2-468E-8620-6CFD159B149F}" vid="{ACCF8893-1A0E-437D-A612-1659D305E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BD9919-8F5A-4B99-83E1-E90FE1DCF2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0E87F72-70BF-43BC-A0D4-53665DC1267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88E9556-96EB-43B4-8552-B18E859B65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{0BDC1F1E-E19C-4196-BCFF-E05977FFC896}372c19de-dfd4-4de7-9293-53c5fa2d1f7c-TF54b766f8-63ee-43b7-9d15-113a5f305028b8e3081f_win32</Template>
  <TotalTime>6441</TotalTime>
  <Words>3194</Words>
  <Application>Microsoft Office PowerPoint</Application>
  <PresentationFormat>Widescreen</PresentationFormat>
  <Paragraphs>366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Univers</vt:lpstr>
      <vt:lpstr>GradientVTI</vt:lpstr>
      <vt:lpstr>LEADERSHIP AND CHANGE</vt:lpstr>
      <vt:lpstr>The problem</vt:lpstr>
      <vt:lpstr>PowerPoint Presentation</vt:lpstr>
      <vt:lpstr>Root cause analysis</vt:lpstr>
      <vt:lpstr>The current situation</vt:lpstr>
      <vt:lpstr>The plan</vt:lpstr>
      <vt:lpstr>Strategies for change</vt:lpstr>
      <vt:lpstr>ADKAR Change Model</vt:lpstr>
      <vt:lpstr>lEWIN’S 3 step change management model</vt:lpstr>
      <vt:lpstr>Kotter’s 8 Step change model</vt:lpstr>
      <vt:lpstr>Kubler-Ross change curve</vt:lpstr>
      <vt:lpstr>Nudge theory</vt:lpstr>
      <vt:lpstr>Chosen Strategy </vt:lpstr>
      <vt:lpstr>Discounted Models/Theories </vt:lpstr>
      <vt:lpstr>challenges</vt:lpstr>
      <vt:lpstr>WAST culture</vt:lpstr>
      <vt:lpstr>SWOT analysis</vt:lpstr>
      <vt:lpstr>SWOT analysis</vt:lpstr>
      <vt:lpstr>pestle analysis</vt:lpstr>
      <vt:lpstr>Progress to date</vt:lpstr>
      <vt:lpstr>Any Questions?  Thank you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Kristy Gordon (Welsh Ambulance Service NHS Trust - 020)</dc:creator>
  <cp:lastModifiedBy>Kristy Gordon (Welsh Ambulance Service NHS Trust - 020)</cp:lastModifiedBy>
  <cp:revision>1</cp:revision>
  <dcterms:created xsi:type="dcterms:W3CDTF">2026-03-10T16:11:39Z</dcterms:created>
  <dcterms:modified xsi:type="dcterms:W3CDTF">2026-04-14T15:29:10Z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