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366" r:id="rId2"/>
    <p:sldId id="258" r:id="rId3"/>
    <p:sldId id="437" r:id="rId4"/>
    <p:sldId id="434" r:id="rId5"/>
    <p:sldId id="435" r:id="rId6"/>
    <p:sldId id="402" r:id="rId7"/>
    <p:sldId id="405" r:id="rId8"/>
    <p:sldId id="438" r:id="rId9"/>
    <p:sldId id="439" r:id="rId10"/>
    <p:sldId id="440" r:id="rId11"/>
    <p:sldId id="441" r:id="rId12"/>
    <p:sldId id="442" r:id="rId13"/>
    <p:sldId id="443" r:id="rId14"/>
    <p:sldId id="444" r:id="rId15"/>
    <p:sldId id="445" r:id="rId16"/>
    <p:sldId id="446" r:id="rId17"/>
    <p:sldId id="422" r:id="rId18"/>
    <p:sldId id="423" r:id="rId19"/>
    <p:sldId id="425" r:id="rId20"/>
    <p:sldId id="448" r:id="rId21"/>
    <p:sldId id="432" r:id="rId22"/>
    <p:sldId id="429" r:id="rId23"/>
    <p:sldId id="430" r:id="rId24"/>
    <p:sldId id="44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58" autoAdjust="0"/>
    <p:restoredTop sz="94660"/>
  </p:normalViewPr>
  <p:slideViewPr>
    <p:cSldViewPr snapToGrid="0">
      <p:cViewPr varScale="1">
        <p:scale>
          <a:sx n="88" d="100"/>
          <a:sy n="88" d="100"/>
        </p:scale>
        <p:origin x="192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D9AD8-490A-47BD-B299-7337C5A7EBB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2F3C-0877-4007-AF47-14F6BF529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7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MRS))</a:t>
            </a:r>
          </a:p>
          <a:p>
            <a:endParaRPr lang="en-US" dirty="0"/>
          </a:p>
          <a:p>
            <a:r>
              <a:rPr lang="en-US" dirty="0"/>
              <a:t>Read slide...</a:t>
            </a:r>
          </a:p>
          <a:p>
            <a:r>
              <a:rPr lang="en-US" dirty="0"/>
              <a:t>As leader, team member, whatever your role…Friend, wife, husband.. parent</a:t>
            </a:r>
          </a:p>
          <a:p>
            <a:r>
              <a:rPr lang="en-US" dirty="0"/>
              <a:t>When you</a:t>
            </a:r>
            <a:r>
              <a:rPr lang="en-US" baseline="0" dirty="0"/>
              <a:t> have a higher emotional intelligence you’ll be able to react better</a:t>
            </a:r>
          </a:p>
          <a:p>
            <a:r>
              <a:rPr lang="en-US" baseline="0" dirty="0"/>
              <a:t>Lower emotional intelligence - harder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083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</a:t>
            </a:r>
          </a:p>
          <a:p>
            <a:pPr defTabSz="942289">
              <a:defRPr/>
            </a:pPr>
            <a:r>
              <a:rPr lang="en-US" baseline="0" dirty="0"/>
              <a:t>Based on what you’ve learned today…</a:t>
            </a:r>
          </a:p>
          <a:p>
            <a:pPr defTabSz="942289">
              <a:defRPr/>
            </a:pPr>
            <a:r>
              <a:rPr lang="en-US" baseline="0" dirty="0"/>
              <a:t>EI – is more than “just” emotions…</a:t>
            </a:r>
          </a:p>
          <a:p>
            <a:pPr defTabSz="942289">
              <a:defRPr/>
            </a:pPr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9551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</a:t>
            </a:r>
          </a:p>
          <a:p>
            <a:pPr defTabSz="942289">
              <a:defRPr/>
            </a:pPr>
            <a:r>
              <a:rPr lang="en-US" baseline="0" dirty="0"/>
              <a:t>It affects every decision we make/ it affects our relationships</a:t>
            </a:r>
          </a:p>
          <a:p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981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SLK)))))</a:t>
            </a:r>
          </a:p>
          <a:p>
            <a:pPr defTabSz="942289">
              <a:defRPr/>
            </a:pPr>
            <a:r>
              <a:rPr lang="en-US" baseline="0" dirty="0"/>
              <a:t>Why do we react the way we do???? </a:t>
            </a:r>
            <a:r>
              <a:rPr lang="en-US" b="1" baseline="0" dirty="0"/>
              <a:t>BLAME it on our brains!</a:t>
            </a:r>
          </a:p>
          <a:p>
            <a:r>
              <a:rPr lang="en-US" dirty="0"/>
              <a:t>Our brain shows a split</a:t>
            </a:r>
            <a:r>
              <a:rPr lang="en-US" baseline="0" dirty="0"/>
              <a:t> – Emotional intelligence is the balance between the two:</a:t>
            </a:r>
          </a:p>
          <a:p>
            <a:r>
              <a:rPr lang="en-US" baseline="0" dirty="0"/>
              <a:t>	The </a:t>
            </a:r>
            <a:r>
              <a:rPr lang="en-US" b="1" baseline="0" dirty="0"/>
              <a:t>Cerebral Cortex is the Rational, </a:t>
            </a:r>
            <a:r>
              <a:rPr lang="en-US" baseline="0" dirty="0"/>
              <a:t>most advanced part of your brain</a:t>
            </a:r>
          </a:p>
          <a:p>
            <a:r>
              <a:rPr lang="en-US" baseline="0" dirty="0"/>
              <a:t>	It allows you to be here, to listen, learn, then put into action what we’re talking about</a:t>
            </a:r>
          </a:p>
          <a:p>
            <a:r>
              <a:rPr lang="en-US" baseline="0" dirty="0"/>
              <a:t>		</a:t>
            </a:r>
            <a:r>
              <a:rPr lang="en-US" b="1" baseline="0" dirty="0"/>
              <a:t>---It’s where we process</a:t>
            </a:r>
          </a:p>
          <a:p>
            <a:r>
              <a:rPr lang="en-US" baseline="0" dirty="0"/>
              <a:t>***Developers, Marcia and I learned to email them with non urgent questions, then approach or set up meeting to discuss – they needed to process.</a:t>
            </a:r>
          </a:p>
          <a:p>
            <a:endParaRPr lang="en-US" baseline="0" dirty="0"/>
          </a:p>
          <a:p>
            <a:r>
              <a:rPr lang="en-US" baseline="0" dirty="0"/>
              <a:t>-LIMBIC System -  the CENTER of your emotions</a:t>
            </a:r>
          </a:p>
          <a:p>
            <a:r>
              <a:rPr lang="en-US" baseline="0" dirty="0"/>
              <a:t>	You’ve heard of the fight or flight response?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41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7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23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4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4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6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4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25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17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51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88AB-7C02-4036-A96F-99B472717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186" y="2784372"/>
            <a:ext cx="11669095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Emotional Intelligence Skills for the Workplace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Week 6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sz="4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Strategies for Enhancing Emotional Intelligence</a:t>
            </a:r>
            <a:b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rgbClr val="FF0000"/>
                </a:solidFill>
              </a:rPr>
              <a:t>Additional Material 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(1 of 2)</a:t>
            </a:r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E921-F285-4321-A023-0A2DF92C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AB11C-B49F-C149-83E8-03756F256947}" type="datetime1">
              <a:rPr lang="en-GB" smtClean="0"/>
              <a:pPr/>
              <a:t>17/11/2024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3B906-82AA-4B2D-ADEA-5EBB925B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6E667-2370-104F-8760-428342860BB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40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37" y="136093"/>
            <a:ext cx="10972800" cy="1143000"/>
          </a:xfrm>
        </p:spPr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Identify potential signs of High and Low Emotional Intelligence</a:t>
            </a:r>
          </a:p>
          <a:p>
            <a:pPr algn="just"/>
            <a:r>
              <a:rPr lang="en-GB" dirty="0"/>
              <a:t>Understand and apply various strategies for improving Emotional Intelligence </a:t>
            </a:r>
          </a:p>
          <a:p>
            <a:pPr algn="just"/>
            <a:r>
              <a:rPr lang="en-GB" dirty="0"/>
              <a:t>Reflect on your own Emotional Intelligence  journey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5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What does emotional intelligence look like, sound like, feel like?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So how does the theory of emotional intelligence translate into everyday life?  </a:t>
            </a:r>
          </a:p>
          <a:p>
            <a:pPr marL="0" indent="0" eaLnBrk="1" hangingPunct="1">
              <a:buNone/>
            </a:pPr>
            <a:endParaRPr lang="en-US" altLang="en-US" dirty="0"/>
          </a:p>
        </p:txBody>
      </p:sp>
      <p:sp>
        <p:nvSpPr>
          <p:cNvPr id="57348" name="Date Placeholder 6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EF4F2950-B39F-46B0-ADF7-0EB98E74020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11/17/2024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734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F0BAD2B-AA24-4223-800E-920065776D7B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5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873" y="3091533"/>
            <a:ext cx="36576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3102646"/>
            <a:ext cx="3657600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870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High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Handling criticism without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Denial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Blame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Excuses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open minded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Good listener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Apologizing when wrong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Low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Little or no self-awareness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Limited  empathy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“Bull in a China Shop”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Finds others are to blame for most of the issues on his/her team</a:t>
            </a:r>
          </a:p>
        </p:txBody>
      </p:sp>
    </p:spTree>
    <p:extLst>
      <p:ext uri="{BB962C8B-B14F-4D97-AF65-F5344CB8AC3E}">
        <p14:creationId xmlns:p14="http://schemas.microsoft.com/office/powerpoint/2010/main" val="638003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755663" cy="4601183"/>
          </a:xfrm>
        </p:spPr>
        <p:txBody>
          <a:bodyPr/>
          <a:lstStyle/>
          <a:p>
            <a:pPr algn="ctr"/>
            <a:br>
              <a:rPr lang="en-US" dirty="0"/>
            </a:br>
            <a:br>
              <a:rPr lang="en-US" dirty="0"/>
            </a:br>
            <a:r>
              <a:rPr lang="en-US" dirty="0"/>
              <a:t>Emotional Intelligence</a:t>
            </a:r>
            <a:br>
              <a:rPr lang="en-US" dirty="0"/>
            </a:br>
            <a:r>
              <a:rPr lang="en-US" dirty="0"/>
              <a:t>(EI)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6134" y="2307461"/>
            <a:ext cx="2167890" cy="30294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586" y="2995236"/>
            <a:ext cx="2971499" cy="200279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87353" y="562106"/>
            <a:ext cx="7091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 have to know how to react and respond emotionally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788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1600" y="991466"/>
            <a:ext cx="6945745" cy="429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223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>
              <a:defRPr/>
            </a:pPr>
            <a:r>
              <a:rPr lang="en-US" dirty="0"/>
              <a:t>Self-Awareness</a:t>
            </a:r>
            <a:endParaRPr lang="en-US" dirty="0">
              <a:solidFill>
                <a:srgbClr val="000000"/>
              </a:solidFill>
              <a:latin typeface="Corbel" panose="020B050302020402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defTabSz="457200"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The ability to recognize and understand your emotions and its effect on others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Self – Confidence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Realistic self-assessment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Sense of humor about own shortcomings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56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82965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ability to control or redirect disruptive impulses and moods</a:t>
            </a:r>
          </a:p>
          <a:p>
            <a:pPr algn="just"/>
            <a:r>
              <a:rPr lang="en-US" dirty="0"/>
              <a:t>The ability to think before acting</a:t>
            </a:r>
          </a:p>
          <a:p>
            <a:pPr algn="just"/>
            <a:r>
              <a:rPr lang="en-US" dirty="0"/>
              <a:t>Openness to change</a:t>
            </a:r>
          </a:p>
          <a:p>
            <a:pPr algn="just"/>
            <a:r>
              <a:rPr lang="en-US" dirty="0"/>
              <a:t>Strong drive to achieve</a:t>
            </a:r>
          </a:p>
          <a:p>
            <a:pPr algn="just"/>
            <a:r>
              <a:rPr lang="en-US" dirty="0"/>
              <a:t>Optimism even in the face of failure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71986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Awareness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945" y="11938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Our focus is on Empathy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US" dirty="0"/>
              <a:t>The ability to understand the emotional makeup of other people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Ability to treat people according to their emotional reactions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41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Ability to put yourself in another person's ‘shoes’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Co-worker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Boss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Team Member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Customer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Family Member</a:t>
            </a:r>
          </a:p>
        </p:txBody>
      </p:sp>
    </p:spTree>
    <p:extLst>
      <p:ext uri="{BB962C8B-B14F-4D97-AF65-F5344CB8AC3E}">
        <p14:creationId xmlns:p14="http://schemas.microsoft.com/office/powerpoint/2010/main" val="3345498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Ability to manage relationships and build networks</a:t>
            </a:r>
          </a:p>
          <a:p>
            <a:pPr marL="0" indent="0">
              <a:buNone/>
            </a:pPr>
            <a:r>
              <a:rPr lang="en-US" dirty="0"/>
              <a:t>Ability to find common ground and build rapport</a:t>
            </a:r>
          </a:p>
          <a:p>
            <a:r>
              <a:rPr lang="en-US" dirty="0"/>
              <a:t>Effective in leading change</a:t>
            </a:r>
          </a:p>
          <a:p>
            <a:r>
              <a:rPr lang="en-US" dirty="0"/>
              <a:t>Ability to resolve conflict</a:t>
            </a:r>
          </a:p>
          <a:p>
            <a:r>
              <a:rPr lang="en-US" dirty="0"/>
              <a:t>Expertise in building and leading others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07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873" y="355060"/>
            <a:ext cx="9715315" cy="625313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It’s more than “just” emotions</a:t>
            </a: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58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636" y="355060"/>
            <a:ext cx="9216552" cy="625313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endParaRPr lang="en-US" sz="4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every decision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relationships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728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/>
              <a:t>Heart and Head Combined</a:t>
            </a:r>
            <a:br>
              <a:rPr lang="en-US" altLang="en-US" sz="3600"/>
            </a:br>
            <a:endParaRPr lang="en-US" altLang="en-US" sz="360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1814945" y="840509"/>
            <a:ext cx="8229600" cy="503627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is not the opposite of intelligence, it is not the triumph of head over heart - it is the unique intersection of both.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combines affect with cognition, emotion with intelligence. </a:t>
            </a:r>
          </a:p>
        </p:txBody>
      </p:sp>
      <p:sp>
        <p:nvSpPr>
          <p:cNvPr id="49156" name="Date Placeholder 7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0D49806E-A628-44C7-87AF-1A2B32934C5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11/17/2024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9157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15789B5-0D14-437B-9992-ABF62666246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8" name="Picture 4" descr="head knowledge.WM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825" y="2735263"/>
            <a:ext cx="201930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9" name="Picture 5" descr="heart knowledge.WM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5" y="2735263"/>
            <a:ext cx="193675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60" name="Picture 6" descr="addition symbo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401" y="3101976"/>
            <a:ext cx="127952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870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Emotional Intelligence (EI)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0" y="1029568"/>
            <a:ext cx="2009980" cy="20099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2128" y="1663988"/>
            <a:ext cx="564854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81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400" b="1" dirty="0"/>
              <a:t>Can Emotional Intelligence Be Taught?</a:t>
            </a:r>
            <a:br>
              <a:rPr lang="en-US" altLang="en-US" sz="3400" b="1" dirty="0"/>
            </a:br>
            <a:endParaRPr lang="en-US" altLang="en-US" sz="3400" dirty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“The good news about emotional intelligence</a:t>
            </a:r>
            <a:r>
              <a:rPr lang="en-US" altLang="en-US" b="1" dirty="0"/>
              <a:t> </a:t>
            </a:r>
            <a:r>
              <a:rPr lang="en-US" altLang="en-US" dirty="0"/>
              <a:t>is that it is virtually all learned.”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				-- Goleman (from O’Neil, 1996)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6656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842EBA2-3511-4AE3-96A4-70CCD3286E8E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11/17/2024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8C5C5093-9360-43FD-A8DF-5B397B05625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3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00FF00"/>
                </a:solidFill>
                <a:ea typeface="+mj-ea"/>
              </a:rPr>
              <a:t> </a:t>
            </a:r>
            <a:r>
              <a:rPr lang="en-US" sz="4900" dirty="0">
                <a:ea typeface="+mj-ea"/>
              </a:rPr>
              <a:t>Profoundly Powerful, Profoundly Simple Techniques for Increasing EI</a:t>
            </a:r>
          </a:p>
        </p:txBody>
      </p:sp>
      <p:sp>
        <p:nvSpPr>
          <p:cNvPr id="60419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dirty="0"/>
              <a:t>Take time every day to appreciate what’s right in the world and in your life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Increase your feeling word vocabulary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Be your own best friend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Listen with your heart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Talk back to yourself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Smile more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US" altLang="en-US" sz="2800" dirty="0"/>
              <a:t>					</a:t>
            </a:r>
            <a:endParaRPr lang="en-US" altLang="en-US" sz="1900" dirty="0"/>
          </a:p>
        </p:txBody>
      </p:sp>
      <p:sp>
        <p:nvSpPr>
          <p:cNvPr id="60420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26C08C6-98CE-4E4F-B1C7-29DDBA1C5504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11/17/2024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042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C9036FB-29F9-438C-959C-9BB126860FDD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5070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Thoughts to consider…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>
          <a:xfrm>
            <a:off x="692727" y="965056"/>
            <a:ext cx="10972800" cy="471530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Based on what we have learned about emotional intelligence, reflect on the following statement: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sz="2800" dirty="0"/>
              <a:t> </a:t>
            </a:r>
            <a:r>
              <a:rPr lang="en-US" altLang="en-US" sz="2800" b="1" dirty="0"/>
              <a:t>“If there is anything we wish to change in a child, we should first examine it and see whether it is not something that could better be changed in ourselves.”  C. Jung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Emotional intelligence requires you to take 100% responsibility for the outcome of all your actions.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Focus on changing yourself and not the other person.</a:t>
            </a:r>
          </a:p>
        </p:txBody>
      </p:sp>
      <p:sp>
        <p:nvSpPr>
          <p:cNvPr id="6144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6C7A891-5FC5-463A-89E8-F36CC93ADB4F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11/17/2024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5003E658-333E-4511-A31C-451CBADE532F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397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Your Emotional Intelligence </a:t>
            </a:r>
          </a:p>
        </p:txBody>
      </p:sp>
      <p:pic>
        <p:nvPicPr>
          <p:cNvPr id="4" name="Picture 6" descr="Take the challenge.jpg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6996"/>
          <a:stretch/>
        </p:blipFill>
        <p:spPr>
          <a:xfrm>
            <a:off x="4293689" y="1313873"/>
            <a:ext cx="360462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8199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853</Words>
  <Application>Microsoft Office PowerPoint</Application>
  <PresentationFormat>Widescreen</PresentationFormat>
  <Paragraphs>169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Corbel</vt:lpstr>
      <vt:lpstr>Myriad Pro</vt:lpstr>
      <vt:lpstr>20140311PresentationUWTSDTemplate</vt:lpstr>
      <vt:lpstr>Developing Emotional Intelligence Skills for the Workplace  Week 6 Strategies for Enhancing Emotional Intelligence Additional Material  (1 of 2)</vt:lpstr>
      <vt:lpstr>Agenda </vt:lpstr>
      <vt:lpstr>What does emotional intelligence look like, sound like, feel like?</vt:lpstr>
      <vt:lpstr>Potential Signs of High EI </vt:lpstr>
      <vt:lpstr>Potential Signs of Low EI </vt:lpstr>
      <vt:lpstr>  Emotional Intelligence (EI)</vt:lpstr>
      <vt:lpstr>PowerPoint Presentation</vt:lpstr>
      <vt:lpstr>Self-Awareness</vt:lpstr>
      <vt:lpstr>Strategies for improving Self-Awareness </vt:lpstr>
      <vt:lpstr>Self-Management </vt:lpstr>
      <vt:lpstr>Strategies for improving Self-Management </vt:lpstr>
      <vt:lpstr>Social Awareness </vt:lpstr>
      <vt:lpstr>Empathy </vt:lpstr>
      <vt:lpstr>Strategies for improving Social Awareness  </vt:lpstr>
      <vt:lpstr>Relationship Management </vt:lpstr>
      <vt:lpstr>Strategies for improving Relationship Management </vt:lpstr>
      <vt:lpstr>      Emotional Intelligence (EI)   </vt:lpstr>
      <vt:lpstr>      Emotional Intelligence (EI)   </vt:lpstr>
      <vt:lpstr>Heart and Head Combined </vt:lpstr>
      <vt:lpstr>Emotional Intelligence (EI)</vt:lpstr>
      <vt:lpstr>Can Emotional Intelligence Be Taught? </vt:lpstr>
      <vt:lpstr> Profoundly Powerful, Profoundly Simple Techniques for Increasing EI</vt:lpstr>
      <vt:lpstr>Thoughts to consider…</vt:lpstr>
      <vt:lpstr>Improve Your Emotional Intelligence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Amare Desta</cp:lastModifiedBy>
  <cp:revision>16</cp:revision>
  <dcterms:created xsi:type="dcterms:W3CDTF">2020-06-19T16:43:51Z</dcterms:created>
  <dcterms:modified xsi:type="dcterms:W3CDTF">2024-11-17T10:01:19Z</dcterms:modified>
</cp:coreProperties>
</file>