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277" r:id="rId2"/>
    <p:sldId id="278" r:id="rId3"/>
    <p:sldId id="279" r:id="rId4"/>
    <p:sldId id="293" r:id="rId5"/>
    <p:sldId id="282" r:id="rId6"/>
    <p:sldId id="297" r:id="rId7"/>
    <p:sldId id="281" r:id="rId8"/>
    <p:sldId id="283" r:id="rId9"/>
    <p:sldId id="298" r:id="rId10"/>
    <p:sldId id="284" r:id="rId11"/>
    <p:sldId id="299" r:id="rId12"/>
    <p:sldId id="285" r:id="rId13"/>
    <p:sldId id="300" r:id="rId14"/>
    <p:sldId id="280" r:id="rId15"/>
    <p:sldId id="286" r:id="rId16"/>
    <p:sldId id="287" r:id="rId17"/>
    <p:sldId id="288" r:id="rId18"/>
    <p:sldId id="289" r:id="rId19"/>
    <p:sldId id="290" r:id="rId20"/>
    <p:sldId id="291" r:id="rId21"/>
    <p:sldId id="292" r:id="rId22"/>
    <p:sldId id="294" r:id="rId23"/>
    <p:sldId id="295" r:id="rId24"/>
    <p:sldId id="296" r:id="rId2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555" autoAdjust="0"/>
    <p:restoredTop sz="95794" autoAdjust="0"/>
  </p:normalViewPr>
  <p:slideViewPr>
    <p:cSldViewPr>
      <p:cViewPr varScale="1">
        <p:scale>
          <a:sx n="106" d="100"/>
          <a:sy n="106" d="100"/>
        </p:scale>
        <p:origin x="888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Segmentation, targeting, and positioning - (STP) are fundamental concepts in marketing that help businesses effectively reach and engage their target audience. These three processes work together to define a clear marketing strategy and ensure that a product or service aligns with the needs and preferences of specific customer groups.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14A9C3-BF87-644C-A0DF-121D73AA4F3A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79653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LCBB4007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>
                <a:highlight>
                  <a:srgbClr val="FFFF00"/>
                </a:highlight>
              </a:rPr>
              <a:t>Marketing</a:t>
            </a:r>
            <a:br>
              <a:rPr lang="en-GB" altLang="en-US" sz="3600" b="1" dirty="0"/>
            </a:br>
            <a:br>
              <a:rPr lang="en-GB" altLang="en-US" sz="3600" b="1" dirty="0"/>
            </a:br>
            <a:r>
              <a:rPr lang="en-GB" altLang="en-US" sz="2400" b="1" dirty="0"/>
              <a:t>Week 5 – Session 1</a:t>
            </a:r>
            <a:br>
              <a:rPr lang="en-GB" altLang="en-US" sz="3600" b="1" dirty="0">
                <a:highlight>
                  <a:srgbClr val="FFFF00"/>
                </a:highlight>
              </a:rPr>
            </a:br>
            <a:endParaRPr lang="en-GB" altLang="en-US" sz="3600" b="1" dirty="0">
              <a:highlight>
                <a:srgbClr val="FFFF00"/>
              </a:highligh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29A11-C088-497E-6AB9-40BF2BC1F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94675-D1A3-9225-8196-872E18E19C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Defining Marketing</a:t>
            </a:r>
          </a:p>
          <a:p>
            <a:r>
              <a:rPr lang="en-US" sz="2000" dirty="0"/>
              <a:t>Importance of marketing in business</a:t>
            </a:r>
          </a:p>
          <a:p>
            <a:r>
              <a:rPr lang="en-US" sz="2000" dirty="0"/>
              <a:t>Market research, segmentation, targeting, and positioning </a:t>
            </a:r>
          </a:p>
          <a:p>
            <a:r>
              <a:rPr lang="en-US" sz="2000" dirty="0"/>
              <a:t>Marketing mix (7ps)</a:t>
            </a:r>
          </a:p>
          <a:p>
            <a:pPr lvl="1"/>
            <a:r>
              <a:rPr lang="en-US" sz="1800" dirty="0"/>
              <a:t>Product</a:t>
            </a:r>
          </a:p>
          <a:p>
            <a:pPr lvl="1"/>
            <a:r>
              <a:rPr lang="en-US" sz="1800" dirty="0"/>
              <a:t>Price</a:t>
            </a:r>
          </a:p>
          <a:p>
            <a:pPr lvl="1"/>
            <a:r>
              <a:rPr lang="en-US" sz="1800" dirty="0"/>
              <a:t>Promotion </a:t>
            </a:r>
          </a:p>
          <a:p>
            <a:pPr lvl="1"/>
            <a:r>
              <a:rPr lang="en-US" sz="1800" dirty="0"/>
              <a:t>Place</a:t>
            </a:r>
          </a:p>
          <a:p>
            <a:pPr lvl="1"/>
            <a:r>
              <a:rPr lang="en-US" sz="1800" dirty="0"/>
              <a:t>People</a:t>
            </a:r>
          </a:p>
          <a:p>
            <a:pPr lvl="1"/>
            <a:r>
              <a:rPr lang="en-US" sz="1800" dirty="0"/>
              <a:t>Process</a:t>
            </a:r>
          </a:p>
          <a:p>
            <a:pPr lvl="1"/>
            <a:r>
              <a:rPr lang="en-US" sz="1800" dirty="0"/>
              <a:t>Physical evidence</a:t>
            </a:r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28448-FE16-6E19-21B4-4E30DF9CB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EDA101-5591-2823-DA99-8BC5F93AA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51954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A4DB4-A59C-E0A3-5E0F-87EAA0182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Defining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C7880-AF97-7394-CBEF-41D7B33C2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“Marketing is defined as an interaction process aimed at understanding, satisfying, or even extending customer needs.” (Needles and Burns, 2019)</a:t>
            </a:r>
          </a:p>
          <a:p>
            <a:r>
              <a:rPr lang="en-US" sz="2400" dirty="0"/>
              <a:t>It is concerned with the new product design, branding, pricing, promotion communication and accessibility to customer of goods, services and ideas.</a:t>
            </a:r>
          </a:p>
          <a:p>
            <a:r>
              <a:rPr lang="en-US" sz="2400" dirty="0"/>
              <a:t>It exists in all types of organizations and involves all members of the organization.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C2D2E-991C-0954-AB50-A1050C55D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1356B8-EC0F-5AAB-F6D7-3E415910D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5812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7166E-3959-7746-2AB9-4571A3543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marketing in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42339-7D11-6F32-4758-D90A549A6C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400" b="0" i="0" dirty="0">
                <a:solidFill>
                  <a:srgbClr val="343541"/>
                </a:solidFill>
                <a:effectLst/>
              </a:rPr>
              <a:t>Marketing is crucial in business for several reasons:</a:t>
            </a:r>
          </a:p>
          <a:p>
            <a:pPr algn="l"/>
            <a:r>
              <a:rPr lang="en-GB" sz="2400" b="0" i="0" dirty="0">
                <a:solidFill>
                  <a:srgbClr val="343541"/>
                </a:solidFill>
                <a:effectLst/>
              </a:rPr>
              <a:t> It serves as the primary bridge between a company and its target audience. </a:t>
            </a:r>
          </a:p>
          <a:p>
            <a:pPr algn="l"/>
            <a:r>
              <a:rPr lang="en-GB" sz="2400" b="0" i="0" dirty="0">
                <a:solidFill>
                  <a:srgbClr val="343541"/>
                </a:solidFill>
                <a:effectLst/>
              </a:rPr>
              <a:t>It creates awareness about the company's products or services, ensuring that potential customers are informed about what is offered and how it can meet their needs.</a:t>
            </a:r>
          </a:p>
          <a:p>
            <a:pPr algn="l"/>
            <a:r>
              <a:rPr lang="en-GB" sz="2400" dirty="0">
                <a:solidFill>
                  <a:srgbClr val="343541"/>
                </a:solidFill>
              </a:rPr>
              <a:t>M</a:t>
            </a:r>
            <a:r>
              <a:rPr lang="en-GB" sz="2400" b="0" i="0" dirty="0">
                <a:solidFill>
                  <a:srgbClr val="343541"/>
                </a:solidFill>
                <a:effectLst/>
              </a:rPr>
              <a:t>arketing is concerned about advertising, promotional activities, and various outreach efforts.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903EC3-36D3-63C2-6714-D15CACDE9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81D6AC-DD5C-AB2A-6C98-508BEA1BF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1861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808FB-F85C-0A87-FF69-2E20B824D2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836712"/>
            <a:ext cx="4038600" cy="3989040"/>
          </a:xfrm>
        </p:spPr>
        <p:txBody>
          <a:bodyPr wrap="square" anchor="t"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Decisions about marketing cannot be made without researching the market in all its aspects, including an understanding of the consumer buying behavior (Needles and Burns, 2019)</a:t>
            </a:r>
          </a:p>
        </p:txBody>
      </p:sp>
      <p:pic>
        <p:nvPicPr>
          <p:cNvPr id="1026" name="Picture 2" descr="A graphic of a marketing word&#10;&#10;Description automatically generated with medium confidence">
            <a:extLst>
              <a:ext uri="{FF2B5EF4-FFF2-40B4-BE49-F238E27FC236}">
                <a16:creationId xmlns:a16="http://schemas.microsoft.com/office/drawing/2014/main" id="{61BD0B63-6062-C9D7-CEA8-410F4C1D84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585071"/>
            <a:ext cx="4038600" cy="20193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75609D-C499-B579-DC98-624B727971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03/09/2023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703B1F-9CEA-5B8C-787E-56A281A318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8489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6823-F926-C73C-2817-8F913989E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Marketing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2F259-B2D3-5FD7-F293-6DD1FAB889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Market research </a:t>
            </a:r>
          </a:p>
          <a:p>
            <a:r>
              <a:rPr lang="en-US" sz="2400" dirty="0"/>
              <a:t>Segmentation</a:t>
            </a:r>
          </a:p>
          <a:p>
            <a:r>
              <a:rPr lang="en-US" sz="2400" dirty="0"/>
              <a:t>Targeting </a:t>
            </a:r>
          </a:p>
          <a:p>
            <a:r>
              <a:rPr lang="en-US" sz="2400" dirty="0"/>
              <a:t>Positioning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627FD1-6337-996D-C2F6-4AC956445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2E951A-ABFC-63E6-316D-89460429C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21050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3655A-742B-0081-F247-4D593D127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Market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AECC0-826D-8D3D-50F4-252747FBB8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Market research involves the collection and analysis of information to gain feedback on current marketing activities including those concerned with product launches and testing the market response to product proposals.</a:t>
            </a:r>
          </a:p>
          <a:p>
            <a:r>
              <a:rPr lang="en-US" sz="2400" dirty="0"/>
              <a:t>It is concerned with collecting and reviewing information about competitors’ products, pricing, promotions and distribution policies.</a:t>
            </a:r>
          </a:p>
          <a:p>
            <a:r>
              <a:rPr lang="en-US" sz="2400" dirty="0"/>
              <a:t>Effective market research enables managers to make more objective marketing decisions and to be more responsive to existing and emerging customer needs.</a:t>
            </a:r>
          </a:p>
          <a:p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434876-ED80-6BC1-755B-BAD19A272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963BA8-95CC-5AFF-5019-E8F8FE8AB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14929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80F46-C100-DD9A-AD22-B9188328F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92181-4669-5082-D93A-48D6478195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400" b="1" i="0" dirty="0">
                <a:effectLst/>
              </a:rPr>
              <a:t>Market Segmentation</a:t>
            </a:r>
            <a:r>
              <a:rPr lang="en-GB" sz="2400" dirty="0"/>
              <a:t> </a:t>
            </a:r>
            <a:r>
              <a:rPr lang="en-GB" sz="2400" b="0" i="0" dirty="0">
                <a:effectLst/>
              </a:rPr>
              <a:t>is the process of dividing a broad and diverse market into smaller, more manageable segments or groups of consumers who share similar characteristics, needs, and behaviours. </a:t>
            </a:r>
          </a:p>
          <a:p>
            <a:pPr algn="l"/>
            <a:r>
              <a:rPr lang="en-GB" sz="2400" b="0" i="0" dirty="0">
                <a:effectLst/>
              </a:rPr>
              <a:t>The goal of segmentation is to identify distinct customer segments that a business can serve more effectively. </a:t>
            </a:r>
          </a:p>
          <a:p>
            <a:pPr algn="l"/>
            <a:r>
              <a:rPr lang="en-GB" sz="2400" b="0" i="0" dirty="0">
                <a:effectLst/>
              </a:rPr>
              <a:t>Segmentation criteria can include </a:t>
            </a:r>
            <a:r>
              <a:rPr lang="en-GB" sz="2400" b="1" i="0" dirty="0">
                <a:effectLst/>
              </a:rPr>
              <a:t>demographics</a:t>
            </a:r>
            <a:r>
              <a:rPr lang="en-GB" sz="2400" b="0" i="0" dirty="0">
                <a:effectLst/>
              </a:rPr>
              <a:t> (age, gender, income), </a:t>
            </a:r>
            <a:r>
              <a:rPr lang="en-GB" sz="2400" b="1" i="0" dirty="0">
                <a:effectLst/>
              </a:rPr>
              <a:t>psychological</a:t>
            </a:r>
            <a:r>
              <a:rPr lang="en-GB" sz="2400" b="0" i="0" dirty="0">
                <a:effectLst/>
              </a:rPr>
              <a:t> (lifestyle, values, interests), and </a:t>
            </a:r>
            <a:r>
              <a:rPr lang="en-GB" sz="2400" b="1" i="0" dirty="0">
                <a:effectLst/>
              </a:rPr>
              <a:t>behavioural </a:t>
            </a:r>
            <a:r>
              <a:rPr lang="en-GB" sz="2400" dirty="0"/>
              <a:t>aspects (</a:t>
            </a:r>
            <a:r>
              <a:rPr lang="en-GB" sz="2400" b="0" i="0" dirty="0">
                <a:effectLst/>
              </a:rPr>
              <a:t>buying habits, product usage).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A0453-AE6F-EA65-E94C-FFF91B8BD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B848E5-E3C0-6DC4-23AB-D85E4D9D4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8901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E7A99-2D88-0DD4-7602-E8B901850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2142F-5E1A-4D97-1D93-A2852B3D20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</a:rPr>
              <a:t>For example, an organization might segment the market for a new smartphone into groups based on factors such as: </a:t>
            </a:r>
          </a:p>
          <a:p>
            <a:pPr lvl="1"/>
            <a:r>
              <a:rPr lang="en-GB" sz="2000" dirty="0"/>
              <a:t>A</a:t>
            </a:r>
            <a:r>
              <a:rPr lang="en-GB" sz="2000" b="0" i="0" dirty="0">
                <a:effectLst/>
              </a:rPr>
              <a:t>ge: teenagers, young adults, professionals</a:t>
            </a:r>
            <a:r>
              <a:rPr lang="en-GB" sz="2000" dirty="0"/>
              <a:t>.</a:t>
            </a:r>
            <a:endParaRPr lang="en-GB" sz="2000" b="0" i="0" dirty="0">
              <a:effectLst/>
            </a:endParaRPr>
          </a:p>
          <a:p>
            <a:pPr lvl="1"/>
            <a:r>
              <a:rPr lang="en-GB" sz="2000" b="0" i="0" dirty="0">
                <a:effectLst/>
              </a:rPr>
              <a:t>Usage: heavy users, casual users  </a:t>
            </a:r>
          </a:p>
          <a:p>
            <a:pPr lvl="1"/>
            <a:r>
              <a:rPr lang="en-GB" sz="2000" b="0" i="0" dirty="0">
                <a:effectLst/>
              </a:rPr>
              <a:t>geographic location: urban, suburban, rural.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963B6-ECB5-8919-D06B-5B6C9AE55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306353-0211-E8B4-1186-5F529EE62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27295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91299-3181-6AF2-6193-4D661F41D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Targeting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B13640-4AE3-455F-DB6E-E9A8F9762D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400" b="1" i="0" dirty="0">
                <a:effectLst/>
              </a:rPr>
              <a:t>Targeting</a:t>
            </a:r>
            <a:r>
              <a:rPr lang="en-GB" sz="2400" b="0" i="0" dirty="0">
                <a:effectLst/>
              </a:rPr>
              <a:t> involves selecting one or more specific customer segments from the segmented market to focus marketing efforts on. </a:t>
            </a:r>
          </a:p>
          <a:p>
            <a:pPr algn="l"/>
            <a:r>
              <a:rPr lang="en-GB" sz="2400" b="0" i="0" dirty="0">
                <a:effectLst/>
              </a:rPr>
              <a:t>Businesses evaluate the attractiveness and potential profitability of each segment and choose the segments that align best with their product or service offerings and overall business goals. T</a:t>
            </a:r>
          </a:p>
          <a:p>
            <a:pPr algn="l"/>
            <a:r>
              <a:rPr lang="en-GB" sz="2400" b="0" i="0" dirty="0" err="1">
                <a:effectLst/>
              </a:rPr>
              <a:t>argeting</a:t>
            </a:r>
            <a:r>
              <a:rPr lang="en-GB" sz="2400" b="0" i="0" dirty="0">
                <a:effectLst/>
              </a:rPr>
              <a:t> ensures that marketing resources are concentrated on the most promising opportunities.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F4285F-BB0B-BF22-1CBE-36FC248E6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48D1B3-1C0C-9834-2C49-512DCC850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39993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E5707-2356-6E7C-D9C6-63FB3B511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b="1"/>
              <a:t>Targeting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A8891-603A-34B5-5B5D-B81CF29AB2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0" i="0" dirty="0">
                <a:effectLst/>
              </a:rPr>
              <a:t>Continuing with the smartphone example, after segmentation, a business might decide to target the </a:t>
            </a:r>
            <a:r>
              <a:rPr lang="en-GB" sz="2400" b="1" i="0" dirty="0">
                <a:effectLst/>
              </a:rPr>
              <a:t>young adults’</a:t>
            </a:r>
            <a:r>
              <a:rPr lang="en-GB" sz="2400" b="0" i="0" dirty="0">
                <a:effectLst/>
              </a:rPr>
              <a:t> segment because it aligns with the smartphone's features and pricing strategy.</a:t>
            </a:r>
          </a:p>
          <a:p>
            <a:pPr>
              <a:lnSpc>
                <a:spcPct val="90000"/>
              </a:lnSpc>
            </a:pPr>
            <a:endParaRPr lang="en-US" dirty="0"/>
          </a:p>
        </p:txBody>
      </p:sp>
      <p:pic>
        <p:nvPicPr>
          <p:cNvPr id="1026" name="Picture 2" descr="What is Targeted Marketing? Definition, Strategies &amp; Examples | Sender">
            <a:extLst>
              <a:ext uri="{FF2B5EF4-FFF2-40B4-BE49-F238E27FC236}">
                <a16:creationId xmlns:a16="http://schemas.microsoft.com/office/drawing/2014/main" id="{D2AB58E3-B60E-81D9-D141-D0918D446D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297321"/>
            <a:ext cx="4038600" cy="259480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D3475C-E26E-2B75-2161-82FAA67602A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03/09/2023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D14C29-06BF-2881-ED54-19F98AC5970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41838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0A931-FC0A-F271-E6FE-2C36AD3240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91311-840F-3BF3-5D12-D701D3C12B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400" b="1" i="0" dirty="0">
                <a:effectLst/>
              </a:rPr>
              <a:t>Positioning</a:t>
            </a:r>
            <a:r>
              <a:rPr lang="en-GB" sz="2400" dirty="0"/>
              <a:t> </a:t>
            </a:r>
            <a:r>
              <a:rPr lang="en-GB" sz="2400" b="0" i="0" dirty="0">
                <a:effectLst/>
              </a:rPr>
              <a:t>is the process of defining how a product or brand is perceived by the target audience comparing with competing products or brands. </a:t>
            </a:r>
          </a:p>
          <a:p>
            <a:pPr algn="l"/>
            <a:r>
              <a:rPr lang="en-GB" sz="2400" b="0" i="0" dirty="0">
                <a:effectLst/>
              </a:rPr>
              <a:t>It involves creating a unique and favourable position in the customer's mind. </a:t>
            </a:r>
          </a:p>
          <a:p>
            <a:pPr algn="l"/>
            <a:r>
              <a:rPr lang="en-GB" sz="2400" b="0" i="0" dirty="0">
                <a:effectLst/>
              </a:rPr>
              <a:t>Effective positioning communicates why a product or brand is different and better than competitors. 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4A1523-5856-5EAD-9E3C-8D5C6CBC8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EF01A9-F6F1-8E47-1066-A2561901A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98171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80420-830E-B690-18F5-11DFA7EB1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b="1"/>
              <a:t>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E3AED-BEFB-373B-B882-D20887DD45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0" i="0" dirty="0">
                <a:effectLst/>
              </a:rPr>
              <a:t>For example, a smartphone brand may position itself as </a:t>
            </a:r>
            <a:r>
              <a:rPr lang="en-GB" sz="2400" b="1" i="0" dirty="0">
                <a:effectLst/>
              </a:rPr>
              <a:t>innovative and feature-rich </a:t>
            </a:r>
            <a:r>
              <a:rPr lang="en-GB" sz="2400" b="0" i="0" dirty="0">
                <a:effectLst/>
              </a:rPr>
              <a:t>for young adults, highlighting the product's competitive pricing, high-quality camera, and compatibility with popular apps and games.</a:t>
            </a:r>
          </a:p>
          <a:p>
            <a:pPr>
              <a:lnSpc>
                <a:spcPct val="90000"/>
              </a:lnSpc>
            </a:pPr>
            <a:endParaRPr lang="en-US" sz="2400" dirty="0"/>
          </a:p>
        </p:txBody>
      </p:sp>
      <p:pic>
        <p:nvPicPr>
          <p:cNvPr id="2050" name="Picture 2" descr="The 5th P in Marketing: Positioning Your Brand | Upstart Group">
            <a:extLst>
              <a:ext uri="{FF2B5EF4-FFF2-40B4-BE49-F238E27FC236}">
                <a16:creationId xmlns:a16="http://schemas.microsoft.com/office/drawing/2014/main" id="{53B2BF76-E979-7CA1-66A7-B3F414DC49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93" r="28562"/>
          <a:stretch/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B14463-D36F-51BB-E50E-2EA30E60DD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03/09/2023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191A9E-F066-0951-5BD3-527F26D2E8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86275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59DF1-5E7D-404D-76EE-556C4CBB82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Marketing mix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AED81A-A82B-17D8-207D-87F32FD953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Marketing mix </a:t>
            </a:r>
            <a:r>
              <a:rPr lang="en-US" sz="2400" dirty="0"/>
              <a:t>describes the marketing elements that could affect the way a product performed in the marketplace.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3A25F1-762A-F7A9-814F-A7EFC6E55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FE362-5A5A-491B-3BB6-D052662D0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7" name="Picture 6" descr="A diagram of a diagram&#10;&#10;Description automatically generated">
            <a:extLst>
              <a:ext uri="{FF2B5EF4-FFF2-40B4-BE49-F238E27FC236}">
                <a16:creationId xmlns:a16="http://schemas.microsoft.com/office/drawing/2014/main" id="{8C945A22-1F44-5597-6590-B751F17373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852936"/>
            <a:ext cx="5616624" cy="2627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5889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A003F-0017-FAA5-DFF3-DCF9AD673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Product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C2E60-0F24-EEF8-6610-C8ABCAA1A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</a:rPr>
              <a:t>This refers to the actual offering that a business provides to its customers. </a:t>
            </a:r>
          </a:p>
          <a:p>
            <a:r>
              <a:rPr lang="en-GB" sz="2400" b="0" i="0" dirty="0">
                <a:effectLst/>
              </a:rPr>
              <a:t>It encompasses not only the physical product but also any associated features, warranties, design, packaging, and branding. </a:t>
            </a:r>
          </a:p>
          <a:p>
            <a:r>
              <a:rPr lang="en-GB" sz="2400" b="0" i="0" dirty="0">
                <a:effectLst/>
              </a:rPr>
              <a:t>Product decisions involve defining what the product is, its unique selling points, and how it meets customer needs and wants.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F657B0-0E88-F076-8704-ACBC66A8E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B179A8-BE50-24FE-C0F4-54B968B128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61157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8C48B-37B7-34AE-EA19-7C35F0BDD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Price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B2CE1-B66A-A0F1-CA38-5A9A312962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</a:rPr>
              <a:t>Price represents the amount of money customers are willing to pay for the product or service. </a:t>
            </a:r>
          </a:p>
          <a:p>
            <a:r>
              <a:rPr lang="en-GB" sz="2400" b="0" i="0" dirty="0">
                <a:effectLst/>
              </a:rPr>
              <a:t>Pricing strategies can vary widely and include options like competitive pricing, premium pricing, discount pricing, or value-based pricing. </a:t>
            </a:r>
          </a:p>
          <a:p>
            <a:r>
              <a:rPr lang="en-GB" sz="2400" b="0" i="0" dirty="0">
                <a:effectLst/>
              </a:rPr>
              <a:t>Pricing decisions need to align with the product's perceived value and the target market's willingness and ability to pay.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45F1AF-7871-5A56-E914-52D6465F9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BE47A3-1B87-8F76-0A12-34E4C5C9E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44368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60768-3593-493E-BC1D-E718F25FE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4043E-85CA-B2ED-22A1-004902E5B1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</a:rPr>
              <a:t>Promotion encompasses all the communication and marketing activities used to inform, persuade, and influence customers to purchase the product or service.</a:t>
            </a:r>
          </a:p>
          <a:p>
            <a:r>
              <a:rPr lang="en-GB" sz="2400" b="0" i="0" dirty="0">
                <a:effectLst/>
              </a:rPr>
              <a:t>It includes advertising, public relations, sales promotions, social media marketing, content marketing, and more. Promotion strategies aim to create awareness, generate interest, and drive sales.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4A2517-5BB8-0042-629E-6D5D44499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504EFF-17B1-0AFD-4853-ED7BE079B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874415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B53B8-3ECE-5EB8-4767-CD46FF9D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871CF-7A07-4924-E522-D52A942C01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</a:rPr>
              <a:t>Place refers to the channels and methods a business uses to make its product or service available to customers.</a:t>
            </a:r>
          </a:p>
          <a:p>
            <a:r>
              <a:rPr lang="en-GB" sz="2400" b="0" i="0" dirty="0">
                <a:effectLst/>
              </a:rPr>
              <a:t>This involves decisions about distribution channels (e.g., direct sales, retailers, online platforms), locations, inventory management, and logistics. </a:t>
            </a:r>
          </a:p>
          <a:p>
            <a:r>
              <a:rPr lang="en-GB" sz="2400" b="0" i="0" dirty="0">
                <a:effectLst/>
              </a:rPr>
              <a:t>Effective distribution ensures that the product is accessible to the target audience.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A77B73-E2D8-A071-13EE-5C0BCAE0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965D64-9774-02DA-E7A7-1B5F4B135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572347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99868-2C9B-2104-87EE-9B7FE324D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002E8-E015-9B46-D707-BD48CE3325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</a:rPr>
              <a:t>People refer to the employees and personnel who interact directly with customers. </a:t>
            </a:r>
          </a:p>
          <a:p>
            <a:r>
              <a:rPr lang="en-GB" sz="2400" b="0" i="0" dirty="0">
                <a:effectLst/>
              </a:rPr>
              <a:t>Their behaviour, attitude, and competence can significantly impact the customer's experience and satisfaction. </a:t>
            </a:r>
          </a:p>
          <a:p>
            <a:r>
              <a:rPr lang="en-GB" sz="2400" b="0" i="0" dirty="0">
                <a:effectLst/>
              </a:rPr>
              <a:t>Employee training, customer service, and the overall customer-facing culture are critical aspects of this element.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E64C4B-FBD7-F221-24DC-72212817F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3FD68B-9217-02B6-D7A3-A705D4AAB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23081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FA042-5062-CC6D-C07A-4A521BEE8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B353E1-2EEC-84A2-FC46-BC88F0F985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</a:rPr>
              <a:t>Process relates to the methods and procedures used to deliver the product or service. </a:t>
            </a:r>
          </a:p>
          <a:p>
            <a:r>
              <a:rPr lang="en-GB" sz="2400" b="0" i="0" dirty="0">
                <a:effectLst/>
              </a:rPr>
              <a:t>It involves designing efficient and effective processes to ensure consistent quality and customer satisfaction. Examples include order processing, customer onboarding, and service delivery workflows.</a:t>
            </a:r>
            <a:br>
              <a:rPr lang="en-GB" dirty="0"/>
            </a:b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A9D5DD-AB64-7D37-30DA-2ED8F1EC6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70E98-032F-A631-F933-B175F899B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92075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33A20-E166-A064-D3EF-66CFB8241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Physical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2A50D-029C-36E3-638D-ED429E2E8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</a:rPr>
              <a:t>Physical evidence refers to the tangible and intangible cues that customers use to evaluate the service or product. </a:t>
            </a:r>
          </a:p>
          <a:p>
            <a:r>
              <a:rPr lang="en-GB" sz="2400" b="0" i="0" dirty="0">
                <a:effectLst/>
              </a:rPr>
              <a:t>It includes elements like the physical environment (e.g., store layout, ambiance), packaging, branding, signage, and customer testimonials. </a:t>
            </a:r>
          </a:p>
          <a:p>
            <a:r>
              <a:rPr lang="en-GB" sz="2400" b="0" i="0" dirty="0">
                <a:effectLst/>
              </a:rPr>
              <a:t>These cues can influence the perception of quality and reliability.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B1D33B-0DF4-B5F9-C2F8-0EFB2D8E8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B777ED-A36F-696E-B1ED-CE2930800A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48710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363DE-230A-56A6-5F57-516E9EE41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B9BE5-0748-A122-0A90-AD0AD5095D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Form groups of 3-4 and attempt to apply the STP marketing tools on a product/service of your choice.</a:t>
            </a:r>
          </a:p>
          <a:p>
            <a:endParaRPr lang="en-US" sz="2400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4A541D-2F20-B8F9-9B5D-75C51E78B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EF7900-5F21-7C99-5E62-8550A4415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759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D7325-EB80-D951-FC11-EE4607EC1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887FA-CE4F-D53E-65A8-61219D595A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Form groups of 3-4 and attempt to apply the 7ps </a:t>
            </a:r>
            <a:r>
              <a:rPr lang="en-US" sz="2400"/>
              <a:t>marketing mix on </a:t>
            </a:r>
            <a:r>
              <a:rPr lang="en-US" sz="2400" dirty="0"/>
              <a:t>a product/service of your choice.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75FD4F-C5D4-2B37-F1DA-71420C8A5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363E02-8771-1A36-3585-A63F7D2FE7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58538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98008-A613-BFD3-323D-FD9463FAD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6D4C4-D385-E5FB-DC87-08AA59DC52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b="0" i="0" dirty="0">
                <a:effectLst/>
              </a:rPr>
              <a:t>Capon, C. (2009) </a:t>
            </a:r>
            <a:r>
              <a:rPr lang="en-GB" sz="2000" b="0" i="1" dirty="0">
                <a:effectLst/>
              </a:rPr>
              <a:t>Understanding the business environment: inside and outside the organisation</a:t>
            </a:r>
            <a:r>
              <a:rPr lang="en-GB" sz="2000" b="0" i="0" dirty="0">
                <a:effectLst/>
              </a:rPr>
              <a:t>. Third edition. Harlow, England: Prentice Hall/Financial Times.</a:t>
            </a:r>
          </a:p>
          <a:p>
            <a:pPr marL="0" indent="0">
              <a:buNone/>
            </a:pPr>
            <a:r>
              <a:rPr lang="en-US" sz="2000" dirty="0"/>
              <a:t>Needle, D. Burns, J. (2015) Business in context : an introduction to business and its environment. Seventh edition. Andover: Cengage Learning.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6877BE-137F-DB5B-354F-D8E14D1F0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C9579C-1A76-1EE5-A25A-5A0FBA7F6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64090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905</TotalTime>
  <Words>1233</Words>
  <Application>Microsoft Macintosh PowerPoint</Application>
  <PresentationFormat>On-screen Show (4:3)</PresentationFormat>
  <Paragraphs>138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Myriad Pro</vt:lpstr>
      <vt:lpstr>Söhne</vt:lpstr>
      <vt:lpstr>Verdana</vt:lpstr>
      <vt:lpstr>20140311PresentationUWTSDTemplate</vt:lpstr>
      <vt:lpstr>LCBB4007  Marketing  Week 5 – Session 1 </vt:lpstr>
      <vt:lpstr>Objectives of the session</vt:lpstr>
      <vt:lpstr>Defining marketing</vt:lpstr>
      <vt:lpstr>Importance of marketing in business</vt:lpstr>
      <vt:lpstr>PowerPoint Presentation</vt:lpstr>
      <vt:lpstr>Marketing tools</vt:lpstr>
      <vt:lpstr>Market research </vt:lpstr>
      <vt:lpstr>Segmentation</vt:lpstr>
      <vt:lpstr>Segmentation</vt:lpstr>
      <vt:lpstr>Targeting</vt:lpstr>
      <vt:lpstr>Targeting</vt:lpstr>
      <vt:lpstr>Positioning</vt:lpstr>
      <vt:lpstr>Positioning</vt:lpstr>
      <vt:lpstr>Marketing mix</vt:lpstr>
      <vt:lpstr>Product</vt:lpstr>
      <vt:lpstr>Price</vt:lpstr>
      <vt:lpstr>Promotion</vt:lpstr>
      <vt:lpstr>Place</vt:lpstr>
      <vt:lpstr>People</vt:lpstr>
      <vt:lpstr>Process</vt:lpstr>
      <vt:lpstr>Physical evidence</vt:lpstr>
      <vt:lpstr>Activity 1</vt:lpstr>
      <vt:lpstr>Activity 2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 (1705472)</cp:lastModifiedBy>
  <cp:revision>102</cp:revision>
  <cp:lastPrinted>2018-07-02T15:32:24Z</cp:lastPrinted>
  <dcterms:created xsi:type="dcterms:W3CDTF">2002-10-07T19:43:58Z</dcterms:created>
  <dcterms:modified xsi:type="dcterms:W3CDTF">2023-09-03T22:13:00Z</dcterms:modified>
</cp:coreProperties>
</file>