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30275213" cy="2138838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36" autoAdjust="0"/>
  </p:normalViewPr>
  <p:slideViewPr>
    <p:cSldViewPr snapToGrid="0" snapToObjects="1">
      <p:cViewPr>
        <p:scale>
          <a:sx n="33" d="100"/>
          <a:sy n="33" d="100"/>
        </p:scale>
        <p:origin x="1716" y="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4CD262-72C2-3265-D52B-E6AA9BD3CB76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4674850" y="63500"/>
            <a:ext cx="950913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FF8C00">
                    <a:alpha val="50000"/>
                  </a:srgbClr>
                </a:solidFill>
                <a:latin typeface="Aptos" panose="020B0004020202020204" pitchFamily="34" charset="0"/>
              </a:rPr>
              <a:t>C2 - Confidential</a:t>
            </a:r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30275784" cy="1645920"/>
          </a:xfrm>
          <a:prstGeom prst="rect">
            <a:avLst/>
          </a:prstGeom>
          <a:solidFill>
            <a:srgbClr val="102E5F"/>
          </a:solidFill>
          <a:ln>
            <a:solidFill>
              <a:srgbClr val="102E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TextBox 2"/>
          <p:cNvSpPr txBox="1"/>
          <p:nvPr/>
        </p:nvSpPr>
        <p:spPr>
          <a:xfrm>
            <a:off x="457200" y="137160"/>
            <a:ext cx="182880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lang="en-GB" noProof="0" dirty="0"/>
              <a:t>DEVELOPMENT OF A BOEING SEAT JACK TOOL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868680"/>
            <a:ext cx="109728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>
                <a:solidFill>
                  <a:srgbClr val="FFFFFF"/>
                </a:solidFill>
              </a:defRPr>
            </a:pPr>
            <a:r>
              <a:rPr lang="en-GB" noProof="0" dirty="0"/>
              <a:t>Morgan Daniel Evans | BEng Mechanical &amp; Manufacturing Engineering</a:t>
            </a:r>
          </a:p>
        </p:txBody>
      </p:sp>
      <p:sp>
        <p:nvSpPr>
          <p:cNvPr id="6" name="Rectangle 5"/>
          <p:cNvSpPr/>
          <p:nvPr/>
        </p:nvSpPr>
        <p:spPr>
          <a:xfrm>
            <a:off x="27614880" y="228600"/>
            <a:ext cx="2011680" cy="9144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noProof="0" dirty="0"/>
              <a:t>SAFRAN LOGO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74320" y="1920240"/>
            <a:ext cx="6858000" cy="4572000"/>
          </a:xfrm>
          <a:prstGeom prst="roundRect">
            <a:avLst/>
          </a:prstGeom>
          <a:solidFill>
            <a:srgbClr val="E1EBF8"/>
          </a:solidFill>
          <a:ln>
            <a:solidFill>
              <a:srgbClr val="102E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b="1"/>
            </a:pPr>
            <a:r>
              <a:rPr lang="en-GB" sz="3200" noProof="0" dirty="0">
                <a:solidFill>
                  <a:schemeClr val="tx1"/>
                </a:solidFill>
              </a:rPr>
              <a:t>PROJECT BACKGROUND</a:t>
            </a:r>
          </a:p>
          <a:p>
            <a:endParaRPr lang="en-GB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Existing Boeing tooling created instability, component movement and damage risk during installation of Credenza, FWD and AFT shrouds. Boeing required improvements without modifying the approved lifting mechanism or wheel assembly.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74320" y="6766560"/>
            <a:ext cx="6858000" cy="3840480"/>
          </a:xfrm>
          <a:prstGeom prst="roundRect">
            <a:avLst/>
          </a:prstGeom>
          <a:solidFill>
            <a:srgbClr val="E1EBF8"/>
          </a:solidFill>
          <a:ln>
            <a:solidFill>
              <a:srgbClr val="102E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b="1"/>
            </a:pPr>
            <a:r>
              <a:rPr lang="en-GB" sz="3200" noProof="0" dirty="0">
                <a:solidFill>
                  <a:schemeClr val="tx1"/>
                </a:solidFill>
              </a:rPr>
              <a:t>AIMS &amp; OBJECTIVES</a:t>
            </a:r>
          </a:p>
          <a:p>
            <a:endParaRPr lang="en-GB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• Improve safety and stability</a:t>
            </a:r>
          </a:p>
          <a:p>
            <a:r>
              <a:rPr lang="en-GB" sz="2800" noProof="0" dirty="0">
                <a:solidFill>
                  <a:schemeClr val="tx1"/>
                </a:solidFill>
              </a:rPr>
              <a:t>• Reduce component damage</a:t>
            </a:r>
          </a:p>
          <a:p>
            <a:r>
              <a:rPr lang="en-GB" sz="2800" noProof="0" dirty="0">
                <a:solidFill>
                  <a:schemeClr val="tx1"/>
                </a:solidFill>
              </a:rPr>
              <a:t>• Improve operator confidence</a:t>
            </a:r>
          </a:p>
          <a:p>
            <a:r>
              <a:rPr lang="en-GB" sz="2800" noProof="0" dirty="0">
                <a:solidFill>
                  <a:schemeClr val="tx1"/>
                </a:solidFill>
              </a:rPr>
              <a:t>• Improve installation efficiency</a:t>
            </a:r>
          </a:p>
          <a:p>
            <a:r>
              <a:rPr lang="en-GB" sz="2800" noProof="0" dirty="0">
                <a:solidFill>
                  <a:schemeClr val="tx1"/>
                </a:solidFill>
              </a:rPr>
              <a:t>• Maintain Boeing compliance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06640" y="1920240"/>
            <a:ext cx="6858000" cy="8686800"/>
          </a:xfrm>
          <a:prstGeom prst="roundRect">
            <a:avLst/>
          </a:prstGeom>
          <a:solidFill>
            <a:srgbClr val="E1EBF8"/>
          </a:solidFill>
          <a:ln>
            <a:solidFill>
              <a:srgbClr val="102E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b="1"/>
            </a:pPr>
            <a:r>
              <a:rPr lang="en-GB" sz="3200" noProof="0" dirty="0">
                <a:solidFill>
                  <a:schemeClr val="tx1"/>
                </a:solidFill>
              </a:rPr>
              <a:t>RESEARCH &amp; METHODS</a:t>
            </a:r>
          </a:p>
          <a:p>
            <a:endParaRPr lang="en-GB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Literature review covering load retention, load distribution, ergonomics, centre of gravity control, human factors and material protection.</a:t>
            </a:r>
          </a:p>
          <a:p>
            <a:endParaRPr lang="en-GB" sz="2800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Design Process:</a:t>
            </a:r>
          </a:p>
          <a:p>
            <a:r>
              <a:rPr lang="en-GB" sz="2800" noProof="0" dirty="0">
                <a:solidFill>
                  <a:schemeClr val="tx1"/>
                </a:solidFill>
              </a:rPr>
              <a:t>Problem Analysis → Operator Feedback → Concept Generation → CAD Development → Validation Trial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2311360" y="1920240"/>
            <a:ext cx="7315200" cy="5303520"/>
          </a:xfrm>
          <a:prstGeom prst="roundRect">
            <a:avLst/>
          </a:prstGeom>
          <a:solidFill>
            <a:srgbClr val="E1EBF8"/>
          </a:solidFill>
          <a:ln>
            <a:solidFill>
              <a:srgbClr val="102E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b="1"/>
            </a:pPr>
            <a:r>
              <a:rPr lang="en-GB" sz="3200" noProof="0" dirty="0">
                <a:solidFill>
                  <a:schemeClr val="tx1"/>
                </a:solidFill>
              </a:rPr>
              <a:t>RESULTS &amp; VALIDATION</a:t>
            </a:r>
          </a:p>
          <a:p>
            <a:endParaRPr lang="en-GB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Validation completed at Boeing Seattle.</a:t>
            </a:r>
          </a:p>
          <a:p>
            <a:endParaRPr lang="en-GB" sz="2800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✓ Credenza installed successfully</a:t>
            </a:r>
          </a:p>
          <a:p>
            <a:r>
              <a:rPr lang="en-GB" sz="2800" noProof="0" dirty="0">
                <a:solidFill>
                  <a:schemeClr val="tx1"/>
                </a:solidFill>
              </a:rPr>
              <a:t>✓ FWD shroud installed successfully</a:t>
            </a:r>
          </a:p>
          <a:p>
            <a:r>
              <a:rPr lang="en-GB" sz="2800" noProof="0" dirty="0">
                <a:solidFill>
                  <a:schemeClr val="tx1"/>
                </a:solidFill>
              </a:rPr>
              <a:t>✓ AFT shroud installed successfully</a:t>
            </a:r>
          </a:p>
          <a:p>
            <a:r>
              <a:rPr lang="en-GB" sz="2800" noProof="0" dirty="0">
                <a:solidFill>
                  <a:schemeClr val="tx1"/>
                </a:solidFill>
              </a:rPr>
              <a:t>✓ No damage observed</a:t>
            </a:r>
          </a:p>
          <a:p>
            <a:r>
              <a:rPr lang="en-GB" sz="2800" noProof="0" dirty="0">
                <a:solidFill>
                  <a:schemeClr val="tx1"/>
                </a:solidFill>
              </a:rPr>
              <a:t>✓ Positive Boeing and Safran feedback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274320" y="16642080"/>
            <a:ext cx="13990320" cy="3474720"/>
          </a:xfrm>
          <a:prstGeom prst="roundRect">
            <a:avLst/>
          </a:prstGeom>
          <a:solidFill>
            <a:srgbClr val="E1EBF8"/>
          </a:solidFill>
          <a:ln>
            <a:solidFill>
              <a:srgbClr val="102E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b="1"/>
            </a:pPr>
            <a:r>
              <a:rPr lang="en-GB" sz="3200" noProof="0" dirty="0">
                <a:solidFill>
                  <a:schemeClr val="tx1"/>
                </a:solidFill>
              </a:rPr>
              <a:t>CONCLUSIONS</a:t>
            </a:r>
          </a:p>
          <a:p>
            <a:endParaRPr lang="en-GB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The final modular tooling design improved stability, usability, safety and installation performance while remaining fully compliant with Boeing constraints.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14538960" y="16642080"/>
            <a:ext cx="15270480" cy="3474720"/>
          </a:xfrm>
          <a:prstGeom prst="roundRect">
            <a:avLst/>
          </a:prstGeom>
          <a:solidFill>
            <a:srgbClr val="E1EBF8"/>
          </a:solidFill>
          <a:ln>
            <a:solidFill>
              <a:srgbClr val="102E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b="1"/>
            </a:pPr>
            <a:r>
              <a:rPr lang="en-GB" sz="3200" noProof="0" dirty="0">
                <a:solidFill>
                  <a:schemeClr val="tx1"/>
                </a:solidFill>
              </a:rPr>
              <a:t>FUTURE WORK</a:t>
            </a:r>
          </a:p>
          <a:p>
            <a:endParaRPr lang="en-GB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Extended testing • Structural validation • Weight optimisation • Increased standardisation • Additional aircraft applications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4630400" y="1920240"/>
            <a:ext cx="7498079" cy="5303520"/>
          </a:xfrm>
          <a:prstGeom prst="roundRect">
            <a:avLst/>
          </a:prstGeom>
          <a:solidFill>
            <a:srgbClr val="E1EBF8"/>
          </a:solidFill>
          <a:ln>
            <a:solidFill>
              <a:srgbClr val="102E5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b="1"/>
            </a:pPr>
            <a:r>
              <a:rPr lang="en-GB" sz="3200" noProof="0" dirty="0">
                <a:solidFill>
                  <a:schemeClr val="tx1"/>
                </a:solidFill>
              </a:rPr>
              <a:t>TOOL DEVELOPMENT</a:t>
            </a:r>
          </a:p>
          <a:p>
            <a:endParaRPr lang="en-GB" sz="2800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Credenza: Universal blocks and quick-release pins</a:t>
            </a:r>
          </a:p>
          <a:p>
            <a:endParaRPr lang="en-GB" sz="2800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FWD Shroud: Component-specific support brackets</a:t>
            </a:r>
          </a:p>
          <a:p>
            <a:endParaRPr lang="en-GB" sz="2800" noProof="0" dirty="0">
              <a:solidFill>
                <a:schemeClr val="tx1"/>
              </a:solidFill>
            </a:endParaRPr>
          </a:p>
          <a:p>
            <a:r>
              <a:rPr lang="en-GB" sz="2800" noProof="0" dirty="0">
                <a:solidFill>
                  <a:schemeClr val="tx1"/>
                </a:solidFill>
              </a:rPr>
              <a:t>AFT Shroud: standardised design reuse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274320" y="11064240"/>
            <a:ext cx="13533119" cy="320040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noProof="0" dirty="0"/>
              <a:t>PROJECT TIMELINE</a:t>
            </a:r>
          </a:p>
          <a:p>
            <a:endParaRPr lang="en-GB" noProof="0" dirty="0"/>
          </a:p>
          <a:p>
            <a:r>
              <a:rPr lang="en-GB" sz="2800" noProof="0" dirty="0"/>
              <a:t>Aug 2025 Start | Nov 2025 Requirements | Jan 2026 Concept Selection | Mar 2026 Design Refinement | May 2026 Validation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22494240" y="7223760"/>
            <a:ext cx="7315200" cy="301751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noProof="0" dirty="0"/>
              <a:t>KEY BENEFITS</a:t>
            </a:r>
          </a:p>
          <a:p>
            <a:endParaRPr lang="en-GB" noProof="0" dirty="0"/>
          </a:p>
          <a:p>
            <a:r>
              <a:rPr lang="en-GB" sz="2800" noProof="0" dirty="0"/>
              <a:t>Improved Stability</a:t>
            </a:r>
          </a:p>
          <a:p>
            <a:r>
              <a:rPr lang="en-GB" sz="2800" noProof="0" dirty="0"/>
              <a:t>Improved Safety</a:t>
            </a:r>
          </a:p>
          <a:p>
            <a:r>
              <a:rPr lang="en-GB" sz="2800" noProof="0" dirty="0"/>
              <a:t>Reduced Damage Risk</a:t>
            </a:r>
          </a:p>
          <a:p>
            <a:r>
              <a:rPr lang="en-GB" sz="2800" noProof="0" dirty="0"/>
              <a:t>Faster Installation</a:t>
            </a:r>
          </a:p>
          <a:p>
            <a:r>
              <a:rPr lang="en-GB" sz="2800" noProof="0" dirty="0"/>
              <a:t>Greater Standardisation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4630400" y="7772400"/>
            <a:ext cx="3291840" cy="23774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noProof="0" dirty="0"/>
              <a:t>FIGURE 1</a:t>
            </a:r>
          </a:p>
          <a:p>
            <a:r>
              <a:rPr lang="en-GB" noProof="0" dirty="0"/>
              <a:t>Insert Image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630400" y="10195560"/>
            <a:ext cx="32918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noProof="0" dirty="0"/>
              <a:t>Figure 1 Caption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8379440" y="7772400"/>
            <a:ext cx="3291840" cy="23774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noProof="0" dirty="0"/>
              <a:t>FIGURE 2</a:t>
            </a:r>
          </a:p>
          <a:p>
            <a:r>
              <a:rPr lang="en-GB" noProof="0" dirty="0"/>
              <a:t>Insert Image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8379440" y="10195560"/>
            <a:ext cx="32918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noProof="0" dirty="0"/>
              <a:t>Figure 2 Caption</a:t>
            </a:r>
          </a:p>
        </p:txBody>
      </p:sp>
      <p:sp>
        <p:nvSpPr>
          <p:cNvPr id="20" name="Rectangle 19"/>
          <p:cNvSpPr/>
          <p:nvPr/>
        </p:nvSpPr>
        <p:spPr>
          <a:xfrm>
            <a:off x="22494240" y="10694194"/>
            <a:ext cx="3291840" cy="23774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noProof="0" dirty="0"/>
              <a:t>FIGURE 3</a:t>
            </a:r>
          </a:p>
          <a:p>
            <a:r>
              <a:rPr lang="en-GB" noProof="0" dirty="0"/>
              <a:t>Insert Image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2494240" y="13195935"/>
            <a:ext cx="32918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noProof="0" dirty="0"/>
              <a:t>Figure 3 Caption</a:t>
            </a:r>
          </a:p>
        </p:txBody>
      </p:sp>
      <p:sp>
        <p:nvSpPr>
          <p:cNvPr id="22" name="Rectangle 21"/>
          <p:cNvSpPr/>
          <p:nvPr/>
        </p:nvSpPr>
        <p:spPr>
          <a:xfrm>
            <a:off x="26517600" y="10561320"/>
            <a:ext cx="3291840" cy="23774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noProof="0" dirty="0"/>
              <a:t>FIGURE 4</a:t>
            </a:r>
          </a:p>
          <a:p>
            <a:r>
              <a:rPr lang="en-GB" noProof="0" dirty="0"/>
              <a:t>Insert Image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6517600" y="13047344"/>
            <a:ext cx="32918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noProof="0" dirty="0"/>
              <a:t>Figure 4 Caption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4630400" y="10829924"/>
            <a:ext cx="3291840" cy="23774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noProof="0" dirty="0"/>
              <a:t>FIGURE 5</a:t>
            </a:r>
          </a:p>
          <a:p>
            <a:r>
              <a:rPr lang="en-GB" noProof="0" dirty="0"/>
              <a:t>Insert Image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4630400" y="13310235"/>
            <a:ext cx="32918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noProof="0" dirty="0"/>
              <a:t>Figure 5 Caption</a:t>
            </a:r>
          </a:p>
        </p:txBody>
      </p:sp>
      <p:sp>
        <p:nvSpPr>
          <p:cNvPr id="26" name="Rectangle 25"/>
          <p:cNvSpPr/>
          <p:nvPr/>
        </p:nvSpPr>
        <p:spPr>
          <a:xfrm>
            <a:off x="18379440" y="10818495"/>
            <a:ext cx="3291840" cy="23774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noProof="0" dirty="0"/>
              <a:t>FIGURE 6</a:t>
            </a:r>
          </a:p>
          <a:p>
            <a:r>
              <a:rPr lang="en-GB" noProof="0" dirty="0"/>
              <a:t>Insert Image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8379439" y="13310235"/>
            <a:ext cx="32918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noProof="0" dirty="0"/>
              <a:t>Figure 6 Caption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2494240" y="13761717"/>
            <a:ext cx="3291840" cy="23774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noProof="0" dirty="0"/>
              <a:t>FIGURE 7</a:t>
            </a:r>
          </a:p>
          <a:p>
            <a:r>
              <a:rPr lang="en-GB" noProof="0" dirty="0"/>
              <a:t>Insert Image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2494240" y="16230598"/>
            <a:ext cx="32918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noProof="0" dirty="0"/>
              <a:t>Figure 7 Caption</a:t>
            </a:r>
          </a:p>
        </p:txBody>
      </p:sp>
      <p:sp>
        <p:nvSpPr>
          <p:cNvPr id="30" name="Rectangle 29"/>
          <p:cNvSpPr/>
          <p:nvPr/>
        </p:nvSpPr>
        <p:spPr>
          <a:xfrm>
            <a:off x="26517600" y="13761717"/>
            <a:ext cx="3291840" cy="237744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noProof="0" dirty="0"/>
              <a:t>FIGURE 8</a:t>
            </a:r>
          </a:p>
          <a:p>
            <a:r>
              <a:rPr lang="en-GB" noProof="0" dirty="0"/>
              <a:t>Insert Image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6517600" y="16207737"/>
            <a:ext cx="32918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noProof="0" dirty="0"/>
              <a:t>Figure 8 Caption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629F5C9B-57E8-3689-A5EA-5921979AC8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08378" y="59101"/>
            <a:ext cx="2424684" cy="15277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9CCC3B9-ABEE-CAF3-DEAF-48A9F6DF0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8028" y="39584"/>
            <a:ext cx="1577628" cy="1566748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C111FF0-9EFD-AECD-9724-A6AA9C6A9A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00860" y="7748046"/>
            <a:ext cx="3479800" cy="2424654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FA20E72B-73B5-88EE-B9A3-0D3DAE12E69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10" r="-2" b="-2"/>
          <a:stretch>
            <a:fillRect/>
          </a:stretch>
        </p:blipFill>
        <p:spPr>
          <a:xfrm>
            <a:off x="18379439" y="7772400"/>
            <a:ext cx="3291841" cy="24003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9ADE29C9-75B1-6D44-BF1E-3C05495EA40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1405" r="2" b="2"/>
          <a:stretch>
            <a:fillRect/>
          </a:stretch>
        </p:blipFill>
        <p:spPr>
          <a:xfrm>
            <a:off x="22494239" y="10638852"/>
            <a:ext cx="3566159" cy="2542411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B8992593-1596-942E-B8FE-AD58BAADA13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4990" r="-2" b="424"/>
          <a:stretch>
            <a:fillRect/>
          </a:stretch>
        </p:blipFill>
        <p:spPr>
          <a:xfrm>
            <a:off x="26520067" y="10553437"/>
            <a:ext cx="3312995" cy="2436756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8E42DA93-29EA-1965-6397-9F0AD765DAC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56690" y="10818495"/>
            <a:ext cx="3265550" cy="2424069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BC1B1590-1974-8749-2BC8-86993D1ADF5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379439" y="10829924"/>
            <a:ext cx="3291841" cy="237744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8088344F-D1FA-F3F7-E358-E7E4B154A49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2494239" y="13769606"/>
            <a:ext cx="3291841" cy="2383179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DBFBF824-D851-487E-EC1E-57EB0771429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517599" y="13761717"/>
            <a:ext cx="3315463" cy="239106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Metadata/LabelInfo.xml><?xml version="1.0" encoding="utf-8"?>
<clbl:labelList xmlns:clbl="http://schemas.microsoft.com/office/2020/mipLabelMetadata">
  <clbl:label id="{024ffcea-f25b-491e-9dc9-834516f3550e}" enabled="1" method="Standard" siteId="{d52b49b7-0c8f-4d89-8c4f-f20517306e08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306</Words>
  <Application>Microsoft Office PowerPoint</Application>
  <PresentationFormat>Custom</PresentationFormat>
  <Paragraphs>75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EVANS Morgan (SAFRAN SEATS)</dc:creator>
  <cp:keywords/>
  <dc:description>generated using python-pptx</dc:description>
  <cp:lastModifiedBy>EVANS Morgan (SAFRAN SEATS)</cp:lastModifiedBy>
  <cp:revision>4</cp:revision>
  <dcterms:created xsi:type="dcterms:W3CDTF">2013-01-27T09:14:16Z</dcterms:created>
  <dcterms:modified xsi:type="dcterms:W3CDTF">2026-06-30T14:54:19Z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C2 - Confidential</vt:lpwstr>
  </property>
</Properties>
</file>