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778" r:id="rId2"/>
  </p:sldMasterIdLst>
  <p:notesMasterIdLst>
    <p:notesMasterId r:id="rId49"/>
  </p:notesMasterIdLst>
  <p:sldIdLst>
    <p:sldId id="256" r:id="rId3"/>
    <p:sldId id="261" r:id="rId4"/>
    <p:sldId id="263" r:id="rId5"/>
    <p:sldId id="260" r:id="rId6"/>
    <p:sldId id="262" r:id="rId7"/>
    <p:sldId id="276" r:id="rId8"/>
    <p:sldId id="277" r:id="rId9"/>
    <p:sldId id="266" r:id="rId10"/>
    <p:sldId id="272" r:id="rId11"/>
    <p:sldId id="269" r:id="rId12"/>
    <p:sldId id="274" r:id="rId13"/>
    <p:sldId id="275" r:id="rId14"/>
    <p:sldId id="264" r:id="rId15"/>
    <p:sldId id="268" r:id="rId16"/>
    <p:sldId id="291" r:id="rId17"/>
    <p:sldId id="279" r:id="rId18"/>
    <p:sldId id="280" r:id="rId19"/>
    <p:sldId id="283" r:id="rId20"/>
    <p:sldId id="273" r:id="rId21"/>
    <p:sldId id="285" r:id="rId22"/>
    <p:sldId id="281" r:id="rId23"/>
    <p:sldId id="287" r:id="rId24"/>
    <p:sldId id="286" r:id="rId25"/>
    <p:sldId id="282" r:id="rId26"/>
    <p:sldId id="288" r:id="rId27"/>
    <p:sldId id="270" r:id="rId28"/>
    <p:sldId id="290" r:id="rId29"/>
    <p:sldId id="293" r:id="rId30"/>
    <p:sldId id="294" r:id="rId31"/>
    <p:sldId id="295" r:id="rId32"/>
    <p:sldId id="296" r:id="rId33"/>
    <p:sldId id="297" r:id="rId34"/>
    <p:sldId id="298" r:id="rId35"/>
    <p:sldId id="299" r:id="rId36"/>
    <p:sldId id="271" r:id="rId37"/>
    <p:sldId id="301" r:id="rId38"/>
    <p:sldId id="300" r:id="rId39"/>
    <p:sldId id="302" r:id="rId40"/>
    <p:sldId id="303" r:id="rId41"/>
    <p:sldId id="304" r:id="rId42"/>
    <p:sldId id="265" r:id="rId43"/>
    <p:sldId id="305" r:id="rId44"/>
    <p:sldId id="259" r:id="rId45"/>
    <p:sldId id="284" r:id="rId46"/>
    <p:sldId id="289" r:id="rId47"/>
    <p:sldId id="278" r:id="rId4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94830"/>
  </p:normalViewPr>
  <p:slideViewPr>
    <p:cSldViewPr snapToGrid="0" snapToObjects="1">
      <p:cViewPr varScale="1">
        <p:scale>
          <a:sx n="106" d="100"/>
          <a:sy n="106" d="100"/>
        </p:scale>
        <p:origin x="1632" y="10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1971FF-265B-4C12-9AE0-229083ECE99C}" type="doc">
      <dgm:prSet loTypeId="urn:microsoft.com/office/officeart/2005/8/layout/venn1" loCatId="relationship" qsTypeId="urn:microsoft.com/office/officeart/2005/8/quickstyle/simple1" qsCatId="simple" csTypeId="urn:microsoft.com/office/officeart/2005/8/colors/colorful4" csCatId="colorful" phldr="1"/>
      <dgm:spPr/>
    </dgm:pt>
    <dgm:pt modelId="{D9B01F60-AED9-4A66-A8CA-398DC564F71F}">
      <dgm:prSet phldrT="[Text]"/>
      <dgm:spPr/>
      <dgm:t>
        <a:bodyPr/>
        <a:lstStyle/>
        <a:p>
          <a:r>
            <a:rPr lang="en-GB" dirty="0"/>
            <a:t>Extremism</a:t>
          </a:r>
        </a:p>
      </dgm:t>
    </dgm:pt>
    <dgm:pt modelId="{978E9112-1060-42CD-B18B-B4E4D7B90F3A}" type="parTrans" cxnId="{D07674D5-5CF1-4679-A25F-3ACE88645077}">
      <dgm:prSet/>
      <dgm:spPr/>
      <dgm:t>
        <a:bodyPr/>
        <a:lstStyle/>
        <a:p>
          <a:endParaRPr lang="en-GB"/>
        </a:p>
      </dgm:t>
    </dgm:pt>
    <dgm:pt modelId="{B1C477C3-9230-4F3C-A921-8D3C20448AE8}" type="sibTrans" cxnId="{D07674D5-5CF1-4679-A25F-3ACE88645077}">
      <dgm:prSet/>
      <dgm:spPr/>
      <dgm:t>
        <a:bodyPr/>
        <a:lstStyle/>
        <a:p>
          <a:endParaRPr lang="en-GB"/>
        </a:p>
      </dgm:t>
    </dgm:pt>
    <dgm:pt modelId="{B9A32BAC-1BB3-41F3-B97C-E27BAD7FCA38}">
      <dgm:prSet phldrT="[Text]"/>
      <dgm:spPr/>
      <dgm:t>
        <a:bodyPr/>
        <a:lstStyle/>
        <a:p>
          <a:r>
            <a:rPr lang="en-GB" dirty="0"/>
            <a:t>Activism</a:t>
          </a:r>
        </a:p>
      </dgm:t>
    </dgm:pt>
    <dgm:pt modelId="{87F0EC5E-6D8D-42E6-ACFD-28FB2D6FC47F}" type="parTrans" cxnId="{B62B3F5A-ED0C-4E16-9259-D16D887CAA8A}">
      <dgm:prSet/>
      <dgm:spPr/>
      <dgm:t>
        <a:bodyPr/>
        <a:lstStyle/>
        <a:p>
          <a:endParaRPr lang="en-GB"/>
        </a:p>
      </dgm:t>
    </dgm:pt>
    <dgm:pt modelId="{FDA64953-FE25-49D7-89C6-7CE20398DF8D}" type="sibTrans" cxnId="{B62B3F5A-ED0C-4E16-9259-D16D887CAA8A}">
      <dgm:prSet/>
      <dgm:spPr/>
      <dgm:t>
        <a:bodyPr/>
        <a:lstStyle/>
        <a:p>
          <a:endParaRPr lang="en-GB"/>
        </a:p>
      </dgm:t>
    </dgm:pt>
    <dgm:pt modelId="{10AABFCF-DBAB-4EA2-B065-9881837F3831}" type="pres">
      <dgm:prSet presAssocID="{171971FF-265B-4C12-9AE0-229083ECE99C}" presName="compositeShape" presStyleCnt="0">
        <dgm:presLayoutVars>
          <dgm:chMax val="7"/>
          <dgm:dir/>
          <dgm:resizeHandles val="exact"/>
        </dgm:presLayoutVars>
      </dgm:prSet>
      <dgm:spPr/>
    </dgm:pt>
    <dgm:pt modelId="{DD8D2817-14C5-417C-81E5-E03B5E30008A}" type="pres">
      <dgm:prSet presAssocID="{D9B01F60-AED9-4A66-A8CA-398DC564F71F}" presName="circ1" presStyleLbl="vennNode1" presStyleIdx="0" presStyleCnt="2"/>
      <dgm:spPr/>
    </dgm:pt>
    <dgm:pt modelId="{E03347B2-A360-449C-93F6-254E48095DD1}" type="pres">
      <dgm:prSet presAssocID="{D9B01F60-AED9-4A66-A8CA-398DC564F71F}" presName="circ1Tx" presStyleLbl="revTx" presStyleIdx="0" presStyleCnt="0">
        <dgm:presLayoutVars>
          <dgm:chMax val="0"/>
          <dgm:chPref val="0"/>
          <dgm:bulletEnabled val="1"/>
        </dgm:presLayoutVars>
      </dgm:prSet>
      <dgm:spPr/>
    </dgm:pt>
    <dgm:pt modelId="{E4AF12CF-4991-4451-8445-FD3DA395B922}" type="pres">
      <dgm:prSet presAssocID="{B9A32BAC-1BB3-41F3-B97C-E27BAD7FCA38}" presName="circ2" presStyleLbl="vennNode1" presStyleIdx="1" presStyleCnt="2"/>
      <dgm:spPr/>
    </dgm:pt>
    <dgm:pt modelId="{1BACD90A-28B0-4163-A29F-E4D8A7079F8A}" type="pres">
      <dgm:prSet presAssocID="{B9A32BAC-1BB3-41F3-B97C-E27BAD7FCA38}" presName="circ2Tx" presStyleLbl="revTx" presStyleIdx="0" presStyleCnt="0">
        <dgm:presLayoutVars>
          <dgm:chMax val="0"/>
          <dgm:chPref val="0"/>
          <dgm:bulletEnabled val="1"/>
        </dgm:presLayoutVars>
      </dgm:prSet>
      <dgm:spPr/>
    </dgm:pt>
  </dgm:ptLst>
  <dgm:cxnLst>
    <dgm:cxn modelId="{C210B312-8EA7-40FB-A0E2-8904DB775EB9}" type="presOf" srcId="{D9B01F60-AED9-4A66-A8CA-398DC564F71F}" destId="{E03347B2-A360-449C-93F6-254E48095DD1}" srcOrd="1" destOrd="0" presId="urn:microsoft.com/office/officeart/2005/8/layout/venn1"/>
    <dgm:cxn modelId="{E0DEA833-DF10-4C86-A3EE-AA7100F126CC}" type="presOf" srcId="{B9A32BAC-1BB3-41F3-B97C-E27BAD7FCA38}" destId="{1BACD90A-28B0-4163-A29F-E4D8A7079F8A}" srcOrd="1" destOrd="0" presId="urn:microsoft.com/office/officeart/2005/8/layout/venn1"/>
    <dgm:cxn modelId="{05DFAA60-4B03-4C5B-8439-4784EC97EE05}" type="presOf" srcId="{171971FF-265B-4C12-9AE0-229083ECE99C}" destId="{10AABFCF-DBAB-4EA2-B065-9881837F3831}" srcOrd="0" destOrd="0" presId="urn:microsoft.com/office/officeart/2005/8/layout/venn1"/>
    <dgm:cxn modelId="{B62B3F5A-ED0C-4E16-9259-D16D887CAA8A}" srcId="{171971FF-265B-4C12-9AE0-229083ECE99C}" destId="{B9A32BAC-1BB3-41F3-B97C-E27BAD7FCA38}" srcOrd="1" destOrd="0" parTransId="{87F0EC5E-6D8D-42E6-ACFD-28FB2D6FC47F}" sibTransId="{FDA64953-FE25-49D7-89C6-7CE20398DF8D}"/>
    <dgm:cxn modelId="{ED532E99-F6BD-4EAB-9B7F-7DC2CE356195}" type="presOf" srcId="{B9A32BAC-1BB3-41F3-B97C-E27BAD7FCA38}" destId="{E4AF12CF-4991-4451-8445-FD3DA395B922}" srcOrd="0" destOrd="0" presId="urn:microsoft.com/office/officeart/2005/8/layout/venn1"/>
    <dgm:cxn modelId="{ADBCCB9E-FF88-4BC5-8316-EAA313D28EF5}" type="presOf" srcId="{D9B01F60-AED9-4A66-A8CA-398DC564F71F}" destId="{DD8D2817-14C5-417C-81E5-E03B5E30008A}" srcOrd="0" destOrd="0" presId="urn:microsoft.com/office/officeart/2005/8/layout/venn1"/>
    <dgm:cxn modelId="{D07674D5-5CF1-4679-A25F-3ACE88645077}" srcId="{171971FF-265B-4C12-9AE0-229083ECE99C}" destId="{D9B01F60-AED9-4A66-A8CA-398DC564F71F}" srcOrd="0" destOrd="0" parTransId="{978E9112-1060-42CD-B18B-B4E4D7B90F3A}" sibTransId="{B1C477C3-9230-4F3C-A921-8D3C20448AE8}"/>
    <dgm:cxn modelId="{6AD64ACD-26C2-4058-9E60-5602B47AEEB0}" type="presParOf" srcId="{10AABFCF-DBAB-4EA2-B065-9881837F3831}" destId="{DD8D2817-14C5-417C-81E5-E03B5E30008A}" srcOrd="0" destOrd="0" presId="urn:microsoft.com/office/officeart/2005/8/layout/venn1"/>
    <dgm:cxn modelId="{4B552D30-DD06-4C2B-843B-42BCA85D4F0C}" type="presParOf" srcId="{10AABFCF-DBAB-4EA2-B065-9881837F3831}" destId="{E03347B2-A360-449C-93F6-254E48095DD1}" srcOrd="1" destOrd="0" presId="urn:microsoft.com/office/officeart/2005/8/layout/venn1"/>
    <dgm:cxn modelId="{48403879-95B6-40D8-83D5-96A583F2E6F8}" type="presParOf" srcId="{10AABFCF-DBAB-4EA2-B065-9881837F3831}" destId="{E4AF12CF-4991-4451-8445-FD3DA395B922}" srcOrd="2" destOrd="0" presId="urn:microsoft.com/office/officeart/2005/8/layout/venn1"/>
    <dgm:cxn modelId="{1402E2A8-4F20-4FD1-904A-4400E05338E9}" type="presParOf" srcId="{10AABFCF-DBAB-4EA2-B065-9881837F3831}" destId="{1BACD90A-28B0-4163-A29F-E4D8A7079F8A}"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D2817-14C5-417C-81E5-E03B5E30008A}">
      <dsp:nvSpPr>
        <dsp:cNvPr id="0" name=""/>
        <dsp:cNvSpPr/>
      </dsp:nvSpPr>
      <dsp:spPr>
        <a:xfrm>
          <a:off x="76592" y="44451"/>
          <a:ext cx="1889276" cy="1889276"/>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r>
            <a:rPr lang="en-GB" sz="1900" kern="1200" dirty="0"/>
            <a:t>Extremism</a:t>
          </a:r>
        </a:p>
      </dsp:txBody>
      <dsp:txXfrm>
        <a:off x="340410" y="267238"/>
        <a:ext cx="1089312" cy="1443703"/>
      </dsp:txXfrm>
    </dsp:sp>
    <dsp:sp modelId="{E4AF12CF-4991-4451-8445-FD3DA395B922}">
      <dsp:nvSpPr>
        <dsp:cNvPr id="0" name=""/>
        <dsp:cNvSpPr/>
      </dsp:nvSpPr>
      <dsp:spPr>
        <a:xfrm>
          <a:off x="1438233" y="44451"/>
          <a:ext cx="1889276" cy="1889276"/>
        </a:xfrm>
        <a:prstGeom prst="ellipse">
          <a:avLst/>
        </a:prstGeom>
        <a:solidFill>
          <a:schemeClr val="accent4">
            <a:alpha val="50000"/>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r>
            <a:rPr lang="en-GB" sz="1900" kern="1200" dirty="0"/>
            <a:t>Activism</a:t>
          </a:r>
        </a:p>
      </dsp:txBody>
      <dsp:txXfrm>
        <a:off x="1974379" y="267238"/>
        <a:ext cx="1089312" cy="1443703"/>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2/17/2025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2/17/2025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f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hyperlink" Target="https://www.gov.uk/government/publications/new-definition-of-extremism-2024/new-definition-of-extremism-2024"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hyperlink" Target="https://www.cps.gov.uk/about-cp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www.cps.gov.uk/legal-guidance/offences-during-protests-demonstrations-or-campaigns"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tandfonline-com.ezproxy.uwtsd.ac.uk/doi/full/10.1080/09546553.2014.982862#d1e118" TargetMode="External"/><Relationship Id="rId2" Type="http://schemas.openxmlformats.org/officeDocument/2006/relationships/hyperlink" Target="https://yalebooks.yale.edu/2016/10/26/evading-the-fbi-the-weather-underground-organization/"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ww.fbi.gov/history/famous-cases/weather-underground-bombings" TargetMode="External"/><Relationship Id="rId2" Type="http://schemas.openxmlformats.org/officeDocument/2006/relationships/image" Target="../media/image15.jpeg"/><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hyperlink" Target="https://archives.fbi.gov/archives/news/testimony/the-threat-of-eco-terrorism" TargetMode="External"/><Relationship Id="rId2" Type="http://schemas.openxmlformats.org/officeDocument/2006/relationships/hyperlink" Target="https://archives.fbi.gov/archives/news/stories/2006/january/elf012006"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hyperlink" Target="https://time.com/6194085/abortion-protests-guns-violence-extremists/" TargetMode="Externa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file:///C:\Users\ken.dicks\Downloads\Zmigrod%20Goldenberg%20-%20Cognition%20and%20Emotion%20in%20Extreme%20Political%20Action.pdf" TargetMode="External"/><Relationship Id="rId2" Type="http://schemas.openxmlformats.org/officeDocument/2006/relationships/hyperlink" Target="https://www.researchgate.net/publication/356388480_Why_Do_People_Engage_in_Unlawful_Political_Protest_Examining_the_Role_of_Authoritarianism_in_Illegal_Protest_Behavior" TargetMode="Externa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file:///C:\Users\ken.dicks\Downloads\Zmigrod%20Goldenberg%20-%20Cognition%20and%20Emotion%20in%20Extreme%20Political%20Action.pdf" TargetMode="External"/><Relationship Id="rId2" Type="http://schemas.openxmlformats.org/officeDocument/2006/relationships/hyperlink" Target="https://www.researchgate.net/publication/356388480_Why_Do_People_Engage_in_Unlawful_Political_Protest_Examining_the_Role_of_Authoritarianism_in_Illegal_Protest_Behavior" TargetMode="Externa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hyperlink" Target="https://researchbriefings.files.parliament.uk/documents/CBP-8985/CBP-8985.pdf" TargetMode="Externa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hyperlink" Target="https://www.gov.uk/government/publications/new-definition-of-extremism-2024/new-definition-of-extremism-2024"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hyperlink" Target="https://www.gov.uk/government/publications/new-definition-of-extremism-2024/new-definition-of-extremism-2024" TargetMode="Externa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hyperlink" Target="https://www.uwtsd.ac.uk/sites/default/files/2024-01/PREVENT-Duty-Policy.pdf" TargetMode="Externa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8" Type="http://schemas.openxmlformats.org/officeDocument/2006/relationships/hyperlink" Target="https://www.cps.gov.uk/legal-guidance/offences-during-protests-demonstrations-or-campaigns" TargetMode="External"/><Relationship Id="rId3" Type="http://schemas.openxmlformats.org/officeDocument/2006/relationships/hyperlink" Target="https://www.jstor.org/stable/10.18772/22012115737" TargetMode="External"/><Relationship Id="rId7" Type="http://schemas.openxmlformats.org/officeDocument/2006/relationships/hyperlink" Target="https://www.presidency.ucsb.edu/documents/statement-the-death-dr-david-gunn" TargetMode="External"/><Relationship Id="rId2" Type="http://schemas.openxmlformats.org/officeDocument/2006/relationships/hyperlink" Target="https://www.adl.org/sites/default/files/pdfs/2024-02/Murder-and-Extremism-in-the-United-States-in-2023.pdf" TargetMode="External"/><Relationship Id="rId1" Type="http://schemas.openxmlformats.org/officeDocument/2006/relationships/slideLayout" Target="../slideLayouts/slideLayout3.xml"/><Relationship Id="rId6" Type="http://schemas.openxmlformats.org/officeDocument/2006/relationships/hyperlink" Target="https://www.jstor.org/stable/26297896?seq=1" TargetMode="External"/><Relationship Id="rId5" Type="http://schemas.openxmlformats.org/officeDocument/2006/relationships/hyperlink" Target="https://www-oxfordreference-com.ezproxy.uwtsd.ac.uk/display/10.1093/acref/9780198735304.001.0001/acref-9780198735304-e-39?rskey=xfSGO7&amp;result=1" TargetMode="External"/><Relationship Id="rId4" Type="http://schemas.openxmlformats.org/officeDocument/2006/relationships/hyperlink" Target="https://time.com/6194085/abortion-protests-guns-violence-extremists/"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researchbriefings.files.parliament.uk/documents/CBP-8985/CBP-8985.pdf" TargetMode="External"/><Relationship Id="rId3" Type="http://schemas.openxmlformats.org/officeDocument/2006/relationships/hyperlink" Target="https://www-tandfonline-com.ezproxy.uwtsd.ac.uk/doi/full/10.1080/09546553.2014.982862#d1e118" TargetMode="External"/><Relationship Id="rId7" Type="http://schemas.openxmlformats.org/officeDocument/2006/relationships/hyperlink" Target="https://www.gov.uk/government/publications/prevent-duty-guidance" TargetMode="External"/><Relationship Id="rId2" Type="http://schemas.openxmlformats.org/officeDocument/2006/relationships/hyperlink" Target="https://yalebooks.yale.edu/2016/10/26/evading-the-fbi-the-weather-underground-organization/" TargetMode="External"/><Relationship Id="rId1" Type="http://schemas.openxmlformats.org/officeDocument/2006/relationships/slideLayout" Target="../slideLayouts/slideLayout3.xml"/><Relationship Id="rId6" Type="http://schemas.openxmlformats.org/officeDocument/2006/relationships/hyperlink" Target="https://www-oxfordreference-com.ezproxy.uwtsd.ac.uk/display/10.1093/acref/9780198796688.001.0001/acref-9780198796688-e-23?rskey=xfSGO7&amp;result=2" TargetMode="External"/><Relationship Id="rId5" Type="http://schemas.openxmlformats.org/officeDocument/2006/relationships/hyperlink" Target="https://archives.fbi.gov/archives/news/stories/2006/january/elf012006" TargetMode="External"/><Relationship Id="rId4" Type="http://schemas.openxmlformats.org/officeDocument/2006/relationships/hyperlink" Target="https://archives.fbi.gov/archives/news/testimony/the-threat-of-eco-terrorism"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file:///C:\Users\ken.dicks\Downloads\Zmigrod%20Goldenberg%20-%20Cognition%20and%20Emotion%20in%20Extreme%20Political%20Action.pdf" TargetMode="External"/><Relationship Id="rId3" Type="http://schemas.openxmlformats.org/officeDocument/2006/relationships/hyperlink" Target="https://www.gov.uk/government/publications/new-definition-of-extremism-2024/new-definition-of-extremism-2024" TargetMode="External"/><Relationship Id="rId7" Type="http://schemas.openxmlformats.org/officeDocument/2006/relationships/hyperlink" Target="https://www.uwtsd.ac.uk/sites/default/files/2024-01/PREVENT-Duty-Policy.pdf" TargetMode="External"/><Relationship Id="rId2" Type="http://schemas.openxmlformats.org/officeDocument/2006/relationships/hyperlink" Target="https://www.researchgate.net/publication/356388480_Why_Do_People_Engage_in_Unlawful_Political_Protest_Examining_the_Role_of_Authoritarianism_in_Illegal_Protest_Behavior" TargetMode="External"/><Relationship Id="rId1" Type="http://schemas.openxmlformats.org/officeDocument/2006/relationships/slideLayout" Target="../slideLayouts/slideLayout3.xml"/><Relationship Id="rId6" Type="http://schemas.openxmlformats.org/officeDocument/2006/relationships/hyperlink" Target="https://www.dhs.gov/sites/default/files/publications/OPSR_TP_TEVUS_Bombing-Arson-Attacks_Environmental-Animal%20Rights-Extremists_1309-508.pdf" TargetMode="External"/><Relationship Id="rId5" Type="http://schemas.openxmlformats.org/officeDocument/2006/relationships/hyperlink" Target="https://www.tandfonline.com/doi/full/10.1080/17419166.2023.2220111#abstract" TargetMode="External"/><Relationship Id="rId4" Type="http://schemas.openxmlformats.org/officeDocument/2006/relationships/hyperlink" Target="https://www.legislation.gov.uk/ukpga/2023/15/contents"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commons.m.wikimedia.org/wiki/File:Greta_Thunberg_Stockholm_2024_%283x4_cropped%29.jpg" TargetMode="External"/><Relationship Id="rId2" Type="http://schemas.openxmlformats.org/officeDocument/2006/relationships/hyperlink" Target="https://www.articlecats.com/index.php/iconic-protest-photos/" TargetMode="External"/><Relationship Id="rId1" Type="http://schemas.openxmlformats.org/officeDocument/2006/relationships/slideLayout" Target="../slideLayouts/slideLayout3.xml"/><Relationship Id="rId6" Type="http://schemas.openxmlformats.org/officeDocument/2006/relationships/hyperlink" Target="https://commons.wikimedia.org/wiki/File:Mandela_voting_in_1994.jpg" TargetMode="External"/><Relationship Id="rId5" Type="http://schemas.openxmlformats.org/officeDocument/2006/relationships/hyperlink" Target="https://commons.wikimedia.org/wiki/File:Osama_bin_Laden,_portr%C3%A6t.jpg" TargetMode="External"/><Relationship Id="rId4" Type="http://schemas.openxmlformats.org/officeDocument/2006/relationships/hyperlink" Target="https://www.fbi.gov/history/famous-cases/weather-underground-bombing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44F177-AD8F-ADF6-F149-4693F7B740C6}"/>
              </a:ext>
            </a:extLst>
          </p:cNvPr>
          <p:cNvSpPr/>
          <p:nvPr/>
        </p:nvSpPr>
        <p:spPr>
          <a:xfrm>
            <a:off x="190123" y="412920"/>
            <a:ext cx="8596816" cy="4007067"/>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CDE8F3F-E9A8-5295-F880-F4E4BB5D3967}"/>
              </a:ext>
            </a:extLst>
          </p:cNvPr>
          <p:cNvSpPr txBox="1"/>
          <p:nvPr/>
        </p:nvSpPr>
        <p:spPr>
          <a:xfrm>
            <a:off x="461727" y="4499566"/>
            <a:ext cx="7831247" cy="584775"/>
          </a:xfrm>
          <a:prstGeom prst="rect">
            <a:avLst/>
          </a:prstGeom>
          <a:noFill/>
        </p:spPr>
        <p:txBody>
          <a:bodyPr wrap="square" rtlCol="0">
            <a:spAutoFit/>
          </a:bodyPr>
          <a:lstStyle/>
          <a:p>
            <a:r>
              <a:rPr lang="en-GB" sz="3200" b="1" dirty="0"/>
              <a:t>ECAY6006 The Politics of Activism</a:t>
            </a:r>
          </a:p>
        </p:txBody>
      </p:sp>
      <p:sp>
        <p:nvSpPr>
          <p:cNvPr id="6" name="TextBox 5">
            <a:extLst>
              <a:ext uri="{FF2B5EF4-FFF2-40B4-BE49-F238E27FC236}">
                <a16:creationId xmlns:a16="http://schemas.microsoft.com/office/drawing/2014/main" id="{61D7638A-42FA-9870-FBDE-18476B8786D1}"/>
              </a:ext>
            </a:extLst>
          </p:cNvPr>
          <p:cNvSpPr txBox="1"/>
          <p:nvPr/>
        </p:nvSpPr>
        <p:spPr>
          <a:xfrm>
            <a:off x="461726" y="4995871"/>
            <a:ext cx="8466143" cy="954107"/>
          </a:xfrm>
          <a:prstGeom prst="rect">
            <a:avLst/>
          </a:prstGeom>
          <a:noFill/>
        </p:spPr>
        <p:txBody>
          <a:bodyPr wrap="square" rtlCol="0">
            <a:spAutoFit/>
          </a:bodyPr>
          <a:lstStyle/>
          <a:p>
            <a:r>
              <a:rPr lang="en-GB" sz="2800" b="1" dirty="0"/>
              <a:t>Theme 5: Activism or Extremism (Additional Theme) </a:t>
            </a:r>
          </a:p>
          <a:p>
            <a:endParaRPr lang="en-GB" sz="2800" b="1" dirty="0"/>
          </a:p>
        </p:txBody>
      </p:sp>
      <p:pic>
        <p:nvPicPr>
          <p:cNvPr id="8" name="Picture 7" descr="An environmental activist holding a sign">
            <a:extLst>
              <a:ext uri="{FF2B5EF4-FFF2-40B4-BE49-F238E27FC236}">
                <a16:creationId xmlns:a16="http://schemas.microsoft.com/office/drawing/2014/main" id="{4E307DEC-921D-7470-75C8-543E2052E6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93" y="588475"/>
            <a:ext cx="2328450" cy="1344815"/>
          </a:xfrm>
          <a:prstGeom prst="rect">
            <a:avLst/>
          </a:prstGeom>
        </p:spPr>
      </p:pic>
      <p:pic>
        <p:nvPicPr>
          <p:cNvPr id="10" name="Picture 9" descr="A hand with a barbed wire around it&#10;&#10;Description automatically generated">
            <a:extLst>
              <a:ext uri="{FF2B5EF4-FFF2-40B4-BE49-F238E27FC236}">
                <a16:creationId xmlns:a16="http://schemas.microsoft.com/office/drawing/2014/main" id="{26EBE18E-CF17-1A93-4697-DF026A33E2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7061" y="2948911"/>
            <a:ext cx="1212215" cy="1314450"/>
          </a:xfrm>
          <a:prstGeom prst="rect">
            <a:avLst/>
          </a:prstGeom>
        </p:spPr>
      </p:pic>
      <p:pic>
        <p:nvPicPr>
          <p:cNvPr id="12" name="Picture 11" descr="The Public Order Act 2023">
            <a:extLst>
              <a:ext uri="{FF2B5EF4-FFF2-40B4-BE49-F238E27FC236}">
                <a16:creationId xmlns:a16="http://schemas.microsoft.com/office/drawing/2014/main" id="{A63DC4EE-D308-402F-FB4F-8C86B8B9E7E7}"/>
              </a:ext>
            </a:extLst>
          </p:cNvPr>
          <p:cNvPicPr>
            <a:picLocks noChangeAspect="1"/>
          </p:cNvPicPr>
          <p:nvPr/>
        </p:nvPicPr>
        <p:blipFill>
          <a:blip r:embed="rId4"/>
          <a:stretch>
            <a:fillRect/>
          </a:stretch>
        </p:blipFill>
        <p:spPr>
          <a:xfrm>
            <a:off x="6328845" y="307620"/>
            <a:ext cx="2296091" cy="2130394"/>
          </a:xfrm>
          <a:prstGeom prst="rect">
            <a:avLst/>
          </a:prstGeom>
        </p:spPr>
      </p:pic>
      <p:pic>
        <p:nvPicPr>
          <p:cNvPr id="16" name="Picture 15" descr="A group of people holding signs&#10;&#10;Description automatically generated">
            <a:extLst>
              <a:ext uri="{FF2B5EF4-FFF2-40B4-BE49-F238E27FC236}">
                <a16:creationId xmlns:a16="http://schemas.microsoft.com/office/drawing/2014/main" id="{33DF5932-4684-81FD-97BF-A25541983A1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30593" y="389298"/>
            <a:ext cx="2699366" cy="1459117"/>
          </a:xfrm>
          <a:prstGeom prst="rect">
            <a:avLst/>
          </a:prstGeom>
        </p:spPr>
      </p:pic>
      <p:pic>
        <p:nvPicPr>
          <p:cNvPr id="18" name="Picture 17" descr="A child holding a sign protesting against climate change">
            <a:extLst>
              <a:ext uri="{FF2B5EF4-FFF2-40B4-BE49-F238E27FC236}">
                <a16:creationId xmlns:a16="http://schemas.microsoft.com/office/drawing/2014/main" id="{6EDFAB81-8A1C-51F5-7E4B-82D84F882E3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156562" y="2922972"/>
            <a:ext cx="1820643" cy="1314450"/>
          </a:xfrm>
          <a:prstGeom prst="rect">
            <a:avLst/>
          </a:prstGeom>
        </p:spPr>
      </p:pic>
      <p:sp>
        <p:nvSpPr>
          <p:cNvPr id="19" name="TextBox 18">
            <a:extLst>
              <a:ext uri="{FF2B5EF4-FFF2-40B4-BE49-F238E27FC236}">
                <a16:creationId xmlns:a16="http://schemas.microsoft.com/office/drawing/2014/main" id="{0BC009F6-A25D-CB78-E3C5-0B3B49B083D9}"/>
              </a:ext>
            </a:extLst>
          </p:cNvPr>
          <p:cNvSpPr txBox="1"/>
          <p:nvPr/>
        </p:nvSpPr>
        <p:spPr>
          <a:xfrm>
            <a:off x="300593" y="2051269"/>
            <a:ext cx="1618742" cy="822357"/>
          </a:xfrm>
          <a:prstGeom prst="rect">
            <a:avLst/>
          </a:prstGeom>
          <a:solidFill>
            <a:schemeClr val="accent1"/>
          </a:solidFill>
        </p:spPr>
        <p:txBody>
          <a:bodyPr wrap="square" rtlCol="0">
            <a:spAutoFit/>
          </a:bodyPr>
          <a:lstStyle/>
          <a:p>
            <a:endParaRPr lang="en-GB" dirty="0"/>
          </a:p>
        </p:txBody>
      </p:sp>
      <p:sp>
        <p:nvSpPr>
          <p:cNvPr id="20" name="Rectangle 19">
            <a:extLst>
              <a:ext uri="{FF2B5EF4-FFF2-40B4-BE49-F238E27FC236}">
                <a16:creationId xmlns:a16="http://schemas.microsoft.com/office/drawing/2014/main" id="{16588CC1-ABF5-24E0-3170-6B34C489611E}"/>
              </a:ext>
            </a:extLst>
          </p:cNvPr>
          <p:cNvSpPr/>
          <p:nvPr/>
        </p:nvSpPr>
        <p:spPr>
          <a:xfrm>
            <a:off x="7161291" y="2643613"/>
            <a:ext cx="1348966" cy="15938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AA6D2FAE-4213-0C70-ED40-E1F7DE3C0B15}"/>
              </a:ext>
            </a:extLst>
          </p:cNvPr>
          <p:cNvSpPr/>
          <p:nvPr/>
        </p:nvSpPr>
        <p:spPr>
          <a:xfrm>
            <a:off x="5920966" y="412920"/>
            <a:ext cx="316872" cy="14011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FAB768E7-9392-F13B-A41E-694F2E19754E}"/>
              </a:ext>
            </a:extLst>
          </p:cNvPr>
          <p:cNvSpPr/>
          <p:nvPr/>
        </p:nvSpPr>
        <p:spPr>
          <a:xfrm>
            <a:off x="1785451" y="3606136"/>
            <a:ext cx="2005079" cy="6076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5B23FE9A-3AE8-65FE-83B1-5D4ADFABA25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075980" y="2075247"/>
            <a:ext cx="2802659" cy="1504950"/>
          </a:xfrm>
          <a:prstGeom prst="rect">
            <a:avLst/>
          </a:prstGeom>
        </p:spPr>
      </p:pic>
      <p:sp>
        <p:nvSpPr>
          <p:cNvPr id="24" name="Rectangle 23">
            <a:extLst>
              <a:ext uri="{FF2B5EF4-FFF2-40B4-BE49-F238E27FC236}">
                <a16:creationId xmlns:a16="http://schemas.microsoft.com/office/drawing/2014/main" id="{F375E7FB-B517-B079-9F16-AD13E31EA99D}"/>
              </a:ext>
            </a:extLst>
          </p:cNvPr>
          <p:cNvSpPr/>
          <p:nvPr/>
        </p:nvSpPr>
        <p:spPr>
          <a:xfrm>
            <a:off x="3585172" y="1933290"/>
            <a:ext cx="2699366" cy="6132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9B4052E2-AFAB-CF04-A063-CB318592B943}"/>
              </a:ext>
            </a:extLst>
          </p:cNvPr>
          <p:cNvSpPr/>
          <p:nvPr/>
        </p:nvSpPr>
        <p:spPr>
          <a:xfrm>
            <a:off x="3956088" y="3105339"/>
            <a:ext cx="1079196" cy="11084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4388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2E0E0-F731-1F53-BAB4-C77D927FE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860894-CE94-1A1D-5B89-4167572F4B25}"/>
              </a:ext>
            </a:extLst>
          </p:cNvPr>
          <p:cNvSpPr>
            <a:spLocks noGrp="1"/>
          </p:cNvSpPr>
          <p:nvPr>
            <p:ph type="title"/>
          </p:nvPr>
        </p:nvSpPr>
        <p:spPr>
          <a:xfrm>
            <a:off x="628650" y="238378"/>
            <a:ext cx="7886700" cy="730344"/>
          </a:xfrm>
        </p:spPr>
        <p:txBody>
          <a:bodyPr>
            <a:normAutofit/>
          </a:bodyPr>
          <a:lstStyle/>
          <a:p>
            <a:pPr algn="ctr"/>
            <a:r>
              <a:rPr lang="en-GB" sz="4000" b="1" dirty="0"/>
              <a:t>Definitions of Activism (revisited)</a:t>
            </a:r>
          </a:p>
        </p:txBody>
      </p:sp>
      <p:sp>
        <p:nvSpPr>
          <p:cNvPr id="3" name="Content Placeholder 2">
            <a:extLst>
              <a:ext uri="{FF2B5EF4-FFF2-40B4-BE49-F238E27FC236}">
                <a16:creationId xmlns:a16="http://schemas.microsoft.com/office/drawing/2014/main" id="{02F0109B-5C22-C15A-F9B9-D3ED78AD886F}"/>
              </a:ext>
            </a:extLst>
          </p:cNvPr>
          <p:cNvSpPr>
            <a:spLocks noGrp="1"/>
          </p:cNvSpPr>
          <p:nvPr>
            <p:ph idx="1"/>
          </p:nvPr>
        </p:nvSpPr>
        <p:spPr>
          <a:xfrm>
            <a:off x="628650" y="1229893"/>
            <a:ext cx="7886700" cy="4398213"/>
          </a:xfrm>
        </p:spPr>
        <p:txBody>
          <a:bodyPr>
            <a:normAutofit fontScale="92500" lnSpcReduction="10000"/>
          </a:bodyPr>
          <a:lstStyle/>
          <a:p>
            <a:pPr>
              <a:lnSpc>
                <a:spcPct val="100000"/>
              </a:lnSpc>
              <a:spcBef>
                <a:spcPts val="600"/>
              </a:spcBef>
              <a:spcAft>
                <a:spcPts val="600"/>
              </a:spcAft>
            </a:pPr>
            <a:r>
              <a:rPr lang="en-GB" dirty="0"/>
              <a:t>In philosophical terms it has been argued that it is;</a:t>
            </a:r>
          </a:p>
          <a:p>
            <a:pPr>
              <a:lnSpc>
                <a:spcPct val="100000"/>
              </a:lnSpc>
              <a:spcBef>
                <a:spcPts val="600"/>
              </a:spcBef>
              <a:spcAft>
                <a:spcPts val="600"/>
              </a:spcAft>
            </a:pPr>
            <a:r>
              <a:rPr lang="en-GB" dirty="0"/>
              <a:t>‘The doctrine that action rather than theory is needed at some political juncture’; </a:t>
            </a:r>
          </a:p>
          <a:p>
            <a:pPr>
              <a:lnSpc>
                <a:spcPct val="100000"/>
              </a:lnSpc>
              <a:spcBef>
                <a:spcPts val="600"/>
              </a:spcBef>
              <a:spcAft>
                <a:spcPts val="600"/>
              </a:spcAft>
            </a:pPr>
            <a:r>
              <a:rPr lang="en-GB" dirty="0"/>
              <a:t>‘an activist is therefore one who works to make change happen’. (Blackburn, 2016, no page)</a:t>
            </a:r>
          </a:p>
          <a:p>
            <a:pPr>
              <a:lnSpc>
                <a:spcPct val="100000"/>
              </a:lnSpc>
              <a:spcBef>
                <a:spcPts val="600"/>
              </a:spcBef>
              <a:spcAft>
                <a:spcPts val="600"/>
              </a:spcAft>
            </a:pPr>
            <a:r>
              <a:rPr lang="en-GB" dirty="0"/>
              <a:t>In the field of Social Work, it is defined as;</a:t>
            </a:r>
          </a:p>
          <a:p>
            <a:pPr>
              <a:lnSpc>
                <a:spcPct val="100000"/>
              </a:lnSpc>
              <a:spcBef>
                <a:spcPts val="600"/>
              </a:spcBef>
              <a:spcAft>
                <a:spcPts val="600"/>
              </a:spcAft>
            </a:pPr>
            <a:r>
              <a:rPr lang="en-GB" dirty="0"/>
              <a:t>‘Taking collective action in attempting to bring about change as an alternative to seeking change through elected representatives’ (Harris &amp; White, 2018, no page)</a:t>
            </a: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2733929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4A695-23D9-E368-EB36-817F7CCA1E51}"/>
              </a:ext>
            </a:extLst>
          </p:cNvPr>
          <p:cNvSpPr>
            <a:spLocks noGrp="1"/>
          </p:cNvSpPr>
          <p:nvPr>
            <p:ph type="title"/>
          </p:nvPr>
        </p:nvSpPr>
        <p:spPr>
          <a:xfrm>
            <a:off x="628650" y="238378"/>
            <a:ext cx="7886700" cy="730344"/>
          </a:xfrm>
        </p:spPr>
        <p:txBody>
          <a:bodyPr>
            <a:normAutofit/>
          </a:bodyPr>
          <a:lstStyle/>
          <a:p>
            <a:pPr algn="ctr"/>
            <a:r>
              <a:rPr lang="en-GB" sz="4000" b="1" dirty="0"/>
              <a:t>Definition of Extremism (Legal)</a:t>
            </a:r>
          </a:p>
        </p:txBody>
      </p:sp>
      <p:sp>
        <p:nvSpPr>
          <p:cNvPr id="3" name="Content Placeholder 2">
            <a:extLst>
              <a:ext uri="{FF2B5EF4-FFF2-40B4-BE49-F238E27FC236}">
                <a16:creationId xmlns:a16="http://schemas.microsoft.com/office/drawing/2014/main" id="{08C2DC86-E1F1-6BBE-CB96-7B04A413BCBE}"/>
              </a:ext>
            </a:extLst>
          </p:cNvPr>
          <p:cNvSpPr>
            <a:spLocks noGrp="1"/>
          </p:cNvSpPr>
          <p:nvPr>
            <p:ph idx="1"/>
          </p:nvPr>
        </p:nvSpPr>
        <p:spPr>
          <a:xfrm>
            <a:off x="407407" y="1068309"/>
            <a:ext cx="8555524" cy="4398213"/>
          </a:xfrm>
        </p:spPr>
        <p:txBody>
          <a:bodyPr>
            <a:normAutofit lnSpcReduction="10000"/>
          </a:bodyPr>
          <a:lstStyle/>
          <a:p>
            <a:pPr>
              <a:lnSpc>
                <a:spcPct val="100000"/>
              </a:lnSpc>
              <a:spcBef>
                <a:spcPts val="600"/>
              </a:spcBef>
              <a:spcAft>
                <a:spcPts val="600"/>
              </a:spcAft>
            </a:pPr>
            <a:r>
              <a:rPr lang="en-GB" sz="2200" dirty="0"/>
              <a:t>Extremism is the promotion or advancement of an ideology based on violence, hatred or intolerance that aims to:</a:t>
            </a:r>
          </a:p>
          <a:p>
            <a:pPr>
              <a:lnSpc>
                <a:spcPct val="100000"/>
              </a:lnSpc>
              <a:spcBef>
                <a:spcPts val="600"/>
              </a:spcBef>
              <a:spcAft>
                <a:spcPts val="600"/>
              </a:spcAft>
            </a:pPr>
            <a:r>
              <a:rPr lang="en-GB" sz="2200" dirty="0"/>
              <a:t>negate or destroy the fundamental rights and freedoms of others; or</a:t>
            </a:r>
          </a:p>
          <a:p>
            <a:pPr>
              <a:lnSpc>
                <a:spcPct val="100000"/>
              </a:lnSpc>
              <a:spcBef>
                <a:spcPts val="600"/>
              </a:spcBef>
              <a:spcAft>
                <a:spcPts val="600"/>
              </a:spcAft>
            </a:pPr>
            <a:r>
              <a:rPr lang="en-GB" sz="2200" dirty="0"/>
              <a:t>undermine, overturn or replace the UK’s system of liberal parliamentary democracy and democratic rights; or</a:t>
            </a:r>
          </a:p>
          <a:p>
            <a:pPr>
              <a:lnSpc>
                <a:spcPct val="100000"/>
              </a:lnSpc>
              <a:spcBef>
                <a:spcPts val="600"/>
              </a:spcBef>
              <a:spcAft>
                <a:spcPts val="600"/>
              </a:spcAft>
            </a:pPr>
            <a:r>
              <a:rPr lang="en-GB" sz="2200" dirty="0"/>
              <a:t>intentionally create a permissive environment for others to achieve the results [above].</a:t>
            </a:r>
          </a:p>
          <a:p>
            <a:pPr>
              <a:lnSpc>
                <a:spcPct val="100000"/>
              </a:lnSpc>
              <a:spcBef>
                <a:spcPts val="600"/>
              </a:spcBef>
              <a:spcAft>
                <a:spcPts val="600"/>
              </a:spcAft>
            </a:pPr>
            <a:r>
              <a:rPr lang="en-GB" sz="2200" dirty="0"/>
              <a:t>They then go on to describe behaviours that ‘are indicative of the kind of promotion or advancement which may be relevant to the definition, and are an important guide to its application. </a:t>
            </a:r>
          </a:p>
          <a:p>
            <a:pPr>
              <a:lnSpc>
                <a:spcPct val="100000"/>
              </a:lnSpc>
              <a:spcBef>
                <a:spcPts val="600"/>
              </a:spcBef>
              <a:spcAft>
                <a:spcPts val="600"/>
              </a:spcAft>
            </a:pPr>
            <a:r>
              <a:rPr lang="en-GB" sz="2200" dirty="0"/>
              <a:t>We will look at these examples on the source webpage now.</a:t>
            </a:r>
          </a:p>
        </p:txBody>
      </p:sp>
      <p:sp>
        <p:nvSpPr>
          <p:cNvPr id="4" name="TextBox 3">
            <a:extLst>
              <a:ext uri="{FF2B5EF4-FFF2-40B4-BE49-F238E27FC236}">
                <a16:creationId xmlns:a16="http://schemas.microsoft.com/office/drawing/2014/main" id="{3E5F8FBB-FCE9-783D-689F-81C468BBA25E}"/>
              </a:ext>
            </a:extLst>
          </p:cNvPr>
          <p:cNvSpPr txBox="1"/>
          <p:nvPr/>
        </p:nvSpPr>
        <p:spPr>
          <a:xfrm>
            <a:off x="2290527" y="5613149"/>
            <a:ext cx="6672404" cy="369332"/>
          </a:xfrm>
          <a:prstGeom prst="rect">
            <a:avLst/>
          </a:prstGeom>
          <a:noFill/>
        </p:spPr>
        <p:txBody>
          <a:bodyPr wrap="square" rtlCol="0">
            <a:spAutoFit/>
          </a:bodyPr>
          <a:lstStyle/>
          <a:p>
            <a:pPr algn="r"/>
            <a:r>
              <a:rPr lang="en-GB" dirty="0">
                <a:hlinkClick r:id="rId2"/>
              </a:rPr>
              <a:t>Ministry of Housing, Communities &amp; Local Government </a:t>
            </a:r>
            <a:r>
              <a:rPr lang="en-GB" dirty="0"/>
              <a:t>(2024)</a:t>
            </a:r>
          </a:p>
        </p:txBody>
      </p:sp>
    </p:spTree>
    <p:extLst>
      <p:ext uri="{BB962C8B-B14F-4D97-AF65-F5344CB8AC3E}">
        <p14:creationId xmlns:p14="http://schemas.microsoft.com/office/powerpoint/2010/main" val="224268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C25D4-E177-D85D-445A-D91BA8D62A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05CF2E-8E61-88C2-4124-77ADBE65FF8B}"/>
              </a:ext>
            </a:extLst>
          </p:cNvPr>
          <p:cNvSpPr>
            <a:spLocks noGrp="1"/>
          </p:cNvSpPr>
          <p:nvPr>
            <p:ph type="title"/>
          </p:nvPr>
        </p:nvSpPr>
        <p:spPr>
          <a:xfrm>
            <a:off x="628650" y="238378"/>
            <a:ext cx="7886700" cy="730344"/>
          </a:xfrm>
        </p:spPr>
        <p:txBody>
          <a:bodyPr>
            <a:normAutofit/>
          </a:bodyPr>
          <a:lstStyle/>
          <a:p>
            <a:pPr algn="ctr"/>
            <a:r>
              <a:rPr lang="en-GB" sz="4000" b="1" dirty="0"/>
              <a:t>Definition of Extremism (Academic)</a:t>
            </a:r>
          </a:p>
        </p:txBody>
      </p:sp>
      <p:sp>
        <p:nvSpPr>
          <p:cNvPr id="3" name="Content Placeholder 2">
            <a:extLst>
              <a:ext uri="{FF2B5EF4-FFF2-40B4-BE49-F238E27FC236}">
                <a16:creationId xmlns:a16="http://schemas.microsoft.com/office/drawing/2014/main" id="{7FC55343-FAB8-D0C4-64EA-355A1C0EAAAA}"/>
              </a:ext>
            </a:extLst>
          </p:cNvPr>
          <p:cNvSpPr>
            <a:spLocks noGrp="1"/>
          </p:cNvSpPr>
          <p:nvPr>
            <p:ph idx="1"/>
          </p:nvPr>
        </p:nvSpPr>
        <p:spPr>
          <a:xfrm>
            <a:off x="253497" y="1068309"/>
            <a:ext cx="8261853" cy="4398213"/>
          </a:xfrm>
        </p:spPr>
        <p:txBody>
          <a:bodyPr>
            <a:normAutofit lnSpcReduction="10000"/>
          </a:bodyPr>
          <a:lstStyle/>
          <a:p>
            <a:pPr>
              <a:lnSpc>
                <a:spcPct val="100000"/>
              </a:lnSpc>
              <a:spcBef>
                <a:spcPts val="600"/>
              </a:spcBef>
              <a:spcAft>
                <a:spcPts val="600"/>
              </a:spcAft>
            </a:pPr>
            <a:r>
              <a:rPr lang="en-GB" sz="2400" dirty="0"/>
              <a:t>Theorists, such as Astrid Bőtticher (2017) have argued that any definition of extremism is problematic</a:t>
            </a:r>
          </a:p>
          <a:p>
            <a:pPr>
              <a:lnSpc>
                <a:spcPct val="100000"/>
              </a:lnSpc>
              <a:spcBef>
                <a:spcPts val="600"/>
              </a:spcBef>
              <a:spcAft>
                <a:spcPts val="600"/>
              </a:spcAft>
            </a:pPr>
            <a:r>
              <a:rPr lang="en-GB" sz="2400" dirty="0"/>
              <a:t>She argues that this is because the phrase is often confused with </a:t>
            </a:r>
            <a:r>
              <a:rPr lang="en-GB" sz="2400" b="1" dirty="0"/>
              <a:t>radicalism</a:t>
            </a:r>
            <a:r>
              <a:rPr lang="en-GB" sz="2400" dirty="0"/>
              <a:t> by politicians in order to </a:t>
            </a:r>
            <a:r>
              <a:rPr lang="en-GB" sz="2400" b="1" dirty="0"/>
              <a:t>label</a:t>
            </a:r>
            <a:r>
              <a:rPr lang="en-GB" sz="2400" dirty="0"/>
              <a:t> those they disagree with</a:t>
            </a:r>
          </a:p>
          <a:p>
            <a:pPr>
              <a:lnSpc>
                <a:spcPct val="100000"/>
              </a:lnSpc>
              <a:spcBef>
                <a:spcPts val="600"/>
              </a:spcBef>
              <a:spcAft>
                <a:spcPts val="600"/>
              </a:spcAft>
            </a:pPr>
            <a:r>
              <a:rPr lang="en-GB" sz="2400" dirty="0"/>
              <a:t>But also, because the nature of ‘centrist’ politics is changing with the growth of populist and more extreme leaders.</a:t>
            </a:r>
          </a:p>
          <a:p>
            <a:pPr>
              <a:lnSpc>
                <a:spcPct val="100000"/>
              </a:lnSpc>
              <a:spcBef>
                <a:spcPts val="600"/>
              </a:spcBef>
              <a:spcAft>
                <a:spcPts val="600"/>
              </a:spcAft>
            </a:pPr>
            <a:r>
              <a:rPr lang="en-GB" sz="2400" dirty="0"/>
              <a:t>She goes on to argue that there is a danger that ‘all forms of </a:t>
            </a:r>
            <a:r>
              <a:rPr lang="en-GB" sz="2400" b="1" dirty="0"/>
              <a:t>radical</a:t>
            </a:r>
            <a:r>
              <a:rPr lang="en-GB" sz="2400" dirty="0"/>
              <a:t> rebellion – even legitimate resistance against corrupt and violent authoritarian regimes - are disqualified as illegitimate extremism’ (Ibid. p.76)</a:t>
            </a:r>
          </a:p>
        </p:txBody>
      </p:sp>
    </p:spTree>
    <p:extLst>
      <p:ext uri="{BB962C8B-B14F-4D97-AF65-F5344CB8AC3E}">
        <p14:creationId xmlns:p14="http://schemas.microsoft.com/office/powerpoint/2010/main" val="3537527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91364-F84C-CF8D-32B5-F73D6E6FD4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8F7CAE-9A15-648A-853A-ECB60EE2F92C}"/>
              </a:ext>
            </a:extLst>
          </p:cNvPr>
          <p:cNvSpPr>
            <a:spLocks noGrp="1"/>
          </p:cNvSpPr>
          <p:nvPr>
            <p:ph type="title"/>
          </p:nvPr>
        </p:nvSpPr>
        <p:spPr>
          <a:xfrm>
            <a:off x="628650" y="238378"/>
            <a:ext cx="7886700" cy="730344"/>
          </a:xfrm>
        </p:spPr>
        <p:txBody>
          <a:bodyPr>
            <a:normAutofit/>
          </a:bodyPr>
          <a:lstStyle/>
          <a:p>
            <a:pPr algn="ctr"/>
            <a:r>
              <a:rPr lang="en-GB" sz="4000" b="1" dirty="0"/>
              <a:t>Definition of Extremism (Academic)</a:t>
            </a:r>
          </a:p>
        </p:txBody>
      </p:sp>
      <p:sp>
        <p:nvSpPr>
          <p:cNvPr id="3" name="Content Placeholder 2">
            <a:extLst>
              <a:ext uri="{FF2B5EF4-FFF2-40B4-BE49-F238E27FC236}">
                <a16:creationId xmlns:a16="http://schemas.microsoft.com/office/drawing/2014/main" id="{04CCBD3A-7EDC-AA70-81B9-3FD702854556}"/>
              </a:ext>
            </a:extLst>
          </p:cNvPr>
          <p:cNvSpPr>
            <a:spLocks noGrp="1"/>
          </p:cNvSpPr>
          <p:nvPr>
            <p:ph idx="1"/>
          </p:nvPr>
        </p:nvSpPr>
        <p:spPr>
          <a:xfrm>
            <a:off x="628650" y="1059256"/>
            <a:ext cx="7886700" cy="4398213"/>
          </a:xfrm>
        </p:spPr>
        <p:txBody>
          <a:bodyPr>
            <a:normAutofit lnSpcReduction="10000"/>
          </a:bodyPr>
          <a:lstStyle/>
          <a:p>
            <a:pPr>
              <a:lnSpc>
                <a:spcPct val="100000"/>
              </a:lnSpc>
              <a:spcBef>
                <a:spcPts val="600"/>
              </a:spcBef>
              <a:spcAft>
                <a:spcPts val="600"/>
              </a:spcAft>
            </a:pPr>
            <a:r>
              <a:rPr lang="en-GB" sz="2400" dirty="0"/>
              <a:t>She goes on to outline what could define ‘extremist’ rather than ’radical’ behaviour as follows;</a:t>
            </a:r>
          </a:p>
          <a:p>
            <a:pPr>
              <a:lnSpc>
                <a:spcPct val="100000"/>
              </a:lnSpc>
              <a:spcBef>
                <a:spcPts val="600"/>
              </a:spcBef>
              <a:spcAft>
                <a:spcPts val="600"/>
              </a:spcAft>
            </a:pPr>
            <a:r>
              <a:rPr lang="en-GB" sz="2400" dirty="0"/>
              <a:t>‘Radical movements tend to use political violence pragmatically and on a selective basis, while extremist movements consider violence against their enemies as a legitimate form of political action in all cases’</a:t>
            </a:r>
          </a:p>
          <a:p>
            <a:pPr>
              <a:lnSpc>
                <a:spcPct val="100000"/>
              </a:lnSpc>
              <a:spcBef>
                <a:spcPts val="600"/>
              </a:spcBef>
              <a:spcAft>
                <a:spcPts val="600"/>
              </a:spcAft>
            </a:pPr>
            <a:r>
              <a:rPr lang="en-GB" sz="2400" dirty="0"/>
              <a:t>‘Extremism is, by its very nature, anti-democratic; it seeks to abolish constitutional democracy and the rule of law’.</a:t>
            </a:r>
          </a:p>
          <a:p>
            <a:pPr>
              <a:lnSpc>
                <a:spcPct val="100000"/>
              </a:lnSpc>
              <a:spcBef>
                <a:spcPts val="600"/>
              </a:spcBef>
              <a:spcAft>
                <a:spcPts val="600"/>
              </a:spcAft>
            </a:pPr>
            <a:r>
              <a:rPr lang="en-GB" sz="2400" dirty="0"/>
              <a:t>‘Extremist movements cannot be integrated into liberal-democratic societies due to their intolerance towards ideologies other than their own’. </a:t>
            </a:r>
          </a:p>
        </p:txBody>
      </p:sp>
      <p:sp>
        <p:nvSpPr>
          <p:cNvPr id="5" name="TextBox 4">
            <a:extLst>
              <a:ext uri="{FF2B5EF4-FFF2-40B4-BE49-F238E27FC236}">
                <a16:creationId xmlns:a16="http://schemas.microsoft.com/office/drawing/2014/main" id="{921CC8A3-010C-43B2-E8DE-EDC9749AD4A8}"/>
              </a:ext>
            </a:extLst>
          </p:cNvPr>
          <p:cNvSpPr txBox="1"/>
          <p:nvPr/>
        </p:nvSpPr>
        <p:spPr>
          <a:xfrm>
            <a:off x="4141961" y="5471979"/>
            <a:ext cx="4572000" cy="369332"/>
          </a:xfrm>
          <a:prstGeom prst="rect">
            <a:avLst/>
          </a:prstGeom>
          <a:noFill/>
        </p:spPr>
        <p:txBody>
          <a:bodyPr wrap="square">
            <a:spAutoFit/>
          </a:bodyPr>
          <a:lstStyle/>
          <a:p>
            <a:pPr algn="r"/>
            <a:r>
              <a:rPr lang="en-GB" dirty="0"/>
              <a:t>Bőtticher, 2017, pp. 75-6) </a:t>
            </a:r>
          </a:p>
        </p:txBody>
      </p:sp>
    </p:spTree>
    <p:extLst>
      <p:ext uri="{BB962C8B-B14F-4D97-AF65-F5344CB8AC3E}">
        <p14:creationId xmlns:p14="http://schemas.microsoft.com/office/powerpoint/2010/main" val="4200545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1DD91-CC1A-F2F6-172F-2E51A0CA85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0B936-7336-E61A-A3EB-A3821370DDB6}"/>
              </a:ext>
            </a:extLst>
          </p:cNvPr>
          <p:cNvSpPr>
            <a:spLocks noGrp="1"/>
          </p:cNvSpPr>
          <p:nvPr>
            <p:ph type="title"/>
          </p:nvPr>
        </p:nvSpPr>
        <p:spPr>
          <a:xfrm>
            <a:off x="628650" y="238378"/>
            <a:ext cx="7886700" cy="730344"/>
          </a:xfrm>
        </p:spPr>
        <p:txBody>
          <a:bodyPr>
            <a:normAutofit/>
          </a:bodyPr>
          <a:lstStyle/>
          <a:p>
            <a:pPr algn="ctr"/>
            <a:r>
              <a:rPr lang="en-GB" sz="4000" b="1" dirty="0"/>
              <a:t>Definition of Extremism (Academic)</a:t>
            </a:r>
          </a:p>
        </p:txBody>
      </p:sp>
      <p:sp>
        <p:nvSpPr>
          <p:cNvPr id="3" name="Content Placeholder 2">
            <a:extLst>
              <a:ext uri="{FF2B5EF4-FFF2-40B4-BE49-F238E27FC236}">
                <a16:creationId xmlns:a16="http://schemas.microsoft.com/office/drawing/2014/main" id="{1567411B-A962-E94B-ADF4-09D2ABF74999}"/>
              </a:ext>
            </a:extLst>
          </p:cNvPr>
          <p:cNvSpPr>
            <a:spLocks noGrp="1"/>
          </p:cNvSpPr>
          <p:nvPr>
            <p:ph idx="1"/>
          </p:nvPr>
        </p:nvSpPr>
        <p:spPr>
          <a:xfrm>
            <a:off x="628650" y="1059256"/>
            <a:ext cx="7886700" cy="4398213"/>
          </a:xfrm>
        </p:spPr>
        <p:txBody>
          <a:bodyPr>
            <a:normAutofit/>
          </a:bodyPr>
          <a:lstStyle/>
          <a:p>
            <a:pPr>
              <a:lnSpc>
                <a:spcPct val="100000"/>
              </a:lnSpc>
              <a:spcBef>
                <a:spcPts val="600"/>
              </a:spcBef>
              <a:spcAft>
                <a:spcPts val="600"/>
              </a:spcAft>
            </a:pPr>
            <a:r>
              <a:rPr lang="en-GB" sz="2400" dirty="0"/>
              <a:t>And continues;</a:t>
            </a:r>
          </a:p>
          <a:p>
            <a:pPr>
              <a:lnSpc>
                <a:spcPct val="100000"/>
              </a:lnSpc>
              <a:spcBef>
                <a:spcPts val="600"/>
              </a:spcBef>
              <a:spcAft>
                <a:spcPts val="600"/>
              </a:spcAft>
            </a:pPr>
            <a:r>
              <a:rPr lang="en-GB" sz="2400" dirty="0"/>
              <a:t>‘Extremists openly confront the notion of </a:t>
            </a:r>
            <a:r>
              <a:rPr lang="en-GB" sz="2400" b="1" dirty="0"/>
              <a:t>universal human rights and those institutions that serve to uphold them </a:t>
            </a:r>
            <a:r>
              <a:rPr lang="en-GB" sz="2400" dirty="0"/>
              <a:t>for all. Radicalism is not opposed to equal human rights; historically, </a:t>
            </a:r>
            <a:r>
              <a:rPr lang="en-GB" sz="2400" b="1" dirty="0"/>
              <a:t>progressive radicals </a:t>
            </a:r>
            <a:r>
              <a:rPr lang="en-GB" sz="2400" dirty="0"/>
              <a:t>have sought to extend human rights to the underprivileged’.</a:t>
            </a:r>
          </a:p>
          <a:p>
            <a:pPr>
              <a:lnSpc>
                <a:spcPct val="100000"/>
              </a:lnSpc>
              <a:spcBef>
                <a:spcPts val="600"/>
              </a:spcBef>
              <a:spcAft>
                <a:spcPts val="600"/>
              </a:spcAft>
            </a:pPr>
            <a:r>
              <a:rPr lang="en-GB" sz="2400" dirty="0"/>
              <a:t>‘Extremists wants to close the open marketplace of ideas’.</a:t>
            </a:r>
          </a:p>
          <a:p>
            <a:pPr>
              <a:lnSpc>
                <a:spcPct val="100000"/>
              </a:lnSpc>
              <a:spcBef>
                <a:spcPts val="600"/>
              </a:spcBef>
              <a:spcAft>
                <a:spcPts val="600"/>
              </a:spcAft>
            </a:pPr>
            <a:r>
              <a:rPr lang="en-GB" sz="2400" dirty="0"/>
              <a:t>Extremism, is directed not only against the </a:t>
            </a:r>
            <a:r>
              <a:rPr lang="en-GB" sz="2400" b="1" dirty="0"/>
              <a:t>establishment</a:t>
            </a:r>
            <a:r>
              <a:rPr lang="en-GB" sz="2400" dirty="0"/>
              <a:t> but against all those who do not embrace its dogmatic recipe for a transformation of society.</a:t>
            </a:r>
          </a:p>
        </p:txBody>
      </p:sp>
      <p:sp>
        <p:nvSpPr>
          <p:cNvPr id="5" name="TextBox 4">
            <a:extLst>
              <a:ext uri="{FF2B5EF4-FFF2-40B4-BE49-F238E27FC236}">
                <a16:creationId xmlns:a16="http://schemas.microsoft.com/office/drawing/2014/main" id="{4322338D-3FEE-2E3D-DBC6-4C42DDF31132}"/>
              </a:ext>
            </a:extLst>
          </p:cNvPr>
          <p:cNvSpPr txBox="1"/>
          <p:nvPr/>
        </p:nvSpPr>
        <p:spPr>
          <a:xfrm>
            <a:off x="4141961" y="5471979"/>
            <a:ext cx="4572000" cy="369332"/>
          </a:xfrm>
          <a:prstGeom prst="rect">
            <a:avLst/>
          </a:prstGeom>
          <a:noFill/>
        </p:spPr>
        <p:txBody>
          <a:bodyPr wrap="square">
            <a:spAutoFit/>
          </a:bodyPr>
          <a:lstStyle/>
          <a:p>
            <a:pPr algn="r"/>
            <a:r>
              <a:rPr lang="en-GB" dirty="0"/>
              <a:t>Bőtticher, 2017, pp. 75-6) </a:t>
            </a:r>
          </a:p>
        </p:txBody>
      </p:sp>
    </p:spTree>
    <p:extLst>
      <p:ext uri="{BB962C8B-B14F-4D97-AF65-F5344CB8AC3E}">
        <p14:creationId xmlns:p14="http://schemas.microsoft.com/office/powerpoint/2010/main" val="372341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F5273-9324-E8DB-60A6-88C4C39EAD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7C0F6C-EDB6-57D3-B04D-74931E88855C}"/>
              </a:ext>
            </a:extLst>
          </p:cNvPr>
          <p:cNvSpPr>
            <a:spLocks noGrp="1"/>
          </p:cNvSpPr>
          <p:nvPr>
            <p:ph type="title"/>
          </p:nvPr>
        </p:nvSpPr>
        <p:spPr>
          <a:xfrm>
            <a:off x="628650" y="238378"/>
            <a:ext cx="7886700" cy="730344"/>
          </a:xfrm>
        </p:spPr>
        <p:txBody>
          <a:bodyPr>
            <a:normAutofit/>
          </a:bodyPr>
          <a:lstStyle/>
          <a:p>
            <a:pPr algn="ctr"/>
            <a:r>
              <a:rPr lang="en-GB" sz="4000" b="1" dirty="0"/>
              <a:t>Characteristics</a:t>
            </a:r>
          </a:p>
        </p:txBody>
      </p:sp>
      <p:sp>
        <p:nvSpPr>
          <p:cNvPr id="3" name="Content Placeholder 2">
            <a:extLst>
              <a:ext uri="{FF2B5EF4-FFF2-40B4-BE49-F238E27FC236}">
                <a16:creationId xmlns:a16="http://schemas.microsoft.com/office/drawing/2014/main" id="{4E27760E-03E9-5285-CA1E-0DC89218A9D4}"/>
              </a:ext>
            </a:extLst>
          </p:cNvPr>
          <p:cNvSpPr>
            <a:spLocks noGrp="1"/>
          </p:cNvSpPr>
          <p:nvPr>
            <p:ph idx="1"/>
          </p:nvPr>
        </p:nvSpPr>
        <p:spPr>
          <a:xfrm>
            <a:off x="456634" y="1312753"/>
            <a:ext cx="3861869" cy="3503692"/>
          </a:xfrm>
        </p:spPr>
        <p:txBody>
          <a:bodyPr>
            <a:normAutofit/>
          </a:bodyPr>
          <a:lstStyle/>
          <a:p>
            <a:pPr marL="0" indent="0" algn="ctr">
              <a:lnSpc>
                <a:spcPct val="115000"/>
              </a:lnSpc>
              <a:spcAft>
                <a:spcPts val="800"/>
              </a:spcAft>
              <a:buNone/>
            </a:pPr>
            <a:r>
              <a:rPr lang="en-GB" sz="2200" b="1" kern="100" dirty="0">
                <a:effectLst/>
                <a:latin typeface="Aptos" panose="020B0004020202020204" pitchFamily="34" charset="0"/>
                <a:ea typeface="DengXian" panose="02010600030101010101" pitchFamily="2" charset="-122"/>
                <a:cs typeface="Times New Roman" panose="02020603050405020304" pitchFamily="18" charset="0"/>
              </a:rPr>
              <a:t>Characteristics of Activism</a:t>
            </a:r>
            <a:endParaRPr lang="en-GB" sz="22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2200" b="1" kern="100" dirty="0">
                <a:effectLst/>
                <a:latin typeface="Aptos" panose="020B0004020202020204" pitchFamily="34" charset="0"/>
                <a:ea typeface="DengXian" panose="02010600030101010101" pitchFamily="2" charset="-122"/>
                <a:cs typeface="Times New Roman" panose="02020603050405020304" pitchFamily="18" charset="0"/>
              </a:rPr>
              <a:t>Peaceful Protests</a:t>
            </a:r>
            <a:endParaRPr lang="en-GB" sz="22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2200" b="1" kern="100" dirty="0">
                <a:effectLst/>
                <a:latin typeface="Aptos" panose="020B0004020202020204" pitchFamily="34" charset="0"/>
                <a:ea typeface="DengXian" panose="02010600030101010101" pitchFamily="2" charset="-122"/>
                <a:cs typeface="Times New Roman" panose="02020603050405020304" pitchFamily="18" charset="0"/>
              </a:rPr>
              <a:t>Advocacy and Lobbying</a:t>
            </a:r>
            <a:endParaRPr lang="en-GB" sz="22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2200" b="1" kern="100" dirty="0">
                <a:effectLst/>
                <a:latin typeface="Aptos" panose="020B0004020202020204" pitchFamily="34" charset="0"/>
                <a:ea typeface="DengXian" panose="02010600030101010101" pitchFamily="2" charset="-122"/>
                <a:cs typeface="Times New Roman" panose="02020603050405020304" pitchFamily="18" charset="0"/>
              </a:rPr>
              <a:t>Community Organizing</a:t>
            </a:r>
            <a:endParaRPr lang="en-GB" sz="2200" kern="100" dirty="0">
              <a:effectLst/>
              <a:latin typeface="Aptos" panose="020B000402020202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2200" b="1" kern="100" dirty="0">
                <a:effectLst/>
                <a:latin typeface="Aptos" panose="020B0004020202020204" pitchFamily="34" charset="0"/>
                <a:ea typeface="DengXian" panose="02010600030101010101" pitchFamily="2" charset="-122"/>
                <a:cs typeface="Times New Roman" panose="02020603050405020304" pitchFamily="18" charset="0"/>
              </a:rPr>
              <a:t>Use of Social Media for Awareness Raising</a:t>
            </a:r>
            <a:endParaRPr lang="en-GB" sz="2200" kern="10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00000"/>
              </a:lnSpc>
              <a:spcBef>
                <a:spcPts val="600"/>
              </a:spcBef>
              <a:spcAft>
                <a:spcPts val="600"/>
              </a:spcAft>
            </a:pPr>
            <a:endParaRPr lang="en-GB" sz="2200" dirty="0"/>
          </a:p>
        </p:txBody>
      </p:sp>
      <p:sp>
        <p:nvSpPr>
          <p:cNvPr id="4" name="Content Placeholder 2">
            <a:extLst>
              <a:ext uri="{FF2B5EF4-FFF2-40B4-BE49-F238E27FC236}">
                <a16:creationId xmlns:a16="http://schemas.microsoft.com/office/drawing/2014/main" id="{3B06AA5D-42B0-0EB6-1F46-753F9C55DCFC}"/>
              </a:ext>
            </a:extLst>
          </p:cNvPr>
          <p:cNvSpPr txBox="1">
            <a:spLocks/>
          </p:cNvSpPr>
          <p:nvPr/>
        </p:nvSpPr>
        <p:spPr>
          <a:xfrm>
            <a:off x="4744016" y="1312752"/>
            <a:ext cx="3943350" cy="3612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5000"/>
              </a:lnSpc>
              <a:spcAft>
                <a:spcPts val="800"/>
              </a:spcAft>
              <a:buNone/>
            </a:pPr>
            <a:r>
              <a:rPr lang="en-GB" sz="2200" b="1" kern="100" dirty="0">
                <a:latin typeface="Aptos" panose="020B0004020202020204" pitchFamily="34" charset="0"/>
                <a:ea typeface="DengXian" panose="02010600030101010101" pitchFamily="2" charset="-122"/>
                <a:cs typeface="Times New Roman" panose="02020603050405020304" pitchFamily="18" charset="0"/>
              </a:rPr>
              <a:t>Characteristics of Extremism</a:t>
            </a:r>
            <a:endParaRPr lang="en-GB" sz="2200" kern="100" dirty="0">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SzPts val="1000"/>
              <a:buFont typeface="Symbol" panose="05050102010706020507" pitchFamily="18" charset="2"/>
              <a:buChar char=""/>
              <a:tabLst>
                <a:tab pos="457200" algn="l"/>
              </a:tabLst>
            </a:pPr>
            <a:r>
              <a:rPr lang="en-GB" sz="2200" b="1" kern="100" dirty="0">
                <a:latin typeface="Aptos" panose="020B0004020202020204" pitchFamily="34" charset="0"/>
                <a:ea typeface="DengXian" panose="02010600030101010101" pitchFamily="2" charset="-122"/>
                <a:cs typeface="Times New Roman" panose="02020603050405020304" pitchFamily="18" charset="0"/>
              </a:rPr>
              <a:t>Violence and Intimidation</a:t>
            </a:r>
            <a:endParaRPr lang="en-GB" sz="2200" kern="100" dirty="0">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SzPts val="1000"/>
              <a:buFont typeface="Symbol" panose="05050102010706020507" pitchFamily="18" charset="2"/>
              <a:buChar char=""/>
              <a:tabLst>
                <a:tab pos="457200" algn="l"/>
              </a:tabLst>
            </a:pPr>
            <a:r>
              <a:rPr lang="en-GB" sz="2200" b="1" kern="100" dirty="0">
                <a:latin typeface="Aptos" panose="020B0004020202020204" pitchFamily="34" charset="0"/>
                <a:ea typeface="DengXian" panose="02010600030101010101" pitchFamily="2" charset="-122"/>
                <a:cs typeface="Times New Roman" panose="02020603050405020304" pitchFamily="18" charset="0"/>
              </a:rPr>
              <a:t>Incitement to violence or hatred</a:t>
            </a:r>
            <a:endParaRPr lang="en-GB" sz="2200" kern="100" dirty="0">
              <a:latin typeface="Aptos" panose="020B0004020202020204" pitchFamily="34" charset="0"/>
              <a:ea typeface="DengXian" panose="02010600030101010101" pitchFamily="2" charset="-122"/>
              <a:cs typeface="Times New Roman" panose="02020603050405020304" pitchFamily="18" charset="0"/>
            </a:endParaRPr>
          </a:p>
          <a:p>
            <a:pPr marL="342900" indent="-342900">
              <a:lnSpc>
                <a:spcPct val="115000"/>
              </a:lnSpc>
              <a:spcAft>
                <a:spcPts val="800"/>
              </a:spcAft>
              <a:buSzPts val="1000"/>
              <a:buFont typeface="Symbol" panose="05050102010706020507" pitchFamily="18" charset="2"/>
              <a:buChar char=""/>
              <a:tabLst>
                <a:tab pos="457200" algn="l"/>
              </a:tabLst>
            </a:pPr>
            <a:r>
              <a:rPr lang="en-GB" sz="2200" b="1" kern="100" dirty="0">
                <a:latin typeface="Aptos" panose="020B0004020202020204" pitchFamily="34" charset="0"/>
                <a:ea typeface="DengXian" panose="02010600030101010101" pitchFamily="2" charset="-122"/>
                <a:cs typeface="Times New Roman" panose="02020603050405020304" pitchFamily="18" charset="0"/>
              </a:rPr>
              <a:t>Use of Social Media for Radicalization and Propaganda</a:t>
            </a:r>
            <a:endParaRPr lang="en-GB" sz="2200" kern="100" dirty="0">
              <a:latin typeface="Aptos" panose="020B0004020202020204" pitchFamily="34" charset="0"/>
              <a:ea typeface="DengXian" panose="02010600030101010101" pitchFamily="2" charset="-122"/>
              <a:cs typeface="Times New Roman" panose="02020603050405020304" pitchFamily="18" charset="0"/>
            </a:endParaRPr>
          </a:p>
          <a:p>
            <a:pPr>
              <a:lnSpc>
                <a:spcPct val="100000"/>
              </a:lnSpc>
              <a:spcBef>
                <a:spcPts val="600"/>
              </a:spcBef>
              <a:spcAft>
                <a:spcPts val="600"/>
              </a:spcAft>
            </a:pPr>
            <a:endParaRPr lang="en-GB" sz="2200" dirty="0"/>
          </a:p>
        </p:txBody>
      </p:sp>
      <p:sp>
        <p:nvSpPr>
          <p:cNvPr id="5" name="TextBox 4">
            <a:extLst>
              <a:ext uri="{FF2B5EF4-FFF2-40B4-BE49-F238E27FC236}">
                <a16:creationId xmlns:a16="http://schemas.microsoft.com/office/drawing/2014/main" id="{96453FC0-EF01-74A7-3C17-339B3E533623}"/>
              </a:ext>
            </a:extLst>
          </p:cNvPr>
          <p:cNvSpPr txBox="1"/>
          <p:nvPr/>
        </p:nvSpPr>
        <p:spPr>
          <a:xfrm>
            <a:off x="1502875" y="4925085"/>
            <a:ext cx="6400800" cy="523220"/>
          </a:xfrm>
          <a:prstGeom prst="rect">
            <a:avLst/>
          </a:prstGeom>
          <a:noFill/>
        </p:spPr>
        <p:txBody>
          <a:bodyPr wrap="square" rtlCol="0">
            <a:spAutoFit/>
          </a:bodyPr>
          <a:lstStyle/>
          <a:p>
            <a:pPr algn="ctr"/>
            <a:r>
              <a:rPr lang="en-GB" sz="2800" i="1" dirty="0"/>
              <a:t>However, is it as simple as this?</a:t>
            </a:r>
          </a:p>
        </p:txBody>
      </p:sp>
      <p:pic>
        <p:nvPicPr>
          <p:cNvPr id="7" name="Picture 6" descr="A yellow and red question mark&#10;&#10;Description automatically generated">
            <a:extLst>
              <a:ext uri="{FF2B5EF4-FFF2-40B4-BE49-F238E27FC236}">
                <a16:creationId xmlns:a16="http://schemas.microsoft.com/office/drawing/2014/main" id="{07D12161-82B3-8A63-61DE-30554E2F65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4161" y="5448305"/>
            <a:ext cx="760348" cy="760348"/>
          </a:xfrm>
          <a:prstGeom prst="rect">
            <a:avLst/>
          </a:prstGeom>
        </p:spPr>
      </p:pic>
      <p:pic>
        <p:nvPicPr>
          <p:cNvPr id="8" name="Picture 7" descr="A blue button with a black arrow&#10;&#10;Description automatically generated">
            <a:hlinkClick r:id="rId3" action="ppaction://hlinksldjump"/>
            <a:extLst>
              <a:ext uri="{FF2B5EF4-FFF2-40B4-BE49-F238E27FC236}">
                <a16:creationId xmlns:a16="http://schemas.microsoft.com/office/drawing/2014/main" id="{F9DAB29D-F14C-BD96-4AD2-93B5333733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74726" y="5104624"/>
            <a:ext cx="881247" cy="881247"/>
          </a:xfrm>
          <a:prstGeom prst="rect">
            <a:avLst/>
          </a:prstGeom>
        </p:spPr>
      </p:pic>
    </p:spTree>
    <p:extLst>
      <p:ext uri="{BB962C8B-B14F-4D97-AF65-F5344CB8AC3E}">
        <p14:creationId xmlns:p14="http://schemas.microsoft.com/office/powerpoint/2010/main" val="331742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367F9-8BFB-E411-EFD9-8F5FEAB824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57FCCE-4DC7-1C96-6311-4D7AE0A17A13}"/>
              </a:ext>
            </a:extLst>
          </p:cNvPr>
          <p:cNvSpPr>
            <a:spLocks noGrp="1"/>
          </p:cNvSpPr>
          <p:nvPr>
            <p:ph type="title"/>
          </p:nvPr>
        </p:nvSpPr>
        <p:spPr>
          <a:xfrm>
            <a:off x="628650" y="238378"/>
            <a:ext cx="7886700" cy="730344"/>
          </a:xfrm>
        </p:spPr>
        <p:txBody>
          <a:bodyPr>
            <a:normAutofit/>
          </a:bodyPr>
          <a:lstStyle/>
          <a:p>
            <a:pPr algn="ctr"/>
            <a:r>
              <a:rPr lang="en-GB" sz="4000" b="1" dirty="0"/>
              <a:t>Activism or Extremism</a:t>
            </a:r>
          </a:p>
        </p:txBody>
      </p:sp>
      <p:graphicFrame>
        <p:nvGraphicFramePr>
          <p:cNvPr id="6" name="Diagram 5">
            <a:extLst>
              <a:ext uri="{FF2B5EF4-FFF2-40B4-BE49-F238E27FC236}">
                <a16:creationId xmlns:a16="http://schemas.microsoft.com/office/drawing/2014/main" id="{73187A5E-2ED0-F204-17A8-F18E6A672E2B}"/>
              </a:ext>
            </a:extLst>
          </p:cNvPr>
          <p:cNvGraphicFramePr/>
          <p:nvPr>
            <p:extLst>
              <p:ext uri="{D42A27DB-BD31-4B8C-83A1-F6EECF244321}">
                <p14:modId xmlns:p14="http://schemas.microsoft.com/office/powerpoint/2010/main" val="952666860"/>
              </p:ext>
            </p:extLst>
          </p:nvPr>
        </p:nvGraphicFramePr>
        <p:xfrm>
          <a:off x="2942376" y="3730030"/>
          <a:ext cx="3404102" cy="19781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872258D3-38C7-C2FC-8E23-180A2CF8AE78}"/>
              </a:ext>
            </a:extLst>
          </p:cNvPr>
          <p:cNvSpPr txBox="1"/>
          <p:nvPr/>
        </p:nvSpPr>
        <p:spPr>
          <a:xfrm>
            <a:off x="353086" y="968722"/>
            <a:ext cx="8437828" cy="2616101"/>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There is a point where the activities/actions of activists are no longer legal</a:t>
            </a:r>
          </a:p>
          <a:p>
            <a:pPr marL="285750" indent="-285750">
              <a:spcBef>
                <a:spcPts val="600"/>
              </a:spcBef>
              <a:spcAft>
                <a:spcPts val="600"/>
              </a:spcAft>
              <a:buFont typeface="Arial" panose="020B0604020202020204" pitchFamily="34" charset="0"/>
              <a:buChar char="•"/>
            </a:pPr>
            <a:r>
              <a:rPr lang="en-GB" sz="2400" dirty="0"/>
              <a:t>The legality of activities is defined by Governments (and therefore by a party with a political ideology of its own (see Theme 3)</a:t>
            </a:r>
          </a:p>
          <a:p>
            <a:pPr marL="285750" indent="-285750">
              <a:spcBef>
                <a:spcPts val="600"/>
              </a:spcBef>
              <a:spcAft>
                <a:spcPts val="600"/>
              </a:spcAft>
              <a:buFont typeface="Arial" panose="020B0604020202020204" pitchFamily="34" charset="0"/>
              <a:buChar char="•"/>
            </a:pPr>
            <a:r>
              <a:rPr lang="en-GB" sz="2400" dirty="0"/>
              <a:t>We will explore this a little further</a:t>
            </a:r>
          </a:p>
        </p:txBody>
      </p:sp>
      <p:sp>
        <p:nvSpPr>
          <p:cNvPr id="4" name="Arrow: Up 3">
            <a:extLst>
              <a:ext uri="{FF2B5EF4-FFF2-40B4-BE49-F238E27FC236}">
                <a16:creationId xmlns:a16="http://schemas.microsoft.com/office/drawing/2014/main" id="{6141A98A-216B-9AA2-5EED-1E68FD6D6B53}"/>
              </a:ext>
            </a:extLst>
          </p:cNvPr>
          <p:cNvSpPr/>
          <p:nvPr/>
        </p:nvSpPr>
        <p:spPr>
          <a:xfrm rot="10800000">
            <a:off x="4454304" y="3584823"/>
            <a:ext cx="380245" cy="98909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2472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3" grpId="0"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65DEF-BC48-2132-F427-EC3B051F39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E8E328-9958-6DCF-B906-BD2FB3B13C95}"/>
              </a:ext>
            </a:extLst>
          </p:cNvPr>
          <p:cNvSpPr>
            <a:spLocks noGrp="1"/>
          </p:cNvSpPr>
          <p:nvPr>
            <p:ph type="title"/>
          </p:nvPr>
        </p:nvSpPr>
        <p:spPr>
          <a:xfrm>
            <a:off x="628650" y="238378"/>
            <a:ext cx="7886700" cy="730344"/>
          </a:xfrm>
        </p:spPr>
        <p:txBody>
          <a:bodyPr>
            <a:noAutofit/>
          </a:bodyPr>
          <a:lstStyle/>
          <a:p>
            <a:pPr algn="ctr"/>
            <a:r>
              <a:rPr lang="en-GB" sz="3200" b="1" dirty="0"/>
              <a:t>Whan Activism Becomes Illegal</a:t>
            </a:r>
          </a:p>
        </p:txBody>
      </p:sp>
      <p:sp>
        <p:nvSpPr>
          <p:cNvPr id="3" name="Content Placeholder 2">
            <a:extLst>
              <a:ext uri="{FF2B5EF4-FFF2-40B4-BE49-F238E27FC236}">
                <a16:creationId xmlns:a16="http://schemas.microsoft.com/office/drawing/2014/main" id="{3479C146-422B-E761-6E81-B6C782DE61F3}"/>
              </a:ext>
            </a:extLst>
          </p:cNvPr>
          <p:cNvSpPr>
            <a:spLocks noGrp="1"/>
          </p:cNvSpPr>
          <p:nvPr>
            <p:ph idx="1"/>
          </p:nvPr>
        </p:nvSpPr>
        <p:spPr>
          <a:xfrm>
            <a:off x="628650" y="968722"/>
            <a:ext cx="7886700" cy="4398213"/>
          </a:xfrm>
        </p:spPr>
        <p:txBody>
          <a:bodyPr>
            <a:normAutofit lnSpcReduction="10000"/>
          </a:bodyPr>
          <a:lstStyle/>
          <a:p>
            <a:pPr>
              <a:lnSpc>
                <a:spcPct val="100000"/>
              </a:lnSpc>
              <a:spcBef>
                <a:spcPts val="600"/>
              </a:spcBef>
              <a:spcAft>
                <a:spcPts val="600"/>
              </a:spcAft>
            </a:pPr>
            <a:r>
              <a:rPr lang="en-GB" sz="2400" dirty="0"/>
              <a:t>The Crown Prosecution Service (2024) have produced guidance for acts undertaken by activists that are liable to prosecution</a:t>
            </a:r>
          </a:p>
          <a:p>
            <a:pPr>
              <a:lnSpc>
                <a:spcPct val="100000"/>
              </a:lnSpc>
              <a:spcBef>
                <a:spcPts val="600"/>
              </a:spcBef>
              <a:spcAft>
                <a:spcPts val="600"/>
              </a:spcAft>
            </a:pPr>
            <a:r>
              <a:rPr lang="en-GB" sz="2400" dirty="0"/>
              <a:t>The guidance, entitled, </a:t>
            </a:r>
            <a:r>
              <a:rPr lang="en-GB" sz="2400" i="1" dirty="0"/>
              <a:t>Offences During Protests, Demonstrations or Campaigns</a:t>
            </a:r>
            <a:r>
              <a:rPr lang="en-GB" sz="2400" dirty="0"/>
              <a:t> states that ‘the right to protest is protected by Law’</a:t>
            </a:r>
          </a:p>
          <a:p>
            <a:pPr>
              <a:lnSpc>
                <a:spcPct val="100000"/>
              </a:lnSpc>
              <a:spcBef>
                <a:spcPts val="600"/>
              </a:spcBef>
              <a:spcAft>
                <a:spcPts val="600"/>
              </a:spcAft>
            </a:pPr>
            <a:r>
              <a:rPr lang="en-GB" sz="2400" dirty="0"/>
              <a:t>But they go on to say that ‘this is not an absolute right, and the behaviour of protestors may give rise to a number of criminal offences’. We will look at the examples given in a moment</a:t>
            </a:r>
          </a:p>
          <a:p>
            <a:pPr marL="0" indent="0" algn="ctr">
              <a:lnSpc>
                <a:spcPct val="100000"/>
              </a:lnSpc>
              <a:spcBef>
                <a:spcPts val="600"/>
              </a:spcBef>
              <a:spcAft>
                <a:spcPts val="600"/>
              </a:spcAft>
              <a:buNone/>
            </a:pPr>
            <a:r>
              <a:rPr lang="en-GB" sz="2400" i="1" dirty="0"/>
              <a:t>Who are the </a:t>
            </a:r>
            <a:r>
              <a:rPr lang="en-GB" sz="2400" i="1" dirty="0">
                <a:hlinkClick r:id="rId2"/>
              </a:rPr>
              <a:t>Crown Prosecution Service </a:t>
            </a:r>
            <a:r>
              <a:rPr lang="en-GB" sz="2400" i="1" dirty="0"/>
              <a:t>(CPS)</a:t>
            </a:r>
          </a:p>
          <a:p>
            <a:pPr>
              <a:lnSpc>
                <a:spcPct val="100000"/>
              </a:lnSpc>
              <a:spcBef>
                <a:spcPts val="600"/>
              </a:spcBef>
              <a:spcAft>
                <a:spcPts val="600"/>
              </a:spcAft>
            </a:pPr>
            <a:endParaRPr lang="en-GB" sz="2400" i="1" dirty="0"/>
          </a:p>
        </p:txBody>
      </p:sp>
    </p:spTree>
    <p:extLst>
      <p:ext uri="{BB962C8B-B14F-4D97-AF65-F5344CB8AC3E}">
        <p14:creationId xmlns:p14="http://schemas.microsoft.com/office/powerpoint/2010/main" val="1676855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EB793-9B30-AFD1-DBB5-D35B7F416F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D8C0D4-DDFC-22C5-F3C1-74A593355F29}"/>
              </a:ext>
            </a:extLst>
          </p:cNvPr>
          <p:cNvSpPr>
            <a:spLocks noGrp="1"/>
          </p:cNvSpPr>
          <p:nvPr>
            <p:ph type="title"/>
          </p:nvPr>
        </p:nvSpPr>
        <p:spPr>
          <a:xfrm>
            <a:off x="628650" y="238378"/>
            <a:ext cx="7886700" cy="730344"/>
          </a:xfrm>
        </p:spPr>
        <p:txBody>
          <a:bodyPr>
            <a:noAutofit/>
          </a:bodyPr>
          <a:lstStyle/>
          <a:p>
            <a:pPr algn="ctr"/>
            <a:r>
              <a:rPr lang="en-GB" sz="3200" b="1" dirty="0"/>
              <a:t>Offences During Protests, Demonstrations or Campaigns</a:t>
            </a:r>
          </a:p>
        </p:txBody>
      </p:sp>
      <p:sp>
        <p:nvSpPr>
          <p:cNvPr id="3" name="Content Placeholder 2">
            <a:extLst>
              <a:ext uri="{FF2B5EF4-FFF2-40B4-BE49-F238E27FC236}">
                <a16:creationId xmlns:a16="http://schemas.microsoft.com/office/drawing/2014/main" id="{8E263F80-2B3D-6163-237D-97B2259DC85F}"/>
              </a:ext>
            </a:extLst>
          </p:cNvPr>
          <p:cNvSpPr>
            <a:spLocks noGrp="1"/>
          </p:cNvSpPr>
          <p:nvPr>
            <p:ph idx="1"/>
          </p:nvPr>
        </p:nvSpPr>
        <p:spPr>
          <a:xfrm>
            <a:off x="166923" y="1140738"/>
            <a:ext cx="8502336" cy="4398213"/>
          </a:xfrm>
        </p:spPr>
        <p:txBody>
          <a:bodyPr>
            <a:noAutofit/>
          </a:bodyPr>
          <a:lstStyle/>
          <a:p>
            <a:pPr>
              <a:lnSpc>
                <a:spcPct val="100000"/>
              </a:lnSpc>
              <a:spcBef>
                <a:spcPts val="600"/>
              </a:spcBef>
              <a:spcAft>
                <a:spcPts val="600"/>
              </a:spcAft>
            </a:pPr>
            <a:r>
              <a:rPr lang="en-GB" sz="2200" dirty="0"/>
              <a:t>A prosecution for offences committed during a public protest is more likely to be required where:</a:t>
            </a:r>
          </a:p>
          <a:p>
            <a:pPr>
              <a:lnSpc>
                <a:spcPct val="100000"/>
              </a:lnSpc>
              <a:spcBef>
                <a:spcPts val="600"/>
              </a:spcBef>
              <a:spcAft>
                <a:spcPts val="600"/>
              </a:spcAft>
            </a:pPr>
            <a:r>
              <a:rPr lang="en-GB" sz="2200" dirty="0"/>
              <a:t>violent acts were committed that caused injury or it is reasonable to believe they </a:t>
            </a:r>
            <a:r>
              <a:rPr lang="en-GB" sz="2200" b="1" dirty="0"/>
              <a:t>could have caused </a:t>
            </a:r>
            <a:r>
              <a:rPr lang="en-GB" sz="2200" dirty="0"/>
              <a:t>injury</a:t>
            </a:r>
          </a:p>
          <a:p>
            <a:pPr>
              <a:lnSpc>
                <a:spcPct val="100000"/>
              </a:lnSpc>
              <a:spcBef>
                <a:spcPts val="600"/>
              </a:spcBef>
              <a:spcAft>
                <a:spcPts val="600"/>
              </a:spcAft>
            </a:pPr>
            <a:r>
              <a:rPr lang="en-GB" sz="2200" dirty="0"/>
              <a:t>the suspect took a leading role in, and/or encouraged others to commit, violent acts</a:t>
            </a:r>
          </a:p>
          <a:p>
            <a:pPr>
              <a:lnSpc>
                <a:spcPct val="100000"/>
              </a:lnSpc>
              <a:spcBef>
                <a:spcPts val="600"/>
              </a:spcBef>
              <a:spcAft>
                <a:spcPts val="600"/>
              </a:spcAft>
            </a:pPr>
            <a:r>
              <a:rPr lang="en-GB" sz="2200" dirty="0"/>
              <a:t>the suspect was in possession of a weapon at the time of the offence</a:t>
            </a:r>
          </a:p>
          <a:p>
            <a:pPr>
              <a:lnSpc>
                <a:spcPct val="100000"/>
              </a:lnSpc>
              <a:spcBef>
                <a:spcPts val="600"/>
              </a:spcBef>
              <a:spcAft>
                <a:spcPts val="600"/>
              </a:spcAft>
            </a:pPr>
            <a:r>
              <a:rPr lang="en-GB" sz="2200" dirty="0"/>
              <a:t>the suspect took steps to </a:t>
            </a:r>
            <a:r>
              <a:rPr lang="en-GB" sz="2200" b="1" dirty="0"/>
              <a:t>conceal their identity</a:t>
            </a:r>
          </a:p>
          <a:p>
            <a:pPr>
              <a:lnSpc>
                <a:spcPct val="100000"/>
              </a:lnSpc>
              <a:spcBef>
                <a:spcPts val="600"/>
              </a:spcBef>
              <a:spcAft>
                <a:spcPts val="600"/>
              </a:spcAft>
            </a:pPr>
            <a:r>
              <a:rPr lang="en-GB" sz="2200" dirty="0"/>
              <a:t>the level of </a:t>
            </a:r>
            <a:r>
              <a:rPr lang="en-GB" sz="2200" b="1" dirty="0"/>
              <a:t>disruption caused to the public or businesses merits a prosecution, even if in the course of peaceful protest</a:t>
            </a:r>
          </a:p>
        </p:txBody>
      </p:sp>
      <p:sp>
        <p:nvSpPr>
          <p:cNvPr id="4" name="TextBox 3">
            <a:extLst>
              <a:ext uri="{FF2B5EF4-FFF2-40B4-BE49-F238E27FC236}">
                <a16:creationId xmlns:a16="http://schemas.microsoft.com/office/drawing/2014/main" id="{E5D96B32-ED5E-7A21-9AAA-1F5FB1441B69}"/>
              </a:ext>
            </a:extLst>
          </p:cNvPr>
          <p:cNvSpPr txBox="1"/>
          <p:nvPr/>
        </p:nvSpPr>
        <p:spPr>
          <a:xfrm>
            <a:off x="6328372" y="5538951"/>
            <a:ext cx="2091351" cy="369332"/>
          </a:xfrm>
          <a:prstGeom prst="rect">
            <a:avLst/>
          </a:prstGeom>
          <a:noFill/>
        </p:spPr>
        <p:txBody>
          <a:bodyPr wrap="square" rtlCol="0">
            <a:spAutoFit/>
          </a:bodyPr>
          <a:lstStyle/>
          <a:p>
            <a:pPr algn="r"/>
            <a:r>
              <a:rPr lang="en-GB" dirty="0"/>
              <a:t>(</a:t>
            </a:r>
            <a:r>
              <a:rPr lang="en-GB" dirty="0">
                <a:hlinkClick r:id="rId2"/>
              </a:rPr>
              <a:t>CPS, 2024</a:t>
            </a:r>
            <a:r>
              <a:rPr lang="en-GB" dirty="0"/>
              <a:t>)</a:t>
            </a:r>
          </a:p>
        </p:txBody>
      </p:sp>
    </p:spTree>
    <p:extLst>
      <p:ext uri="{BB962C8B-B14F-4D97-AF65-F5344CB8AC3E}">
        <p14:creationId xmlns:p14="http://schemas.microsoft.com/office/powerpoint/2010/main" val="1725529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AD4A8-1C87-F93B-6281-5CA727CE3B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EC074A-9B82-DD26-4265-1A8D8E788A83}"/>
              </a:ext>
            </a:extLst>
          </p:cNvPr>
          <p:cNvSpPr>
            <a:spLocks noGrp="1"/>
          </p:cNvSpPr>
          <p:nvPr>
            <p:ph type="title"/>
          </p:nvPr>
        </p:nvSpPr>
        <p:spPr>
          <a:xfrm>
            <a:off x="628650" y="238378"/>
            <a:ext cx="7886700" cy="730344"/>
          </a:xfrm>
        </p:spPr>
        <p:txBody>
          <a:bodyPr>
            <a:noAutofit/>
          </a:bodyPr>
          <a:lstStyle/>
          <a:p>
            <a:pPr algn="ctr"/>
            <a:r>
              <a:rPr lang="en-GB" sz="3200" b="1" dirty="0"/>
              <a:t>Offences During Protests, Demonstrations or Campaigns (continued)</a:t>
            </a:r>
          </a:p>
        </p:txBody>
      </p:sp>
      <p:sp>
        <p:nvSpPr>
          <p:cNvPr id="3" name="Content Placeholder 2">
            <a:extLst>
              <a:ext uri="{FF2B5EF4-FFF2-40B4-BE49-F238E27FC236}">
                <a16:creationId xmlns:a16="http://schemas.microsoft.com/office/drawing/2014/main" id="{771A677E-24A1-2321-9B02-6F4BE9AE038D}"/>
              </a:ext>
            </a:extLst>
          </p:cNvPr>
          <p:cNvSpPr>
            <a:spLocks noGrp="1"/>
          </p:cNvSpPr>
          <p:nvPr>
            <p:ph idx="1"/>
          </p:nvPr>
        </p:nvSpPr>
        <p:spPr>
          <a:xfrm>
            <a:off x="166923" y="1140738"/>
            <a:ext cx="8502336" cy="4398213"/>
          </a:xfrm>
        </p:spPr>
        <p:txBody>
          <a:bodyPr>
            <a:noAutofit/>
          </a:bodyPr>
          <a:lstStyle/>
          <a:p>
            <a:pPr>
              <a:lnSpc>
                <a:spcPct val="100000"/>
              </a:lnSpc>
              <a:spcBef>
                <a:spcPts val="600"/>
              </a:spcBef>
              <a:spcAft>
                <a:spcPts val="600"/>
              </a:spcAft>
            </a:pPr>
            <a:r>
              <a:rPr lang="en-GB" sz="2200" dirty="0"/>
              <a:t>A prosecution for offences committed during a public protest is more likely to be required where:</a:t>
            </a:r>
          </a:p>
          <a:p>
            <a:pPr>
              <a:lnSpc>
                <a:spcPct val="100000"/>
              </a:lnSpc>
              <a:spcBef>
                <a:spcPts val="600"/>
              </a:spcBef>
              <a:spcAft>
                <a:spcPts val="600"/>
              </a:spcAft>
            </a:pPr>
            <a:r>
              <a:rPr lang="en-GB" sz="2200" dirty="0"/>
              <a:t>significant damage was caused to property</a:t>
            </a:r>
          </a:p>
          <a:p>
            <a:pPr>
              <a:lnSpc>
                <a:spcPct val="100000"/>
              </a:lnSpc>
              <a:spcBef>
                <a:spcPts val="600"/>
              </a:spcBef>
              <a:spcAft>
                <a:spcPts val="600"/>
              </a:spcAft>
            </a:pPr>
            <a:r>
              <a:rPr lang="en-GB" sz="2200" dirty="0"/>
              <a:t>the suspect has a previous history of causing violence, damage, disruption, obstruction or making threats at public protests, or commits the offence in breach of a direction e.g. to leave by the police</a:t>
            </a:r>
          </a:p>
          <a:p>
            <a:pPr>
              <a:lnSpc>
                <a:spcPct val="100000"/>
              </a:lnSpc>
              <a:spcBef>
                <a:spcPts val="600"/>
              </a:spcBef>
              <a:spcAft>
                <a:spcPts val="600"/>
              </a:spcAft>
            </a:pPr>
            <a:r>
              <a:rPr lang="en-GB" sz="2200" dirty="0"/>
              <a:t>threats were made against an individual or business that caused, were intended to cause, or it is reasonable to believe could have caused alarm, fear or distress.</a:t>
            </a:r>
          </a:p>
        </p:txBody>
      </p:sp>
      <p:sp>
        <p:nvSpPr>
          <p:cNvPr id="4" name="TextBox 3">
            <a:extLst>
              <a:ext uri="{FF2B5EF4-FFF2-40B4-BE49-F238E27FC236}">
                <a16:creationId xmlns:a16="http://schemas.microsoft.com/office/drawing/2014/main" id="{68D89578-FBA0-376B-EFC4-608382D9E6AE}"/>
              </a:ext>
            </a:extLst>
          </p:cNvPr>
          <p:cNvSpPr txBox="1"/>
          <p:nvPr/>
        </p:nvSpPr>
        <p:spPr>
          <a:xfrm>
            <a:off x="6328372" y="5538951"/>
            <a:ext cx="2091351" cy="369332"/>
          </a:xfrm>
          <a:prstGeom prst="rect">
            <a:avLst/>
          </a:prstGeom>
          <a:noFill/>
        </p:spPr>
        <p:txBody>
          <a:bodyPr wrap="square" rtlCol="0">
            <a:spAutoFit/>
          </a:bodyPr>
          <a:lstStyle/>
          <a:p>
            <a:pPr algn="r"/>
            <a:r>
              <a:rPr lang="en-GB" dirty="0"/>
              <a:t>(CPS, 2024)</a:t>
            </a:r>
          </a:p>
        </p:txBody>
      </p:sp>
    </p:spTree>
    <p:extLst>
      <p:ext uri="{BB962C8B-B14F-4D97-AF65-F5344CB8AC3E}">
        <p14:creationId xmlns:p14="http://schemas.microsoft.com/office/powerpoint/2010/main" val="151048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EBAB0-D1FB-441B-7599-B202BD9B23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613CA8-AB23-60E3-A69B-746837D817E1}"/>
              </a:ext>
            </a:extLst>
          </p:cNvPr>
          <p:cNvSpPr>
            <a:spLocks noGrp="1"/>
          </p:cNvSpPr>
          <p:nvPr>
            <p:ph type="title"/>
          </p:nvPr>
        </p:nvSpPr>
        <p:spPr>
          <a:xfrm>
            <a:off x="628650" y="238378"/>
            <a:ext cx="7886700" cy="730344"/>
          </a:xfrm>
        </p:spPr>
        <p:txBody>
          <a:bodyPr>
            <a:normAutofit/>
          </a:bodyPr>
          <a:lstStyle/>
          <a:p>
            <a:pPr algn="ctr"/>
            <a:r>
              <a:rPr lang="en-GB" sz="4000" b="1" dirty="0"/>
              <a:t>Activist or Extremist?</a:t>
            </a:r>
          </a:p>
        </p:txBody>
      </p:sp>
      <p:grpSp>
        <p:nvGrpSpPr>
          <p:cNvPr id="18" name="Group 17">
            <a:extLst>
              <a:ext uri="{FF2B5EF4-FFF2-40B4-BE49-F238E27FC236}">
                <a16:creationId xmlns:a16="http://schemas.microsoft.com/office/drawing/2014/main" id="{CF55E69D-8393-7E99-B0DA-F7E14168ED02}"/>
              </a:ext>
            </a:extLst>
          </p:cNvPr>
          <p:cNvGrpSpPr/>
          <p:nvPr/>
        </p:nvGrpSpPr>
        <p:grpSpPr>
          <a:xfrm>
            <a:off x="835124" y="1104522"/>
            <a:ext cx="2124647" cy="3092627"/>
            <a:chOff x="835124" y="1104522"/>
            <a:chExt cx="2124647" cy="3092627"/>
          </a:xfrm>
        </p:grpSpPr>
        <p:pic>
          <p:nvPicPr>
            <p:cNvPr id="6" name="Picture 5">
              <a:extLst>
                <a:ext uri="{FF2B5EF4-FFF2-40B4-BE49-F238E27FC236}">
                  <a16:creationId xmlns:a16="http://schemas.microsoft.com/office/drawing/2014/main" id="{EAD1E065-51B8-0B4F-586D-9107E0F688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124" y="1104522"/>
              <a:ext cx="2124647" cy="2815627"/>
            </a:xfrm>
            <a:prstGeom prst="rect">
              <a:avLst/>
            </a:prstGeom>
          </p:spPr>
        </p:pic>
        <p:sp>
          <p:nvSpPr>
            <p:cNvPr id="7" name="TextBox 6">
              <a:extLst>
                <a:ext uri="{FF2B5EF4-FFF2-40B4-BE49-F238E27FC236}">
                  <a16:creationId xmlns:a16="http://schemas.microsoft.com/office/drawing/2014/main" id="{E1EFFCD6-B3A7-795E-C035-34195D1E5763}"/>
                </a:ext>
              </a:extLst>
            </p:cNvPr>
            <p:cNvSpPr txBox="1"/>
            <p:nvPr/>
          </p:nvSpPr>
          <p:spPr>
            <a:xfrm>
              <a:off x="968722" y="3920150"/>
              <a:ext cx="1935366" cy="276999"/>
            </a:xfrm>
            <a:prstGeom prst="rect">
              <a:avLst/>
            </a:prstGeom>
            <a:noFill/>
          </p:spPr>
          <p:txBody>
            <a:bodyPr wrap="square" rtlCol="0">
              <a:spAutoFit/>
            </a:bodyPr>
            <a:lstStyle/>
            <a:p>
              <a:pPr algn="r"/>
              <a:r>
                <a:rPr lang="en-GB" sz="1200" dirty="0"/>
                <a:t>(Das, K., 2024)</a:t>
              </a:r>
            </a:p>
          </p:txBody>
        </p:sp>
      </p:grpSp>
      <p:grpSp>
        <p:nvGrpSpPr>
          <p:cNvPr id="17" name="Group 16">
            <a:extLst>
              <a:ext uri="{FF2B5EF4-FFF2-40B4-BE49-F238E27FC236}">
                <a16:creationId xmlns:a16="http://schemas.microsoft.com/office/drawing/2014/main" id="{9062C98C-CC6E-EB39-D906-65B37FBB5908}"/>
              </a:ext>
            </a:extLst>
          </p:cNvPr>
          <p:cNvGrpSpPr/>
          <p:nvPr/>
        </p:nvGrpSpPr>
        <p:grpSpPr>
          <a:xfrm>
            <a:off x="6290989" y="1050314"/>
            <a:ext cx="2308080" cy="3074673"/>
            <a:chOff x="3208050" y="1104521"/>
            <a:chExt cx="2308080" cy="3074673"/>
          </a:xfrm>
        </p:grpSpPr>
        <p:pic>
          <p:nvPicPr>
            <p:cNvPr id="8" name="Picture 7">
              <a:extLst>
                <a:ext uri="{FF2B5EF4-FFF2-40B4-BE49-F238E27FC236}">
                  <a16:creationId xmlns:a16="http://schemas.microsoft.com/office/drawing/2014/main" id="{9B475E84-997D-365B-41F3-2A49A6A0AC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8050" y="1104521"/>
              <a:ext cx="2308080" cy="2797673"/>
            </a:xfrm>
            <a:prstGeom prst="rect">
              <a:avLst/>
            </a:prstGeom>
          </p:spPr>
        </p:pic>
        <p:sp>
          <p:nvSpPr>
            <p:cNvPr id="9" name="TextBox 8">
              <a:extLst>
                <a:ext uri="{FF2B5EF4-FFF2-40B4-BE49-F238E27FC236}">
                  <a16:creationId xmlns:a16="http://schemas.microsoft.com/office/drawing/2014/main" id="{C368FE1D-C706-E257-84A4-19B3EE434945}"/>
                </a:ext>
              </a:extLst>
            </p:cNvPr>
            <p:cNvSpPr txBox="1"/>
            <p:nvPr/>
          </p:nvSpPr>
          <p:spPr>
            <a:xfrm>
              <a:off x="3566943" y="3902195"/>
              <a:ext cx="1935366" cy="276999"/>
            </a:xfrm>
            <a:prstGeom prst="rect">
              <a:avLst/>
            </a:prstGeom>
            <a:noFill/>
          </p:spPr>
          <p:txBody>
            <a:bodyPr wrap="square" rtlCol="0">
              <a:spAutoFit/>
            </a:bodyPr>
            <a:lstStyle/>
            <a:p>
              <a:pPr algn="r"/>
              <a:r>
                <a:rPr lang="en-GB" sz="1200" dirty="0"/>
                <a:t>(Mir, H., 1998)</a:t>
              </a:r>
            </a:p>
          </p:txBody>
        </p:sp>
      </p:grpSp>
      <p:grpSp>
        <p:nvGrpSpPr>
          <p:cNvPr id="19" name="Group 18">
            <a:extLst>
              <a:ext uri="{FF2B5EF4-FFF2-40B4-BE49-F238E27FC236}">
                <a16:creationId xmlns:a16="http://schemas.microsoft.com/office/drawing/2014/main" id="{293FE776-C5E7-6BAF-DDB0-E2EDCAB66F2D}"/>
              </a:ext>
            </a:extLst>
          </p:cNvPr>
          <p:cNvGrpSpPr/>
          <p:nvPr/>
        </p:nvGrpSpPr>
        <p:grpSpPr>
          <a:xfrm>
            <a:off x="3691409" y="1050314"/>
            <a:ext cx="1935366" cy="3041584"/>
            <a:chOff x="5902888" y="1132441"/>
            <a:chExt cx="1935366" cy="3041584"/>
          </a:xfrm>
        </p:grpSpPr>
        <p:pic>
          <p:nvPicPr>
            <p:cNvPr id="12" name="Picture 11">
              <a:extLst>
                <a:ext uri="{FF2B5EF4-FFF2-40B4-BE49-F238E27FC236}">
                  <a16:creationId xmlns:a16="http://schemas.microsoft.com/office/drawing/2014/main" id="{FC7BD6DD-5D79-2C68-F0D9-748BE9E48E9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902888" y="1132441"/>
              <a:ext cx="1844671" cy="2741832"/>
            </a:xfrm>
            <a:prstGeom prst="rect">
              <a:avLst/>
            </a:prstGeom>
          </p:spPr>
        </p:pic>
        <p:sp>
          <p:nvSpPr>
            <p:cNvPr id="13" name="TextBox 12">
              <a:extLst>
                <a:ext uri="{FF2B5EF4-FFF2-40B4-BE49-F238E27FC236}">
                  <a16:creationId xmlns:a16="http://schemas.microsoft.com/office/drawing/2014/main" id="{0FEB04AB-67AF-A4B0-790F-B9314CFA610B}"/>
                </a:ext>
              </a:extLst>
            </p:cNvPr>
            <p:cNvSpPr txBox="1"/>
            <p:nvPr/>
          </p:nvSpPr>
          <p:spPr>
            <a:xfrm>
              <a:off x="5902888" y="3897026"/>
              <a:ext cx="1935366" cy="276999"/>
            </a:xfrm>
            <a:prstGeom prst="rect">
              <a:avLst/>
            </a:prstGeom>
            <a:noFill/>
          </p:spPr>
          <p:txBody>
            <a:bodyPr wrap="square" rtlCol="0">
              <a:spAutoFit/>
            </a:bodyPr>
            <a:lstStyle/>
            <a:p>
              <a:pPr algn="r"/>
              <a:r>
                <a:rPr lang="en-GB" sz="1200" dirty="0"/>
                <a:t>(Weinberg, P., 1994)</a:t>
              </a:r>
            </a:p>
          </p:txBody>
        </p:sp>
      </p:grpSp>
      <p:sp>
        <p:nvSpPr>
          <p:cNvPr id="14" name="TextBox 13">
            <a:extLst>
              <a:ext uri="{FF2B5EF4-FFF2-40B4-BE49-F238E27FC236}">
                <a16:creationId xmlns:a16="http://schemas.microsoft.com/office/drawing/2014/main" id="{1380CB59-BA25-C838-6C88-EDB5EA13CB51}"/>
              </a:ext>
            </a:extLst>
          </p:cNvPr>
          <p:cNvSpPr txBox="1"/>
          <p:nvPr/>
        </p:nvSpPr>
        <p:spPr>
          <a:xfrm>
            <a:off x="704201" y="4206580"/>
            <a:ext cx="2503849" cy="1569660"/>
          </a:xfrm>
          <a:prstGeom prst="rect">
            <a:avLst/>
          </a:prstGeom>
          <a:noFill/>
        </p:spPr>
        <p:txBody>
          <a:bodyPr wrap="square" rtlCol="0">
            <a:spAutoFit/>
          </a:bodyPr>
          <a:lstStyle/>
          <a:p>
            <a:pPr marL="285750" indent="-285750">
              <a:buFont typeface="Arial" panose="020B0604020202020204" pitchFamily="34" charset="0"/>
              <a:buChar char="•"/>
            </a:pPr>
            <a:r>
              <a:rPr lang="en-GB" sz="1600" dirty="0"/>
              <a:t>Began the ‘Fridays for Future school strikes</a:t>
            </a:r>
          </a:p>
          <a:p>
            <a:pPr marL="285750" indent="-285750">
              <a:buFont typeface="Arial" panose="020B0604020202020204" pitchFamily="34" charset="0"/>
              <a:buChar char="•"/>
            </a:pPr>
            <a:r>
              <a:rPr lang="en-GB" sz="1600" dirty="0"/>
              <a:t>Has addressed UN Conferences</a:t>
            </a:r>
          </a:p>
          <a:p>
            <a:pPr marL="285750" indent="-285750">
              <a:buFont typeface="Arial" panose="020B0604020202020204" pitchFamily="34" charset="0"/>
              <a:buChar char="•"/>
            </a:pPr>
            <a:r>
              <a:rPr lang="en-GB" sz="1600" dirty="0"/>
              <a:t>Nominated for Nobel Peace prize</a:t>
            </a:r>
          </a:p>
        </p:txBody>
      </p:sp>
      <p:sp>
        <p:nvSpPr>
          <p:cNvPr id="15" name="TextBox 14">
            <a:extLst>
              <a:ext uri="{FF2B5EF4-FFF2-40B4-BE49-F238E27FC236}">
                <a16:creationId xmlns:a16="http://schemas.microsoft.com/office/drawing/2014/main" id="{3D327955-6880-5DDE-0226-A24DBFE4F057}"/>
              </a:ext>
            </a:extLst>
          </p:cNvPr>
          <p:cNvSpPr txBox="1"/>
          <p:nvPr/>
        </p:nvSpPr>
        <p:spPr>
          <a:xfrm>
            <a:off x="6481953" y="4058649"/>
            <a:ext cx="2400177" cy="1815882"/>
          </a:xfrm>
          <a:prstGeom prst="rect">
            <a:avLst/>
          </a:prstGeom>
          <a:noFill/>
        </p:spPr>
        <p:txBody>
          <a:bodyPr wrap="square" rtlCol="0">
            <a:spAutoFit/>
          </a:bodyPr>
          <a:lstStyle/>
          <a:p>
            <a:pPr marL="285750" indent="-285750">
              <a:buFont typeface="Arial" panose="020B0604020202020204" pitchFamily="34" charset="0"/>
              <a:buChar char="•"/>
            </a:pPr>
            <a:r>
              <a:rPr lang="en-GB" sz="1600" dirty="0"/>
              <a:t>founder of the organization al-Qaeda</a:t>
            </a:r>
          </a:p>
          <a:p>
            <a:pPr marL="285750" indent="-285750">
              <a:buFont typeface="Arial" panose="020B0604020202020204" pitchFamily="34" charset="0"/>
              <a:buChar char="•"/>
            </a:pPr>
            <a:r>
              <a:rPr lang="en-GB" sz="1600" dirty="0"/>
              <a:t>Claimed responsibility for the 9-11 attacks </a:t>
            </a:r>
            <a:r>
              <a:rPr lang="en-GB" sz="1600"/>
              <a:t>on U.S.</a:t>
            </a:r>
            <a:endParaRPr lang="en-GB" sz="1600" dirty="0"/>
          </a:p>
          <a:p>
            <a:pPr marL="285750" indent="-285750">
              <a:buFont typeface="Arial" panose="020B0604020202020204" pitchFamily="34" charset="0"/>
              <a:buChar char="•"/>
            </a:pPr>
            <a:r>
              <a:rPr lang="en-GB" sz="1600" dirty="0"/>
              <a:t>called for </a:t>
            </a:r>
            <a:r>
              <a:rPr lang="en-GB" sz="1600" b="1" dirty="0"/>
              <a:t>jihad</a:t>
            </a:r>
            <a:r>
              <a:rPr lang="en-GB" sz="1600" dirty="0"/>
              <a:t> against the U.S. and its allies</a:t>
            </a:r>
          </a:p>
        </p:txBody>
      </p:sp>
      <p:sp>
        <p:nvSpPr>
          <p:cNvPr id="16" name="TextBox 15">
            <a:extLst>
              <a:ext uri="{FF2B5EF4-FFF2-40B4-BE49-F238E27FC236}">
                <a16:creationId xmlns:a16="http://schemas.microsoft.com/office/drawing/2014/main" id="{01B88890-8B6D-9DF6-31D3-22DBCEC86CD4}"/>
              </a:ext>
            </a:extLst>
          </p:cNvPr>
          <p:cNvSpPr txBox="1"/>
          <p:nvPr/>
        </p:nvSpPr>
        <p:spPr>
          <a:xfrm>
            <a:off x="3432103" y="4133099"/>
            <a:ext cx="2503849" cy="1815882"/>
          </a:xfrm>
          <a:prstGeom prst="rect">
            <a:avLst/>
          </a:prstGeom>
          <a:noFill/>
        </p:spPr>
        <p:txBody>
          <a:bodyPr wrap="square" rtlCol="0">
            <a:spAutoFit/>
          </a:bodyPr>
          <a:lstStyle/>
          <a:p>
            <a:pPr marL="285750" indent="-285750">
              <a:buFont typeface="Arial" panose="020B0604020202020204" pitchFamily="34" charset="0"/>
              <a:buChar char="•"/>
            </a:pPr>
            <a:r>
              <a:rPr lang="en-GB" sz="1600" dirty="0"/>
              <a:t>advocated for peaceful resistance</a:t>
            </a:r>
          </a:p>
          <a:p>
            <a:pPr marL="285750" indent="-285750">
              <a:buFont typeface="Arial" panose="020B0604020202020204" pitchFamily="34" charset="0"/>
              <a:buChar char="•"/>
            </a:pPr>
            <a:r>
              <a:rPr lang="en-GB" sz="1600" dirty="0"/>
              <a:t>later endorsed armed struggle.</a:t>
            </a:r>
          </a:p>
          <a:p>
            <a:pPr marL="285750" indent="-285750">
              <a:buFont typeface="Arial" panose="020B0604020202020204" pitchFamily="34" charset="0"/>
              <a:buChar char="•"/>
            </a:pPr>
            <a:r>
              <a:rPr lang="en-GB" sz="1600" dirty="0"/>
              <a:t>27 years in prison</a:t>
            </a:r>
          </a:p>
          <a:p>
            <a:pPr marL="285750" indent="-285750">
              <a:buFont typeface="Arial" panose="020B0604020202020204" pitchFamily="34" charset="0"/>
              <a:buChar char="•"/>
            </a:pPr>
            <a:r>
              <a:rPr lang="en-GB" sz="1600" dirty="0"/>
              <a:t>First black President of South Africa</a:t>
            </a:r>
          </a:p>
        </p:txBody>
      </p:sp>
    </p:spTree>
    <p:extLst>
      <p:ext uri="{BB962C8B-B14F-4D97-AF65-F5344CB8AC3E}">
        <p14:creationId xmlns:p14="http://schemas.microsoft.com/office/powerpoint/2010/main" val="187907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5" grpId="0" build="p"/>
      <p:bldP spid="1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07604-CB7F-C988-D31B-56BEFCC9E8B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3CD858-FFDC-BA52-9A79-75182C1233D2}"/>
              </a:ext>
            </a:extLst>
          </p:cNvPr>
          <p:cNvSpPr>
            <a:spLocks noGrp="1"/>
          </p:cNvSpPr>
          <p:nvPr>
            <p:ph idx="1"/>
          </p:nvPr>
        </p:nvSpPr>
        <p:spPr>
          <a:xfrm>
            <a:off x="628650" y="2643613"/>
            <a:ext cx="7886700" cy="3195873"/>
          </a:xfrm>
        </p:spPr>
        <p:txBody>
          <a:bodyPr>
            <a:normAutofit/>
          </a:bodyPr>
          <a:lstStyle/>
          <a:p>
            <a:pPr marL="0" indent="0" algn="ctr">
              <a:lnSpc>
                <a:spcPct val="100000"/>
              </a:lnSpc>
              <a:spcBef>
                <a:spcPts val="600"/>
              </a:spcBef>
              <a:spcAft>
                <a:spcPts val="600"/>
              </a:spcAft>
              <a:buNone/>
            </a:pPr>
            <a:r>
              <a:rPr lang="en-GB" i="1" dirty="0"/>
              <a:t>Is it ever right to take extreme action?</a:t>
            </a:r>
          </a:p>
          <a:p>
            <a:pPr marL="0" indent="0" algn="ctr">
              <a:lnSpc>
                <a:spcPct val="100000"/>
              </a:lnSpc>
              <a:spcBef>
                <a:spcPts val="600"/>
              </a:spcBef>
              <a:spcAft>
                <a:spcPts val="600"/>
              </a:spcAft>
              <a:buNone/>
            </a:pPr>
            <a:endParaRPr lang="en-GB" i="1" dirty="0"/>
          </a:p>
          <a:p>
            <a:pPr marL="0" indent="0" algn="ctr">
              <a:lnSpc>
                <a:spcPct val="100000"/>
              </a:lnSpc>
              <a:spcBef>
                <a:spcPts val="600"/>
              </a:spcBef>
              <a:spcAft>
                <a:spcPts val="600"/>
              </a:spcAft>
              <a:buNone/>
            </a:pPr>
            <a:r>
              <a:rPr lang="en-GB" i="1" dirty="0"/>
              <a:t>If it is, when and why?</a:t>
            </a:r>
          </a:p>
          <a:p>
            <a:pPr marL="0" indent="0" algn="ctr">
              <a:lnSpc>
                <a:spcPct val="100000"/>
              </a:lnSpc>
              <a:spcBef>
                <a:spcPts val="600"/>
              </a:spcBef>
              <a:spcAft>
                <a:spcPts val="600"/>
              </a:spcAft>
              <a:buNone/>
            </a:pPr>
            <a:endParaRPr lang="en-GB" i="1" dirty="0"/>
          </a:p>
          <a:p>
            <a:pPr marL="0" indent="0" algn="ctr">
              <a:lnSpc>
                <a:spcPct val="100000"/>
              </a:lnSpc>
              <a:spcBef>
                <a:spcPts val="600"/>
              </a:spcBef>
              <a:spcAft>
                <a:spcPts val="600"/>
              </a:spcAft>
              <a:buNone/>
            </a:pPr>
            <a:r>
              <a:rPr lang="en-GB" i="1" dirty="0"/>
              <a:t>Can you think of positive examples from history?</a:t>
            </a:r>
          </a:p>
        </p:txBody>
      </p:sp>
      <p:sp>
        <p:nvSpPr>
          <p:cNvPr id="6" name="Title 1">
            <a:extLst>
              <a:ext uri="{FF2B5EF4-FFF2-40B4-BE49-F238E27FC236}">
                <a16:creationId xmlns:a16="http://schemas.microsoft.com/office/drawing/2014/main" id="{6EE336D7-EB8A-E810-C834-BC2D16C08693}"/>
              </a:ext>
            </a:extLst>
          </p:cNvPr>
          <p:cNvSpPr>
            <a:spLocks noGrp="1"/>
          </p:cNvSpPr>
          <p:nvPr>
            <p:ph type="title"/>
          </p:nvPr>
        </p:nvSpPr>
        <p:spPr>
          <a:xfrm>
            <a:off x="565276" y="165951"/>
            <a:ext cx="7886700" cy="730344"/>
          </a:xfrm>
        </p:spPr>
        <p:txBody>
          <a:bodyPr>
            <a:normAutofit/>
          </a:bodyPr>
          <a:lstStyle/>
          <a:p>
            <a:pPr algn="ctr"/>
            <a:r>
              <a:rPr lang="en-GB" sz="4000" b="1" dirty="0"/>
              <a:t>Discussion Point</a:t>
            </a:r>
          </a:p>
        </p:txBody>
      </p:sp>
      <p:pic>
        <p:nvPicPr>
          <p:cNvPr id="4" name="Picture 3" descr="A green and white circle with a white bubble in the middle&#10;&#10;Description automatically generated">
            <a:extLst>
              <a:ext uri="{FF2B5EF4-FFF2-40B4-BE49-F238E27FC236}">
                <a16:creationId xmlns:a16="http://schemas.microsoft.com/office/drawing/2014/main" id="{668463FE-86D3-218E-3B6F-6C5F81CC23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1722" y="865361"/>
            <a:ext cx="1533808" cy="1533808"/>
          </a:xfrm>
          <a:prstGeom prst="rect">
            <a:avLst/>
          </a:prstGeom>
        </p:spPr>
      </p:pic>
    </p:spTree>
    <p:extLst>
      <p:ext uri="{BB962C8B-B14F-4D97-AF65-F5344CB8AC3E}">
        <p14:creationId xmlns:p14="http://schemas.microsoft.com/office/powerpoint/2010/main" val="261840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C4061-FF0A-0480-5DDB-CF3CDD342F8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1352D6-8D93-766E-458E-79E6C668A74E}"/>
              </a:ext>
            </a:extLst>
          </p:cNvPr>
          <p:cNvSpPr>
            <a:spLocks noGrp="1"/>
          </p:cNvSpPr>
          <p:nvPr>
            <p:ph idx="1"/>
          </p:nvPr>
        </p:nvSpPr>
        <p:spPr>
          <a:xfrm>
            <a:off x="628650" y="1086416"/>
            <a:ext cx="7886700" cy="4398213"/>
          </a:xfrm>
        </p:spPr>
        <p:txBody>
          <a:bodyPr>
            <a:normAutofit/>
          </a:bodyPr>
          <a:lstStyle/>
          <a:p>
            <a:pPr>
              <a:lnSpc>
                <a:spcPct val="100000"/>
              </a:lnSpc>
              <a:spcBef>
                <a:spcPts val="600"/>
              </a:spcBef>
              <a:spcAft>
                <a:spcPts val="600"/>
              </a:spcAft>
            </a:pPr>
            <a:r>
              <a:rPr lang="en-GB" sz="2400" dirty="0"/>
              <a:t>The case of Nelson Mandela and the African National Congress (ANC) raises an interesting point</a:t>
            </a:r>
          </a:p>
          <a:p>
            <a:pPr>
              <a:lnSpc>
                <a:spcPct val="100000"/>
              </a:lnSpc>
              <a:spcBef>
                <a:spcPts val="600"/>
              </a:spcBef>
              <a:spcAft>
                <a:spcPts val="600"/>
              </a:spcAft>
            </a:pPr>
            <a:r>
              <a:rPr lang="en-GB" sz="2400" dirty="0"/>
              <a:t>The ANC was formed to oppose white rule in South Africa</a:t>
            </a:r>
          </a:p>
          <a:p>
            <a:pPr>
              <a:lnSpc>
                <a:spcPct val="100000"/>
              </a:lnSpc>
              <a:spcBef>
                <a:spcPts val="600"/>
              </a:spcBef>
              <a:spcAft>
                <a:spcPts val="600"/>
              </a:spcAft>
            </a:pPr>
            <a:r>
              <a:rPr lang="en-GB" sz="2400" dirty="0"/>
              <a:t>As </a:t>
            </a:r>
            <a:r>
              <a:rPr lang="en-GB" sz="2400" b="1" dirty="0"/>
              <a:t>apartheid</a:t>
            </a:r>
            <a:r>
              <a:rPr lang="en-GB" sz="2400" dirty="0"/>
              <a:t> was introduced it formed its military wing, Umkhonto we Sizwe (MK), in 1961 to carry out armed resistance</a:t>
            </a:r>
          </a:p>
          <a:p>
            <a:pPr>
              <a:lnSpc>
                <a:spcPct val="100000"/>
              </a:lnSpc>
              <a:spcBef>
                <a:spcPts val="600"/>
              </a:spcBef>
              <a:spcAft>
                <a:spcPts val="600"/>
              </a:spcAft>
            </a:pPr>
            <a:r>
              <a:rPr lang="en-GB" sz="2400" dirty="0"/>
              <a:t>As the apartheid regime began to come under increasing international pressure, they released Mandela who became President in 1994</a:t>
            </a:r>
          </a:p>
        </p:txBody>
      </p:sp>
      <p:sp>
        <p:nvSpPr>
          <p:cNvPr id="6" name="Title 1">
            <a:extLst>
              <a:ext uri="{FF2B5EF4-FFF2-40B4-BE49-F238E27FC236}">
                <a16:creationId xmlns:a16="http://schemas.microsoft.com/office/drawing/2014/main" id="{7D9969A5-109E-301C-EE4B-42DD033CDB46}"/>
              </a:ext>
            </a:extLst>
          </p:cNvPr>
          <p:cNvSpPr>
            <a:spLocks noGrp="1"/>
          </p:cNvSpPr>
          <p:nvPr>
            <p:ph type="title"/>
          </p:nvPr>
        </p:nvSpPr>
        <p:spPr>
          <a:xfrm>
            <a:off x="565276" y="165951"/>
            <a:ext cx="7886700" cy="730344"/>
          </a:xfrm>
        </p:spPr>
        <p:txBody>
          <a:bodyPr>
            <a:normAutofit/>
          </a:bodyPr>
          <a:lstStyle/>
          <a:p>
            <a:pPr algn="ctr"/>
            <a:r>
              <a:rPr lang="en-GB" sz="4000" b="1" dirty="0"/>
              <a:t>Activist or Extremist?</a:t>
            </a:r>
          </a:p>
        </p:txBody>
      </p:sp>
      <p:sp>
        <p:nvSpPr>
          <p:cNvPr id="7" name="TextBox 6">
            <a:extLst>
              <a:ext uri="{FF2B5EF4-FFF2-40B4-BE49-F238E27FC236}">
                <a16:creationId xmlns:a16="http://schemas.microsoft.com/office/drawing/2014/main" id="{C025DA51-1560-779A-BA60-5BD338F8135E}"/>
              </a:ext>
            </a:extLst>
          </p:cNvPr>
          <p:cNvSpPr txBox="1"/>
          <p:nvPr/>
        </p:nvSpPr>
        <p:spPr>
          <a:xfrm>
            <a:off x="5549774" y="5484629"/>
            <a:ext cx="2902202" cy="369332"/>
          </a:xfrm>
          <a:prstGeom prst="rect">
            <a:avLst/>
          </a:prstGeom>
          <a:noFill/>
        </p:spPr>
        <p:txBody>
          <a:bodyPr wrap="square" rtlCol="0">
            <a:spAutoFit/>
          </a:bodyPr>
          <a:lstStyle/>
          <a:p>
            <a:pPr algn="r"/>
            <a:r>
              <a:rPr lang="en-GB" dirty="0"/>
              <a:t>Based on </a:t>
            </a:r>
            <a:r>
              <a:rPr lang="en-GB" sz="1800" dirty="0"/>
              <a:t>April </a:t>
            </a:r>
            <a:r>
              <a:rPr lang="en-GB" sz="1800" i="1" dirty="0"/>
              <a:t>et al</a:t>
            </a:r>
            <a:r>
              <a:rPr lang="en-GB" sz="1800" dirty="0"/>
              <a:t>. (2012)</a:t>
            </a:r>
            <a:endParaRPr lang="en-GB" dirty="0"/>
          </a:p>
        </p:txBody>
      </p:sp>
    </p:spTree>
    <p:extLst>
      <p:ext uri="{BB962C8B-B14F-4D97-AF65-F5344CB8AC3E}">
        <p14:creationId xmlns:p14="http://schemas.microsoft.com/office/powerpoint/2010/main" val="461608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8A7B7-3C34-6E35-7ECD-0F2B953913A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C4AF62-147D-8A69-9321-778FE6E5FCF0}"/>
              </a:ext>
            </a:extLst>
          </p:cNvPr>
          <p:cNvSpPr>
            <a:spLocks noGrp="1"/>
          </p:cNvSpPr>
          <p:nvPr>
            <p:ph idx="1"/>
          </p:nvPr>
        </p:nvSpPr>
        <p:spPr>
          <a:xfrm>
            <a:off x="628650" y="1086416"/>
            <a:ext cx="7886700" cy="4398213"/>
          </a:xfrm>
        </p:spPr>
        <p:txBody>
          <a:bodyPr>
            <a:normAutofit fontScale="92500" lnSpcReduction="10000"/>
          </a:bodyPr>
          <a:lstStyle/>
          <a:p>
            <a:pPr>
              <a:lnSpc>
                <a:spcPct val="100000"/>
              </a:lnSpc>
              <a:spcBef>
                <a:spcPts val="600"/>
              </a:spcBef>
              <a:spcAft>
                <a:spcPts val="600"/>
              </a:spcAft>
            </a:pPr>
            <a:r>
              <a:rPr lang="en-GB" sz="2400" dirty="0"/>
              <a:t>The same pattern is seen in Northern Irish politics</a:t>
            </a:r>
          </a:p>
          <a:p>
            <a:pPr>
              <a:lnSpc>
                <a:spcPct val="100000"/>
              </a:lnSpc>
              <a:spcBef>
                <a:spcPts val="600"/>
              </a:spcBef>
              <a:spcAft>
                <a:spcPts val="600"/>
              </a:spcAft>
            </a:pPr>
            <a:r>
              <a:rPr lang="en-GB" sz="2400" dirty="0"/>
              <a:t>Gerry Adams and Martin McGuinness were both prominent Republican (Sinn Fein) politicians</a:t>
            </a:r>
          </a:p>
          <a:p>
            <a:pPr>
              <a:lnSpc>
                <a:spcPct val="100000"/>
              </a:lnSpc>
              <a:spcBef>
                <a:spcPts val="600"/>
              </a:spcBef>
              <a:spcAft>
                <a:spcPts val="600"/>
              </a:spcAft>
            </a:pPr>
            <a:r>
              <a:rPr lang="en-GB" sz="2400" dirty="0"/>
              <a:t>It was thought that Sinn Fein was the political arm of the Irish Republican Army (IRA)</a:t>
            </a:r>
          </a:p>
          <a:p>
            <a:pPr>
              <a:lnSpc>
                <a:spcPct val="100000"/>
              </a:lnSpc>
              <a:spcBef>
                <a:spcPts val="600"/>
              </a:spcBef>
              <a:spcAft>
                <a:spcPts val="600"/>
              </a:spcAft>
            </a:pPr>
            <a:r>
              <a:rPr lang="en-GB" sz="2400" dirty="0"/>
              <a:t>The IRA was responsible for many deaths by bombing, shooting and ‘punishment executions’</a:t>
            </a:r>
          </a:p>
          <a:p>
            <a:pPr>
              <a:lnSpc>
                <a:spcPct val="100000"/>
              </a:lnSpc>
              <a:spcBef>
                <a:spcPts val="600"/>
              </a:spcBef>
              <a:spcAft>
                <a:spcPts val="600"/>
              </a:spcAft>
            </a:pPr>
            <a:r>
              <a:rPr lang="en-GB" sz="2400" dirty="0"/>
              <a:t>For this reason, Adams and McGuiness were banned from speaking to the media in 1988</a:t>
            </a:r>
          </a:p>
          <a:p>
            <a:pPr>
              <a:lnSpc>
                <a:spcPct val="100000"/>
              </a:lnSpc>
              <a:spcBef>
                <a:spcPts val="600"/>
              </a:spcBef>
              <a:spcAft>
                <a:spcPts val="600"/>
              </a:spcAft>
            </a:pPr>
            <a:r>
              <a:rPr lang="en-GB" sz="2400" dirty="0"/>
              <a:t>However, they were both key players in the Good Friday peace agreement in 1998</a:t>
            </a:r>
          </a:p>
        </p:txBody>
      </p:sp>
      <p:sp>
        <p:nvSpPr>
          <p:cNvPr id="6" name="Title 1">
            <a:extLst>
              <a:ext uri="{FF2B5EF4-FFF2-40B4-BE49-F238E27FC236}">
                <a16:creationId xmlns:a16="http://schemas.microsoft.com/office/drawing/2014/main" id="{E1D3240E-EECB-33EE-560A-A53879953136}"/>
              </a:ext>
            </a:extLst>
          </p:cNvPr>
          <p:cNvSpPr>
            <a:spLocks noGrp="1"/>
          </p:cNvSpPr>
          <p:nvPr>
            <p:ph type="title"/>
          </p:nvPr>
        </p:nvSpPr>
        <p:spPr>
          <a:xfrm>
            <a:off x="565276" y="165951"/>
            <a:ext cx="7886700" cy="730344"/>
          </a:xfrm>
        </p:spPr>
        <p:txBody>
          <a:bodyPr>
            <a:normAutofit/>
          </a:bodyPr>
          <a:lstStyle/>
          <a:p>
            <a:pPr algn="ctr"/>
            <a:r>
              <a:rPr lang="en-GB" sz="4000" b="1" dirty="0"/>
              <a:t>Activist or Extremist?</a:t>
            </a:r>
          </a:p>
        </p:txBody>
      </p:sp>
    </p:spTree>
    <p:extLst>
      <p:ext uri="{BB962C8B-B14F-4D97-AF65-F5344CB8AC3E}">
        <p14:creationId xmlns:p14="http://schemas.microsoft.com/office/powerpoint/2010/main" val="200474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C24C2-A677-FFE7-063C-874E5BFA43B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59509A-D925-29DE-72C7-3102CED5410D}"/>
              </a:ext>
            </a:extLst>
          </p:cNvPr>
          <p:cNvSpPr>
            <a:spLocks noGrp="1"/>
          </p:cNvSpPr>
          <p:nvPr>
            <p:ph idx="1"/>
          </p:nvPr>
        </p:nvSpPr>
        <p:spPr>
          <a:xfrm>
            <a:off x="628650" y="1086416"/>
            <a:ext cx="7886700" cy="4398213"/>
          </a:xfrm>
        </p:spPr>
        <p:txBody>
          <a:bodyPr>
            <a:normAutofit/>
          </a:bodyPr>
          <a:lstStyle/>
          <a:p>
            <a:pPr>
              <a:lnSpc>
                <a:spcPct val="100000"/>
              </a:lnSpc>
              <a:spcBef>
                <a:spcPts val="600"/>
              </a:spcBef>
              <a:spcAft>
                <a:spcPts val="600"/>
              </a:spcAft>
            </a:pPr>
            <a:r>
              <a:rPr lang="en-GB" sz="2400" dirty="0"/>
              <a:t>Both of these cases show the </a:t>
            </a:r>
            <a:r>
              <a:rPr lang="en-GB" sz="2400" b="1" dirty="0"/>
              <a:t>subjective</a:t>
            </a:r>
            <a:r>
              <a:rPr lang="en-GB" sz="2400" dirty="0"/>
              <a:t> nature of attitudes to extremism and radical activism</a:t>
            </a:r>
          </a:p>
          <a:p>
            <a:pPr>
              <a:lnSpc>
                <a:spcPct val="100000"/>
              </a:lnSpc>
              <a:spcBef>
                <a:spcPts val="600"/>
              </a:spcBef>
              <a:spcAft>
                <a:spcPts val="600"/>
              </a:spcAft>
            </a:pPr>
            <a:r>
              <a:rPr lang="en-GB" sz="2400" dirty="0"/>
              <a:t>As the attitudes to apartheid around the world changed the South African government was pressurised to change its views</a:t>
            </a:r>
          </a:p>
          <a:p>
            <a:pPr>
              <a:lnSpc>
                <a:spcPct val="100000"/>
              </a:lnSpc>
              <a:spcBef>
                <a:spcPts val="600"/>
              </a:spcBef>
              <a:spcAft>
                <a:spcPts val="600"/>
              </a:spcAft>
            </a:pPr>
            <a:r>
              <a:rPr lang="en-GB" sz="2400" dirty="0"/>
              <a:t>As British government’s attitudes to the conflict in Northern Ireland changed, so did attitudes towards Sinn Fein</a:t>
            </a:r>
          </a:p>
          <a:p>
            <a:pPr>
              <a:lnSpc>
                <a:spcPct val="100000"/>
              </a:lnSpc>
              <a:spcBef>
                <a:spcPts val="600"/>
              </a:spcBef>
              <a:spcAft>
                <a:spcPts val="600"/>
              </a:spcAft>
            </a:pPr>
            <a:r>
              <a:rPr lang="en-GB" sz="2400" dirty="0"/>
              <a:t>This dynamic was summed up by the novelist Gerald Seymore who wrote in 1975 “one man’s terrorist is another man’s freedom fighter”.</a:t>
            </a:r>
          </a:p>
        </p:txBody>
      </p:sp>
      <p:sp>
        <p:nvSpPr>
          <p:cNvPr id="6" name="Title 1">
            <a:extLst>
              <a:ext uri="{FF2B5EF4-FFF2-40B4-BE49-F238E27FC236}">
                <a16:creationId xmlns:a16="http://schemas.microsoft.com/office/drawing/2014/main" id="{B07A2DA5-0887-CABB-95D7-00E72E3DD40B}"/>
              </a:ext>
            </a:extLst>
          </p:cNvPr>
          <p:cNvSpPr>
            <a:spLocks noGrp="1"/>
          </p:cNvSpPr>
          <p:nvPr>
            <p:ph type="title"/>
          </p:nvPr>
        </p:nvSpPr>
        <p:spPr>
          <a:xfrm>
            <a:off x="565276" y="165951"/>
            <a:ext cx="7886700" cy="730344"/>
          </a:xfrm>
        </p:spPr>
        <p:txBody>
          <a:bodyPr>
            <a:normAutofit/>
          </a:bodyPr>
          <a:lstStyle/>
          <a:p>
            <a:pPr algn="ctr"/>
            <a:r>
              <a:rPr lang="en-GB" sz="4000" b="1" dirty="0"/>
              <a:t>Activist or Extremist?</a:t>
            </a:r>
          </a:p>
        </p:txBody>
      </p:sp>
    </p:spTree>
    <p:extLst>
      <p:ext uri="{BB962C8B-B14F-4D97-AF65-F5344CB8AC3E}">
        <p14:creationId xmlns:p14="http://schemas.microsoft.com/office/powerpoint/2010/main" val="326001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171BD-4F25-4489-2A59-249B67D0ACD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345D55-0631-6EE7-04FE-2D295B6AC72E}"/>
              </a:ext>
            </a:extLst>
          </p:cNvPr>
          <p:cNvSpPr>
            <a:spLocks noGrp="1"/>
          </p:cNvSpPr>
          <p:nvPr>
            <p:ph idx="1"/>
          </p:nvPr>
        </p:nvSpPr>
        <p:spPr>
          <a:xfrm>
            <a:off x="628650" y="1086416"/>
            <a:ext cx="8080784" cy="4398213"/>
          </a:xfrm>
        </p:spPr>
        <p:txBody>
          <a:bodyPr>
            <a:normAutofit lnSpcReduction="10000"/>
          </a:bodyPr>
          <a:lstStyle/>
          <a:p>
            <a:pPr>
              <a:lnSpc>
                <a:spcPct val="100000"/>
              </a:lnSpc>
              <a:spcBef>
                <a:spcPts val="600"/>
              </a:spcBef>
              <a:spcAft>
                <a:spcPts val="600"/>
              </a:spcAft>
            </a:pPr>
            <a:r>
              <a:rPr lang="en-GB" sz="2400" dirty="0"/>
              <a:t>The above examples show how </a:t>
            </a:r>
            <a:r>
              <a:rPr lang="en-GB" sz="2400" b="1" dirty="0"/>
              <a:t>extremist</a:t>
            </a:r>
            <a:r>
              <a:rPr lang="en-GB" sz="2400" dirty="0"/>
              <a:t> organisations can become part of the ‘</a:t>
            </a:r>
            <a:r>
              <a:rPr lang="en-GB" sz="2400" b="1" dirty="0"/>
              <a:t>mainstream</a:t>
            </a:r>
            <a:r>
              <a:rPr lang="en-GB" sz="2400" dirty="0"/>
              <a:t>’</a:t>
            </a:r>
          </a:p>
          <a:p>
            <a:pPr>
              <a:lnSpc>
                <a:spcPct val="100000"/>
              </a:lnSpc>
              <a:spcBef>
                <a:spcPts val="600"/>
              </a:spcBef>
              <a:spcAft>
                <a:spcPts val="600"/>
              </a:spcAft>
            </a:pPr>
            <a:r>
              <a:rPr lang="en-GB" sz="2400" dirty="0"/>
              <a:t>However, there is also an opposite dynamic, where </a:t>
            </a:r>
            <a:r>
              <a:rPr lang="en-GB" sz="2400" b="1" dirty="0"/>
              <a:t>activists</a:t>
            </a:r>
            <a:r>
              <a:rPr lang="en-GB" sz="2400" dirty="0"/>
              <a:t> can become </a:t>
            </a:r>
            <a:r>
              <a:rPr lang="en-GB" sz="2400" b="1" dirty="0"/>
              <a:t>extremists</a:t>
            </a:r>
          </a:p>
          <a:p>
            <a:pPr>
              <a:lnSpc>
                <a:spcPct val="100000"/>
              </a:lnSpc>
              <a:spcBef>
                <a:spcPts val="600"/>
              </a:spcBef>
              <a:spcAft>
                <a:spcPts val="600"/>
              </a:spcAft>
            </a:pPr>
            <a:r>
              <a:rPr lang="en-GB" sz="2400" dirty="0"/>
              <a:t>We have seen that some of the actions of </a:t>
            </a:r>
            <a:r>
              <a:rPr lang="en-GB" sz="2400" b="1" dirty="0"/>
              <a:t>activists</a:t>
            </a:r>
            <a:r>
              <a:rPr lang="en-GB" sz="2400" dirty="0"/>
              <a:t> can break the law, but this does not make them </a:t>
            </a:r>
            <a:r>
              <a:rPr lang="en-GB" sz="2400" b="1" dirty="0"/>
              <a:t>extremist</a:t>
            </a:r>
            <a:endParaRPr lang="en-GB" sz="2400" dirty="0"/>
          </a:p>
          <a:p>
            <a:pPr>
              <a:lnSpc>
                <a:spcPct val="100000"/>
              </a:lnSpc>
              <a:spcBef>
                <a:spcPts val="600"/>
              </a:spcBef>
              <a:spcAft>
                <a:spcPts val="600"/>
              </a:spcAft>
            </a:pPr>
            <a:r>
              <a:rPr lang="en-GB" sz="2400" dirty="0">
                <a:hlinkClick r:id="rId2" action="ppaction://hlinksldjump"/>
              </a:rPr>
              <a:t>Let us remind ourselves of the distinction</a:t>
            </a:r>
            <a:endParaRPr lang="en-GB" sz="2400" dirty="0"/>
          </a:p>
          <a:p>
            <a:pPr>
              <a:lnSpc>
                <a:spcPct val="100000"/>
              </a:lnSpc>
              <a:spcBef>
                <a:spcPts val="600"/>
              </a:spcBef>
              <a:spcAft>
                <a:spcPts val="600"/>
              </a:spcAft>
            </a:pPr>
            <a:r>
              <a:rPr lang="en-GB" sz="2400" dirty="0"/>
              <a:t>Once an individual or group chooses the course of violence against their ‘opponents’ they can be seen to have ‘crossed the line’ to extremism</a:t>
            </a:r>
          </a:p>
          <a:p>
            <a:pPr marL="0" indent="0" algn="ctr">
              <a:lnSpc>
                <a:spcPct val="100000"/>
              </a:lnSpc>
              <a:spcBef>
                <a:spcPts val="600"/>
              </a:spcBef>
              <a:spcAft>
                <a:spcPts val="600"/>
              </a:spcAft>
              <a:buNone/>
            </a:pPr>
            <a:endParaRPr lang="en-GB" sz="2400" dirty="0"/>
          </a:p>
        </p:txBody>
      </p:sp>
      <p:sp>
        <p:nvSpPr>
          <p:cNvPr id="6" name="Title 1">
            <a:extLst>
              <a:ext uri="{FF2B5EF4-FFF2-40B4-BE49-F238E27FC236}">
                <a16:creationId xmlns:a16="http://schemas.microsoft.com/office/drawing/2014/main" id="{618413A8-1600-A9E4-96E9-804932F2C7CE}"/>
              </a:ext>
            </a:extLst>
          </p:cNvPr>
          <p:cNvSpPr>
            <a:spLocks noGrp="1"/>
          </p:cNvSpPr>
          <p:nvPr>
            <p:ph type="title"/>
          </p:nvPr>
        </p:nvSpPr>
        <p:spPr>
          <a:xfrm>
            <a:off x="565276" y="165951"/>
            <a:ext cx="7886700" cy="730344"/>
          </a:xfrm>
        </p:spPr>
        <p:txBody>
          <a:bodyPr>
            <a:normAutofit/>
          </a:bodyPr>
          <a:lstStyle/>
          <a:p>
            <a:pPr algn="ctr"/>
            <a:r>
              <a:rPr lang="en-GB" sz="4000" b="1" dirty="0"/>
              <a:t>Activist or Extremist?</a:t>
            </a:r>
          </a:p>
        </p:txBody>
      </p:sp>
    </p:spTree>
    <p:extLst>
      <p:ext uri="{BB962C8B-B14F-4D97-AF65-F5344CB8AC3E}">
        <p14:creationId xmlns:p14="http://schemas.microsoft.com/office/powerpoint/2010/main" val="2028651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6FF1D-9B42-1CEE-EC5B-93033EDB48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1FC45C-0958-2E00-4EB9-7527697697C4}"/>
              </a:ext>
            </a:extLst>
          </p:cNvPr>
          <p:cNvSpPr>
            <a:spLocks noGrp="1"/>
          </p:cNvSpPr>
          <p:nvPr>
            <p:ph type="title"/>
          </p:nvPr>
        </p:nvSpPr>
        <p:spPr>
          <a:xfrm>
            <a:off x="628650" y="105562"/>
            <a:ext cx="7886700" cy="730344"/>
          </a:xfrm>
        </p:spPr>
        <p:txBody>
          <a:bodyPr>
            <a:noAutofit/>
          </a:bodyPr>
          <a:lstStyle/>
          <a:p>
            <a:pPr algn="ctr"/>
            <a:r>
              <a:rPr lang="en-GB" sz="2800" b="1" dirty="0"/>
              <a:t>The Thin Line: </a:t>
            </a:r>
            <a:r>
              <a:rPr lang="en-GB" sz="2800" b="1" kern="100" dirty="0">
                <a:effectLst/>
                <a:ea typeface="DengXian" panose="02010600030101010101" pitchFamily="2" charset="-122"/>
                <a:cs typeface="Times New Roman" panose="02020603050405020304" pitchFamily="18" charset="0"/>
              </a:rPr>
              <a:t>When Activism Turns to Extremism</a:t>
            </a:r>
            <a:endParaRPr lang="en-GB" sz="2800" b="1" dirty="0"/>
          </a:p>
        </p:txBody>
      </p:sp>
      <p:sp>
        <p:nvSpPr>
          <p:cNvPr id="3" name="Content Placeholder 2">
            <a:extLst>
              <a:ext uri="{FF2B5EF4-FFF2-40B4-BE49-F238E27FC236}">
                <a16:creationId xmlns:a16="http://schemas.microsoft.com/office/drawing/2014/main" id="{BC9B4A64-6C34-1DC8-5293-325AC47B7B6E}"/>
              </a:ext>
            </a:extLst>
          </p:cNvPr>
          <p:cNvSpPr>
            <a:spLocks noGrp="1"/>
          </p:cNvSpPr>
          <p:nvPr>
            <p:ph idx="1"/>
          </p:nvPr>
        </p:nvSpPr>
        <p:spPr>
          <a:xfrm>
            <a:off x="628650" y="832918"/>
            <a:ext cx="7886700" cy="4398213"/>
          </a:xfrm>
        </p:spPr>
        <p:txBody>
          <a:bodyPr>
            <a:noAutofit/>
          </a:bodyPr>
          <a:lstStyle/>
          <a:p>
            <a:pPr algn="l"/>
            <a:r>
              <a:rPr lang="en-GB" sz="2000" b="0" i="0" dirty="0">
                <a:solidFill>
                  <a:srgbClr val="242424"/>
                </a:solidFill>
                <a:effectLst/>
              </a:rPr>
              <a:t>One  example is the </a:t>
            </a:r>
            <a:r>
              <a:rPr lang="en-GB" sz="2000" b="1" i="0" dirty="0">
                <a:solidFill>
                  <a:srgbClr val="242424"/>
                </a:solidFill>
                <a:effectLst/>
              </a:rPr>
              <a:t>Weather Underground Organization (WUO)</a:t>
            </a:r>
            <a:r>
              <a:rPr lang="en-GB" sz="2000" b="0" i="0" dirty="0">
                <a:solidFill>
                  <a:srgbClr val="242424"/>
                </a:solidFill>
                <a:effectLst/>
              </a:rPr>
              <a:t>, also known as the Weather Underground. </a:t>
            </a:r>
          </a:p>
          <a:p>
            <a:pPr algn="l"/>
            <a:r>
              <a:rPr lang="en-GB" sz="2000" b="0" i="0" dirty="0">
                <a:solidFill>
                  <a:srgbClr val="242424"/>
                </a:solidFill>
                <a:effectLst/>
              </a:rPr>
              <a:t>Initially formed in 1969 as a faction of the Students for a Democratic Society (SDS), the group aimed to protest against the Vietnam War and fight for civil rights</a:t>
            </a:r>
            <a:endParaRPr lang="en-GB" sz="2000" dirty="0">
              <a:effectLst/>
            </a:endParaRPr>
          </a:p>
          <a:p>
            <a:pPr algn="l"/>
            <a:r>
              <a:rPr lang="en-GB" sz="2000" dirty="0"/>
              <a:t>However, over time, their methods became increasingly violent.</a:t>
            </a:r>
          </a:p>
          <a:p>
            <a:pPr algn="l"/>
            <a:r>
              <a:rPr lang="en-GB" sz="2000" b="0" i="0" dirty="0">
                <a:solidFill>
                  <a:srgbClr val="242424"/>
                </a:solidFill>
                <a:effectLst/>
              </a:rPr>
              <a:t>The Weather Underground conducted a series of </a:t>
            </a:r>
            <a:r>
              <a:rPr lang="en-GB" sz="2000" b="1" i="0" dirty="0">
                <a:solidFill>
                  <a:srgbClr val="242424"/>
                </a:solidFill>
                <a:effectLst/>
              </a:rPr>
              <a:t>bombings</a:t>
            </a:r>
            <a:r>
              <a:rPr lang="en-GB" sz="2000" b="0" i="0" dirty="0">
                <a:solidFill>
                  <a:srgbClr val="242424"/>
                </a:solidFill>
                <a:effectLst/>
              </a:rPr>
              <a:t> targeting government buildings, including the U.S. Capitol and the Pentagon.</a:t>
            </a:r>
            <a:endParaRPr lang="en-GB" sz="2000" dirty="0">
              <a:effectLst/>
            </a:endParaRPr>
          </a:p>
          <a:p>
            <a:r>
              <a:rPr lang="en-GB" sz="2000" dirty="0"/>
              <a:t>.Their actions were intended to protest against U.S. policies, but they were classified as a domestic terrorist group by the FBI</a:t>
            </a:r>
            <a:r>
              <a:rPr lang="en-GB" sz="2000" kern="100" dirty="0">
                <a:effectLst/>
                <a:ea typeface="DengXian" panose="02010600030101010101" pitchFamily="2" charset="-122"/>
                <a:cs typeface="Times New Roman" panose="02020603050405020304" pitchFamily="18" charset="0"/>
              </a:rPr>
              <a:t>.</a:t>
            </a:r>
          </a:p>
          <a:p>
            <a:r>
              <a:rPr lang="en-GB" sz="2000" dirty="0">
                <a:hlinkClick r:id="rId2"/>
              </a:rPr>
              <a:t>Evading the FBI: The Weather Underground Organization - Yale University Press</a:t>
            </a:r>
            <a:r>
              <a:rPr lang="en-GB" sz="2000" dirty="0"/>
              <a:t> (Eckstein, 2016)</a:t>
            </a:r>
            <a:endParaRPr lang="en-GB" sz="2000" kern="100" dirty="0">
              <a:effectLst/>
              <a:ea typeface="DengXian" panose="02010600030101010101" pitchFamily="2" charset="-122"/>
              <a:cs typeface="Times New Roman" panose="02020603050405020304" pitchFamily="18" charset="0"/>
            </a:endParaRPr>
          </a:p>
          <a:p>
            <a:pPr>
              <a:lnSpc>
                <a:spcPct val="100000"/>
              </a:lnSpc>
              <a:spcBef>
                <a:spcPts val="600"/>
              </a:spcBef>
              <a:spcAft>
                <a:spcPts val="600"/>
              </a:spcAft>
            </a:pPr>
            <a:r>
              <a:rPr lang="en-GB" sz="2000" dirty="0">
                <a:hlinkClick r:id="rId3"/>
              </a:rPr>
              <a:t>Full article: A Bloodless Guerrilla Warfare: Why U.S. White Leftists Renounced Violence Against People During the 1970s</a:t>
            </a:r>
            <a:r>
              <a:rPr lang="en-GB" sz="2000" dirty="0"/>
              <a:t> (Falciola, 2016)</a:t>
            </a:r>
          </a:p>
        </p:txBody>
      </p:sp>
    </p:spTree>
    <p:extLst>
      <p:ext uri="{BB962C8B-B14F-4D97-AF65-F5344CB8AC3E}">
        <p14:creationId xmlns:p14="http://schemas.microsoft.com/office/powerpoint/2010/main" val="250305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9C16A-5968-0C60-18E6-E76E1697E7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16D99C-D84C-4017-E3C1-882150778AEF}"/>
              </a:ext>
            </a:extLst>
          </p:cNvPr>
          <p:cNvSpPr>
            <a:spLocks noGrp="1"/>
          </p:cNvSpPr>
          <p:nvPr>
            <p:ph type="title"/>
          </p:nvPr>
        </p:nvSpPr>
        <p:spPr>
          <a:xfrm>
            <a:off x="628650" y="603550"/>
            <a:ext cx="7886700" cy="730344"/>
          </a:xfrm>
        </p:spPr>
        <p:txBody>
          <a:bodyPr>
            <a:noAutofit/>
          </a:bodyPr>
          <a:lstStyle/>
          <a:p>
            <a:pPr algn="ctr"/>
            <a:r>
              <a:rPr lang="en-GB" sz="2800" b="1" dirty="0"/>
              <a:t>The Thin Line: </a:t>
            </a:r>
            <a:r>
              <a:rPr lang="en-GB" sz="2800" b="1" kern="100" dirty="0">
                <a:effectLst/>
                <a:ea typeface="DengXian" panose="02010600030101010101" pitchFamily="2" charset="-122"/>
                <a:cs typeface="Times New Roman" panose="02020603050405020304" pitchFamily="18" charset="0"/>
              </a:rPr>
              <a:t>When Activism Turns to Extremism:</a:t>
            </a:r>
            <a:br>
              <a:rPr lang="en-GB" sz="2800" b="1" kern="100" dirty="0">
                <a:effectLst/>
                <a:ea typeface="DengXian" panose="02010600030101010101" pitchFamily="2" charset="-122"/>
                <a:cs typeface="Times New Roman" panose="02020603050405020304" pitchFamily="18" charset="0"/>
              </a:rPr>
            </a:br>
            <a:r>
              <a:rPr lang="en-GB" sz="2800" b="1" kern="100" dirty="0">
                <a:effectLst/>
                <a:ea typeface="DengXian" panose="02010600030101010101" pitchFamily="2" charset="-122"/>
                <a:cs typeface="Times New Roman" panose="02020603050405020304" pitchFamily="18" charset="0"/>
              </a:rPr>
              <a:t>From Flowers to Bombs</a:t>
            </a:r>
            <a:br>
              <a:rPr lang="en-GB" sz="2800" kern="100" dirty="0">
                <a:effectLst/>
                <a:ea typeface="DengXian" panose="02010600030101010101" pitchFamily="2" charset="-122"/>
                <a:cs typeface="Times New Roman" panose="02020603050405020304" pitchFamily="18" charset="0"/>
              </a:rPr>
            </a:br>
            <a:endParaRPr lang="en-GB" sz="2800" b="1" dirty="0"/>
          </a:p>
        </p:txBody>
      </p:sp>
      <p:pic>
        <p:nvPicPr>
          <p:cNvPr id="6" name="Picture 5">
            <a:extLst>
              <a:ext uri="{FF2B5EF4-FFF2-40B4-BE49-F238E27FC236}">
                <a16:creationId xmlns:a16="http://schemas.microsoft.com/office/drawing/2014/main" id="{649605FB-057B-D2CD-C4A0-875D411012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444" y="2082296"/>
            <a:ext cx="4063826" cy="2707033"/>
          </a:xfrm>
          <a:prstGeom prst="rect">
            <a:avLst/>
          </a:prstGeom>
        </p:spPr>
      </p:pic>
      <p:pic>
        <p:nvPicPr>
          <p:cNvPr id="7" name="Picture 6">
            <a:hlinkClick r:id="rId3"/>
            <a:extLst>
              <a:ext uri="{FF2B5EF4-FFF2-40B4-BE49-F238E27FC236}">
                <a16:creationId xmlns:a16="http://schemas.microsoft.com/office/drawing/2014/main" id="{D5D07F2A-92D9-F02B-C7B7-C80E3CDDA40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48342" y="2075483"/>
            <a:ext cx="3980931" cy="2707033"/>
          </a:xfrm>
          <a:prstGeom prst="rect">
            <a:avLst/>
          </a:prstGeom>
        </p:spPr>
      </p:pic>
    </p:spTree>
    <p:extLst>
      <p:ext uri="{BB962C8B-B14F-4D97-AF65-F5344CB8AC3E}">
        <p14:creationId xmlns:p14="http://schemas.microsoft.com/office/powerpoint/2010/main" val="167138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D87F4-167F-2BF1-FA94-6EDF0965F25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5D71BE-FCA8-6F57-63C5-CA11C4E057EC}"/>
              </a:ext>
            </a:extLst>
          </p:cNvPr>
          <p:cNvSpPr>
            <a:spLocks noGrp="1"/>
          </p:cNvSpPr>
          <p:nvPr>
            <p:ph idx="1"/>
          </p:nvPr>
        </p:nvSpPr>
        <p:spPr>
          <a:xfrm>
            <a:off x="280658" y="977774"/>
            <a:ext cx="8582684" cy="4398213"/>
          </a:xfrm>
        </p:spPr>
        <p:txBody>
          <a:bodyPr>
            <a:noAutofit/>
          </a:bodyPr>
          <a:lstStyle/>
          <a:p>
            <a:pPr marL="342900" lvl="0" indent="-342900">
              <a:lnSpc>
                <a:spcPct val="115000"/>
              </a:lnSpc>
              <a:spcAft>
                <a:spcPts val="800"/>
              </a:spcAft>
              <a:buSzPct val="100000"/>
              <a:buFont typeface="Symbol" panose="05050102010706020507" pitchFamily="18" charset="2"/>
              <a:buChar char=""/>
              <a:tabLst>
                <a:tab pos="457200" algn="l"/>
              </a:tabLst>
            </a:pPr>
            <a:r>
              <a:rPr lang="en-GB" sz="2200" dirty="0"/>
              <a:t>Other examples of activism becoming extremism are the Earth Liberation Front (E.L.F.) and the Animal Liberation Front (A.L.F.)  in the U.S.A. (although the A.L.F. was begun in the UK)</a:t>
            </a:r>
          </a:p>
          <a:p>
            <a:pPr marL="342900" lvl="0" indent="-342900">
              <a:lnSpc>
                <a:spcPct val="115000"/>
              </a:lnSpc>
              <a:spcAft>
                <a:spcPts val="800"/>
              </a:spcAft>
              <a:buSzPct val="100000"/>
              <a:buFont typeface="Symbol" panose="05050102010706020507" pitchFamily="18" charset="2"/>
              <a:buChar char=""/>
              <a:tabLst>
                <a:tab pos="457200" algn="l"/>
              </a:tabLst>
            </a:pPr>
            <a:r>
              <a:rPr lang="en-GB" sz="2200" dirty="0"/>
              <a:t>The E.L.F. has been involved in numerous acts of arson and vandalism. One of their most infamous actions was the 1998 arson attack on the Vail Ski Resort in Colorado, causing $12 million in damages. (</a:t>
            </a:r>
            <a:r>
              <a:rPr lang="en-GB" sz="2200" dirty="0">
                <a:hlinkClick r:id="rId2"/>
              </a:rPr>
              <a:t>Federal Bureau of Investigation</a:t>
            </a:r>
            <a:r>
              <a:rPr lang="en-GB" sz="2200" dirty="0"/>
              <a:t>, 2006)</a:t>
            </a:r>
          </a:p>
          <a:p>
            <a:pPr marL="342900" indent="-342900">
              <a:lnSpc>
                <a:spcPct val="115000"/>
              </a:lnSpc>
              <a:spcAft>
                <a:spcPts val="800"/>
              </a:spcAft>
              <a:buSzPct val="100000"/>
              <a:buFont typeface="Symbol" panose="05050102010706020507" pitchFamily="18" charset="2"/>
              <a:buChar char=""/>
              <a:tabLst>
                <a:tab pos="457200" algn="l"/>
              </a:tabLst>
            </a:pPr>
            <a:r>
              <a:rPr lang="en-GB" sz="2200" dirty="0"/>
              <a:t>The A.L.F. has engaged in various illegal activities, including the release of animals from laboratories and farms, and the destruction of property used in animal testing (</a:t>
            </a:r>
            <a:r>
              <a:rPr lang="en-GB" sz="2200" dirty="0">
                <a:hlinkClick r:id="rId3"/>
              </a:rPr>
              <a:t>Federal Bureau of Investigation</a:t>
            </a:r>
            <a:r>
              <a:rPr lang="en-GB" sz="2200" dirty="0"/>
              <a:t>, 2002)</a:t>
            </a:r>
          </a:p>
        </p:txBody>
      </p:sp>
      <p:sp>
        <p:nvSpPr>
          <p:cNvPr id="6" name="Title 1">
            <a:extLst>
              <a:ext uri="{FF2B5EF4-FFF2-40B4-BE49-F238E27FC236}">
                <a16:creationId xmlns:a16="http://schemas.microsoft.com/office/drawing/2014/main" id="{6B4C1103-A8A4-FF11-23CB-E6BDD5F74A34}"/>
              </a:ext>
            </a:extLst>
          </p:cNvPr>
          <p:cNvSpPr>
            <a:spLocks noGrp="1"/>
          </p:cNvSpPr>
          <p:nvPr>
            <p:ph type="title"/>
          </p:nvPr>
        </p:nvSpPr>
        <p:spPr>
          <a:xfrm>
            <a:off x="628650" y="105562"/>
            <a:ext cx="7886700" cy="730344"/>
          </a:xfrm>
        </p:spPr>
        <p:txBody>
          <a:bodyPr>
            <a:noAutofit/>
          </a:bodyPr>
          <a:lstStyle/>
          <a:p>
            <a:pPr algn="ctr"/>
            <a:r>
              <a:rPr lang="en-GB" sz="2800" b="1" dirty="0"/>
              <a:t>The Thin Line: </a:t>
            </a:r>
            <a:r>
              <a:rPr lang="en-GB" sz="2800" b="1" kern="100" dirty="0">
                <a:effectLst/>
                <a:ea typeface="DengXian" panose="02010600030101010101" pitchFamily="2" charset="-122"/>
                <a:cs typeface="Times New Roman" panose="02020603050405020304" pitchFamily="18" charset="0"/>
              </a:rPr>
              <a:t>When Activism Turns to Extremism</a:t>
            </a:r>
            <a:endParaRPr lang="en-GB" sz="2800" b="1" dirty="0"/>
          </a:p>
        </p:txBody>
      </p:sp>
    </p:spTree>
    <p:extLst>
      <p:ext uri="{BB962C8B-B14F-4D97-AF65-F5344CB8AC3E}">
        <p14:creationId xmlns:p14="http://schemas.microsoft.com/office/powerpoint/2010/main" val="77495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16175-1255-FEDD-F51F-9BB5D658150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D12889-D1A5-FCDA-05EA-C1B39C621609}"/>
              </a:ext>
            </a:extLst>
          </p:cNvPr>
          <p:cNvSpPr>
            <a:spLocks noGrp="1"/>
          </p:cNvSpPr>
          <p:nvPr>
            <p:ph idx="1"/>
          </p:nvPr>
        </p:nvSpPr>
        <p:spPr>
          <a:xfrm>
            <a:off x="280658" y="977774"/>
            <a:ext cx="8582684" cy="4398213"/>
          </a:xfrm>
        </p:spPr>
        <p:txBody>
          <a:bodyPr>
            <a:noAutofit/>
          </a:bodyPr>
          <a:lstStyle/>
          <a:p>
            <a:pPr marL="342900" lvl="0" indent="-342900">
              <a:lnSpc>
                <a:spcPct val="115000"/>
              </a:lnSpc>
              <a:spcAft>
                <a:spcPts val="800"/>
              </a:spcAft>
              <a:buSzPct val="100000"/>
              <a:buFont typeface="Symbol" panose="05050102010706020507" pitchFamily="18" charset="2"/>
              <a:buChar char=""/>
              <a:tabLst>
                <a:tab pos="457200" algn="l"/>
              </a:tabLst>
            </a:pPr>
            <a:r>
              <a:rPr lang="en-GB" sz="2200" dirty="0"/>
              <a:t>A report, by the U.S. Department of Homeland Security (2013, p.8), indicated that ,between 1995 and 2010, there were a total of 239 arsons and bombings committed by animal rights or environmental rights extremists’;</a:t>
            </a:r>
          </a:p>
          <a:p>
            <a:pPr marL="342900" lvl="0" indent="-342900">
              <a:lnSpc>
                <a:spcPct val="115000"/>
              </a:lnSpc>
              <a:spcAft>
                <a:spcPts val="800"/>
              </a:spcAft>
              <a:buSzPct val="100000"/>
              <a:buFont typeface="Symbol" panose="05050102010706020507" pitchFamily="18" charset="2"/>
              <a:buChar char=""/>
              <a:tabLst>
                <a:tab pos="457200" algn="l"/>
              </a:tabLst>
            </a:pPr>
            <a:r>
              <a:rPr lang="en-GB" sz="2200" dirty="0"/>
              <a:t>‘with 54.8% associated with environmental rights extremism and 45.2% with animal rights extremism’ (ibid).</a:t>
            </a:r>
          </a:p>
          <a:p>
            <a:pPr marL="342900" lvl="0" indent="-342900">
              <a:lnSpc>
                <a:spcPct val="115000"/>
              </a:lnSpc>
              <a:spcAft>
                <a:spcPts val="800"/>
              </a:spcAft>
              <a:buSzPct val="100000"/>
              <a:buFont typeface="Symbol" panose="05050102010706020507" pitchFamily="18" charset="2"/>
              <a:buChar char=""/>
              <a:tabLst>
                <a:tab pos="457200" algn="l"/>
              </a:tabLst>
            </a:pPr>
            <a:r>
              <a:rPr lang="en-GB" sz="2200" dirty="0"/>
              <a:t>The same report goes on to state that ‘Domestic terrorism attacks outnumber international ones seven to one in the United States’ (ibid p.16)</a:t>
            </a:r>
          </a:p>
        </p:txBody>
      </p:sp>
      <p:sp>
        <p:nvSpPr>
          <p:cNvPr id="6" name="Title 1">
            <a:extLst>
              <a:ext uri="{FF2B5EF4-FFF2-40B4-BE49-F238E27FC236}">
                <a16:creationId xmlns:a16="http://schemas.microsoft.com/office/drawing/2014/main" id="{07DF9D7C-072C-32F0-5924-730C9CFABFED}"/>
              </a:ext>
            </a:extLst>
          </p:cNvPr>
          <p:cNvSpPr>
            <a:spLocks noGrp="1"/>
          </p:cNvSpPr>
          <p:nvPr>
            <p:ph type="title"/>
          </p:nvPr>
        </p:nvSpPr>
        <p:spPr>
          <a:xfrm>
            <a:off x="628650" y="105562"/>
            <a:ext cx="7886700" cy="730344"/>
          </a:xfrm>
        </p:spPr>
        <p:txBody>
          <a:bodyPr>
            <a:noAutofit/>
          </a:bodyPr>
          <a:lstStyle/>
          <a:p>
            <a:pPr algn="ctr"/>
            <a:r>
              <a:rPr lang="en-GB" sz="2800" b="1" dirty="0"/>
              <a:t>The Thin Line: </a:t>
            </a:r>
            <a:r>
              <a:rPr lang="en-GB" sz="2800" b="1" kern="100" dirty="0">
                <a:effectLst/>
                <a:ea typeface="DengXian" panose="02010600030101010101" pitchFamily="2" charset="-122"/>
                <a:cs typeface="Times New Roman" panose="02020603050405020304" pitchFamily="18" charset="0"/>
              </a:rPr>
              <a:t>When Activism Turns to Extremism</a:t>
            </a:r>
            <a:endParaRPr lang="en-GB" sz="2800" b="1" dirty="0"/>
          </a:p>
        </p:txBody>
      </p:sp>
    </p:spTree>
    <p:extLst>
      <p:ext uri="{BB962C8B-B14F-4D97-AF65-F5344CB8AC3E}">
        <p14:creationId xmlns:p14="http://schemas.microsoft.com/office/powerpoint/2010/main" val="1331464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140A4-FCDF-7348-286A-E4EBFA68269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F9FDDB-545D-83F0-941D-B370F3B26045}"/>
              </a:ext>
            </a:extLst>
          </p:cNvPr>
          <p:cNvSpPr>
            <a:spLocks noGrp="1"/>
          </p:cNvSpPr>
          <p:nvPr>
            <p:ph idx="1"/>
          </p:nvPr>
        </p:nvSpPr>
        <p:spPr>
          <a:xfrm>
            <a:off x="316871" y="932507"/>
            <a:ext cx="8709433" cy="4398213"/>
          </a:xfrm>
        </p:spPr>
        <p:txBody>
          <a:bodyPr>
            <a:noAutofit/>
          </a:bodyPr>
          <a:lstStyle/>
          <a:p>
            <a:pPr marL="342900" lvl="0" indent="-342900">
              <a:lnSpc>
                <a:spcPct val="115000"/>
              </a:lnSpc>
              <a:spcBef>
                <a:spcPts val="600"/>
              </a:spcBef>
              <a:spcAft>
                <a:spcPts val="600"/>
              </a:spcAft>
              <a:buSzPct val="100000"/>
              <a:buFont typeface="Symbol" panose="05050102010706020507" pitchFamily="18" charset="2"/>
              <a:buChar char=""/>
              <a:tabLst>
                <a:tab pos="457200" algn="l"/>
              </a:tabLst>
            </a:pPr>
            <a:r>
              <a:rPr lang="en-GB" sz="2200" dirty="0"/>
              <a:t>Another area where we can see the journey from activism to extremism in in the reproductive rights ‘debate’ in the U.S.</a:t>
            </a:r>
          </a:p>
          <a:p>
            <a:pPr marL="342900" lvl="0" indent="-342900">
              <a:lnSpc>
                <a:spcPct val="115000"/>
              </a:lnSpc>
              <a:spcBef>
                <a:spcPts val="600"/>
              </a:spcBef>
              <a:spcAft>
                <a:spcPts val="600"/>
              </a:spcAft>
              <a:buSzPct val="100000"/>
              <a:buFont typeface="Symbol" panose="05050102010706020507" pitchFamily="18" charset="2"/>
              <a:buChar char=""/>
              <a:tabLst>
                <a:tab pos="457200" algn="l"/>
              </a:tabLst>
            </a:pPr>
            <a:r>
              <a:rPr lang="en-GB" sz="2200" dirty="0"/>
              <a:t>There are growing incidents of armed protestors attending anti-abortion events (Armed Conflict Location &amp; Event Data Project (ACLED) cited in </a:t>
            </a:r>
            <a:r>
              <a:rPr lang="en-GB" sz="2200" dirty="0">
                <a:hlinkClick r:id="rId2"/>
              </a:rPr>
              <a:t>Bergengruen</a:t>
            </a:r>
            <a:r>
              <a:rPr lang="en-GB" sz="2200" dirty="0"/>
              <a:t>, V, 2022)</a:t>
            </a:r>
          </a:p>
          <a:p>
            <a:pPr marL="342900" lvl="0" indent="-342900">
              <a:lnSpc>
                <a:spcPct val="115000"/>
              </a:lnSpc>
              <a:spcBef>
                <a:spcPts val="600"/>
              </a:spcBef>
              <a:spcAft>
                <a:spcPts val="600"/>
              </a:spcAft>
              <a:buSzPct val="100000"/>
              <a:buFont typeface="Symbol" panose="05050102010706020507" pitchFamily="18" charset="2"/>
              <a:buChar char=""/>
              <a:tabLst>
                <a:tab pos="457200" algn="l"/>
              </a:tabLst>
            </a:pPr>
            <a:r>
              <a:rPr lang="en-GB" sz="2200" dirty="0"/>
              <a:t>There have also been examples of murders committed by anti-abortionists such as the case of </a:t>
            </a:r>
            <a:r>
              <a:rPr lang="en-GB" sz="2200" dirty="0" err="1"/>
              <a:t>Dr.</a:t>
            </a:r>
            <a:r>
              <a:rPr lang="en-GB" sz="2200" dirty="0"/>
              <a:t> David Gunn who was shot and killed by anti-abortion activist Michael Griffin on March 10, 1993</a:t>
            </a:r>
          </a:p>
          <a:p>
            <a:pPr marL="342900" lvl="0" indent="-342900">
              <a:lnSpc>
                <a:spcPct val="115000"/>
              </a:lnSpc>
              <a:spcBef>
                <a:spcPts val="600"/>
              </a:spcBef>
              <a:spcAft>
                <a:spcPts val="600"/>
              </a:spcAft>
              <a:buSzPct val="100000"/>
              <a:buFont typeface="Symbol" panose="05050102010706020507" pitchFamily="18" charset="2"/>
              <a:buChar char=""/>
              <a:tabLst>
                <a:tab pos="457200" algn="l"/>
              </a:tabLst>
            </a:pPr>
            <a:r>
              <a:rPr lang="en-GB" sz="2200" dirty="0"/>
              <a:t>In response, President Clinton stated ‘The violence against clinics must stop. As a nation committed to rule of law, we cannot allow violent vigilantes to restrict the rights of American women’.</a:t>
            </a:r>
          </a:p>
          <a:p>
            <a:pPr marL="0" lvl="0" indent="0">
              <a:lnSpc>
                <a:spcPct val="115000"/>
              </a:lnSpc>
              <a:spcBef>
                <a:spcPts val="600"/>
              </a:spcBef>
              <a:spcAft>
                <a:spcPts val="600"/>
              </a:spcAft>
              <a:buSzPts val="1000"/>
              <a:buNone/>
              <a:tabLst>
                <a:tab pos="457200" algn="l"/>
              </a:tabLst>
            </a:pPr>
            <a:endParaRPr lang="en-GB" sz="2000" dirty="0"/>
          </a:p>
        </p:txBody>
      </p:sp>
      <p:sp>
        <p:nvSpPr>
          <p:cNvPr id="6" name="Title 1">
            <a:extLst>
              <a:ext uri="{FF2B5EF4-FFF2-40B4-BE49-F238E27FC236}">
                <a16:creationId xmlns:a16="http://schemas.microsoft.com/office/drawing/2014/main" id="{B844AF50-52AF-670D-34CB-5250774F04AE}"/>
              </a:ext>
            </a:extLst>
          </p:cNvPr>
          <p:cNvSpPr>
            <a:spLocks noGrp="1"/>
          </p:cNvSpPr>
          <p:nvPr>
            <p:ph type="title"/>
          </p:nvPr>
        </p:nvSpPr>
        <p:spPr>
          <a:xfrm>
            <a:off x="628650" y="105562"/>
            <a:ext cx="7886700" cy="730344"/>
          </a:xfrm>
        </p:spPr>
        <p:txBody>
          <a:bodyPr>
            <a:noAutofit/>
          </a:bodyPr>
          <a:lstStyle/>
          <a:p>
            <a:pPr algn="ctr"/>
            <a:r>
              <a:rPr lang="en-GB" sz="2800" b="1" dirty="0"/>
              <a:t>The Thin Line: </a:t>
            </a:r>
            <a:r>
              <a:rPr lang="en-GB" sz="2800" b="1" kern="100" dirty="0">
                <a:effectLst/>
                <a:ea typeface="DengXian" panose="02010600030101010101" pitchFamily="2" charset="-122"/>
                <a:cs typeface="Times New Roman" panose="02020603050405020304" pitchFamily="18" charset="0"/>
              </a:rPr>
              <a:t>When Activism Turns to Extremism</a:t>
            </a:r>
            <a:endParaRPr lang="en-GB" sz="2800" b="1" dirty="0"/>
          </a:p>
        </p:txBody>
      </p:sp>
    </p:spTree>
    <p:extLst>
      <p:ext uri="{BB962C8B-B14F-4D97-AF65-F5344CB8AC3E}">
        <p14:creationId xmlns:p14="http://schemas.microsoft.com/office/powerpoint/2010/main" val="1010140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D42C4-4A75-95C8-5C6A-8832D75A12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C835FA-8B3E-556D-7465-CC12E95CE6CD}"/>
              </a:ext>
            </a:extLst>
          </p:cNvPr>
          <p:cNvSpPr>
            <a:spLocks noGrp="1"/>
          </p:cNvSpPr>
          <p:nvPr>
            <p:ph type="title"/>
          </p:nvPr>
        </p:nvSpPr>
        <p:spPr>
          <a:xfrm>
            <a:off x="628650" y="238378"/>
            <a:ext cx="7886700" cy="730344"/>
          </a:xfrm>
        </p:spPr>
        <p:txBody>
          <a:bodyPr>
            <a:normAutofit/>
          </a:bodyPr>
          <a:lstStyle/>
          <a:p>
            <a:pPr algn="ctr"/>
            <a:r>
              <a:rPr lang="en-GB" sz="4000" b="1" dirty="0"/>
              <a:t>Factors Contributing to the Shift</a:t>
            </a:r>
          </a:p>
        </p:txBody>
      </p:sp>
      <p:sp>
        <p:nvSpPr>
          <p:cNvPr id="3" name="Content Placeholder 2">
            <a:extLst>
              <a:ext uri="{FF2B5EF4-FFF2-40B4-BE49-F238E27FC236}">
                <a16:creationId xmlns:a16="http://schemas.microsoft.com/office/drawing/2014/main" id="{797E0DF0-269D-FA6D-7EBA-295C5CD1FC1C}"/>
              </a:ext>
            </a:extLst>
          </p:cNvPr>
          <p:cNvSpPr>
            <a:spLocks noGrp="1"/>
          </p:cNvSpPr>
          <p:nvPr>
            <p:ph idx="1"/>
          </p:nvPr>
        </p:nvSpPr>
        <p:spPr>
          <a:xfrm>
            <a:off x="199176" y="1348969"/>
            <a:ext cx="8646060" cy="3603278"/>
          </a:xfrm>
        </p:spPr>
        <p:txBody>
          <a:bodyPr>
            <a:noAutofit/>
          </a:bodyPr>
          <a:lstStyle/>
          <a:p>
            <a:pPr>
              <a:lnSpc>
                <a:spcPct val="115000"/>
              </a:lnSpc>
              <a:spcAft>
                <a:spcPts val="800"/>
              </a:spcAft>
              <a:buSzPct val="100000"/>
              <a:tabLst>
                <a:tab pos="914400" algn="l"/>
              </a:tabLst>
            </a:pPr>
            <a:r>
              <a:rPr lang="en-GB" sz="2400" b="1" kern="100" dirty="0">
                <a:ea typeface="DengXian" panose="02010600030101010101" pitchFamily="2" charset="-122"/>
                <a:cs typeface="Times New Roman" panose="02020603050405020304" pitchFamily="18" charset="0"/>
              </a:rPr>
              <a:t>Ideological Commitment</a:t>
            </a:r>
            <a:r>
              <a:rPr lang="en-GB" sz="2400" kern="100" dirty="0">
                <a:ea typeface="DengXian" panose="02010600030101010101" pitchFamily="2" charset="-122"/>
                <a:cs typeface="Times New Roman" panose="02020603050405020304" pitchFamily="18" charset="0"/>
              </a:rPr>
              <a:t>: Some activists may develop a deep commitment to their cause, leading them to adopt more extreme measures if they feel that </a:t>
            </a:r>
            <a:r>
              <a:rPr lang="en-GB" sz="2400" b="1" kern="100" dirty="0">
                <a:ea typeface="DengXian" panose="02010600030101010101" pitchFamily="2" charset="-122"/>
                <a:cs typeface="Times New Roman" panose="02020603050405020304" pitchFamily="18" charset="0"/>
              </a:rPr>
              <a:t>peaceful</a:t>
            </a:r>
            <a:r>
              <a:rPr lang="en-GB" sz="2400" kern="100" dirty="0">
                <a:ea typeface="DengXian" panose="02010600030101010101" pitchFamily="2" charset="-122"/>
                <a:cs typeface="Times New Roman" panose="02020603050405020304" pitchFamily="18" charset="0"/>
              </a:rPr>
              <a:t> methods are ineffective.</a:t>
            </a:r>
          </a:p>
          <a:p>
            <a:pPr>
              <a:lnSpc>
                <a:spcPct val="115000"/>
              </a:lnSpc>
              <a:spcAft>
                <a:spcPts val="800"/>
              </a:spcAft>
              <a:buSzPct val="100000"/>
              <a:tabLst>
                <a:tab pos="914400" algn="l"/>
              </a:tabLst>
            </a:pPr>
            <a:r>
              <a:rPr lang="en-GB" sz="2400" b="1" kern="100" dirty="0">
                <a:ea typeface="DengXian" panose="02010600030101010101" pitchFamily="2" charset="-122"/>
                <a:cs typeface="Times New Roman" panose="02020603050405020304" pitchFamily="18" charset="0"/>
              </a:rPr>
              <a:t>Social Factors</a:t>
            </a:r>
            <a:r>
              <a:rPr lang="en-GB" sz="2400" kern="100" dirty="0">
                <a:ea typeface="DengXian" panose="02010600030101010101" pitchFamily="2" charset="-122"/>
                <a:cs typeface="Times New Roman" panose="02020603050405020304" pitchFamily="18" charset="0"/>
              </a:rPr>
              <a:t>: Personal experiences, social isolation, or a sense of injustice can drive individuals towards radicalization. </a:t>
            </a:r>
          </a:p>
          <a:p>
            <a:pPr>
              <a:lnSpc>
                <a:spcPct val="115000"/>
              </a:lnSpc>
              <a:spcAft>
                <a:spcPts val="800"/>
              </a:spcAft>
              <a:buSzPct val="100000"/>
              <a:tabLst>
                <a:tab pos="914400" algn="l"/>
              </a:tabLst>
            </a:pPr>
            <a:r>
              <a:rPr lang="en-GB" sz="2400" b="1" kern="100" dirty="0">
                <a:ea typeface="DengXian" panose="02010600030101010101" pitchFamily="2" charset="-122"/>
                <a:cs typeface="Times New Roman" panose="02020603050405020304" pitchFamily="18" charset="0"/>
              </a:rPr>
              <a:t>Psychological Factors</a:t>
            </a:r>
            <a:r>
              <a:rPr lang="en-GB" sz="2400" kern="100" dirty="0">
                <a:ea typeface="DengXian" panose="02010600030101010101" pitchFamily="2" charset="-122"/>
                <a:cs typeface="Times New Roman" panose="02020603050405020304" pitchFamily="18" charset="0"/>
              </a:rPr>
              <a:t>: Cognitive traits such as impulsivity and sensation-seeking also play a role.</a:t>
            </a:r>
          </a:p>
        </p:txBody>
      </p:sp>
      <p:sp>
        <p:nvSpPr>
          <p:cNvPr id="4" name="TextBox 3">
            <a:extLst>
              <a:ext uri="{FF2B5EF4-FFF2-40B4-BE49-F238E27FC236}">
                <a16:creationId xmlns:a16="http://schemas.microsoft.com/office/drawing/2014/main" id="{FAD854E5-D761-5284-8FEF-BA4D98280EA2}"/>
              </a:ext>
            </a:extLst>
          </p:cNvPr>
          <p:cNvSpPr txBox="1"/>
          <p:nvPr/>
        </p:nvSpPr>
        <p:spPr>
          <a:xfrm>
            <a:off x="2507810" y="5549774"/>
            <a:ext cx="6532641" cy="371192"/>
          </a:xfrm>
          <a:prstGeom prst="rect">
            <a:avLst/>
          </a:prstGeom>
          <a:noFill/>
        </p:spPr>
        <p:txBody>
          <a:bodyPr wrap="square" rtlCol="0">
            <a:spAutoFit/>
          </a:bodyPr>
          <a:lstStyle/>
          <a:p>
            <a:pPr algn="r"/>
            <a:r>
              <a:rPr lang="en-GB" dirty="0"/>
              <a:t>Based on </a:t>
            </a:r>
            <a:r>
              <a:rPr lang="en-GB" dirty="0">
                <a:hlinkClick r:id="rId2"/>
              </a:rPr>
              <a:t>Inguanzo</a:t>
            </a:r>
            <a:r>
              <a:rPr lang="en-GB" dirty="0"/>
              <a:t> </a:t>
            </a:r>
            <a:r>
              <a:rPr lang="en-GB" i="1" dirty="0"/>
              <a:t>et al</a:t>
            </a:r>
            <a:r>
              <a:rPr lang="en-GB" dirty="0"/>
              <a:t> (2022) and </a:t>
            </a:r>
            <a:r>
              <a:rPr lang="en-GB" dirty="0">
                <a:hlinkClick r:id="rId3"/>
              </a:rPr>
              <a:t>Zmigrod &amp; Goldenberg </a:t>
            </a:r>
            <a:r>
              <a:rPr lang="en-GB" dirty="0"/>
              <a:t>(2020)</a:t>
            </a:r>
          </a:p>
        </p:txBody>
      </p:sp>
    </p:spTree>
    <p:extLst>
      <p:ext uri="{BB962C8B-B14F-4D97-AF65-F5344CB8AC3E}">
        <p14:creationId xmlns:p14="http://schemas.microsoft.com/office/powerpoint/2010/main" val="172371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1ED39-C593-F309-C866-C0FD3DEBEA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AD4CB7-EEBD-520A-6B17-8FA59F7A1AFF}"/>
              </a:ext>
            </a:extLst>
          </p:cNvPr>
          <p:cNvSpPr>
            <a:spLocks noGrp="1"/>
          </p:cNvSpPr>
          <p:nvPr>
            <p:ph type="title"/>
          </p:nvPr>
        </p:nvSpPr>
        <p:spPr>
          <a:xfrm>
            <a:off x="628650" y="238378"/>
            <a:ext cx="7886700" cy="730344"/>
          </a:xfrm>
        </p:spPr>
        <p:txBody>
          <a:bodyPr>
            <a:normAutofit/>
          </a:bodyPr>
          <a:lstStyle/>
          <a:p>
            <a:pPr algn="ctr"/>
            <a:r>
              <a:rPr lang="en-GB" sz="4000" b="1" dirty="0"/>
              <a:t>Factors Contributing to the Shift</a:t>
            </a:r>
          </a:p>
        </p:txBody>
      </p:sp>
      <p:sp>
        <p:nvSpPr>
          <p:cNvPr id="3" name="Content Placeholder 2">
            <a:extLst>
              <a:ext uri="{FF2B5EF4-FFF2-40B4-BE49-F238E27FC236}">
                <a16:creationId xmlns:a16="http://schemas.microsoft.com/office/drawing/2014/main" id="{0F448A31-EA5D-C1C5-6AC1-462964C44FF5}"/>
              </a:ext>
            </a:extLst>
          </p:cNvPr>
          <p:cNvSpPr>
            <a:spLocks noGrp="1"/>
          </p:cNvSpPr>
          <p:nvPr>
            <p:ph idx="1"/>
          </p:nvPr>
        </p:nvSpPr>
        <p:spPr>
          <a:xfrm>
            <a:off x="199176" y="1068309"/>
            <a:ext cx="8646060" cy="4398213"/>
          </a:xfrm>
        </p:spPr>
        <p:txBody>
          <a:bodyPr>
            <a:noAutofit/>
          </a:bodyPr>
          <a:lstStyle/>
          <a:p>
            <a:pPr>
              <a:lnSpc>
                <a:spcPct val="115000"/>
              </a:lnSpc>
              <a:spcAft>
                <a:spcPts val="800"/>
              </a:spcAft>
              <a:buSzPct val="100000"/>
              <a:tabLst>
                <a:tab pos="914400" algn="l"/>
              </a:tabLst>
            </a:pPr>
            <a:r>
              <a:rPr lang="en-GB" sz="2400" b="1" kern="100" dirty="0">
                <a:ea typeface="DengXian" panose="02010600030101010101" pitchFamily="2" charset="-122"/>
                <a:cs typeface="Times New Roman" panose="02020603050405020304" pitchFamily="18" charset="0"/>
              </a:rPr>
              <a:t>Group Dynamics</a:t>
            </a:r>
            <a:r>
              <a:rPr lang="en-GB" sz="2400" kern="100" dirty="0">
                <a:ea typeface="DengXian" panose="02010600030101010101" pitchFamily="2" charset="-122"/>
                <a:cs typeface="Times New Roman" panose="02020603050405020304" pitchFamily="18" charset="0"/>
              </a:rPr>
              <a:t>: Being part of a tightly-knit group can amplify radical beliefs, especially if the group reinforces a narrative of victimization or oppression.</a:t>
            </a:r>
          </a:p>
          <a:p>
            <a:pPr>
              <a:lnSpc>
                <a:spcPct val="115000"/>
              </a:lnSpc>
              <a:spcAft>
                <a:spcPts val="800"/>
              </a:spcAft>
              <a:buSzPct val="100000"/>
              <a:tabLst>
                <a:tab pos="914400" algn="l"/>
              </a:tabLst>
            </a:pPr>
            <a:r>
              <a:rPr lang="en-GB" sz="2400" b="1" kern="100" dirty="0">
                <a:ea typeface="DengXian" panose="02010600030101010101" pitchFamily="2" charset="-122"/>
                <a:cs typeface="Times New Roman" panose="02020603050405020304" pitchFamily="18" charset="0"/>
              </a:rPr>
              <a:t>Influence of Social Media</a:t>
            </a:r>
            <a:r>
              <a:rPr lang="en-GB" sz="2400" kern="100" dirty="0">
                <a:ea typeface="DengXian" panose="02010600030101010101" pitchFamily="2" charset="-122"/>
                <a:cs typeface="Times New Roman" panose="02020603050405020304" pitchFamily="18" charset="0"/>
              </a:rPr>
              <a:t>: Online platforms can exacerbate existing sentiments by creating </a:t>
            </a:r>
            <a:r>
              <a:rPr lang="en-GB" sz="2400" b="1" i="1" kern="100" dirty="0">
                <a:ea typeface="DengXian" panose="02010600030101010101" pitchFamily="2" charset="-122"/>
                <a:cs typeface="Times New Roman" panose="02020603050405020304" pitchFamily="18" charset="0"/>
              </a:rPr>
              <a:t>echo chambers</a:t>
            </a:r>
            <a:r>
              <a:rPr lang="en-GB" sz="2400" kern="100" dirty="0">
                <a:ea typeface="DengXian" panose="02010600030101010101" pitchFamily="2" charset="-122"/>
                <a:cs typeface="Times New Roman" panose="02020603050405020304" pitchFamily="18" charset="0"/>
              </a:rPr>
              <a:t> where extreme views are validated and amplified.</a:t>
            </a:r>
          </a:p>
          <a:p>
            <a:pPr>
              <a:lnSpc>
                <a:spcPct val="115000"/>
              </a:lnSpc>
              <a:spcAft>
                <a:spcPts val="800"/>
              </a:spcAft>
              <a:buSzPct val="100000"/>
              <a:tabLst>
                <a:tab pos="914400" algn="l"/>
              </a:tabLst>
            </a:pPr>
            <a:r>
              <a:rPr lang="en-GB" sz="2400" b="1" kern="100" dirty="0">
                <a:ea typeface="DengXian" panose="02010600030101010101" pitchFamily="2" charset="-122"/>
                <a:cs typeface="Times New Roman" panose="02020603050405020304" pitchFamily="18" charset="0"/>
              </a:rPr>
              <a:t>Perceived Lack of Alternatives</a:t>
            </a:r>
            <a:r>
              <a:rPr lang="en-GB" sz="2400" kern="100" dirty="0">
                <a:ea typeface="DengXian" panose="02010600030101010101" pitchFamily="2" charset="-122"/>
                <a:cs typeface="Times New Roman" panose="02020603050405020304" pitchFamily="18" charset="0"/>
              </a:rPr>
              <a:t>: When activists believe that all other avenues for change are blocked or ineffective, they might resort to extreme actions as a last resort</a:t>
            </a:r>
          </a:p>
        </p:txBody>
      </p:sp>
      <p:sp>
        <p:nvSpPr>
          <p:cNvPr id="4" name="TextBox 3">
            <a:extLst>
              <a:ext uri="{FF2B5EF4-FFF2-40B4-BE49-F238E27FC236}">
                <a16:creationId xmlns:a16="http://schemas.microsoft.com/office/drawing/2014/main" id="{D8FEBBC9-F090-06D8-6914-562FA9DE5202}"/>
              </a:ext>
            </a:extLst>
          </p:cNvPr>
          <p:cNvSpPr txBox="1"/>
          <p:nvPr/>
        </p:nvSpPr>
        <p:spPr>
          <a:xfrm>
            <a:off x="2426328" y="5549774"/>
            <a:ext cx="6532641" cy="371192"/>
          </a:xfrm>
          <a:prstGeom prst="rect">
            <a:avLst/>
          </a:prstGeom>
          <a:noFill/>
        </p:spPr>
        <p:txBody>
          <a:bodyPr wrap="square" rtlCol="0">
            <a:spAutoFit/>
          </a:bodyPr>
          <a:lstStyle/>
          <a:p>
            <a:pPr algn="r"/>
            <a:r>
              <a:rPr lang="en-GB" dirty="0"/>
              <a:t>Based on </a:t>
            </a:r>
            <a:r>
              <a:rPr lang="en-GB" dirty="0">
                <a:hlinkClick r:id="rId2"/>
              </a:rPr>
              <a:t>Inguanzo</a:t>
            </a:r>
            <a:r>
              <a:rPr lang="en-GB" dirty="0"/>
              <a:t> </a:t>
            </a:r>
            <a:r>
              <a:rPr lang="en-GB" i="1" dirty="0"/>
              <a:t>et al</a:t>
            </a:r>
            <a:r>
              <a:rPr lang="en-GB" dirty="0"/>
              <a:t> (2022) and </a:t>
            </a:r>
            <a:r>
              <a:rPr lang="en-GB" dirty="0">
                <a:hlinkClick r:id="rId3"/>
              </a:rPr>
              <a:t>Zmigrod &amp; Goldenberg </a:t>
            </a:r>
            <a:r>
              <a:rPr lang="en-GB" dirty="0"/>
              <a:t>(2020)</a:t>
            </a:r>
          </a:p>
        </p:txBody>
      </p:sp>
    </p:spTree>
    <p:extLst>
      <p:ext uri="{BB962C8B-B14F-4D97-AF65-F5344CB8AC3E}">
        <p14:creationId xmlns:p14="http://schemas.microsoft.com/office/powerpoint/2010/main" val="226377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DEE8F-7D7B-6B0B-45A0-A57380217D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4C5E13-6241-4F18-5A3F-44AD1497D992}"/>
              </a:ext>
            </a:extLst>
          </p:cNvPr>
          <p:cNvSpPr>
            <a:spLocks noGrp="1"/>
          </p:cNvSpPr>
          <p:nvPr>
            <p:ph type="title"/>
          </p:nvPr>
        </p:nvSpPr>
        <p:spPr>
          <a:xfrm>
            <a:off x="628650" y="238378"/>
            <a:ext cx="7886700" cy="730344"/>
          </a:xfrm>
        </p:spPr>
        <p:txBody>
          <a:bodyPr>
            <a:normAutofit/>
          </a:bodyPr>
          <a:lstStyle/>
          <a:p>
            <a:pPr algn="ctr"/>
            <a:r>
              <a:rPr lang="en-GB" sz="4000" b="1" dirty="0"/>
              <a:t>Positive Impacts of Activism?</a:t>
            </a:r>
          </a:p>
        </p:txBody>
      </p:sp>
      <p:sp>
        <p:nvSpPr>
          <p:cNvPr id="3" name="Content Placeholder 2">
            <a:extLst>
              <a:ext uri="{FF2B5EF4-FFF2-40B4-BE49-F238E27FC236}">
                <a16:creationId xmlns:a16="http://schemas.microsoft.com/office/drawing/2014/main" id="{4BEAF8E4-284B-35D5-75FB-D47BD11C5667}"/>
              </a:ext>
            </a:extLst>
          </p:cNvPr>
          <p:cNvSpPr>
            <a:spLocks noGrp="1"/>
          </p:cNvSpPr>
          <p:nvPr>
            <p:ph idx="1"/>
          </p:nvPr>
        </p:nvSpPr>
        <p:spPr>
          <a:xfrm>
            <a:off x="628650" y="1068309"/>
            <a:ext cx="7886700" cy="4398213"/>
          </a:xfrm>
        </p:spPr>
        <p:txBody>
          <a:bodyPr>
            <a:normAutofit fontScale="92500" lnSpcReduction="20000"/>
          </a:bodyPr>
          <a:lstStyle/>
          <a:p>
            <a:pPr>
              <a:lnSpc>
                <a:spcPct val="100000"/>
              </a:lnSpc>
              <a:spcBef>
                <a:spcPts val="600"/>
              </a:spcBef>
              <a:spcAft>
                <a:spcPts val="600"/>
              </a:spcAft>
            </a:pPr>
            <a:r>
              <a:rPr lang="en-GB" sz="2400" dirty="0"/>
              <a:t>In Theme 2 we looked at examples of activism that had brought about changes in society</a:t>
            </a:r>
          </a:p>
          <a:p>
            <a:pPr>
              <a:lnSpc>
                <a:spcPct val="100000"/>
              </a:lnSpc>
              <a:spcBef>
                <a:spcPts val="600"/>
              </a:spcBef>
              <a:spcAft>
                <a:spcPts val="600"/>
              </a:spcAft>
            </a:pPr>
            <a:r>
              <a:rPr lang="en-GB" sz="2400" dirty="0"/>
              <a:t>These are </a:t>
            </a:r>
            <a:r>
              <a:rPr lang="en-GB" sz="2400" b="1" dirty="0"/>
              <a:t>generally</a:t>
            </a:r>
            <a:r>
              <a:rPr lang="en-GB" sz="2400" dirty="0"/>
              <a:t> considered to be positive changes such as;</a:t>
            </a:r>
          </a:p>
          <a:p>
            <a:pPr>
              <a:lnSpc>
                <a:spcPct val="100000"/>
              </a:lnSpc>
              <a:spcBef>
                <a:spcPts val="600"/>
              </a:spcBef>
              <a:spcAft>
                <a:spcPts val="600"/>
              </a:spcAft>
            </a:pPr>
            <a:r>
              <a:rPr lang="en-GB" sz="2400" dirty="0"/>
              <a:t>Universal Suffrage – </a:t>
            </a:r>
            <a:r>
              <a:rPr lang="en-GB" sz="2400" dirty="0">
                <a:hlinkClick r:id="rId2"/>
              </a:rPr>
              <a:t>votes for all</a:t>
            </a:r>
            <a:r>
              <a:rPr lang="en-GB" sz="2400" dirty="0"/>
              <a:t>?</a:t>
            </a:r>
          </a:p>
          <a:p>
            <a:pPr>
              <a:lnSpc>
                <a:spcPct val="100000"/>
              </a:lnSpc>
              <a:spcBef>
                <a:spcPts val="600"/>
              </a:spcBef>
              <a:spcAft>
                <a:spcPts val="600"/>
              </a:spcAft>
            </a:pPr>
            <a:r>
              <a:rPr lang="en-GB" sz="2400" dirty="0"/>
              <a:t>Worker’s Rights – Trade Unionism</a:t>
            </a:r>
          </a:p>
          <a:p>
            <a:pPr>
              <a:lnSpc>
                <a:spcPct val="100000"/>
              </a:lnSpc>
              <a:spcBef>
                <a:spcPts val="600"/>
              </a:spcBef>
              <a:spcAft>
                <a:spcPts val="600"/>
              </a:spcAft>
            </a:pPr>
            <a:r>
              <a:rPr lang="en-GB" sz="2400" dirty="0"/>
              <a:t>Women’s Rights – Suffragettes, #Me Too</a:t>
            </a:r>
          </a:p>
          <a:p>
            <a:pPr>
              <a:lnSpc>
                <a:spcPct val="100000"/>
              </a:lnSpc>
              <a:spcBef>
                <a:spcPts val="600"/>
              </a:spcBef>
              <a:spcAft>
                <a:spcPts val="600"/>
              </a:spcAft>
            </a:pPr>
            <a:r>
              <a:rPr lang="en-GB" sz="2400" dirty="0"/>
              <a:t>Racial and Ethnic Minority Rights – Civil Rights, BLM</a:t>
            </a:r>
          </a:p>
          <a:p>
            <a:pPr>
              <a:lnSpc>
                <a:spcPct val="100000"/>
              </a:lnSpc>
              <a:spcBef>
                <a:spcPts val="600"/>
              </a:spcBef>
              <a:spcAft>
                <a:spcPts val="600"/>
              </a:spcAft>
            </a:pPr>
            <a:r>
              <a:rPr lang="en-GB" sz="2400" dirty="0"/>
              <a:t>Others include, Disability Rights, LGBTQI+ Rights etc.</a:t>
            </a:r>
          </a:p>
          <a:p>
            <a:pPr>
              <a:lnSpc>
                <a:spcPct val="100000"/>
              </a:lnSpc>
              <a:spcBef>
                <a:spcPts val="600"/>
              </a:spcBef>
              <a:spcAft>
                <a:spcPts val="600"/>
              </a:spcAft>
            </a:pPr>
            <a:r>
              <a:rPr lang="en-GB" sz="2400" dirty="0"/>
              <a:t>However, it should be noted that some people see these changes as negative and have become </a:t>
            </a:r>
            <a:r>
              <a:rPr lang="en-GB" sz="2400" b="1" dirty="0"/>
              <a:t>reactionary activists </a:t>
            </a:r>
            <a:r>
              <a:rPr lang="en-GB" sz="2400" dirty="0"/>
              <a:t>to oppose these changes</a:t>
            </a:r>
          </a:p>
        </p:txBody>
      </p:sp>
    </p:spTree>
    <p:extLst>
      <p:ext uri="{BB962C8B-B14F-4D97-AF65-F5344CB8AC3E}">
        <p14:creationId xmlns:p14="http://schemas.microsoft.com/office/powerpoint/2010/main" val="108868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929DA-FD0C-7DC2-B64B-2E07E1EE07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7A1BFB-EB70-D632-3AAE-CBA0A5D3BD95}"/>
              </a:ext>
            </a:extLst>
          </p:cNvPr>
          <p:cNvSpPr>
            <a:spLocks noGrp="1"/>
          </p:cNvSpPr>
          <p:nvPr>
            <p:ph type="title"/>
          </p:nvPr>
        </p:nvSpPr>
        <p:spPr>
          <a:xfrm>
            <a:off x="628650" y="238378"/>
            <a:ext cx="7886700" cy="730344"/>
          </a:xfrm>
        </p:spPr>
        <p:txBody>
          <a:bodyPr>
            <a:normAutofit/>
          </a:bodyPr>
          <a:lstStyle/>
          <a:p>
            <a:pPr algn="ctr"/>
            <a:r>
              <a:rPr lang="en-GB" sz="4000" b="1" dirty="0"/>
              <a:t>Negative Impacts of Extremism</a:t>
            </a:r>
          </a:p>
        </p:txBody>
      </p:sp>
      <p:sp>
        <p:nvSpPr>
          <p:cNvPr id="3" name="Content Placeholder 2">
            <a:extLst>
              <a:ext uri="{FF2B5EF4-FFF2-40B4-BE49-F238E27FC236}">
                <a16:creationId xmlns:a16="http://schemas.microsoft.com/office/drawing/2014/main" id="{D4E37817-DD3F-7EE6-BF05-53F1618BCF04}"/>
              </a:ext>
            </a:extLst>
          </p:cNvPr>
          <p:cNvSpPr>
            <a:spLocks noGrp="1"/>
          </p:cNvSpPr>
          <p:nvPr>
            <p:ph idx="1"/>
          </p:nvPr>
        </p:nvSpPr>
        <p:spPr>
          <a:xfrm>
            <a:off x="628650" y="1068309"/>
            <a:ext cx="7886700" cy="4398213"/>
          </a:xfrm>
        </p:spPr>
        <p:txBody>
          <a:bodyPr>
            <a:normAutofit/>
          </a:bodyPr>
          <a:lstStyle/>
          <a:p>
            <a:pPr>
              <a:lnSpc>
                <a:spcPct val="115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We have seen that extremists can undertake violent acts that can lead to the loss of property and of life</a:t>
            </a:r>
          </a:p>
          <a:p>
            <a:pPr>
              <a:lnSpc>
                <a:spcPct val="115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The Anti </a:t>
            </a:r>
            <a:r>
              <a:rPr lang="en-GB" kern="100" dirty="0">
                <a:ea typeface="DengXian" panose="02010600030101010101" pitchFamily="2" charset="-122"/>
                <a:cs typeface="Times New Roman" panose="02020603050405020304" pitchFamily="18" charset="0"/>
              </a:rPr>
              <a:t>Defamation League (2024, no page) report that ‘In 2023, domestic extremists killed at least 17 people in the U.S., in seven separate incidents’.</a:t>
            </a:r>
          </a:p>
          <a:p>
            <a:pPr>
              <a:lnSpc>
                <a:spcPct val="115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However, damage and death are not the only </a:t>
            </a:r>
            <a:r>
              <a:rPr lang="en-GB" kern="100" dirty="0">
                <a:ea typeface="DengXian" panose="02010600030101010101" pitchFamily="2" charset="-122"/>
                <a:cs typeface="Times New Roman" panose="02020603050405020304" pitchFamily="18" charset="0"/>
              </a:rPr>
              <a:t>objectives of extremists</a:t>
            </a:r>
            <a:endParaRPr lang="en-GB" kern="100" dirty="0">
              <a:effectLst/>
              <a:ea typeface="DengXian" panose="02010600030101010101" pitchFamily="2" charset="-122"/>
              <a:cs typeface="Times New Roman" panose="02020603050405020304" pitchFamily="18" charset="0"/>
            </a:endParaRP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361894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A5ED8-A848-18F9-4C06-BA380544A6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989FFB-81D2-B282-12B3-699CADCB0D04}"/>
              </a:ext>
            </a:extLst>
          </p:cNvPr>
          <p:cNvSpPr>
            <a:spLocks noGrp="1"/>
          </p:cNvSpPr>
          <p:nvPr>
            <p:ph type="title"/>
          </p:nvPr>
        </p:nvSpPr>
        <p:spPr>
          <a:xfrm>
            <a:off x="628650" y="238378"/>
            <a:ext cx="7886700" cy="730344"/>
          </a:xfrm>
        </p:spPr>
        <p:txBody>
          <a:bodyPr>
            <a:normAutofit/>
          </a:bodyPr>
          <a:lstStyle/>
          <a:p>
            <a:pPr algn="ctr"/>
            <a:r>
              <a:rPr lang="en-GB" sz="4000" b="1" dirty="0"/>
              <a:t>Negative Impacts of Extremism</a:t>
            </a:r>
          </a:p>
        </p:txBody>
      </p:sp>
      <p:sp>
        <p:nvSpPr>
          <p:cNvPr id="3" name="Content Placeholder 2">
            <a:extLst>
              <a:ext uri="{FF2B5EF4-FFF2-40B4-BE49-F238E27FC236}">
                <a16:creationId xmlns:a16="http://schemas.microsoft.com/office/drawing/2014/main" id="{042AA4BF-9F97-1B51-67E5-5C42EDCEDAC1}"/>
              </a:ext>
            </a:extLst>
          </p:cNvPr>
          <p:cNvSpPr>
            <a:spLocks noGrp="1"/>
          </p:cNvSpPr>
          <p:nvPr>
            <p:ph idx="1"/>
          </p:nvPr>
        </p:nvSpPr>
        <p:spPr>
          <a:xfrm>
            <a:off x="628650" y="1068309"/>
            <a:ext cx="7886700" cy="4398213"/>
          </a:xfrm>
        </p:spPr>
        <p:txBody>
          <a:bodyPr>
            <a:normAutofit lnSpcReduction="10000"/>
          </a:bodyPr>
          <a:lstStyle/>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The UK Government states the objectives of extremism can include:</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the radicalisation [and recruitment] of individuals, </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denying people their full rights and opportunities, the suppression of freedom of expression, </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incitement to hatred, </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eroding our democratic institutions, social capital and cohesion, and; </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can lead to acts of </a:t>
            </a:r>
            <a:r>
              <a:rPr lang="en-GB" b="1" kern="100" dirty="0">
                <a:ea typeface="DengXian" panose="02010600030101010101" pitchFamily="2" charset="-122"/>
                <a:cs typeface="Times New Roman" panose="02020603050405020304" pitchFamily="18" charset="0"/>
              </a:rPr>
              <a:t>terrorism</a:t>
            </a:r>
            <a:r>
              <a:rPr lang="en-GB" kern="100" dirty="0">
                <a:ea typeface="DengXian" panose="02010600030101010101" pitchFamily="2" charset="-122"/>
                <a:cs typeface="Times New Roman" panose="02020603050405020304" pitchFamily="18" charset="0"/>
              </a:rPr>
              <a:t>. </a:t>
            </a:r>
            <a:endParaRPr lang="en-GB" kern="100" dirty="0">
              <a:effectLst/>
              <a:ea typeface="DengXian" panose="02010600030101010101" pitchFamily="2" charset="-122"/>
              <a:cs typeface="Times New Roman" panose="02020603050405020304" pitchFamily="18" charset="0"/>
            </a:endParaRPr>
          </a:p>
          <a:p>
            <a:pPr>
              <a:lnSpc>
                <a:spcPct val="100000"/>
              </a:lnSpc>
              <a:spcBef>
                <a:spcPts val="600"/>
              </a:spcBef>
              <a:spcAft>
                <a:spcPts val="600"/>
              </a:spcAft>
            </a:pPr>
            <a:endParaRPr lang="en-GB" dirty="0"/>
          </a:p>
        </p:txBody>
      </p:sp>
      <p:sp>
        <p:nvSpPr>
          <p:cNvPr id="4" name="TextBox 3">
            <a:extLst>
              <a:ext uri="{FF2B5EF4-FFF2-40B4-BE49-F238E27FC236}">
                <a16:creationId xmlns:a16="http://schemas.microsoft.com/office/drawing/2014/main" id="{52D532BD-9FBC-41A9-261B-7A863F013648}"/>
              </a:ext>
            </a:extLst>
          </p:cNvPr>
          <p:cNvSpPr txBox="1"/>
          <p:nvPr/>
        </p:nvSpPr>
        <p:spPr>
          <a:xfrm>
            <a:off x="1874067" y="5613149"/>
            <a:ext cx="7088864" cy="369332"/>
          </a:xfrm>
          <a:prstGeom prst="rect">
            <a:avLst/>
          </a:prstGeom>
          <a:noFill/>
        </p:spPr>
        <p:txBody>
          <a:bodyPr wrap="square" rtlCol="0">
            <a:spAutoFit/>
          </a:bodyPr>
          <a:lstStyle/>
          <a:p>
            <a:pPr algn="r"/>
            <a:r>
              <a:rPr lang="en-GB" dirty="0">
                <a:hlinkClick r:id="rId2"/>
              </a:rPr>
              <a:t>Ministry of Housing, Communities &amp; Local Government </a:t>
            </a:r>
            <a:r>
              <a:rPr lang="en-GB" dirty="0"/>
              <a:t>(2024, no page)</a:t>
            </a:r>
          </a:p>
        </p:txBody>
      </p:sp>
    </p:spTree>
    <p:extLst>
      <p:ext uri="{BB962C8B-B14F-4D97-AF65-F5344CB8AC3E}">
        <p14:creationId xmlns:p14="http://schemas.microsoft.com/office/powerpoint/2010/main" val="204626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CEB87-1857-8940-EFD7-C5BC7E42C7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4530D0-122F-070E-8DD3-03303E404F8A}"/>
              </a:ext>
            </a:extLst>
          </p:cNvPr>
          <p:cNvSpPr>
            <a:spLocks noGrp="1"/>
          </p:cNvSpPr>
          <p:nvPr>
            <p:ph type="title"/>
          </p:nvPr>
        </p:nvSpPr>
        <p:spPr>
          <a:xfrm>
            <a:off x="628650" y="238378"/>
            <a:ext cx="7886700" cy="730344"/>
          </a:xfrm>
        </p:spPr>
        <p:txBody>
          <a:bodyPr>
            <a:normAutofit/>
          </a:bodyPr>
          <a:lstStyle/>
          <a:p>
            <a:pPr algn="ctr"/>
            <a:r>
              <a:rPr lang="en-GB" sz="4000" b="1" dirty="0"/>
              <a:t>Extremism not Terrorism</a:t>
            </a:r>
          </a:p>
        </p:txBody>
      </p:sp>
      <p:sp>
        <p:nvSpPr>
          <p:cNvPr id="3" name="Content Placeholder 2">
            <a:extLst>
              <a:ext uri="{FF2B5EF4-FFF2-40B4-BE49-F238E27FC236}">
                <a16:creationId xmlns:a16="http://schemas.microsoft.com/office/drawing/2014/main" id="{4CCE3580-53C3-345A-F18B-4430BB17F518}"/>
              </a:ext>
            </a:extLst>
          </p:cNvPr>
          <p:cNvSpPr>
            <a:spLocks noGrp="1"/>
          </p:cNvSpPr>
          <p:nvPr>
            <p:ph idx="1"/>
          </p:nvPr>
        </p:nvSpPr>
        <p:spPr>
          <a:xfrm>
            <a:off x="371192" y="1068309"/>
            <a:ext cx="8401616" cy="4398213"/>
          </a:xfrm>
        </p:spPr>
        <p:txBody>
          <a:bodyPr>
            <a:normAutofit/>
          </a:bodyPr>
          <a:lstStyle/>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It is important to note that the Government makes a clear distinction between extremism and terrorism</a:t>
            </a:r>
          </a:p>
          <a:p>
            <a:pPr>
              <a:lnSpc>
                <a:spcPct val="100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They state that ‘Most extremist materials and activities are </a:t>
            </a:r>
            <a:r>
              <a:rPr lang="en-GB" b="1" kern="100" dirty="0">
                <a:effectLst/>
                <a:ea typeface="DengXian" panose="02010600030101010101" pitchFamily="2" charset="-122"/>
                <a:cs typeface="Times New Roman" panose="02020603050405020304" pitchFamily="18" charset="0"/>
              </a:rPr>
              <a:t>not illegal </a:t>
            </a:r>
            <a:r>
              <a:rPr lang="en-GB" kern="100" dirty="0">
                <a:effectLst/>
                <a:ea typeface="DengXian" panose="02010600030101010101" pitchFamily="2" charset="-122"/>
                <a:cs typeface="Times New Roman" panose="02020603050405020304" pitchFamily="18" charset="0"/>
              </a:rPr>
              <a:t>and do not meet a </a:t>
            </a:r>
            <a:r>
              <a:rPr lang="en-GB" b="1" kern="100" dirty="0">
                <a:effectLst/>
                <a:ea typeface="DengXian" panose="02010600030101010101" pitchFamily="2" charset="-122"/>
                <a:cs typeface="Times New Roman" panose="02020603050405020304" pitchFamily="18" charset="0"/>
              </a:rPr>
              <a:t>terrorism</a:t>
            </a:r>
            <a:r>
              <a:rPr lang="en-GB" kern="100" dirty="0">
                <a:effectLst/>
                <a:ea typeface="DengXian" panose="02010600030101010101" pitchFamily="2" charset="-122"/>
                <a:cs typeface="Times New Roman" panose="02020603050405020304" pitchFamily="18" charset="0"/>
              </a:rPr>
              <a:t> or national security threshold’. </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a:t>
            </a:r>
            <a:r>
              <a:rPr lang="en-GB" kern="100" dirty="0">
                <a:effectLst/>
                <a:ea typeface="DengXian" panose="02010600030101010101" pitchFamily="2" charset="-122"/>
                <a:cs typeface="Times New Roman" panose="02020603050405020304" pitchFamily="18" charset="0"/>
              </a:rPr>
              <a:t>Islamist and Neo-Nazi groups in Britain, some of which have not been proscribed, are operating lawfully but are seeking to replace our democracy with an Islamist and Nazi society respectively’.</a:t>
            </a:r>
          </a:p>
          <a:p>
            <a:pPr>
              <a:lnSpc>
                <a:spcPct val="100000"/>
              </a:lnSpc>
              <a:spcBef>
                <a:spcPts val="600"/>
              </a:spcBef>
              <a:spcAft>
                <a:spcPts val="600"/>
              </a:spcAft>
            </a:pPr>
            <a:endParaRPr lang="en-GB" dirty="0"/>
          </a:p>
        </p:txBody>
      </p:sp>
      <p:sp>
        <p:nvSpPr>
          <p:cNvPr id="4" name="TextBox 3">
            <a:extLst>
              <a:ext uri="{FF2B5EF4-FFF2-40B4-BE49-F238E27FC236}">
                <a16:creationId xmlns:a16="http://schemas.microsoft.com/office/drawing/2014/main" id="{7036A425-B543-3DB4-D9C8-E39281C8C511}"/>
              </a:ext>
            </a:extLst>
          </p:cNvPr>
          <p:cNvSpPr txBox="1"/>
          <p:nvPr/>
        </p:nvSpPr>
        <p:spPr>
          <a:xfrm>
            <a:off x="1874067" y="5613149"/>
            <a:ext cx="7088864" cy="369332"/>
          </a:xfrm>
          <a:prstGeom prst="rect">
            <a:avLst/>
          </a:prstGeom>
          <a:noFill/>
        </p:spPr>
        <p:txBody>
          <a:bodyPr wrap="square" rtlCol="0">
            <a:spAutoFit/>
          </a:bodyPr>
          <a:lstStyle/>
          <a:p>
            <a:pPr algn="r"/>
            <a:r>
              <a:rPr lang="en-GB" dirty="0">
                <a:hlinkClick r:id="rId2"/>
              </a:rPr>
              <a:t>Ministry of Housing, Communities &amp; Local Government </a:t>
            </a:r>
            <a:r>
              <a:rPr lang="en-GB" dirty="0"/>
              <a:t>(2024, no page)</a:t>
            </a:r>
          </a:p>
        </p:txBody>
      </p:sp>
    </p:spTree>
    <p:extLst>
      <p:ext uri="{BB962C8B-B14F-4D97-AF65-F5344CB8AC3E}">
        <p14:creationId xmlns:p14="http://schemas.microsoft.com/office/powerpoint/2010/main" val="396399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9463A-4B90-808E-332E-8132FE0247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113C41-DBE7-3C50-82A5-8E6801C89DE8}"/>
              </a:ext>
            </a:extLst>
          </p:cNvPr>
          <p:cNvSpPr>
            <a:spLocks noGrp="1"/>
          </p:cNvSpPr>
          <p:nvPr>
            <p:ph type="title"/>
          </p:nvPr>
        </p:nvSpPr>
        <p:spPr>
          <a:xfrm>
            <a:off x="628650" y="238378"/>
            <a:ext cx="7886700" cy="730344"/>
          </a:xfrm>
        </p:spPr>
        <p:txBody>
          <a:bodyPr>
            <a:normAutofit/>
          </a:bodyPr>
          <a:lstStyle/>
          <a:p>
            <a:pPr algn="ctr"/>
            <a:r>
              <a:rPr lang="en-GB" sz="4000" b="1" dirty="0"/>
              <a:t>Green Extremism</a:t>
            </a:r>
          </a:p>
        </p:txBody>
      </p:sp>
      <p:sp>
        <p:nvSpPr>
          <p:cNvPr id="3" name="Content Placeholder 2">
            <a:extLst>
              <a:ext uri="{FF2B5EF4-FFF2-40B4-BE49-F238E27FC236}">
                <a16:creationId xmlns:a16="http://schemas.microsoft.com/office/drawing/2014/main" id="{CA5AE614-78E9-7FB6-437F-E9C3204E3D3B}"/>
              </a:ext>
            </a:extLst>
          </p:cNvPr>
          <p:cNvSpPr>
            <a:spLocks noGrp="1"/>
          </p:cNvSpPr>
          <p:nvPr>
            <p:ph idx="1"/>
          </p:nvPr>
        </p:nvSpPr>
        <p:spPr>
          <a:xfrm>
            <a:off x="298764" y="1068309"/>
            <a:ext cx="8573632" cy="4398213"/>
          </a:xfrm>
        </p:spPr>
        <p:txBody>
          <a:bodyPr>
            <a:normAutofit fontScale="92500" lnSpcReduction="10000"/>
          </a:bodyPr>
          <a:lstStyle/>
          <a:p>
            <a:pPr>
              <a:lnSpc>
                <a:spcPct val="100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We have already noted that we can see both a</a:t>
            </a:r>
            <a:r>
              <a:rPr lang="en-GB" kern="100" dirty="0">
                <a:ea typeface="DengXian" panose="02010600030101010101" pitchFamily="2" charset="-122"/>
                <a:cs typeface="Times New Roman" panose="02020603050405020304" pitchFamily="18" charset="0"/>
              </a:rPr>
              <a:t>ctivism (and extremism) on both the </a:t>
            </a:r>
            <a:r>
              <a:rPr lang="en-GB" b="1" kern="100" dirty="0">
                <a:ea typeface="DengXian" panose="02010600030101010101" pitchFamily="2" charset="-122"/>
                <a:cs typeface="Times New Roman" panose="02020603050405020304" pitchFamily="18" charset="0"/>
              </a:rPr>
              <a:t>right</a:t>
            </a:r>
            <a:r>
              <a:rPr lang="en-GB" kern="100" dirty="0">
                <a:ea typeface="DengXian" panose="02010600030101010101" pitchFamily="2" charset="-122"/>
                <a:cs typeface="Times New Roman" panose="02020603050405020304" pitchFamily="18" charset="0"/>
              </a:rPr>
              <a:t> and </a:t>
            </a:r>
            <a:r>
              <a:rPr lang="en-GB" b="1" kern="100" dirty="0">
                <a:ea typeface="DengXian" panose="02010600030101010101" pitchFamily="2" charset="-122"/>
                <a:cs typeface="Times New Roman" panose="02020603050405020304" pitchFamily="18" charset="0"/>
              </a:rPr>
              <a:t>left</a:t>
            </a:r>
            <a:r>
              <a:rPr lang="en-GB" kern="100" dirty="0">
                <a:ea typeface="DengXian" panose="02010600030101010101" pitchFamily="2" charset="-122"/>
                <a:cs typeface="Times New Roman" panose="02020603050405020304" pitchFamily="18" charset="0"/>
              </a:rPr>
              <a:t> of the political spectrum</a:t>
            </a:r>
          </a:p>
          <a:p>
            <a:pPr>
              <a:lnSpc>
                <a:spcPct val="100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And that activists (and extremists) can be </a:t>
            </a:r>
            <a:r>
              <a:rPr lang="en-GB" b="1" kern="100" dirty="0">
                <a:effectLst/>
                <a:ea typeface="DengXian" panose="02010600030101010101" pitchFamily="2" charset="-122"/>
                <a:cs typeface="Times New Roman" panose="02020603050405020304" pitchFamily="18" charset="0"/>
              </a:rPr>
              <a:t>progressive</a:t>
            </a:r>
            <a:r>
              <a:rPr lang="en-GB" kern="100" dirty="0">
                <a:effectLst/>
                <a:ea typeface="DengXian" panose="02010600030101010101" pitchFamily="2" charset="-122"/>
                <a:cs typeface="Times New Roman" panose="02020603050405020304" pitchFamily="18" charset="0"/>
              </a:rPr>
              <a:t> or </a:t>
            </a:r>
            <a:r>
              <a:rPr lang="en-GB" b="1" kern="100" dirty="0">
                <a:effectLst/>
                <a:ea typeface="DengXian" panose="02010600030101010101" pitchFamily="2" charset="-122"/>
                <a:cs typeface="Times New Roman" panose="02020603050405020304" pitchFamily="18" charset="0"/>
              </a:rPr>
              <a:t>reactionary</a:t>
            </a:r>
            <a:endParaRPr lang="en-GB" b="1" kern="100" dirty="0">
              <a:ea typeface="DengXian" panose="02010600030101010101" pitchFamily="2" charset="-122"/>
              <a:cs typeface="Times New Roman" panose="02020603050405020304" pitchFamily="18" charset="0"/>
            </a:endParaRPr>
          </a:p>
          <a:p>
            <a:pPr>
              <a:lnSpc>
                <a:spcPct val="100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This can be seen in the area of green/environmental activism and extremism</a:t>
            </a:r>
          </a:p>
          <a:p>
            <a:pPr>
              <a:lnSpc>
                <a:spcPct val="100000"/>
              </a:lnSpc>
              <a:spcBef>
                <a:spcPts val="600"/>
              </a:spcBef>
              <a:spcAft>
                <a:spcPts val="600"/>
              </a:spcAft>
              <a:buSzPct val="100000"/>
              <a:tabLst>
                <a:tab pos="914400" algn="l"/>
              </a:tabLst>
            </a:pPr>
            <a:r>
              <a:rPr lang="en-GB" dirty="0"/>
              <a:t>Shanaah, S. </a:t>
            </a:r>
            <a:r>
              <a:rPr lang="en-GB" i="1" dirty="0"/>
              <a:t>et al </a:t>
            </a:r>
            <a:r>
              <a:rPr lang="en-GB" dirty="0"/>
              <a:t>(2023) have undertaken a survey of the ideological stances of what they call environmental extremists</a:t>
            </a:r>
            <a:endParaRPr lang="en-GB" kern="100" dirty="0">
              <a:effectLst/>
              <a:ea typeface="DengXian" panose="02010600030101010101" pitchFamily="2" charset="-122"/>
              <a:cs typeface="Times New Roman" panose="02020603050405020304" pitchFamily="18" charset="0"/>
            </a:endParaRP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111414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D67F8-7709-AD28-4572-6B0708B181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844B71-A6D4-5E8B-C862-C17B73C40613}"/>
              </a:ext>
            </a:extLst>
          </p:cNvPr>
          <p:cNvSpPr>
            <a:spLocks noGrp="1"/>
          </p:cNvSpPr>
          <p:nvPr>
            <p:ph type="title"/>
          </p:nvPr>
        </p:nvSpPr>
        <p:spPr>
          <a:xfrm>
            <a:off x="628650" y="238378"/>
            <a:ext cx="7886700" cy="730344"/>
          </a:xfrm>
        </p:spPr>
        <p:txBody>
          <a:bodyPr>
            <a:normAutofit/>
          </a:bodyPr>
          <a:lstStyle/>
          <a:p>
            <a:pPr algn="ctr"/>
            <a:r>
              <a:rPr lang="en-GB" sz="4000" b="1" dirty="0"/>
              <a:t>Green Extremism</a:t>
            </a:r>
          </a:p>
        </p:txBody>
      </p:sp>
      <p:sp>
        <p:nvSpPr>
          <p:cNvPr id="3" name="Content Placeholder 2">
            <a:extLst>
              <a:ext uri="{FF2B5EF4-FFF2-40B4-BE49-F238E27FC236}">
                <a16:creationId xmlns:a16="http://schemas.microsoft.com/office/drawing/2014/main" id="{32A07896-C993-E2CF-D33B-A6BF12D0F9AD}"/>
              </a:ext>
            </a:extLst>
          </p:cNvPr>
          <p:cNvSpPr>
            <a:spLocks noGrp="1"/>
          </p:cNvSpPr>
          <p:nvPr>
            <p:ph idx="1"/>
          </p:nvPr>
        </p:nvSpPr>
        <p:spPr>
          <a:xfrm>
            <a:off x="298764" y="1068309"/>
            <a:ext cx="8573632" cy="4398213"/>
          </a:xfrm>
        </p:spPr>
        <p:txBody>
          <a:bodyPr>
            <a:normAutofit lnSpcReduction="10000"/>
          </a:bodyPr>
          <a:lstStyle/>
          <a:p>
            <a:pPr>
              <a:lnSpc>
                <a:spcPct val="100000"/>
              </a:lnSpc>
              <a:spcBef>
                <a:spcPts val="600"/>
              </a:spcBef>
              <a:spcAft>
                <a:spcPts val="600"/>
              </a:spcAft>
              <a:buSzPct val="100000"/>
              <a:tabLst>
                <a:tab pos="914400" algn="l"/>
              </a:tabLst>
            </a:pPr>
            <a:r>
              <a:rPr lang="en-GB" dirty="0"/>
              <a:t>Shanaah, S. </a:t>
            </a:r>
            <a:r>
              <a:rPr lang="en-GB" i="1" dirty="0"/>
              <a:t>et al </a:t>
            </a:r>
            <a:r>
              <a:rPr lang="en-GB" dirty="0"/>
              <a:t>(2023) point out that there are strong links between left-wing politics and radical environmental ideology (e.g. Arne </a:t>
            </a:r>
            <a:r>
              <a:rPr lang="en-GB" dirty="0" err="1"/>
              <a:t>Naess</a:t>
            </a:r>
            <a:r>
              <a:rPr lang="en-GB" dirty="0"/>
              <a:t> &amp; Deep Ecology)</a:t>
            </a:r>
          </a:p>
          <a:p>
            <a:pPr>
              <a:lnSpc>
                <a:spcPct val="100000"/>
              </a:lnSpc>
              <a:spcBef>
                <a:spcPts val="600"/>
              </a:spcBef>
              <a:spcAft>
                <a:spcPts val="600"/>
              </a:spcAft>
              <a:buSzPct val="100000"/>
              <a:tabLst>
                <a:tab pos="914400" algn="l"/>
              </a:tabLst>
            </a:pPr>
            <a:r>
              <a:rPr lang="en-GB" kern="100" dirty="0">
                <a:effectLst/>
                <a:ea typeface="DengXian" panose="02010600030101010101" pitchFamily="2" charset="-122"/>
                <a:cs typeface="Times New Roman" panose="02020603050405020304" pitchFamily="18" charset="0"/>
              </a:rPr>
              <a:t>They also point out that ‘Although they never harmed a human being, both Greenpeace and XR appeared in the UK counter-terrorism police material as examples of extremist organizations in 2020’ (ibid. no page)</a:t>
            </a:r>
          </a:p>
          <a:p>
            <a:pPr>
              <a:lnSpc>
                <a:spcPct val="100000"/>
              </a:lnSpc>
              <a:spcBef>
                <a:spcPts val="600"/>
              </a:spcBef>
              <a:spcAft>
                <a:spcPts val="600"/>
              </a:spcAft>
              <a:buSzPct val="100000"/>
              <a:tabLst>
                <a:tab pos="914400" algn="l"/>
              </a:tabLst>
            </a:pPr>
            <a:r>
              <a:rPr lang="en-GB" kern="100" dirty="0">
                <a:ea typeface="DengXian" panose="02010600030101010101" pitchFamily="2" charset="-122"/>
                <a:cs typeface="Times New Roman" panose="02020603050405020304" pitchFamily="18" charset="0"/>
              </a:rPr>
              <a:t>However, they also identify a different trend that they call ‘</a:t>
            </a:r>
            <a:r>
              <a:rPr lang="en-GB" kern="100" dirty="0" err="1">
                <a:ea typeface="DengXian" panose="02010600030101010101" pitchFamily="2" charset="-122"/>
                <a:cs typeface="Times New Roman" panose="02020603050405020304" pitchFamily="18" charset="0"/>
              </a:rPr>
              <a:t>ecofascism</a:t>
            </a:r>
            <a:r>
              <a:rPr lang="en-GB" kern="100" dirty="0">
                <a:ea typeface="DengXian" panose="02010600030101010101" pitchFamily="2" charset="-122"/>
                <a:cs typeface="Times New Roman" panose="02020603050405020304" pitchFamily="18" charset="0"/>
              </a:rPr>
              <a:t>’ (ibid)</a:t>
            </a:r>
            <a:endParaRPr lang="en-GB" kern="100" dirty="0">
              <a:effectLst/>
              <a:ea typeface="DengXian" panose="02010600030101010101" pitchFamily="2" charset="-122"/>
              <a:cs typeface="Times New Roman" panose="02020603050405020304" pitchFamily="18" charset="0"/>
            </a:endParaRP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305041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54910-CAB8-1B24-EB95-74427CB779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7F792C-68E2-0BFB-9664-383E8F1DCE8C}"/>
              </a:ext>
            </a:extLst>
          </p:cNvPr>
          <p:cNvSpPr>
            <a:spLocks noGrp="1"/>
          </p:cNvSpPr>
          <p:nvPr>
            <p:ph type="title"/>
          </p:nvPr>
        </p:nvSpPr>
        <p:spPr>
          <a:xfrm>
            <a:off x="628650" y="238378"/>
            <a:ext cx="7886700" cy="730344"/>
          </a:xfrm>
        </p:spPr>
        <p:txBody>
          <a:bodyPr>
            <a:normAutofit/>
          </a:bodyPr>
          <a:lstStyle/>
          <a:p>
            <a:pPr algn="ctr"/>
            <a:r>
              <a:rPr lang="en-GB" sz="4000" b="1" dirty="0"/>
              <a:t>Green Extremism</a:t>
            </a:r>
          </a:p>
        </p:txBody>
      </p:sp>
      <p:sp>
        <p:nvSpPr>
          <p:cNvPr id="3" name="Content Placeholder 2">
            <a:extLst>
              <a:ext uri="{FF2B5EF4-FFF2-40B4-BE49-F238E27FC236}">
                <a16:creationId xmlns:a16="http://schemas.microsoft.com/office/drawing/2014/main" id="{E2A4A5E8-57CC-8529-6B13-6E9C2F895194}"/>
              </a:ext>
            </a:extLst>
          </p:cNvPr>
          <p:cNvSpPr>
            <a:spLocks noGrp="1"/>
          </p:cNvSpPr>
          <p:nvPr>
            <p:ph idx="1"/>
          </p:nvPr>
        </p:nvSpPr>
        <p:spPr>
          <a:xfrm>
            <a:off x="298764" y="1068309"/>
            <a:ext cx="8573632" cy="4398213"/>
          </a:xfrm>
        </p:spPr>
        <p:txBody>
          <a:bodyPr>
            <a:normAutofit lnSpcReduction="10000"/>
          </a:bodyPr>
          <a:lstStyle/>
          <a:p>
            <a:pPr>
              <a:lnSpc>
                <a:spcPct val="100000"/>
              </a:lnSpc>
              <a:spcBef>
                <a:spcPts val="600"/>
              </a:spcBef>
              <a:spcAft>
                <a:spcPts val="600"/>
              </a:spcAft>
              <a:buSzPct val="100000"/>
              <a:tabLst>
                <a:tab pos="914400" algn="l"/>
              </a:tabLst>
            </a:pPr>
            <a:r>
              <a:rPr lang="en-GB" dirty="0"/>
              <a:t>According to Shanaah, S. </a:t>
            </a:r>
            <a:r>
              <a:rPr lang="en-GB" i="1" dirty="0"/>
              <a:t>et al </a:t>
            </a:r>
            <a:r>
              <a:rPr lang="en-GB" dirty="0"/>
              <a:t>(2023) ecofascism can trace its roots back to German Romanticism and </a:t>
            </a:r>
            <a:r>
              <a:rPr lang="en-GB" b="1" dirty="0"/>
              <a:t>nationalism</a:t>
            </a:r>
            <a:endParaRPr lang="en-GB" dirty="0"/>
          </a:p>
          <a:p>
            <a:pPr>
              <a:lnSpc>
                <a:spcPct val="100000"/>
              </a:lnSpc>
              <a:spcBef>
                <a:spcPts val="600"/>
              </a:spcBef>
              <a:spcAft>
                <a:spcPts val="600"/>
              </a:spcAft>
              <a:buSzPct val="100000"/>
              <a:tabLst>
                <a:tab pos="914400" algn="l"/>
              </a:tabLst>
            </a:pPr>
            <a:r>
              <a:rPr lang="en-GB" dirty="0"/>
              <a:t>In this ideology, there is a strong link between the concepts of ‘country’ and ‘nationality’ summarised in the Nazi slogan “Blut und Boden” [blood and soil] (United States National Holocaust Memorial Museum, No Date)</a:t>
            </a:r>
          </a:p>
          <a:p>
            <a:pPr>
              <a:lnSpc>
                <a:spcPct val="100000"/>
              </a:lnSpc>
              <a:spcBef>
                <a:spcPts val="600"/>
              </a:spcBef>
              <a:spcAft>
                <a:spcPts val="600"/>
              </a:spcAft>
              <a:buSzPct val="100000"/>
              <a:tabLst>
                <a:tab pos="914400" algn="l"/>
              </a:tabLst>
            </a:pPr>
            <a:r>
              <a:rPr lang="en-GB" dirty="0"/>
              <a:t>It argues that protection of the ‘national’ environment is part of the protection of the ‘national’ identity</a:t>
            </a:r>
          </a:p>
        </p:txBody>
      </p:sp>
    </p:spTree>
    <p:extLst>
      <p:ext uri="{BB962C8B-B14F-4D97-AF65-F5344CB8AC3E}">
        <p14:creationId xmlns:p14="http://schemas.microsoft.com/office/powerpoint/2010/main" val="204916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E2315-A4CF-EC0E-732D-EE58195DD3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7FB923-9E19-2CF7-11D7-2ADAF2623BB4}"/>
              </a:ext>
            </a:extLst>
          </p:cNvPr>
          <p:cNvSpPr>
            <a:spLocks noGrp="1"/>
          </p:cNvSpPr>
          <p:nvPr>
            <p:ph type="title"/>
          </p:nvPr>
        </p:nvSpPr>
        <p:spPr>
          <a:xfrm>
            <a:off x="628650" y="238378"/>
            <a:ext cx="7886700" cy="730344"/>
          </a:xfrm>
        </p:spPr>
        <p:txBody>
          <a:bodyPr>
            <a:normAutofit/>
          </a:bodyPr>
          <a:lstStyle/>
          <a:p>
            <a:pPr algn="ctr"/>
            <a:r>
              <a:rPr lang="en-GB" sz="4000" b="1" dirty="0"/>
              <a:t>Green Extremism</a:t>
            </a:r>
          </a:p>
        </p:txBody>
      </p:sp>
      <p:sp>
        <p:nvSpPr>
          <p:cNvPr id="3" name="Content Placeholder 2">
            <a:extLst>
              <a:ext uri="{FF2B5EF4-FFF2-40B4-BE49-F238E27FC236}">
                <a16:creationId xmlns:a16="http://schemas.microsoft.com/office/drawing/2014/main" id="{ED873007-E085-B8AD-80CD-E6CC3D674BE5}"/>
              </a:ext>
            </a:extLst>
          </p:cNvPr>
          <p:cNvSpPr>
            <a:spLocks noGrp="1"/>
          </p:cNvSpPr>
          <p:nvPr>
            <p:ph idx="1"/>
          </p:nvPr>
        </p:nvSpPr>
        <p:spPr>
          <a:xfrm>
            <a:off x="298764" y="1068309"/>
            <a:ext cx="8573632" cy="4398213"/>
          </a:xfrm>
        </p:spPr>
        <p:txBody>
          <a:bodyPr>
            <a:normAutofit lnSpcReduction="10000"/>
          </a:bodyPr>
          <a:lstStyle/>
          <a:p>
            <a:pPr>
              <a:lnSpc>
                <a:spcPct val="100000"/>
              </a:lnSpc>
              <a:spcBef>
                <a:spcPts val="600"/>
              </a:spcBef>
              <a:spcAft>
                <a:spcPts val="600"/>
              </a:spcAft>
              <a:buSzPct val="100000"/>
              <a:tabLst>
                <a:tab pos="914400" algn="l"/>
              </a:tabLst>
            </a:pPr>
            <a:r>
              <a:rPr lang="en-GB" dirty="0"/>
              <a:t>According to Shanaah, S. </a:t>
            </a:r>
            <a:r>
              <a:rPr lang="en-GB" i="1" dirty="0"/>
              <a:t>et al </a:t>
            </a:r>
            <a:r>
              <a:rPr lang="en-GB" dirty="0"/>
              <a:t>(2023) ecofascism can trace its roots back to German Romanticism and </a:t>
            </a:r>
            <a:r>
              <a:rPr lang="en-GB" b="1" dirty="0"/>
              <a:t>nationalism</a:t>
            </a:r>
            <a:endParaRPr lang="en-GB" dirty="0"/>
          </a:p>
          <a:p>
            <a:pPr>
              <a:lnSpc>
                <a:spcPct val="100000"/>
              </a:lnSpc>
              <a:spcBef>
                <a:spcPts val="600"/>
              </a:spcBef>
              <a:spcAft>
                <a:spcPts val="600"/>
              </a:spcAft>
              <a:buSzPct val="100000"/>
              <a:tabLst>
                <a:tab pos="914400" algn="l"/>
              </a:tabLst>
            </a:pPr>
            <a:r>
              <a:rPr lang="en-GB" dirty="0"/>
              <a:t>In this ideology, there is a strong link between the concepts of ‘country’ and ‘nationality’ summarised in the Nazi slogan “Blut und Boden” [blood and soil] (United States National Holocaust Memorial Museum, No Date)</a:t>
            </a:r>
          </a:p>
          <a:p>
            <a:pPr>
              <a:lnSpc>
                <a:spcPct val="100000"/>
              </a:lnSpc>
              <a:spcBef>
                <a:spcPts val="600"/>
              </a:spcBef>
              <a:spcAft>
                <a:spcPts val="600"/>
              </a:spcAft>
              <a:buSzPct val="100000"/>
              <a:tabLst>
                <a:tab pos="914400" algn="l"/>
              </a:tabLst>
            </a:pPr>
            <a:r>
              <a:rPr lang="en-GB" dirty="0"/>
              <a:t>It argues that protection of the ‘national’ environment is part of the protection of the ‘national’ identity</a:t>
            </a:r>
          </a:p>
        </p:txBody>
      </p:sp>
    </p:spTree>
    <p:extLst>
      <p:ext uri="{BB962C8B-B14F-4D97-AF65-F5344CB8AC3E}">
        <p14:creationId xmlns:p14="http://schemas.microsoft.com/office/powerpoint/2010/main" val="408735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77A2A-976A-A2F3-4380-163675CF7B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0F8346-999B-E9AB-0A22-271B2701B99C}"/>
              </a:ext>
            </a:extLst>
          </p:cNvPr>
          <p:cNvSpPr>
            <a:spLocks noGrp="1"/>
          </p:cNvSpPr>
          <p:nvPr>
            <p:ph type="title"/>
          </p:nvPr>
        </p:nvSpPr>
        <p:spPr>
          <a:xfrm>
            <a:off x="628650" y="238378"/>
            <a:ext cx="7886700" cy="730344"/>
          </a:xfrm>
        </p:spPr>
        <p:txBody>
          <a:bodyPr>
            <a:normAutofit/>
          </a:bodyPr>
          <a:lstStyle/>
          <a:p>
            <a:pPr algn="ctr"/>
            <a:r>
              <a:rPr lang="en-GB" sz="4000" b="1" dirty="0"/>
              <a:t>Green Extremism</a:t>
            </a:r>
          </a:p>
        </p:txBody>
      </p:sp>
      <p:sp>
        <p:nvSpPr>
          <p:cNvPr id="3" name="Content Placeholder 2">
            <a:extLst>
              <a:ext uri="{FF2B5EF4-FFF2-40B4-BE49-F238E27FC236}">
                <a16:creationId xmlns:a16="http://schemas.microsoft.com/office/drawing/2014/main" id="{3B194D10-2B70-F4F6-70EA-68BF37C3E76C}"/>
              </a:ext>
            </a:extLst>
          </p:cNvPr>
          <p:cNvSpPr>
            <a:spLocks noGrp="1"/>
          </p:cNvSpPr>
          <p:nvPr>
            <p:ph idx="1"/>
          </p:nvPr>
        </p:nvSpPr>
        <p:spPr>
          <a:xfrm>
            <a:off x="285184" y="1158844"/>
            <a:ext cx="8573632" cy="4398213"/>
          </a:xfrm>
        </p:spPr>
        <p:txBody>
          <a:bodyPr>
            <a:normAutofit lnSpcReduction="10000"/>
          </a:bodyPr>
          <a:lstStyle/>
          <a:p>
            <a:pPr>
              <a:lnSpc>
                <a:spcPct val="100000"/>
              </a:lnSpc>
              <a:spcBef>
                <a:spcPts val="600"/>
              </a:spcBef>
              <a:spcAft>
                <a:spcPts val="600"/>
              </a:spcAft>
              <a:buSzPct val="100000"/>
              <a:tabLst>
                <a:tab pos="914400" algn="l"/>
              </a:tabLst>
            </a:pPr>
            <a:r>
              <a:rPr lang="en-GB" sz="2400" dirty="0"/>
              <a:t>They go on to point out that whilst this was a marginal position until recently;</a:t>
            </a:r>
          </a:p>
          <a:p>
            <a:pPr>
              <a:lnSpc>
                <a:spcPct val="100000"/>
              </a:lnSpc>
              <a:spcBef>
                <a:spcPts val="600"/>
              </a:spcBef>
              <a:spcAft>
                <a:spcPts val="600"/>
              </a:spcAft>
              <a:buSzPct val="100000"/>
              <a:tabLst>
                <a:tab pos="914400" algn="l"/>
              </a:tabLst>
            </a:pPr>
            <a:r>
              <a:rPr lang="en-GB" sz="2400" dirty="0"/>
              <a:t>‘with increasing anxieties about the state of the ecosystem in the general population, combining environmental concerns with the traditional tropes of the far-right such as authoritarianism, illiberalism and anti-immigration becomes an attractive position’ </a:t>
            </a:r>
            <a:r>
              <a:rPr lang="da-DK" sz="2400" dirty="0"/>
              <a:t>Shanaah, S. et al (2023) </a:t>
            </a:r>
            <a:endParaRPr lang="en-GB" sz="2400" dirty="0"/>
          </a:p>
          <a:p>
            <a:pPr>
              <a:lnSpc>
                <a:spcPct val="100000"/>
              </a:lnSpc>
              <a:spcBef>
                <a:spcPts val="600"/>
              </a:spcBef>
              <a:spcAft>
                <a:spcPts val="600"/>
              </a:spcAft>
              <a:buSzPct val="100000"/>
              <a:tabLst>
                <a:tab pos="914400" algn="l"/>
              </a:tabLst>
            </a:pPr>
            <a:r>
              <a:rPr lang="en-GB" sz="2400" dirty="0"/>
              <a:t>In their research they point out that those attracted by this ideology tend to be ‘positively correlated with male sex, British identity, ethnocentrism, social dominance orientation, right-wing authoritarianism, political right and conservative leaning’</a:t>
            </a:r>
          </a:p>
          <a:p>
            <a:pPr>
              <a:lnSpc>
                <a:spcPct val="100000"/>
              </a:lnSpc>
              <a:spcBef>
                <a:spcPts val="600"/>
              </a:spcBef>
              <a:spcAft>
                <a:spcPts val="600"/>
              </a:spcAft>
              <a:buSzPct val="100000"/>
              <a:tabLst>
                <a:tab pos="914400" algn="l"/>
              </a:tabLst>
            </a:pPr>
            <a:endParaRPr lang="en-GB" sz="2400" dirty="0"/>
          </a:p>
        </p:txBody>
      </p:sp>
    </p:spTree>
    <p:extLst>
      <p:ext uri="{BB962C8B-B14F-4D97-AF65-F5344CB8AC3E}">
        <p14:creationId xmlns:p14="http://schemas.microsoft.com/office/powerpoint/2010/main" val="375631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DA500-D739-9FD2-71B5-19AC4453A2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D11F89-C093-3803-67B7-59C396242B9E}"/>
              </a:ext>
            </a:extLst>
          </p:cNvPr>
          <p:cNvSpPr>
            <a:spLocks noGrp="1"/>
          </p:cNvSpPr>
          <p:nvPr>
            <p:ph type="title"/>
          </p:nvPr>
        </p:nvSpPr>
        <p:spPr>
          <a:xfrm>
            <a:off x="628650" y="238378"/>
            <a:ext cx="7886700" cy="730344"/>
          </a:xfrm>
        </p:spPr>
        <p:txBody>
          <a:bodyPr>
            <a:normAutofit/>
          </a:bodyPr>
          <a:lstStyle/>
          <a:p>
            <a:pPr algn="ctr"/>
            <a:r>
              <a:rPr lang="en-GB" sz="4000" b="1" dirty="0"/>
              <a:t>Countering Extremism</a:t>
            </a:r>
          </a:p>
        </p:txBody>
      </p:sp>
      <p:sp>
        <p:nvSpPr>
          <p:cNvPr id="3" name="Content Placeholder 2">
            <a:extLst>
              <a:ext uri="{FF2B5EF4-FFF2-40B4-BE49-F238E27FC236}">
                <a16:creationId xmlns:a16="http://schemas.microsoft.com/office/drawing/2014/main" id="{238E1AF7-1002-22C7-07E0-8A19CC9019A4}"/>
              </a:ext>
            </a:extLst>
          </p:cNvPr>
          <p:cNvSpPr>
            <a:spLocks noGrp="1"/>
          </p:cNvSpPr>
          <p:nvPr>
            <p:ph idx="1"/>
          </p:nvPr>
        </p:nvSpPr>
        <p:spPr>
          <a:xfrm>
            <a:off x="253497" y="1068309"/>
            <a:ext cx="8582685" cy="4398213"/>
          </a:xfrm>
        </p:spPr>
        <p:txBody>
          <a:bodyPr>
            <a:normAutofit fontScale="92500" lnSpcReduction="20000"/>
          </a:bodyPr>
          <a:lstStyle/>
          <a:p>
            <a:pPr>
              <a:lnSpc>
                <a:spcPct val="100000"/>
              </a:lnSpc>
              <a:spcBef>
                <a:spcPts val="600"/>
              </a:spcBef>
              <a:spcAft>
                <a:spcPts val="600"/>
              </a:spcAft>
            </a:pPr>
            <a:r>
              <a:rPr lang="en-GB" dirty="0"/>
              <a:t>Official responses to extremism include;</a:t>
            </a:r>
          </a:p>
          <a:p>
            <a:pPr>
              <a:lnSpc>
                <a:spcPct val="100000"/>
              </a:lnSpc>
              <a:spcBef>
                <a:spcPts val="600"/>
              </a:spcBef>
              <a:spcAft>
                <a:spcPts val="600"/>
              </a:spcAft>
            </a:pPr>
            <a:r>
              <a:rPr lang="en-GB" dirty="0"/>
              <a:t>The </a:t>
            </a:r>
            <a:r>
              <a:rPr lang="en-GB" i="1" dirty="0"/>
              <a:t>Public Order Act </a:t>
            </a:r>
            <a:r>
              <a:rPr lang="en-GB" dirty="0"/>
              <a:t>(2023) was passed in response to the actions of various activist groups</a:t>
            </a:r>
          </a:p>
          <a:p>
            <a:pPr>
              <a:lnSpc>
                <a:spcPct val="100000"/>
              </a:lnSpc>
              <a:spcBef>
                <a:spcPts val="600"/>
              </a:spcBef>
              <a:spcAft>
                <a:spcPts val="600"/>
              </a:spcAft>
            </a:pPr>
            <a:r>
              <a:rPr lang="en-GB" dirty="0"/>
              <a:t>It created the following offences;</a:t>
            </a:r>
          </a:p>
          <a:p>
            <a:pPr>
              <a:lnSpc>
                <a:spcPct val="100000"/>
              </a:lnSpc>
              <a:spcBef>
                <a:spcPts val="600"/>
              </a:spcBef>
              <a:spcAft>
                <a:spcPts val="600"/>
              </a:spcAft>
            </a:pPr>
            <a:r>
              <a:rPr lang="en-GB" b="1" dirty="0"/>
              <a:t>Locking-on</a:t>
            </a:r>
            <a:r>
              <a:rPr lang="en-GB" dirty="0"/>
              <a:t>: which criminalises the act of individuals attaching themselves to others, objects, or buildings to cause disruption. This offence carries a maximum penalty of six months' imprisonment, an unlimited fine, or both.</a:t>
            </a:r>
          </a:p>
          <a:p>
            <a:pPr>
              <a:lnSpc>
                <a:spcPct val="100000"/>
              </a:lnSpc>
              <a:spcBef>
                <a:spcPts val="600"/>
              </a:spcBef>
              <a:spcAft>
                <a:spcPts val="600"/>
              </a:spcAft>
            </a:pPr>
            <a:r>
              <a:rPr lang="en-GB" b="1" dirty="0"/>
              <a:t>Going Equipped to Lock-on</a:t>
            </a:r>
            <a:r>
              <a:rPr lang="en-GB" dirty="0"/>
              <a:t>: which criminalises carrying equipment intended for locking-on, with an unlimited fine as the penalty.</a:t>
            </a:r>
          </a:p>
          <a:p>
            <a:pPr marL="0" indent="0">
              <a:lnSpc>
                <a:spcPct val="100000"/>
              </a:lnSpc>
              <a:spcBef>
                <a:spcPts val="600"/>
              </a:spcBef>
              <a:spcAft>
                <a:spcPts val="600"/>
              </a:spcAft>
              <a:buNone/>
            </a:pPr>
            <a:endParaRPr lang="en-GB" dirty="0"/>
          </a:p>
        </p:txBody>
      </p:sp>
    </p:spTree>
    <p:extLst>
      <p:ext uri="{BB962C8B-B14F-4D97-AF65-F5344CB8AC3E}">
        <p14:creationId xmlns:p14="http://schemas.microsoft.com/office/powerpoint/2010/main" val="275747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6F0FD-2324-0A6E-49EC-F9C163744F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DF2A06-7876-927F-12FD-D6147581D31A}"/>
              </a:ext>
            </a:extLst>
          </p:cNvPr>
          <p:cNvSpPr>
            <a:spLocks noGrp="1"/>
          </p:cNvSpPr>
          <p:nvPr>
            <p:ph type="title"/>
          </p:nvPr>
        </p:nvSpPr>
        <p:spPr>
          <a:xfrm>
            <a:off x="628650" y="238378"/>
            <a:ext cx="7886700" cy="730344"/>
          </a:xfrm>
        </p:spPr>
        <p:txBody>
          <a:bodyPr>
            <a:normAutofit/>
          </a:bodyPr>
          <a:lstStyle/>
          <a:p>
            <a:pPr algn="ctr"/>
            <a:r>
              <a:rPr lang="en-GB" sz="4000" b="1" dirty="0"/>
              <a:t>Countering Extremism</a:t>
            </a:r>
          </a:p>
        </p:txBody>
      </p:sp>
      <p:sp>
        <p:nvSpPr>
          <p:cNvPr id="3" name="Content Placeholder 2">
            <a:extLst>
              <a:ext uri="{FF2B5EF4-FFF2-40B4-BE49-F238E27FC236}">
                <a16:creationId xmlns:a16="http://schemas.microsoft.com/office/drawing/2014/main" id="{191D93C7-BC6B-3AC5-6CDB-C24D726C9BB4}"/>
              </a:ext>
            </a:extLst>
          </p:cNvPr>
          <p:cNvSpPr>
            <a:spLocks noGrp="1"/>
          </p:cNvSpPr>
          <p:nvPr>
            <p:ph idx="1"/>
          </p:nvPr>
        </p:nvSpPr>
        <p:spPr>
          <a:xfrm>
            <a:off x="289711" y="1068309"/>
            <a:ext cx="8528364" cy="4398213"/>
          </a:xfrm>
        </p:spPr>
        <p:txBody>
          <a:bodyPr>
            <a:normAutofit fontScale="77500" lnSpcReduction="20000"/>
          </a:bodyPr>
          <a:lstStyle/>
          <a:p>
            <a:pPr>
              <a:lnSpc>
                <a:spcPct val="100000"/>
              </a:lnSpc>
              <a:spcBef>
                <a:spcPts val="600"/>
              </a:spcBef>
              <a:spcAft>
                <a:spcPts val="600"/>
              </a:spcAft>
            </a:pPr>
            <a:r>
              <a:rPr lang="en-GB" dirty="0"/>
              <a:t>Official responses to extremism include;</a:t>
            </a:r>
          </a:p>
          <a:p>
            <a:pPr>
              <a:lnSpc>
                <a:spcPct val="100000"/>
              </a:lnSpc>
              <a:spcBef>
                <a:spcPts val="600"/>
              </a:spcBef>
              <a:spcAft>
                <a:spcPts val="600"/>
              </a:spcAft>
            </a:pPr>
            <a:r>
              <a:rPr lang="en-GB" dirty="0"/>
              <a:t>The </a:t>
            </a:r>
            <a:r>
              <a:rPr lang="en-GB" i="1" dirty="0"/>
              <a:t>Public Order Act </a:t>
            </a:r>
            <a:r>
              <a:rPr lang="en-GB" dirty="0"/>
              <a:t>(2023) was passed in response to the actions of various activist groups</a:t>
            </a:r>
          </a:p>
          <a:p>
            <a:pPr>
              <a:lnSpc>
                <a:spcPct val="100000"/>
              </a:lnSpc>
              <a:spcBef>
                <a:spcPts val="600"/>
              </a:spcBef>
              <a:spcAft>
                <a:spcPts val="600"/>
              </a:spcAft>
            </a:pPr>
            <a:r>
              <a:rPr lang="en-GB" dirty="0"/>
              <a:t>It created the following offences;</a:t>
            </a:r>
          </a:p>
          <a:p>
            <a:pPr>
              <a:lnSpc>
                <a:spcPct val="100000"/>
              </a:lnSpc>
              <a:spcBef>
                <a:spcPts val="600"/>
              </a:spcBef>
              <a:spcAft>
                <a:spcPts val="600"/>
              </a:spcAft>
            </a:pPr>
            <a:r>
              <a:rPr lang="en-GB" b="1" dirty="0"/>
              <a:t>Obstructing Major Transport Works</a:t>
            </a:r>
            <a:r>
              <a:rPr lang="en-GB" dirty="0"/>
              <a:t>: Which targets actions that obstruct or interfere with the construction or maintenance of major transport projects, such as HS2. This offence also carries a maximum penalty of six months' imprisonment, an unlimited fine, or both.</a:t>
            </a:r>
          </a:p>
          <a:p>
            <a:pPr>
              <a:lnSpc>
                <a:spcPct val="100000"/>
              </a:lnSpc>
              <a:spcBef>
                <a:spcPts val="600"/>
              </a:spcBef>
              <a:spcAft>
                <a:spcPts val="600"/>
              </a:spcAft>
            </a:pPr>
            <a:r>
              <a:rPr lang="en-GB" b="1" dirty="0"/>
              <a:t>Interfering with Key National Infrastructure</a:t>
            </a:r>
            <a:r>
              <a:rPr lang="en-GB" dirty="0"/>
              <a:t>: Which criminalises actions that prevent or significantly delay the operation of key infrastructure, including airports, railways, and oil and gas facilities. This offence carries a maximum penalty of 12 months' imprisonment, an unlimited fine, or both</a:t>
            </a: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2958265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1FE18-49DA-F009-D76A-7339ECEB84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84E622-1CB2-3CCC-A5A3-DDB32DE3A9EB}"/>
              </a:ext>
            </a:extLst>
          </p:cNvPr>
          <p:cNvSpPr>
            <a:spLocks noGrp="1"/>
          </p:cNvSpPr>
          <p:nvPr>
            <p:ph type="title"/>
          </p:nvPr>
        </p:nvSpPr>
        <p:spPr>
          <a:xfrm>
            <a:off x="628650" y="238378"/>
            <a:ext cx="7886700" cy="730344"/>
          </a:xfrm>
        </p:spPr>
        <p:txBody>
          <a:bodyPr>
            <a:normAutofit/>
          </a:bodyPr>
          <a:lstStyle/>
          <a:p>
            <a:pPr algn="ctr"/>
            <a:r>
              <a:rPr lang="en-GB" sz="4000" b="1" dirty="0"/>
              <a:t>Countering Extremism</a:t>
            </a:r>
          </a:p>
        </p:txBody>
      </p:sp>
      <p:sp>
        <p:nvSpPr>
          <p:cNvPr id="3" name="Content Placeholder 2">
            <a:extLst>
              <a:ext uri="{FF2B5EF4-FFF2-40B4-BE49-F238E27FC236}">
                <a16:creationId xmlns:a16="http://schemas.microsoft.com/office/drawing/2014/main" id="{8F269CF6-9EC2-A8FB-B8ED-4680C415E476}"/>
              </a:ext>
            </a:extLst>
          </p:cNvPr>
          <p:cNvSpPr>
            <a:spLocks noGrp="1"/>
          </p:cNvSpPr>
          <p:nvPr>
            <p:ph idx="1"/>
          </p:nvPr>
        </p:nvSpPr>
        <p:spPr>
          <a:xfrm>
            <a:off x="628650" y="1068309"/>
            <a:ext cx="7886700" cy="4398213"/>
          </a:xfrm>
        </p:spPr>
        <p:txBody>
          <a:bodyPr>
            <a:normAutofit/>
          </a:bodyPr>
          <a:lstStyle/>
          <a:p>
            <a:pPr>
              <a:lnSpc>
                <a:spcPct val="100000"/>
              </a:lnSpc>
              <a:spcBef>
                <a:spcPts val="600"/>
              </a:spcBef>
              <a:spcAft>
                <a:spcPts val="600"/>
              </a:spcAft>
            </a:pPr>
            <a:r>
              <a:rPr lang="en-GB" dirty="0"/>
              <a:t>Official responses to extremism include;</a:t>
            </a:r>
          </a:p>
          <a:p>
            <a:pPr>
              <a:lnSpc>
                <a:spcPct val="100000"/>
              </a:lnSpc>
              <a:spcBef>
                <a:spcPts val="600"/>
              </a:spcBef>
              <a:spcAft>
                <a:spcPts val="600"/>
              </a:spcAft>
            </a:pPr>
            <a:r>
              <a:rPr lang="en-GB" dirty="0"/>
              <a:t>The CPS (2024) guidance </a:t>
            </a:r>
            <a:r>
              <a:rPr lang="en-GB" sz="2800" i="1" dirty="0"/>
              <a:t>Offences during Protests, Demonstrations or Campaigns</a:t>
            </a:r>
            <a:r>
              <a:rPr lang="en-GB" sz="2800" dirty="0"/>
              <a:t> </a:t>
            </a:r>
          </a:p>
          <a:p>
            <a:pPr>
              <a:lnSpc>
                <a:spcPct val="100000"/>
              </a:lnSpc>
              <a:spcBef>
                <a:spcPts val="600"/>
              </a:spcBef>
              <a:spcAft>
                <a:spcPts val="600"/>
              </a:spcAft>
            </a:pPr>
            <a:r>
              <a:rPr lang="en-GB" dirty="0"/>
              <a:t>This outlines what </a:t>
            </a:r>
            <a:r>
              <a:rPr lang="en-GB" b="1" dirty="0"/>
              <a:t>actions</a:t>
            </a:r>
            <a:r>
              <a:rPr lang="en-GB" dirty="0"/>
              <a:t> should be considered when deciding if a person should be prosecuted for extremist behaviour</a:t>
            </a:r>
          </a:p>
          <a:p>
            <a:pPr>
              <a:lnSpc>
                <a:spcPct val="100000"/>
              </a:lnSpc>
              <a:spcBef>
                <a:spcPts val="600"/>
              </a:spcBef>
              <a:spcAft>
                <a:spcPts val="600"/>
              </a:spcAft>
            </a:pPr>
            <a:r>
              <a:rPr lang="en-GB" dirty="0"/>
              <a:t>In doing so it takes into account the changes brought about by the </a:t>
            </a:r>
            <a:r>
              <a:rPr lang="en-GB" i="1" dirty="0"/>
              <a:t>Public Order Act </a:t>
            </a:r>
            <a:r>
              <a:rPr lang="en-GB" dirty="0"/>
              <a:t>(2023)</a:t>
            </a:r>
          </a:p>
          <a:p>
            <a:pPr>
              <a:lnSpc>
                <a:spcPct val="100000"/>
              </a:lnSpc>
              <a:spcBef>
                <a:spcPts val="600"/>
              </a:spcBef>
              <a:spcAft>
                <a:spcPts val="600"/>
              </a:spcAft>
            </a:pPr>
            <a:endParaRPr lang="en-GB" dirty="0"/>
          </a:p>
        </p:txBody>
      </p:sp>
    </p:spTree>
    <p:extLst>
      <p:ext uri="{BB962C8B-B14F-4D97-AF65-F5344CB8AC3E}">
        <p14:creationId xmlns:p14="http://schemas.microsoft.com/office/powerpoint/2010/main" val="43370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F4FED-4039-FE36-D2A9-63F7A35691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D8B351-619C-5AC8-9108-8243351441A1}"/>
              </a:ext>
            </a:extLst>
          </p:cNvPr>
          <p:cNvSpPr>
            <a:spLocks noGrp="1"/>
          </p:cNvSpPr>
          <p:nvPr>
            <p:ph type="title"/>
          </p:nvPr>
        </p:nvSpPr>
        <p:spPr>
          <a:xfrm>
            <a:off x="628650" y="238378"/>
            <a:ext cx="7886700" cy="730344"/>
          </a:xfrm>
        </p:spPr>
        <p:txBody>
          <a:bodyPr>
            <a:normAutofit/>
          </a:bodyPr>
          <a:lstStyle/>
          <a:p>
            <a:pPr algn="ctr"/>
            <a:r>
              <a:rPr lang="en-GB" sz="4000" b="1" dirty="0"/>
              <a:t>Countering Extremism</a:t>
            </a:r>
          </a:p>
        </p:txBody>
      </p:sp>
      <p:sp>
        <p:nvSpPr>
          <p:cNvPr id="3" name="Content Placeholder 2">
            <a:extLst>
              <a:ext uri="{FF2B5EF4-FFF2-40B4-BE49-F238E27FC236}">
                <a16:creationId xmlns:a16="http://schemas.microsoft.com/office/drawing/2014/main" id="{8F48D400-9A5D-EC10-169A-3107EB8C05C3}"/>
              </a:ext>
            </a:extLst>
          </p:cNvPr>
          <p:cNvSpPr>
            <a:spLocks noGrp="1"/>
          </p:cNvSpPr>
          <p:nvPr>
            <p:ph idx="1"/>
          </p:nvPr>
        </p:nvSpPr>
        <p:spPr>
          <a:xfrm>
            <a:off x="628650" y="1068309"/>
            <a:ext cx="7886700" cy="4398213"/>
          </a:xfrm>
        </p:spPr>
        <p:txBody>
          <a:bodyPr>
            <a:noAutofit/>
          </a:bodyPr>
          <a:lstStyle/>
          <a:p>
            <a:pPr>
              <a:lnSpc>
                <a:spcPct val="100000"/>
              </a:lnSpc>
              <a:spcBef>
                <a:spcPts val="600"/>
              </a:spcBef>
              <a:spcAft>
                <a:spcPts val="600"/>
              </a:spcAft>
            </a:pPr>
            <a:r>
              <a:rPr lang="en-GB" sz="2400" dirty="0"/>
              <a:t>Official responses to extremism include;</a:t>
            </a:r>
          </a:p>
          <a:p>
            <a:pPr>
              <a:lnSpc>
                <a:spcPct val="100000"/>
              </a:lnSpc>
              <a:spcBef>
                <a:spcPts val="600"/>
              </a:spcBef>
              <a:spcAft>
                <a:spcPts val="600"/>
              </a:spcAft>
            </a:pPr>
            <a:r>
              <a:rPr lang="en-GB" sz="2400" dirty="0"/>
              <a:t>The </a:t>
            </a:r>
            <a:r>
              <a:rPr lang="en-GB" sz="2400" i="1" dirty="0"/>
              <a:t>Prevent Duty </a:t>
            </a:r>
            <a:r>
              <a:rPr lang="en-GB" sz="2400" dirty="0"/>
              <a:t>(Home Office 2024)</a:t>
            </a:r>
          </a:p>
          <a:p>
            <a:pPr>
              <a:lnSpc>
                <a:spcPct val="100000"/>
              </a:lnSpc>
              <a:spcBef>
                <a:spcPts val="600"/>
              </a:spcBef>
              <a:spcAft>
                <a:spcPts val="600"/>
              </a:spcAft>
            </a:pPr>
            <a:r>
              <a:rPr lang="en-GB" sz="2400" dirty="0"/>
              <a:t>The Prevent Duty is a key part of the UK's counter-terrorism strategy, known as CONTEST. It aims to stop people from becoming terrorists or supporting terrorism. Here are the main objectives:</a:t>
            </a:r>
          </a:p>
          <a:p>
            <a:pPr>
              <a:lnSpc>
                <a:spcPct val="100000"/>
              </a:lnSpc>
              <a:spcBef>
                <a:spcPts val="600"/>
              </a:spcBef>
              <a:spcAft>
                <a:spcPts val="600"/>
              </a:spcAft>
            </a:pPr>
            <a:r>
              <a:rPr lang="en-GB" sz="2400" b="1" dirty="0"/>
              <a:t>Respond to the Ideological Challenge</a:t>
            </a:r>
            <a:r>
              <a:rPr lang="en-GB" sz="2400" dirty="0"/>
              <a:t>: Address the ideological aspects of terrorism and counter the narratives promoted by terrorist groups.</a:t>
            </a:r>
          </a:p>
        </p:txBody>
      </p:sp>
    </p:spTree>
    <p:extLst>
      <p:ext uri="{BB962C8B-B14F-4D97-AF65-F5344CB8AC3E}">
        <p14:creationId xmlns:p14="http://schemas.microsoft.com/office/powerpoint/2010/main" val="333214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F7550-5B0B-F9F0-99DE-F04FA71818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AD9083-0C93-2C2B-46ED-D3EC80A1FA39}"/>
              </a:ext>
            </a:extLst>
          </p:cNvPr>
          <p:cNvSpPr>
            <a:spLocks noGrp="1"/>
          </p:cNvSpPr>
          <p:nvPr>
            <p:ph type="title"/>
          </p:nvPr>
        </p:nvSpPr>
        <p:spPr>
          <a:xfrm>
            <a:off x="628650" y="238378"/>
            <a:ext cx="7886700" cy="730344"/>
          </a:xfrm>
        </p:spPr>
        <p:txBody>
          <a:bodyPr>
            <a:normAutofit/>
          </a:bodyPr>
          <a:lstStyle/>
          <a:p>
            <a:pPr algn="ctr"/>
            <a:r>
              <a:rPr lang="en-GB" sz="4000" b="1" dirty="0"/>
              <a:t>Countering Extremism</a:t>
            </a:r>
          </a:p>
        </p:txBody>
      </p:sp>
      <p:sp>
        <p:nvSpPr>
          <p:cNvPr id="3" name="Content Placeholder 2">
            <a:extLst>
              <a:ext uri="{FF2B5EF4-FFF2-40B4-BE49-F238E27FC236}">
                <a16:creationId xmlns:a16="http://schemas.microsoft.com/office/drawing/2014/main" id="{7D7A11FA-3FA3-C082-1A10-703C1DF5B49F}"/>
              </a:ext>
            </a:extLst>
          </p:cNvPr>
          <p:cNvSpPr>
            <a:spLocks noGrp="1"/>
          </p:cNvSpPr>
          <p:nvPr>
            <p:ph idx="1"/>
          </p:nvPr>
        </p:nvSpPr>
        <p:spPr>
          <a:xfrm>
            <a:off x="628650" y="1068309"/>
            <a:ext cx="7886700" cy="4398213"/>
          </a:xfrm>
        </p:spPr>
        <p:txBody>
          <a:bodyPr>
            <a:noAutofit/>
          </a:bodyPr>
          <a:lstStyle/>
          <a:p>
            <a:pPr>
              <a:lnSpc>
                <a:spcPct val="100000"/>
              </a:lnSpc>
              <a:spcBef>
                <a:spcPts val="600"/>
              </a:spcBef>
              <a:spcAft>
                <a:spcPts val="600"/>
              </a:spcAft>
            </a:pPr>
            <a:r>
              <a:rPr lang="en-GB" sz="2400" dirty="0"/>
              <a:t>Official responses to extremism include;</a:t>
            </a:r>
          </a:p>
          <a:p>
            <a:pPr>
              <a:lnSpc>
                <a:spcPct val="100000"/>
              </a:lnSpc>
              <a:spcBef>
                <a:spcPts val="600"/>
              </a:spcBef>
              <a:spcAft>
                <a:spcPts val="600"/>
              </a:spcAft>
            </a:pPr>
            <a:r>
              <a:rPr lang="en-GB" sz="2400" dirty="0"/>
              <a:t>The </a:t>
            </a:r>
            <a:r>
              <a:rPr lang="en-GB" sz="2400" i="1" dirty="0"/>
              <a:t>Prevent Duty </a:t>
            </a:r>
            <a:r>
              <a:rPr lang="en-GB" sz="2400" dirty="0"/>
              <a:t>(Home Office 2024)</a:t>
            </a:r>
          </a:p>
          <a:p>
            <a:pPr>
              <a:lnSpc>
                <a:spcPct val="100000"/>
              </a:lnSpc>
              <a:spcBef>
                <a:spcPts val="600"/>
              </a:spcBef>
              <a:spcAft>
                <a:spcPts val="600"/>
              </a:spcAft>
            </a:pPr>
            <a:r>
              <a:rPr lang="en-GB" sz="2400" b="1" dirty="0"/>
              <a:t>Prevent People from Being Drawn into Terrorism</a:t>
            </a:r>
            <a:r>
              <a:rPr lang="en-GB" sz="2400" dirty="0"/>
              <a:t>: Identify and support individuals at risk of radicalization, providing them with appropriate advice and support.</a:t>
            </a:r>
          </a:p>
          <a:p>
            <a:pPr>
              <a:lnSpc>
                <a:spcPct val="100000"/>
              </a:lnSpc>
              <a:spcBef>
                <a:spcPts val="600"/>
              </a:spcBef>
              <a:spcAft>
                <a:spcPts val="600"/>
              </a:spcAft>
            </a:pPr>
            <a:r>
              <a:rPr lang="en-GB" sz="2400" b="1" dirty="0"/>
              <a:t>Work with Sectors and Institutions</a:t>
            </a:r>
            <a:r>
              <a:rPr lang="en-GB" sz="2400" dirty="0"/>
              <a:t>: Collaborate with various sectors, such as education, health, and local authorities, to address risks of radicalization within these environments.</a:t>
            </a:r>
          </a:p>
        </p:txBody>
      </p:sp>
    </p:spTree>
    <p:extLst>
      <p:ext uri="{BB962C8B-B14F-4D97-AF65-F5344CB8AC3E}">
        <p14:creationId xmlns:p14="http://schemas.microsoft.com/office/powerpoint/2010/main" val="1223098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638C4-F71D-8AA3-505D-2F002B6129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5E8D27-2CD5-6185-DBCB-59129CE32C42}"/>
              </a:ext>
            </a:extLst>
          </p:cNvPr>
          <p:cNvSpPr>
            <a:spLocks noGrp="1"/>
          </p:cNvSpPr>
          <p:nvPr>
            <p:ph type="title"/>
          </p:nvPr>
        </p:nvSpPr>
        <p:spPr>
          <a:xfrm>
            <a:off x="628650" y="238378"/>
            <a:ext cx="7886700" cy="730344"/>
          </a:xfrm>
        </p:spPr>
        <p:txBody>
          <a:bodyPr>
            <a:normAutofit/>
          </a:bodyPr>
          <a:lstStyle/>
          <a:p>
            <a:pPr algn="ctr"/>
            <a:r>
              <a:rPr lang="en-GB" sz="4000" b="1" dirty="0"/>
              <a:t>Countering Extremism</a:t>
            </a:r>
          </a:p>
        </p:txBody>
      </p:sp>
      <p:sp>
        <p:nvSpPr>
          <p:cNvPr id="3" name="Content Placeholder 2">
            <a:extLst>
              <a:ext uri="{FF2B5EF4-FFF2-40B4-BE49-F238E27FC236}">
                <a16:creationId xmlns:a16="http://schemas.microsoft.com/office/drawing/2014/main" id="{524B278A-4169-A646-3A41-4DEC2C756991}"/>
              </a:ext>
            </a:extLst>
          </p:cNvPr>
          <p:cNvSpPr>
            <a:spLocks noGrp="1"/>
          </p:cNvSpPr>
          <p:nvPr>
            <p:ph idx="1"/>
          </p:nvPr>
        </p:nvSpPr>
        <p:spPr>
          <a:xfrm>
            <a:off x="628650" y="1068309"/>
            <a:ext cx="7886700" cy="4398213"/>
          </a:xfrm>
        </p:spPr>
        <p:txBody>
          <a:bodyPr>
            <a:noAutofit/>
          </a:bodyPr>
          <a:lstStyle/>
          <a:p>
            <a:pPr>
              <a:lnSpc>
                <a:spcPct val="100000"/>
              </a:lnSpc>
              <a:spcBef>
                <a:spcPts val="600"/>
              </a:spcBef>
              <a:spcAft>
                <a:spcPts val="600"/>
              </a:spcAft>
            </a:pPr>
            <a:r>
              <a:rPr lang="en-GB" dirty="0"/>
              <a:t>The Prevent strategy emphasizes the importance of community engagement and aims to tackle all forms of terrorism, including the extreme right-wing. </a:t>
            </a:r>
          </a:p>
          <a:p>
            <a:pPr>
              <a:lnSpc>
                <a:spcPct val="100000"/>
              </a:lnSpc>
              <a:spcBef>
                <a:spcPts val="600"/>
              </a:spcBef>
              <a:spcAft>
                <a:spcPts val="600"/>
              </a:spcAft>
            </a:pPr>
            <a:r>
              <a:rPr lang="en-GB" dirty="0"/>
              <a:t>It also focuses on </a:t>
            </a:r>
            <a:r>
              <a:rPr lang="en-GB" b="1" dirty="0"/>
              <a:t>non-violent extremism </a:t>
            </a:r>
            <a:r>
              <a:rPr lang="en-GB" dirty="0"/>
              <a:t>that creates an environment conducive to terrorism</a:t>
            </a:r>
          </a:p>
          <a:p>
            <a:pPr>
              <a:lnSpc>
                <a:spcPct val="100000"/>
              </a:lnSpc>
              <a:spcBef>
                <a:spcPts val="600"/>
              </a:spcBef>
              <a:spcAft>
                <a:spcPts val="600"/>
              </a:spcAft>
            </a:pPr>
            <a:endParaRPr lang="en-GB" dirty="0"/>
          </a:p>
          <a:p>
            <a:pPr marL="0" indent="0" algn="ctr">
              <a:lnSpc>
                <a:spcPct val="100000"/>
              </a:lnSpc>
              <a:spcBef>
                <a:spcPts val="600"/>
              </a:spcBef>
              <a:spcAft>
                <a:spcPts val="600"/>
              </a:spcAft>
              <a:buNone/>
            </a:pPr>
            <a:r>
              <a:rPr lang="en-GB" i="1" dirty="0"/>
              <a:t>Any thoughts?</a:t>
            </a:r>
          </a:p>
        </p:txBody>
      </p:sp>
    </p:spTree>
    <p:extLst>
      <p:ext uri="{BB962C8B-B14F-4D97-AF65-F5344CB8AC3E}">
        <p14:creationId xmlns:p14="http://schemas.microsoft.com/office/powerpoint/2010/main" val="391686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BE61C-0DE9-5D72-7D85-B43D412425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BE6A38-E281-F24B-5A70-28AF441AEBBE}"/>
              </a:ext>
            </a:extLst>
          </p:cNvPr>
          <p:cNvSpPr>
            <a:spLocks noGrp="1"/>
          </p:cNvSpPr>
          <p:nvPr>
            <p:ph type="title"/>
          </p:nvPr>
        </p:nvSpPr>
        <p:spPr>
          <a:xfrm>
            <a:off x="628650" y="238378"/>
            <a:ext cx="7886700" cy="730344"/>
          </a:xfrm>
        </p:spPr>
        <p:txBody>
          <a:bodyPr>
            <a:normAutofit/>
          </a:bodyPr>
          <a:lstStyle/>
          <a:p>
            <a:pPr algn="ctr"/>
            <a:r>
              <a:rPr lang="en-GB" sz="4000" b="1" dirty="0"/>
              <a:t>Activism / Extremism / Terrorism</a:t>
            </a:r>
          </a:p>
        </p:txBody>
      </p:sp>
      <p:sp>
        <p:nvSpPr>
          <p:cNvPr id="3" name="Content Placeholder 2">
            <a:extLst>
              <a:ext uri="{FF2B5EF4-FFF2-40B4-BE49-F238E27FC236}">
                <a16:creationId xmlns:a16="http://schemas.microsoft.com/office/drawing/2014/main" id="{6985C05B-D577-8E4C-CF7C-CEA9415C3126}"/>
              </a:ext>
            </a:extLst>
          </p:cNvPr>
          <p:cNvSpPr>
            <a:spLocks noGrp="1"/>
          </p:cNvSpPr>
          <p:nvPr>
            <p:ph idx="1"/>
          </p:nvPr>
        </p:nvSpPr>
        <p:spPr>
          <a:xfrm>
            <a:off x="628650" y="1068309"/>
            <a:ext cx="7886700" cy="4398213"/>
          </a:xfrm>
        </p:spPr>
        <p:txBody>
          <a:bodyPr>
            <a:normAutofit lnSpcReduction="10000"/>
          </a:bodyPr>
          <a:lstStyle/>
          <a:p>
            <a:pPr>
              <a:lnSpc>
                <a:spcPct val="100000"/>
              </a:lnSpc>
              <a:spcBef>
                <a:spcPts val="600"/>
              </a:spcBef>
              <a:spcAft>
                <a:spcPts val="600"/>
              </a:spcAft>
            </a:pPr>
            <a:r>
              <a:rPr lang="en-GB" dirty="0"/>
              <a:t>So, we have seen that there is a continuum that leads from activism, through extremism, to terrorism</a:t>
            </a:r>
          </a:p>
          <a:p>
            <a:pPr>
              <a:lnSpc>
                <a:spcPct val="100000"/>
              </a:lnSpc>
              <a:spcBef>
                <a:spcPts val="600"/>
              </a:spcBef>
              <a:spcAft>
                <a:spcPts val="600"/>
              </a:spcAft>
            </a:pPr>
            <a:r>
              <a:rPr lang="en-GB" dirty="0"/>
              <a:t>In many cases the </a:t>
            </a:r>
            <a:r>
              <a:rPr lang="en-GB" b="1" dirty="0"/>
              <a:t>illegality</a:t>
            </a:r>
            <a:r>
              <a:rPr lang="en-GB" dirty="0"/>
              <a:t> of actions depends on the decisions of the Government in control</a:t>
            </a:r>
          </a:p>
          <a:p>
            <a:pPr>
              <a:lnSpc>
                <a:spcPct val="100000"/>
              </a:lnSpc>
              <a:spcBef>
                <a:spcPts val="600"/>
              </a:spcBef>
              <a:spcAft>
                <a:spcPts val="600"/>
              </a:spcAft>
            </a:pPr>
            <a:r>
              <a:rPr lang="en-GB" dirty="0"/>
              <a:t>We have also seen that some extremists/terrorists can become accepted by the ‘mainstream’</a:t>
            </a:r>
          </a:p>
          <a:p>
            <a:pPr>
              <a:lnSpc>
                <a:spcPct val="100000"/>
              </a:lnSpc>
              <a:spcBef>
                <a:spcPts val="600"/>
              </a:spcBef>
              <a:spcAft>
                <a:spcPts val="600"/>
              </a:spcAft>
            </a:pPr>
            <a:r>
              <a:rPr lang="en-GB" dirty="0"/>
              <a:t>The University has a ‘</a:t>
            </a:r>
            <a:r>
              <a:rPr lang="en-GB" dirty="0">
                <a:hlinkClick r:id="rId2"/>
              </a:rPr>
              <a:t>Prevent Duty Policy</a:t>
            </a:r>
            <a:r>
              <a:rPr lang="en-GB" dirty="0"/>
              <a:t>’ which means that we need to notify the University of any guest speakers we invite</a:t>
            </a:r>
          </a:p>
        </p:txBody>
      </p:sp>
    </p:spTree>
    <p:extLst>
      <p:ext uri="{BB962C8B-B14F-4D97-AF65-F5344CB8AC3E}">
        <p14:creationId xmlns:p14="http://schemas.microsoft.com/office/powerpoint/2010/main" val="2315656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B5329-821F-4596-67AA-F5B42ACBF8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AB8AE9-5377-1991-4A62-ECF3291ADB31}"/>
              </a:ext>
            </a:extLst>
          </p:cNvPr>
          <p:cNvSpPr>
            <a:spLocks noGrp="1"/>
          </p:cNvSpPr>
          <p:nvPr>
            <p:ph type="title"/>
          </p:nvPr>
        </p:nvSpPr>
        <p:spPr>
          <a:xfrm>
            <a:off x="628650" y="238378"/>
            <a:ext cx="7886700" cy="730344"/>
          </a:xfrm>
        </p:spPr>
        <p:txBody>
          <a:bodyPr>
            <a:normAutofit/>
          </a:bodyPr>
          <a:lstStyle/>
          <a:p>
            <a:pPr algn="ctr"/>
            <a:r>
              <a:rPr lang="en-GB" sz="4000" b="1" dirty="0"/>
              <a:t>Activism / Extremism / Terrorism</a:t>
            </a:r>
          </a:p>
        </p:txBody>
      </p:sp>
      <p:sp>
        <p:nvSpPr>
          <p:cNvPr id="3" name="Content Placeholder 2">
            <a:extLst>
              <a:ext uri="{FF2B5EF4-FFF2-40B4-BE49-F238E27FC236}">
                <a16:creationId xmlns:a16="http://schemas.microsoft.com/office/drawing/2014/main" id="{C88F1A56-1AE0-0BD4-E9A3-90BB72F15916}"/>
              </a:ext>
            </a:extLst>
          </p:cNvPr>
          <p:cNvSpPr>
            <a:spLocks noGrp="1"/>
          </p:cNvSpPr>
          <p:nvPr>
            <p:ph idx="1"/>
          </p:nvPr>
        </p:nvSpPr>
        <p:spPr>
          <a:xfrm>
            <a:off x="628650" y="1068309"/>
            <a:ext cx="7886700" cy="4398213"/>
          </a:xfrm>
        </p:spPr>
        <p:txBody>
          <a:bodyPr>
            <a:normAutofit/>
          </a:bodyPr>
          <a:lstStyle/>
          <a:p>
            <a:pPr marL="0" indent="0" algn="ctr">
              <a:lnSpc>
                <a:spcPct val="100000"/>
              </a:lnSpc>
              <a:spcBef>
                <a:spcPts val="600"/>
              </a:spcBef>
              <a:spcAft>
                <a:spcPts val="600"/>
              </a:spcAft>
              <a:buNone/>
            </a:pPr>
            <a:r>
              <a:rPr lang="en-GB" i="1" dirty="0"/>
              <a:t>Activist / Extremist / Terrorist</a:t>
            </a:r>
          </a:p>
          <a:p>
            <a:pPr marL="0" indent="0" algn="ctr">
              <a:lnSpc>
                <a:spcPct val="100000"/>
              </a:lnSpc>
              <a:spcBef>
                <a:spcPts val="600"/>
              </a:spcBef>
              <a:spcAft>
                <a:spcPts val="600"/>
              </a:spcAft>
              <a:buNone/>
            </a:pPr>
            <a:r>
              <a:rPr lang="en-GB" i="1" dirty="0"/>
              <a:t>What is the difference?</a:t>
            </a:r>
          </a:p>
          <a:p>
            <a:pPr marL="0" indent="0" algn="ctr">
              <a:lnSpc>
                <a:spcPct val="100000"/>
              </a:lnSpc>
              <a:spcBef>
                <a:spcPts val="600"/>
              </a:spcBef>
              <a:spcAft>
                <a:spcPts val="600"/>
              </a:spcAft>
              <a:buNone/>
            </a:pPr>
            <a:endParaRPr lang="en-GB" i="1" dirty="0"/>
          </a:p>
          <a:p>
            <a:pPr marL="0" indent="0" algn="ctr">
              <a:lnSpc>
                <a:spcPct val="100000"/>
              </a:lnSpc>
              <a:spcBef>
                <a:spcPts val="600"/>
              </a:spcBef>
              <a:spcAft>
                <a:spcPts val="600"/>
              </a:spcAft>
              <a:buNone/>
            </a:pPr>
            <a:r>
              <a:rPr lang="en-GB" i="1" dirty="0"/>
              <a:t>Take a moment to consider this question.</a:t>
            </a:r>
          </a:p>
          <a:p>
            <a:pPr marL="0" indent="0" algn="ctr">
              <a:lnSpc>
                <a:spcPct val="100000"/>
              </a:lnSpc>
              <a:spcBef>
                <a:spcPts val="600"/>
              </a:spcBef>
              <a:spcAft>
                <a:spcPts val="600"/>
              </a:spcAft>
              <a:buNone/>
            </a:pPr>
            <a:endParaRPr lang="en-GB" i="1" dirty="0"/>
          </a:p>
          <a:p>
            <a:pPr marL="0" indent="0" algn="ctr">
              <a:lnSpc>
                <a:spcPct val="100000"/>
              </a:lnSpc>
              <a:spcBef>
                <a:spcPts val="600"/>
              </a:spcBef>
              <a:spcAft>
                <a:spcPts val="600"/>
              </a:spcAft>
              <a:buNone/>
            </a:pPr>
            <a:r>
              <a:rPr lang="en-GB" i="1" dirty="0"/>
              <a:t>Discuss with the group.</a:t>
            </a:r>
          </a:p>
        </p:txBody>
      </p:sp>
    </p:spTree>
    <p:extLst>
      <p:ext uri="{BB962C8B-B14F-4D97-AF65-F5344CB8AC3E}">
        <p14:creationId xmlns:p14="http://schemas.microsoft.com/office/powerpoint/2010/main" val="6279860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4A695-23D9-E368-EB36-817F7CCA1E51}"/>
              </a:ext>
            </a:extLst>
          </p:cNvPr>
          <p:cNvSpPr>
            <a:spLocks noGrp="1"/>
          </p:cNvSpPr>
          <p:nvPr>
            <p:ph type="title"/>
          </p:nvPr>
        </p:nvSpPr>
        <p:spPr>
          <a:xfrm>
            <a:off x="628650" y="238378"/>
            <a:ext cx="7886700" cy="730344"/>
          </a:xfrm>
        </p:spPr>
        <p:txBody>
          <a:bodyPr>
            <a:normAutofit/>
          </a:bodyPr>
          <a:lstStyle/>
          <a:p>
            <a:pPr algn="ctr"/>
            <a:r>
              <a:rPr lang="en-GB" sz="4000" b="1" dirty="0"/>
              <a:t>References</a:t>
            </a:r>
          </a:p>
        </p:txBody>
      </p:sp>
      <p:sp>
        <p:nvSpPr>
          <p:cNvPr id="3" name="Content Placeholder 2">
            <a:extLst>
              <a:ext uri="{FF2B5EF4-FFF2-40B4-BE49-F238E27FC236}">
                <a16:creationId xmlns:a16="http://schemas.microsoft.com/office/drawing/2014/main" id="{08C2DC86-E1F1-6BBE-CB96-7B04A413BCBE}"/>
              </a:ext>
            </a:extLst>
          </p:cNvPr>
          <p:cNvSpPr>
            <a:spLocks noGrp="1"/>
          </p:cNvSpPr>
          <p:nvPr>
            <p:ph idx="1"/>
          </p:nvPr>
        </p:nvSpPr>
        <p:spPr>
          <a:xfrm>
            <a:off x="538116" y="887240"/>
            <a:ext cx="7886700" cy="4398213"/>
          </a:xfrm>
        </p:spPr>
        <p:txBody>
          <a:bodyPr>
            <a:noAutofit/>
          </a:bodyPr>
          <a:lstStyle/>
          <a:p>
            <a:pPr>
              <a:lnSpc>
                <a:spcPct val="100000"/>
              </a:lnSpc>
              <a:spcBef>
                <a:spcPts val="600"/>
              </a:spcBef>
              <a:spcAft>
                <a:spcPts val="600"/>
              </a:spcAft>
            </a:pPr>
            <a:r>
              <a:rPr lang="en-GB" sz="1400" dirty="0"/>
              <a:t>Anti Defamation League (2024) </a:t>
            </a:r>
            <a:r>
              <a:rPr lang="en-GB" sz="1400" i="1" dirty="0"/>
              <a:t>Murder &amp; Extremism in the United States in 2023  </a:t>
            </a:r>
            <a:r>
              <a:rPr lang="en-GB" sz="1400" dirty="0"/>
              <a:t>Available at: </a:t>
            </a:r>
            <a:r>
              <a:rPr lang="en-GB" sz="1400" dirty="0">
                <a:hlinkClick r:id="rId2"/>
              </a:rPr>
              <a:t>Murder-and-Extremism-in-the-United-States-in-2023.pdf</a:t>
            </a:r>
            <a:r>
              <a:rPr lang="en-GB" sz="1400" dirty="0"/>
              <a:t> [Accessed 17/02/2025]</a:t>
            </a:r>
          </a:p>
          <a:p>
            <a:pPr>
              <a:lnSpc>
                <a:spcPct val="100000"/>
              </a:lnSpc>
              <a:spcBef>
                <a:spcPts val="600"/>
              </a:spcBef>
              <a:spcAft>
                <a:spcPts val="600"/>
              </a:spcAft>
            </a:pPr>
            <a:r>
              <a:rPr lang="en-GB" sz="1400" dirty="0"/>
              <a:t>April, T. et al. (2012) </a:t>
            </a:r>
            <a:r>
              <a:rPr lang="en-GB" sz="1400" i="1" dirty="0"/>
              <a:t>One hundred years of the ANC : debating liberation histories today</a:t>
            </a:r>
            <a:r>
              <a:rPr lang="en-GB" sz="1400" dirty="0"/>
              <a:t>. Johannesburg: Wits University Press. Available at: </a:t>
            </a:r>
            <a:r>
              <a:rPr lang="en-GB" sz="1400" dirty="0">
                <a:hlinkClick r:id="rId3"/>
              </a:rPr>
              <a:t>One Hundred Years of the ANC: Debating liberation histories today on JSTOR</a:t>
            </a:r>
            <a:r>
              <a:rPr lang="en-GB" sz="1400" dirty="0"/>
              <a:t> [Accessed 11/02/2025]</a:t>
            </a:r>
          </a:p>
          <a:p>
            <a:pPr>
              <a:lnSpc>
                <a:spcPct val="100000"/>
              </a:lnSpc>
              <a:spcBef>
                <a:spcPts val="600"/>
              </a:spcBef>
              <a:spcAft>
                <a:spcPts val="600"/>
              </a:spcAft>
            </a:pPr>
            <a:r>
              <a:rPr lang="en-GB" sz="1400" dirty="0"/>
              <a:t>Bergengruen, V. (2022) </a:t>
            </a:r>
            <a:r>
              <a:rPr lang="en-GB" sz="1400" i="1" dirty="0"/>
              <a:t>Armed Demonstrators and Far-Right Groups Are Escalating Tensions at Abortion Protests</a:t>
            </a:r>
            <a:r>
              <a:rPr lang="en-GB" sz="1400" dirty="0"/>
              <a:t>   Available at: </a:t>
            </a:r>
            <a:r>
              <a:rPr lang="en-GB" sz="1400" dirty="0">
                <a:hlinkClick r:id="rId4"/>
              </a:rPr>
              <a:t>Armed and Extremist Groups Are Frequenting Abortion Protests | TIME</a:t>
            </a:r>
            <a:r>
              <a:rPr lang="en-GB" sz="1400" dirty="0"/>
              <a:t> [Accessed 14/02/2025]</a:t>
            </a:r>
          </a:p>
          <a:p>
            <a:pPr>
              <a:lnSpc>
                <a:spcPct val="100000"/>
              </a:lnSpc>
              <a:spcBef>
                <a:spcPts val="600"/>
              </a:spcBef>
              <a:spcAft>
                <a:spcPts val="600"/>
              </a:spcAft>
            </a:pPr>
            <a:r>
              <a:rPr lang="en-GB" sz="1400" dirty="0"/>
              <a:t>Blackburn, S. (2016) ‘Activism’ in A Dictionary of Philosophy (3rd ed.) Oxford: Oxford University Available at: </a:t>
            </a:r>
            <a:r>
              <a:rPr lang="en-GB" sz="1400" dirty="0">
                <a:hlinkClick r:id="rId5"/>
              </a:rPr>
              <a:t>Activism - Oxford Reference </a:t>
            </a:r>
            <a:r>
              <a:rPr lang="en-GB" sz="1400" dirty="0"/>
              <a:t> [Accessed 11/02/2025]</a:t>
            </a:r>
          </a:p>
          <a:p>
            <a:pPr>
              <a:lnSpc>
                <a:spcPct val="100000"/>
              </a:lnSpc>
              <a:spcBef>
                <a:spcPts val="600"/>
              </a:spcBef>
              <a:spcAft>
                <a:spcPts val="600"/>
              </a:spcAft>
            </a:pPr>
            <a:r>
              <a:rPr lang="en-GB" sz="1400" dirty="0" err="1"/>
              <a:t>Bötticher</a:t>
            </a:r>
            <a:r>
              <a:rPr lang="en-GB" sz="1400" dirty="0"/>
              <a:t>, A. (2017). Towards Academic Consensus Definitions of Radicalism and Extremism. </a:t>
            </a:r>
            <a:r>
              <a:rPr lang="en-GB" sz="1400" i="1" dirty="0"/>
              <a:t>Perspectives on Terrorism</a:t>
            </a:r>
            <a:r>
              <a:rPr lang="en-GB" sz="1400" dirty="0"/>
              <a:t>, 11(4), pp. 73–77. Available at: </a:t>
            </a:r>
            <a:r>
              <a:rPr lang="en-GB" sz="1400" dirty="0">
                <a:hlinkClick r:id="rId6"/>
              </a:rPr>
              <a:t>Towards Academic Consensus Definitions of Radicalism and Extremism on JSTOR</a:t>
            </a:r>
            <a:r>
              <a:rPr lang="en-GB" sz="1400" dirty="0"/>
              <a:t> [Accessed 11/02/2025]</a:t>
            </a:r>
          </a:p>
          <a:p>
            <a:pPr>
              <a:lnSpc>
                <a:spcPct val="100000"/>
              </a:lnSpc>
              <a:spcBef>
                <a:spcPts val="600"/>
              </a:spcBef>
              <a:spcAft>
                <a:spcPts val="600"/>
              </a:spcAft>
            </a:pPr>
            <a:r>
              <a:rPr lang="en-GB" sz="1400" dirty="0"/>
              <a:t>Clinton, W.J. (1993) </a:t>
            </a:r>
            <a:r>
              <a:rPr lang="en-GB" sz="1400" i="1" dirty="0"/>
              <a:t>Statement on the Death of </a:t>
            </a:r>
            <a:r>
              <a:rPr lang="en-GB" sz="1400" i="1" dirty="0" err="1"/>
              <a:t>Dr.</a:t>
            </a:r>
            <a:r>
              <a:rPr lang="en-GB" sz="1400" i="1" dirty="0"/>
              <a:t> David Gunn</a:t>
            </a:r>
            <a:r>
              <a:rPr lang="en-GB" sz="1400" dirty="0"/>
              <a:t> Available at: </a:t>
            </a:r>
            <a:r>
              <a:rPr lang="en-GB" sz="1400" dirty="0">
                <a:hlinkClick r:id="rId7"/>
              </a:rPr>
              <a:t>Statement on the Death of </a:t>
            </a:r>
            <a:r>
              <a:rPr lang="en-GB" sz="1400" dirty="0" err="1">
                <a:hlinkClick r:id="rId7"/>
              </a:rPr>
              <a:t>Dr.</a:t>
            </a:r>
            <a:r>
              <a:rPr lang="en-GB" sz="1400" dirty="0">
                <a:hlinkClick r:id="rId7"/>
              </a:rPr>
              <a:t> David Gunn | The American Presidency Project</a:t>
            </a:r>
            <a:r>
              <a:rPr lang="en-GB" sz="1400" dirty="0"/>
              <a:t> [Accessed 14/02/2025]</a:t>
            </a:r>
          </a:p>
          <a:p>
            <a:pPr>
              <a:lnSpc>
                <a:spcPct val="100000"/>
              </a:lnSpc>
              <a:spcBef>
                <a:spcPts val="600"/>
              </a:spcBef>
              <a:spcAft>
                <a:spcPts val="600"/>
              </a:spcAft>
            </a:pPr>
            <a:r>
              <a:rPr lang="en-GB" sz="1400" dirty="0"/>
              <a:t>Crown Prosecution Service (2024) </a:t>
            </a:r>
            <a:r>
              <a:rPr lang="en-GB" sz="1400" i="1" dirty="0"/>
              <a:t>Offences during Protests, Demonstrations or Campaigns</a:t>
            </a:r>
            <a:r>
              <a:rPr lang="en-GB" sz="1400" dirty="0"/>
              <a:t> [Prosecution Guidance] Available at: </a:t>
            </a:r>
            <a:r>
              <a:rPr lang="en-GB" sz="1400" dirty="0">
                <a:hlinkClick r:id="rId8"/>
              </a:rPr>
              <a:t>Offences during Protests, Demonstrations or Campaigns | The Crown Prosecution Service</a:t>
            </a:r>
            <a:r>
              <a:rPr lang="en-GB" sz="1400" dirty="0"/>
              <a:t> [Accessed 11/02/2025]</a:t>
            </a:r>
          </a:p>
          <a:p>
            <a:pPr>
              <a:lnSpc>
                <a:spcPct val="100000"/>
              </a:lnSpc>
              <a:spcBef>
                <a:spcPts val="600"/>
              </a:spcBef>
              <a:spcAft>
                <a:spcPts val="600"/>
              </a:spcAft>
            </a:pPr>
            <a:endParaRPr lang="en-GB" sz="1400" i="1" dirty="0"/>
          </a:p>
        </p:txBody>
      </p:sp>
    </p:spTree>
    <p:extLst>
      <p:ext uri="{BB962C8B-B14F-4D97-AF65-F5344CB8AC3E}">
        <p14:creationId xmlns:p14="http://schemas.microsoft.com/office/powerpoint/2010/main" val="20390981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552F3-9255-C275-0850-CE618CB01E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22EF36-9084-D160-E9F1-A304EEBC8141}"/>
              </a:ext>
            </a:extLst>
          </p:cNvPr>
          <p:cNvSpPr>
            <a:spLocks noGrp="1"/>
          </p:cNvSpPr>
          <p:nvPr>
            <p:ph type="title"/>
          </p:nvPr>
        </p:nvSpPr>
        <p:spPr>
          <a:xfrm>
            <a:off x="628650" y="238378"/>
            <a:ext cx="7886700" cy="730344"/>
          </a:xfrm>
        </p:spPr>
        <p:txBody>
          <a:bodyPr>
            <a:normAutofit/>
          </a:bodyPr>
          <a:lstStyle/>
          <a:p>
            <a:pPr algn="ctr"/>
            <a:r>
              <a:rPr lang="en-GB" sz="4000" b="1" dirty="0"/>
              <a:t>References</a:t>
            </a:r>
          </a:p>
        </p:txBody>
      </p:sp>
      <p:sp>
        <p:nvSpPr>
          <p:cNvPr id="3" name="Content Placeholder 2">
            <a:extLst>
              <a:ext uri="{FF2B5EF4-FFF2-40B4-BE49-F238E27FC236}">
                <a16:creationId xmlns:a16="http://schemas.microsoft.com/office/drawing/2014/main" id="{134C8431-9F65-22A6-4600-6D0F0374A4F2}"/>
              </a:ext>
            </a:extLst>
          </p:cNvPr>
          <p:cNvSpPr>
            <a:spLocks noGrp="1"/>
          </p:cNvSpPr>
          <p:nvPr>
            <p:ph idx="1"/>
          </p:nvPr>
        </p:nvSpPr>
        <p:spPr>
          <a:xfrm>
            <a:off x="628650" y="1068309"/>
            <a:ext cx="7886700" cy="4398213"/>
          </a:xfrm>
        </p:spPr>
        <p:txBody>
          <a:bodyPr>
            <a:noAutofit/>
          </a:bodyPr>
          <a:lstStyle/>
          <a:p>
            <a:pPr>
              <a:lnSpc>
                <a:spcPct val="100000"/>
              </a:lnSpc>
              <a:spcBef>
                <a:spcPts val="600"/>
              </a:spcBef>
              <a:spcAft>
                <a:spcPts val="600"/>
              </a:spcAft>
            </a:pPr>
            <a:r>
              <a:rPr lang="en-GB" sz="1400" dirty="0"/>
              <a:t>Eckstein, A (2016) </a:t>
            </a:r>
            <a:r>
              <a:rPr lang="en-GB" sz="1400" i="1" dirty="0"/>
              <a:t>Evading the FBI: The Weather Underground Organization</a:t>
            </a:r>
            <a:r>
              <a:rPr lang="en-GB" sz="1400" dirty="0"/>
              <a:t> Available at: </a:t>
            </a:r>
            <a:r>
              <a:rPr lang="en-GB" sz="1400" dirty="0">
                <a:hlinkClick r:id="rId2"/>
              </a:rPr>
              <a:t>Evading the FBI: The Weather Underground Organization - Yale University Press</a:t>
            </a:r>
            <a:r>
              <a:rPr lang="en-GB" sz="1400" dirty="0"/>
              <a:t> [Accessed 13/02/2025]</a:t>
            </a:r>
          </a:p>
          <a:p>
            <a:pPr>
              <a:lnSpc>
                <a:spcPct val="100000"/>
              </a:lnSpc>
              <a:spcBef>
                <a:spcPts val="600"/>
              </a:spcBef>
              <a:spcAft>
                <a:spcPts val="600"/>
              </a:spcAft>
            </a:pPr>
            <a:r>
              <a:rPr lang="en-GB" sz="1400" dirty="0"/>
              <a:t>Falciola, L. (2015) ‘A Bloodless Guerrilla Warfare: Why U.S. White Leftists Renounced Violence Against People During the 1970s’, </a:t>
            </a:r>
            <a:r>
              <a:rPr lang="en-GB" sz="1400" i="1" dirty="0"/>
              <a:t>Terrorism and Political Violence</a:t>
            </a:r>
            <a:r>
              <a:rPr lang="en-GB" sz="1400" dirty="0"/>
              <a:t>, 28(5), pp. 928–949. Available at: </a:t>
            </a:r>
            <a:r>
              <a:rPr lang="en-GB" sz="1400" dirty="0">
                <a:hlinkClick r:id="rId3"/>
              </a:rPr>
              <a:t>Full article: A Bloodless Guerrilla Warfare: Why U.S. White Leftists Renounced Violence Against People During the 1970s</a:t>
            </a:r>
            <a:r>
              <a:rPr lang="en-GB" sz="1400" dirty="0"/>
              <a:t> [Accessed 13/02/2025]</a:t>
            </a:r>
          </a:p>
          <a:p>
            <a:pPr>
              <a:lnSpc>
                <a:spcPct val="100000"/>
              </a:lnSpc>
              <a:spcBef>
                <a:spcPts val="600"/>
              </a:spcBef>
              <a:spcAft>
                <a:spcPts val="600"/>
              </a:spcAft>
            </a:pPr>
            <a:r>
              <a:rPr lang="en-GB" sz="1400" dirty="0"/>
              <a:t>Federal Bureau of Investigation (2002) </a:t>
            </a:r>
            <a:r>
              <a:rPr lang="en-GB" sz="1400" i="1" dirty="0"/>
              <a:t>Testimony Before the House Resources Committee, Subcommittee on Forests and Forest Health Washington, DC</a:t>
            </a:r>
            <a:r>
              <a:rPr lang="en-GB" sz="1400" dirty="0"/>
              <a:t> Available at: </a:t>
            </a:r>
            <a:r>
              <a:rPr lang="en-GB" sz="1400" dirty="0">
                <a:hlinkClick r:id="rId4"/>
              </a:rPr>
              <a:t>FBI — The Threat of Eco-Terrorism</a:t>
            </a:r>
            <a:r>
              <a:rPr lang="en-GB" sz="1400" dirty="0"/>
              <a:t> [Accessed 14/02/2025]</a:t>
            </a:r>
          </a:p>
          <a:p>
            <a:pPr>
              <a:lnSpc>
                <a:spcPct val="100000"/>
              </a:lnSpc>
              <a:spcBef>
                <a:spcPts val="600"/>
              </a:spcBef>
              <a:spcAft>
                <a:spcPts val="600"/>
              </a:spcAft>
            </a:pPr>
            <a:r>
              <a:rPr lang="en-GB" sz="1400" dirty="0"/>
              <a:t>Federal Bureau of Investigation (2006) </a:t>
            </a:r>
            <a:r>
              <a:rPr lang="en-GB" sz="1400" i="1" dirty="0"/>
              <a:t>Eco-Terror Indictments ‘Operation Backfire’ Nets 11</a:t>
            </a:r>
            <a:r>
              <a:rPr lang="en-GB" sz="1400" dirty="0"/>
              <a:t> Available: </a:t>
            </a:r>
            <a:r>
              <a:rPr lang="en-GB" sz="1400" dirty="0">
                <a:hlinkClick r:id="rId5"/>
              </a:rPr>
              <a:t>FBI — 'Operation Backfire' Nets 11 Indictments</a:t>
            </a:r>
            <a:r>
              <a:rPr lang="en-GB" sz="1400" dirty="0"/>
              <a:t> [Accessed 14/02/2025]</a:t>
            </a:r>
            <a:endParaRPr lang="en-GB" sz="1400" i="1" dirty="0"/>
          </a:p>
          <a:p>
            <a:pPr>
              <a:lnSpc>
                <a:spcPct val="100000"/>
              </a:lnSpc>
              <a:spcBef>
                <a:spcPts val="600"/>
              </a:spcBef>
              <a:spcAft>
                <a:spcPts val="600"/>
              </a:spcAft>
            </a:pPr>
            <a:r>
              <a:rPr lang="en-GB" sz="1400" dirty="0"/>
              <a:t>Harris, J. &amp; White, V. (2018) ‘Activism’ in </a:t>
            </a:r>
            <a:r>
              <a:rPr lang="en-GB" sz="1400" i="1" dirty="0"/>
              <a:t>A Dictionary of Social Work and Social Care </a:t>
            </a:r>
            <a:r>
              <a:rPr lang="en-GB" sz="1400" dirty="0"/>
              <a:t>(2 ed.) Oxford: Oxford University Press Available at: </a:t>
            </a:r>
            <a:r>
              <a:rPr lang="en-GB" sz="1400" dirty="0">
                <a:hlinkClick r:id="rId6"/>
              </a:rPr>
              <a:t>Activism - Oxford Reference</a:t>
            </a:r>
            <a:r>
              <a:rPr lang="en-GB" sz="1400" dirty="0"/>
              <a:t> [Accessed 11/02/2025]</a:t>
            </a:r>
          </a:p>
          <a:p>
            <a:pPr>
              <a:lnSpc>
                <a:spcPct val="100000"/>
              </a:lnSpc>
              <a:spcBef>
                <a:spcPts val="600"/>
              </a:spcBef>
              <a:spcAft>
                <a:spcPts val="600"/>
              </a:spcAft>
            </a:pPr>
            <a:r>
              <a:rPr lang="en-GB" sz="1400" dirty="0"/>
              <a:t>Home Office (2024) </a:t>
            </a:r>
            <a:r>
              <a:rPr lang="en-GB" sz="1400" i="1" dirty="0"/>
              <a:t>Prevent duty guidance: England and Wales (2023) </a:t>
            </a:r>
            <a:r>
              <a:rPr lang="en-GB" sz="1400" dirty="0"/>
              <a:t>Available at: </a:t>
            </a:r>
            <a:r>
              <a:rPr lang="en-GB" sz="1400" dirty="0">
                <a:hlinkClick r:id="rId7"/>
              </a:rPr>
              <a:t>Prevent duty guidance: England and Wales (2023) - GOV.UK</a:t>
            </a:r>
            <a:r>
              <a:rPr lang="en-GB" sz="1400" dirty="0"/>
              <a:t> [Accessed 17/02/2025]</a:t>
            </a:r>
            <a:endParaRPr lang="en-GB" sz="1400" i="1" dirty="0"/>
          </a:p>
          <a:p>
            <a:pPr>
              <a:lnSpc>
                <a:spcPct val="100000"/>
              </a:lnSpc>
              <a:spcBef>
                <a:spcPts val="600"/>
              </a:spcBef>
              <a:spcAft>
                <a:spcPts val="600"/>
              </a:spcAft>
            </a:pPr>
            <a:r>
              <a:rPr lang="en-GB" sz="1400" dirty="0"/>
              <a:t>House of Commons Library (2024) </a:t>
            </a:r>
            <a:r>
              <a:rPr lang="en-GB" sz="1400" i="1" dirty="0"/>
              <a:t>Who can vote in UK elections?</a:t>
            </a:r>
            <a:r>
              <a:rPr lang="en-GB" sz="1400" dirty="0"/>
              <a:t> Available at: </a:t>
            </a:r>
            <a:r>
              <a:rPr lang="en-GB" sz="1400" dirty="0">
                <a:hlinkClick r:id="rId8"/>
              </a:rPr>
              <a:t>CBP-8985.pdf</a:t>
            </a:r>
            <a:r>
              <a:rPr lang="en-GB" sz="1400" dirty="0"/>
              <a:t> [Accessed 14/02/2025]</a:t>
            </a:r>
            <a:endParaRPr lang="en-GB" sz="1400" i="1" dirty="0"/>
          </a:p>
          <a:p>
            <a:pPr>
              <a:lnSpc>
                <a:spcPct val="100000"/>
              </a:lnSpc>
              <a:spcBef>
                <a:spcPts val="600"/>
              </a:spcBef>
              <a:spcAft>
                <a:spcPts val="600"/>
              </a:spcAft>
            </a:pPr>
            <a:endParaRPr lang="en-GB" sz="1400" i="1" dirty="0"/>
          </a:p>
        </p:txBody>
      </p:sp>
    </p:spTree>
    <p:extLst>
      <p:ext uri="{BB962C8B-B14F-4D97-AF65-F5344CB8AC3E}">
        <p14:creationId xmlns:p14="http://schemas.microsoft.com/office/powerpoint/2010/main" val="7474481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8F180-62EA-6BE1-4A0F-A8AD40C5B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37D72-E684-FB9C-F23D-BCB93C16B41C}"/>
              </a:ext>
            </a:extLst>
          </p:cNvPr>
          <p:cNvSpPr>
            <a:spLocks noGrp="1"/>
          </p:cNvSpPr>
          <p:nvPr>
            <p:ph type="title"/>
          </p:nvPr>
        </p:nvSpPr>
        <p:spPr>
          <a:xfrm>
            <a:off x="628650" y="238378"/>
            <a:ext cx="7886700" cy="730344"/>
          </a:xfrm>
        </p:spPr>
        <p:txBody>
          <a:bodyPr>
            <a:normAutofit/>
          </a:bodyPr>
          <a:lstStyle/>
          <a:p>
            <a:pPr algn="ctr"/>
            <a:r>
              <a:rPr lang="en-GB" sz="4000" b="1" dirty="0"/>
              <a:t>References</a:t>
            </a:r>
          </a:p>
        </p:txBody>
      </p:sp>
      <p:sp>
        <p:nvSpPr>
          <p:cNvPr id="3" name="Content Placeholder 2">
            <a:extLst>
              <a:ext uri="{FF2B5EF4-FFF2-40B4-BE49-F238E27FC236}">
                <a16:creationId xmlns:a16="http://schemas.microsoft.com/office/drawing/2014/main" id="{BF00CE43-62C2-8767-947F-2187214C4190}"/>
              </a:ext>
            </a:extLst>
          </p:cNvPr>
          <p:cNvSpPr>
            <a:spLocks noGrp="1"/>
          </p:cNvSpPr>
          <p:nvPr>
            <p:ph idx="1"/>
          </p:nvPr>
        </p:nvSpPr>
        <p:spPr>
          <a:xfrm>
            <a:off x="217283" y="1068309"/>
            <a:ext cx="8646060" cy="4398213"/>
          </a:xfrm>
        </p:spPr>
        <p:txBody>
          <a:bodyPr>
            <a:noAutofit/>
          </a:bodyPr>
          <a:lstStyle/>
          <a:p>
            <a:pPr>
              <a:lnSpc>
                <a:spcPct val="100000"/>
              </a:lnSpc>
              <a:spcBef>
                <a:spcPts val="600"/>
              </a:spcBef>
              <a:spcAft>
                <a:spcPts val="600"/>
              </a:spcAft>
            </a:pPr>
            <a:r>
              <a:rPr lang="en-GB" sz="1400" dirty="0"/>
              <a:t>Inguanzo, I. </a:t>
            </a:r>
            <a:r>
              <a:rPr lang="en-GB" sz="1400" i="1" dirty="0"/>
              <a:t>et al</a:t>
            </a:r>
            <a:r>
              <a:rPr lang="en-GB" sz="1400" dirty="0"/>
              <a:t> (2022) ‘Why Do People Engage in Unlawful Political Protest? Examining the Role of Authoritarianism in Illegal Protest </a:t>
            </a:r>
            <a:r>
              <a:rPr lang="en-GB" sz="1400" dirty="0" err="1"/>
              <a:t>Behavior</a:t>
            </a:r>
            <a:r>
              <a:rPr lang="en-GB" sz="1400" dirty="0"/>
              <a:t>’ </a:t>
            </a:r>
            <a:r>
              <a:rPr lang="en-GB" sz="1400" i="1" dirty="0"/>
              <a:t>American Politics Research </a:t>
            </a:r>
            <a:r>
              <a:rPr lang="en-GB" sz="1400" dirty="0"/>
              <a:t>50(3): pp. 428-440 Available at: </a:t>
            </a:r>
            <a:r>
              <a:rPr lang="en-GB" sz="1400" dirty="0">
                <a:hlinkClick r:id="rId2"/>
              </a:rPr>
              <a:t>(PDF) Why Do People Engage in Unlawful Political Protest? Examining the Role of Authoritarianism in Illegal Protest </a:t>
            </a:r>
            <a:r>
              <a:rPr lang="en-GB" sz="1400" dirty="0" err="1">
                <a:hlinkClick r:id="rId2"/>
              </a:rPr>
              <a:t>Behavior</a:t>
            </a:r>
            <a:r>
              <a:rPr lang="en-GB" sz="1400" dirty="0"/>
              <a:t> [Accessed 14/02/2025]</a:t>
            </a:r>
          </a:p>
          <a:p>
            <a:pPr>
              <a:lnSpc>
                <a:spcPct val="100000"/>
              </a:lnSpc>
              <a:spcBef>
                <a:spcPts val="600"/>
              </a:spcBef>
              <a:spcAft>
                <a:spcPts val="600"/>
              </a:spcAft>
            </a:pPr>
            <a:r>
              <a:rPr lang="en-GB" sz="1400" dirty="0"/>
              <a:t>Ministry of Housing, Communities &amp; Local Government (2024) </a:t>
            </a:r>
            <a:r>
              <a:rPr lang="en-GB" sz="1400" i="1" dirty="0"/>
              <a:t>Guidance: New definition of extremism (2024) </a:t>
            </a:r>
            <a:r>
              <a:rPr lang="en-GB" sz="1400" dirty="0"/>
              <a:t>[Legal Guidance] Available at: </a:t>
            </a:r>
            <a:r>
              <a:rPr lang="en-GB" sz="1400" dirty="0">
                <a:hlinkClick r:id="rId3"/>
              </a:rPr>
              <a:t>New definition of extremism (2024) - GOV.UK</a:t>
            </a:r>
            <a:r>
              <a:rPr lang="en-GB" sz="1400" dirty="0"/>
              <a:t> [Accessed 11/02/2025]</a:t>
            </a:r>
          </a:p>
          <a:p>
            <a:pPr>
              <a:lnSpc>
                <a:spcPct val="100000"/>
              </a:lnSpc>
              <a:spcBef>
                <a:spcPts val="600"/>
              </a:spcBef>
              <a:spcAft>
                <a:spcPts val="600"/>
              </a:spcAft>
            </a:pPr>
            <a:r>
              <a:rPr lang="en-GB" sz="1400" i="1" dirty="0"/>
              <a:t>Public Order Act </a:t>
            </a:r>
            <a:r>
              <a:rPr lang="en-GB" sz="1400" dirty="0"/>
              <a:t>(2023) Available at: </a:t>
            </a:r>
            <a:r>
              <a:rPr lang="en-GB" sz="1400" dirty="0">
                <a:hlinkClick r:id="rId4"/>
              </a:rPr>
              <a:t>Public Order Act 2023</a:t>
            </a:r>
            <a:r>
              <a:rPr lang="en-GB" sz="1400" dirty="0"/>
              <a:t> [Accessed 17/02/2024]</a:t>
            </a:r>
            <a:endParaRPr lang="en-GB" sz="1400" i="1" dirty="0"/>
          </a:p>
          <a:p>
            <a:pPr>
              <a:lnSpc>
                <a:spcPct val="100000"/>
              </a:lnSpc>
              <a:spcBef>
                <a:spcPts val="600"/>
              </a:spcBef>
              <a:spcAft>
                <a:spcPts val="600"/>
              </a:spcAft>
            </a:pPr>
            <a:r>
              <a:rPr lang="en-GB" sz="1400" dirty="0"/>
              <a:t>Shanaah, S. </a:t>
            </a:r>
            <a:r>
              <a:rPr lang="en-GB" sz="1400" i="1" dirty="0"/>
              <a:t>et al </a:t>
            </a:r>
            <a:r>
              <a:rPr lang="en-GB" sz="1400" dirty="0"/>
              <a:t>(2023) ‘Support for Pro-Climate and Ecofascist Extremism: Correlates and Intersections’  </a:t>
            </a:r>
            <a:r>
              <a:rPr lang="en-GB" sz="1400" i="1" dirty="0"/>
              <a:t>Democracy and Security Vol 20 Issue 1 pp. 46-68</a:t>
            </a:r>
            <a:r>
              <a:rPr lang="en-GB" sz="1400" dirty="0"/>
              <a:t>Available at: </a:t>
            </a:r>
            <a:r>
              <a:rPr lang="en-GB" sz="1400" dirty="0">
                <a:hlinkClick r:id="rId5"/>
              </a:rPr>
              <a:t>Full article: Support for Pro-Climate and Ecofascist Extremism: Correlates and Intersections</a:t>
            </a:r>
            <a:r>
              <a:rPr lang="en-GB" sz="1400" dirty="0"/>
              <a:t> [Accessed 17/02/2025]</a:t>
            </a:r>
          </a:p>
          <a:p>
            <a:pPr>
              <a:lnSpc>
                <a:spcPct val="100000"/>
              </a:lnSpc>
              <a:spcBef>
                <a:spcPts val="600"/>
              </a:spcBef>
              <a:spcAft>
                <a:spcPts val="600"/>
              </a:spcAft>
            </a:pPr>
            <a:r>
              <a:rPr lang="en-GB" sz="1400" dirty="0"/>
              <a:t>US Department of Homeland Security (2013) An Overview of Bombing and Arson Attacks by Environmental and Animal Rights Extremists in the United States, 1995-2010 Available at: </a:t>
            </a:r>
            <a:r>
              <a:rPr lang="en-GB" sz="1400" dirty="0">
                <a:hlinkClick r:id="rId6"/>
              </a:rPr>
              <a:t>An Overview of Bombing and Arson Attacks by Environmental and Animal Rights Extremists in the United States, 1995-2010, May 2013</a:t>
            </a:r>
            <a:r>
              <a:rPr lang="en-GB" sz="1400" dirty="0"/>
              <a:t> [Accessed 14/02/2025]</a:t>
            </a:r>
          </a:p>
          <a:p>
            <a:pPr>
              <a:lnSpc>
                <a:spcPct val="100000"/>
              </a:lnSpc>
              <a:spcBef>
                <a:spcPts val="600"/>
              </a:spcBef>
              <a:spcAft>
                <a:spcPts val="600"/>
              </a:spcAft>
            </a:pPr>
            <a:r>
              <a:rPr lang="en-GB" sz="1400" dirty="0"/>
              <a:t>UWTSD (No Date) PREVENT Duty Policy Available at: </a:t>
            </a:r>
            <a:r>
              <a:rPr lang="en-GB" sz="1400" dirty="0">
                <a:hlinkClick r:id="rId7"/>
              </a:rPr>
              <a:t>PREVENT Duty Policy</a:t>
            </a:r>
            <a:r>
              <a:rPr lang="en-GB" sz="1400" dirty="0"/>
              <a:t> [Accessed 17/02/2025]</a:t>
            </a:r>
          </a:p>
          <a:p>
            <a:pPr>
              <a:lnSpc>
                <a:spcPct val="100000"/>
              </a:lnSpc>
              <a:spcBef>
                <a:spcPts val="600"/>
              </a:spcBef>
              <a:spcAft>
                <a:spcPts val="600"/>
              </a:spcAft>
            </a:pPr>
            <a:r>
              <a:rPr lang="en-GB" sz="1400" dirty="0"/>
              <a:t>Zmigrod, L. &amp; Goldenberg, A. (2020) </a:t>
            </a:r>
            <a:r>
              <a:rPr lang="en-GB" sz="1400" i="1" dirty="0"/>
              <a:t>Cognition and Emotion in Extreme Political Action: Individual Differences and Dynamic Interactions</a:t>
            </a:r>
            <a:r>
              <a:rPr lang="en-GB" sz="1400" dirty="0"/>
              <a:t> Available at: </a:t>
            </a:r>
            <a:r>
              <a:rPr lang="en-GB" sz="1400" dirty="0">
                <a:hlinkClick r:id="rId8"/>
              </a:rPr>
              <a:t>Zmigrod Goldenberg - Cognition and Emotion in Extreme Political Action.pdf</a:t>
            </a:r>
            <a:r>
              <a:rPr lang="en-GB" sz="1400" dirty="0"/>
              <a:t> [Accessed 14/02/2025]</a:t>
            </a:r>
            <a:endParaRPr lang="en-GB" sz="1400" i="1" dirty="0"/>
          </a:p>
          <a:p>
            <a:pPr>
              <a:lnSpc>
                <a:spcPct val="100000"/>
              </a:lnSpc>
              <a:spcBef>
                <a:spcPts val="600"/>
              </a:spcBef>
              <a:spcAft>
                <a:spcPts val="600"/>
              </a:spcAft>
            </a:pPr>
            <a:endParaRPr lang="en-GB" sz="1400" i="1" dirty="0"/>
          </a:p>
        </p:txBody>
      </p:sp>
    </p:spTree>
    <p:extLst>
      <p:ext uri="{BB962C8B-B14F-4D97-AF65-F5344CB8AC3E}">
        <p14:creationId xmlns:p14="http://schemas.microsoft.com/office/powerpoint/2010/main" val="16136039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01A85-9A34-7BAC-F89B-1D5B848B1A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F3F4B-FB94-138E-86D8-AE968731A53C}"/>
              </a:ext>
            </a:extLst>
          </p:cNvPr>
          <p:cNvSpPr>
            <a:spLocks noGrp="1"/>
          </p:cNvSpPr>
          <p:nvPr>
            <p:ph type="title"/>
          </p:nvPr>
        </p:nvSpPr>
        <p:spPr>
          <a:xfrm>
            <a:off x="628650" y="238378"/>
            <a:ext cx="7886700" cy="730344"/>
          </a:xfrm>
        </p:spPr>
        <p:txBody>
          <a:bodyPr>
            <a:normAutofit/>
          </a:bodyPr>
          <a:lstStyle/>
          <a:p>
            <a:pPr algn="ctr"/>
            <a:r>
              <a:rPr lang="en-GB" sz="4000" b="1" dirty="0"/>
              <a:t>Picture References</a:t>
            </a:r>
          </a:p>
        </p:txBody>
      </p:sp>
      <p:sp>
        <p:nvSpPr>
          <p:cNvPr id="3" name="Content Placeholder 2">
            <a:extLst>
              <a:ext uri="{FF2B5EF4-FFF2-40B4-BE49-F238E27FC236}">
                <a16:creationId xmlns:a16="http://schemas.microsoft.com/office/drawing/2014/main" id="{75E1F388-3453-8B1E-7282-038D13688D38}"/>
              </a:ext>
            </a:extLst>
          </p:cNvPr>
          <p:cNvSpPr>
            <a:spLocks noGrp="1"/>
          </p:cNvSpPr>
          <p:nvPr>
            <p:ph idx="1"/>
          </p:nvPr>
        </p:nvSpPr>
        <p:spPr>
          <a:xfrm>
            <a:off x="628650" y="1068309"/>
            <a:ext cx="7886700" cy="4398213"/>
          </a:xfrm>
        </p:spPr>
        <p:txBody>
          <a:bodyPr>
            <a:normAutofit/>
          </a:bodyPr>
          <a:lstStyle/>
          <a:p>
            <a:pPr>
              <a:lnSpc>
                <a:spcPct val="100000"/>
              </a:lnSpc>
              <a:spcBef>
                <a:spcPts val="600"/>
              </a:spcBef>
              <a:spcAft>
                <a:spcPts val="600"/>
              </a:spcAft>
            </a:pPr>
            <a:r>
              <a:rPr lang="en-GB" sz="1400" dirty="0"/>
              <a:t>CNN (1967) </a:t>
            </a:r>
            <a:r>
              <a:rPr lang="en-GB" sz="1400" i="1" dirty="0"/>
              <a:t>Flower Power</a:t>
            </a:r>
            <a:r>
              <a:rPr lang="en-GB" sz="1400" dirty="0"/>
              <a:t> Available at: </a:t>
            </a:r>
            <a:r>
              <a:rPr lang="en-GB" sz="1400" dirty="0">
                <a:hlinkClick r:id="rId2"/>
              </a:rPr>
              <a:t>History's Most Iconic Protest Photos Article Cats</a:t>
            </a:r>
            <a:r>
              <a:rPr lang="en-GB" sz="1400" dirty="0"/>
              <a:t> [Accessed 14/02/2025]</a:t>
            </a:r>
          </a:p>
          <a:p>
            <a:pPr>
              <a:lnSpc>
                <a:spcPct val="100000"/>
              </a:lnSpc>
              <a:spcBef>
                <a:spcPts val="600"/>
              </a:spcBef>
              <a:spcAft>
                <a:spcPts val="600"/>
              </a:spcAft>
            </a:pPr>
            <a:r>
              <a:rPr lang="en-GB" sz="1400" dirty="0"/>
              <a:t>Das, K. (2024) </a:t>
            </a:r>
            <a:r>
              <a:rPr lang="en-GB" sz="1400" i="1" dirty="0"/>
              <a:t>Greta Thunberg in Stockholm 2024</a:t>
            </a:r>
            <a:r>
              <a:rPr lang="en-GB" sz="1400" dirty="0"/>
              <a:t> Available at: </a:t>
            </a:r>
            <a:r>
              <a:rPr lang="en-GB" sz="1400" dirty="0">
                <a:hlinkClick r:id="rId3"/>
              </a:rPr>
              <a:t>https://commons.m.wikimedia.org/wiki/File:Greta_Thunberg_Stockholm_2024_%283x4_cropped%29.jpg</a:t>
            </a:r>
            <a:r>
              <a:rPr lang="en-GB" sz="1400" dirty="0"/>
              <a:t> [Accessed 11/02/2025]</a:t>
            </a:r>
          </a:p>
          <a:p>
            <a:pPr>
              <a:lnSpc>
                <a:spcPct val="100000"/>
              </a:lnSpc>
              <a:spcBef>
                <a:spcPts val="600"/>
              </a:spcBef>
              <a:spcAft>
                <a:spcPts val="600"/>
              </a:spcAft>
            </a:pPr>
            <a:r>
              <a:rPr lang="en-GB" sz="1400" dirty="0"/>
              <a:t>FBI (no date) </a:t>
            </a:r>
            <a:r>
              <a:rPr lang="en-GB" sz="1400" i="1" dirty="0"/>
              <a:t>Weather Underground Bombings </a:t>
            </a:r>
            <a:r>
              <a:rPr lang="en-GB" sz="1400" dirty="0"/>
              <a:t>Available at: </a:t>
            </a:r>
            <a:r>
              <a:rPr lang="en-GB" sz="1400" dirty="0">
                <a:hlinkClick r:id="rId4"/>
              </a:rPr>
              <a:t>Weather Underground Bombings — FBI</a:t>
            </a:r>
            <a:r>
              <a:rPr lang="en-GB" sz="1400" dirty="0"/>
              <a:t> [Accessed 14/02/2025]</a:t>
            </a:r>
          </a:p>
          <a:p>
            <a:pPr>
              <a:lnSpc>
                <a:spcPct val="100000"/>
              </a:lnSpc>
              <a:spcBef>
                <a:spcPts val="600"/>
              </a:spcBef>
              <a:spcAft>
                <a:spcPts val="600"/>
              </a:spcAft>
            </a:pPr>
            <a:r>
              <a:rPr lang="en-GB" sz="1400" dirty="0"/>
              <a:t>Mir, H. (1998) </a:t>
            </a:r>
            <a:r>
              <a:rPr lang="en-GB" sz="1400" i="1" dirty="0"/>
              <a:t>Portrait of Osama Bin Laden, deceased leader of pan-Islamic militant organisation Al-Qaeda and mastermind of the September 11 attacks</a:t>
            </a:r>
            <a:r>
              <a:rPr lang="en-GB" sz="1400" dirty="0"/>
              <a:t> Available at: </a:t>
            </a:r>
            <a:r>
              <a:rPr lang="en-GB" sz="1400" dirty="0">
                <a:hlinkClick r:id="rId5"/>
              </a:rPr>
              <a:t>https://commons.wikimedia.org/wiki/File:Osama_bin_Laden,_portr%C3%A6t.jpg</a:t>
            </a:r>
            <a:r>
              <a:rPr lang="en-GB" sz="1400" dirty="0"/>
              <a:t> [Accessed 11/02/2025]</a:t>
            </a:r>
          </a:p>
          <a:p>
            <a:pPr>
              <a:lnSpc>
                <a:spcPct val="100000"/>
              </a:lnSpc>
              <a:spcBef>
                <a:spcPts val="600"/>
              </a:spcBef>
              <a:spcAft>
                <a:spcPts val="600"/>
              </a:spcAft>
            </a:pPr>
            <a:r>
              <a:rPr lang="en-GB" sz="1400" dirty="0"/>
              <a:t>Weinberg, P. (1994) </a:t>
            </a:r>
            <a:r>
              <a:rPr lang="en-GB" sz="1400" i="1" dirty="0"/>
              <a:t>Mandela voting in 1994.jpg </a:t>
            </a:r>
            <a:r>
              <a:rPr lang="en-GB" sz="1400" dirty="0"/>
              <a:t>Available at: </a:t>
            </a:r>
            <a:r>
              <a:rPr lang="en-GB" sz="1400" dirty="0">
                <a:hlinkClick r:id="rId6"/>
              </a:rPr>
              <a:t>https://commons.wikimedia.org/wiki/File:Mandela_voting_in_1994.jpg</a:t>
            </a:r>
            <a:r>
              <a:rPr lang="en-GB" sz="1400" dirty="0"/>
              <a:t> [Accessed 11/02/2025]</a:t>
            </a:r>
            <a:endParaRPr lang="en-GB" sz="1400" i="1" dirty="0"/>
          </a:p>
        </p:txBody>
      </p:sp>
    </p:spTree>
    <p:extLst>
      <p:ext uri="{BB962C8B-B14F-4D97-AF65-F5344CB8AC3E}">
        <p14:creationId xmlns:p14="http://schemas.microsoft.com/office/powerpoint/2010/main" val="182967362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1037</TotalTime>
  <Words>4559</Words>
  <Application>Microsoft Office PowerPoint</Application>
  <PresentationFormat>On-screen Show (4:3)</PresentationFormat>
  <Paragraphs>266</Paragraphs>
  <Slides>46</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DengXian</vt:lpstr>
      <vt:lpstr>Aptos</vt:lpstr>
      <vt:lpstr>Arial</vt:lpstr>
      <vt:lpstr>Calibri</vt:lpstr>
      <vt:lpstr>Calibri Light</vt:lpstr>
      <vt:lpstr>Symbol</vt:lpstr>
      <vt:lpstr>Holding PAge</vt:lpstr>
      <vt:lpstr>Accessible 2</vt:lpstr>
      <vt:lpstr>PowerPoint Presentation</vt:lpstr>
      <vt:lpstr>PowerPoint Presentation</vt:lpstr>
      <vt:lpstr>Definitions of Activism (revisited)</vt:lpstr>
      <vt:lpstr>Definition of Extremism (Legal)</vt:lpstr>
      <vt:lpstr>Definition of Extremism (Academic)</vt:lpstr>
      <vt:lpstr>Definition of Extremism (Academic)</vt:lpstr>
      <vt:lpstr>Definition of Extremism (Academic)</vt:lpstr>
      <vt:lpstr>Characteristics</vt:lpstr>
      <vt:lpstr>Activism or Extremism</vt:lpstr>
      <vt:lpstr>Whan Activism Becomes Illegal</vt:lpstr>
      <vt:lpstr>Offences During Protests, Demonstrations or Campaigns</vt:lpstr>
      <vt:lpstr>Offences During Protests, Demonstrations or Campaigns (continued)</vt:lpstr>
      <vt:lpstr>Activist or Extremist?</vt:lpstr>
      <vt:lpstr>Discussion Point</vt:lpstr>
      <vt:lpstr>Activist or Extremist?</vt:lpstr>
      <vt:lpstr>Activist or Extremist?</vt:lpstr>
      <vt:lpstr>Activist or Extremist?</vt:lpstr>
      <vt:lpstr>Activist or Extremist?</vt:lpstr>
      <vt:lpstr>The Thin Line: When Activism Turns to Extremism</vt:lpstr>
      <vt:lpstr>The Thin Line: When Activism Turns to Extremism: From Flowers to Bombs </vt:lpstr>
      <vt:lpstr>The Thin Line: When Activism Turns to Extremism</vt:lpstr>
      <vt:lpstr>The Thin Line: When Activism Turns to Extremism</vt:lpstr>
      <vt:lpstr>The Thin Line: When Activism Turns to Extremism</vt:lpstr>
      <vt:lpstr>Factors Contributing to the Shift</vt:lpstr>
      <vt:lpstr>Factors Contributing to the Shift</vt:lpstr>
      <vt:lpstr>Positive Impacts of Activism?</vt:lpstr>
      <vt:lpstr>Negative Impacts of Extremism</vt:lpstr>
      <vt:lpstr>Negative Impacts of Extremism</vt:lpstr>
      <vt:lpstr>Extremism not Terrorism</vt:lpstr>
      <vt:lpstr>Green Extremism</vt:lpstr>
      <vt:lpstr>Green Extremism</vt:lpstr>
      <vt:lpstr>Green Extremism</vt:lpstr>
      <vt:lpstr>Green Extremism</vt:lpstr>
      <vt:lpstr>Green Extremism</vt:lpstr>
      <vt:lpstr>Countering Extremism</vt:lpstr>
      <vt:lpstr>Countering Extremism</vt:lpstr>
      <vt:lpstr>Countering Extremism</vt:lpstr>
      <vt:lpstr>Countering Extremism</vt:lpstr>
      <vt:lpstr>Countering Extremism</vt:lpstr>
      <vt:lpstr>Countering Extremism</vt:lpstr>
      <vt:lpstr>Activism / Extremism / Terrorism</vt:lpstr>
      <vt:lpstr>Activism / Extremism / Terrorism</vt:lpstr>
      <vt:lpstr>References</vt:lpstr>
      <vt:lpstr>References</vt:lpstr>
      <vt:lpstr>References</vt:lpstr>
      <vt:lpstr>Picture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Natasha Young</dc:creator>
  <cp:lastModifiedBy>Ken Dicks</cp:lastModifiedBy>
  <cp:revision>26</cp:revision>
  <dcterms:created xsi:type="dcterms:W3CDTF">2024-09-09T09:14:57Z</dcterms:created>
  <dcterms:modified xsi:type="dcterms:W3CDTF">2025-02-17T19:38:06Z</dcterms:modified>
</cp:coreProperties>
</file>