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Roboto"/>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oboto-regular.fntdata"/><Relationship Id="rId14" Type="http://schemas.openxmlformats.org/officeDocument/2006/relationships/slide" Target="slides/slide9.xml"/><Relationship Id="rId17" Type="http://schemas.openxmlformats.org/officeDocument/2006/relationships/font" Target="fonts/Roboto-italic.fntdata"/><Relationship Id="rId16" Type="http://schemas.openxmlformats.org/officeDocument/2006/relationships/font" Target="fonts/Roboto-bold.fntdata"/><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font" Target="fonts/Roboto-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2a1c07fe99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2a1c07fe99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2a1c07fe99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2a1c07fe99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2a1c07fe997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2a1c07fe997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g2a1c07fe997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2a1c07fe997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2a1c07fe997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2a1c07fe997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2a1c07fe997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2a1c07fe997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2a1c07fe997_0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2a1c07fe997_0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2a33cade1ba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2a33cade1ba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5.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2.png"/><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0.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s://blog.hubspot.com/marketing/email-marketing-examples-list"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fontScale="90000"/>
          </a:bodyPr>
          <a:lstStyle/>
          <a:p>
            <a:pPr indent="0" lvl="0" marL="0" rtl="0" algn="ctr">
              <a:lnSpc>
                <a:spcPct val="115000"/>
              </a:lnSpc>
              <a:spcBef>
                <a:spcPts val="0"/>
              </a:spcBef>
              <a:spcAft>
                <a:spcPts val="0"/>
              </a:spcAft>
              <a:buClr>
                <a:schemeClr val="dk1"/>
              </a:buClr>
              <a:buSzPct val="25581"/>
              <a:buFont typeface="Arial"/>
              <a:buNone/>
            </a:pPr>
            <a:r>
              <a:rPr lang="en" sz="4300"/>
              <a:t>Hospitality and Guest </a:t>
            </a:r>
            <a:endParaRPr sz="4300"/>
          </a:p>
          <a:p>
            <a:pPr indent="0" lvl="0" marL="0" rtl="0" algn="ctr">
              <a:lnSpc>
                <a:spcPct val="115000"/>
              </a:lnSpc>
              <a:spcBef>
                <a:spcPts val="300"/>
              </a:spcBef>
              <a:spcAft>
                <a:spcPts val="300"/>
              </a:spcAft>
              <a:buClr>
                <a:schemeClr val="dk1"/>
              </a:buClr>
              <a:buSzPct val="25581"/>
              <a:buFont typeface="Arial"/>
              <a:buNone/>
            </a:pPr>
            <a:r>
              <a:rPr lang="en" sz="4300"/>
              <a:t>Services for Industry Marriott Bonvoy Events</a:t>
            </a:r>
            <a:endParaRPr/>
          </a:p>
        </p:txBody>
      </p:sp>
      <p:pic>
        <p:nvPicPr>
          <p:cNvPr id="55" name="Google Shape;55;p13"/>
          <p:cNvPicPr preferRelativeResize="0"/>
          <p:nvPr/>
        </p:nvPicPr>
        <p:blipFill>
          <a:blip r:embed="rId3">
            <a:alphaModFix/>
          </a:blip>
          <a:stretch>
            <a:fillRect/>
          </a:stretch>
        </p:blipFill>
        <p:spPr>
          <a:xfrm>
            <a:off x="6348688" y="3233075"/>
            <a:ext cx="2619375" cy="1752600"/>
          </a:xfrm>
          <a:prstGeom prst="rect">
            <a:avLst/>
          </a:prstGeom>
          <a:noFill/>
          <a:ln>
            <a:noFill/>
          </a:ln>
        </p:spPr>
      </p:pic>
      <p:pic>
        <p:nvPicPr>
          <p:cNvPr id="56" name="Google Shape;56;p13"/>
          <p:cNvPicPr preferRelativeResize="0"/>
          <p:nvPr/>
        </p:nvPicPr>
        <p:blipFill>
          <a:blip r:embed="rId4">
            <a:alphaModFix/>
          </a:blip>
          <a:stretch>
            <a:fillRect/>
          </a:stretch>
        </p:blipFill>
        <p:spPr>
          <a:xfrm>
            <a:off x="261775" y="2747288"/>
            <a:ext cx="2038350" cy="22383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200">
                <a:highlight>
                  <a:schemeClr val="lt1"/>
                </a:highlight>
                <a:latin typeface="Roboto"/>
                <a:ea typeface="Roboto"/>
                <a:cs typeface="Roboto"/>
                <a:sym typeface="Roboto"/>
              </a:rPr>
              <a:t>Elevating Experiences with Marriott Bonvoy Events</a:t>
            </a:r>
            <a:endParaRPr b="1">
              <a:highlight>
                <a:schemeClr val="lt1"/>
              </a:highlight>
            </a:endParaRPr>
          </a:p>
        </p:txBody>
      </p:sp>
      <p:sp>
        <p:nvSpPr>
          <p:cNvPr id="62" name="Google Shape;62;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 sz="1100">
                <a:solidFill>
                  <a:schemeClr val="dk1"/>
                </a:solidFill>
                <a:highlight>
                  <a:schemeClr val="lt1"/>
                </a:highlight>
              </a:rPr>
              <a:t>Marriott Bonvoy Events caters to a diverse range of customers. They serve business clients looking for conference facilities, event planners arranging weddings or social gatherings, and travellers seeking a seamless blend of accommodation and event spaces. The product they offer is not just a room to stay in but an entire event experience. They provide meeting rooms equipped with modern technology, banquet facilities for weddings and parties, and event planning services.</a:t>
            </a:r>
            <a:endParaRPr sz="1200">
              <a:solidFill>
                <a:schemeClr val="dk1"/>
              </a:solidFill>
              <a:highlight>
                <a:schemeClr val="lt1"/>
              </a:highlight>
              <a:latin typeface="Roboto"/>
              <a:ea typeface="Roboto"/>
              <a:cs typeface="Roboto"/>
              <a:sym typeface="Roboto"/>
            </a:endParaRPr>
          </a:p>
          <a:p>
            <a:pPr indent="0" lvl="0" marL="0" rtl="0" algn="l">
              <a:spcBef>
                <a:spcPts val="1200"/>
              </a:spcBef>
              <a:spcAft>
                <a:spcPts val="0"/>
              </a:spcAft>
              <a:buNone/>
            </a:pPr>
            <a:r>
              <a:t/>
            </a:r>
            <a:endParaRPr sz="1200">
              <a:solidFill>
                <a:srgbClr val="121218"/>
              </a:solidFill>
              <a:highlight>
                <a:srgbClr val="FFFFFF"/>
              </a:highlight>
              <a:latin typeface="Roboto"/>
              <a:ea typeface="Roboto"/>
              <a:cs typeface="Roboto"/>
              <a:sym typeface="Roboto"/>
            </a:endParaRPr>
          </a:p>
          <a:p>
            <a:pPr indent="0" lvl="0" marL="0" rtl="0" algn="l">
              <a:spcBef>
                <a:spcPts val="1200"/>
              </a:spcBef>
              <a:spcAft>
                <a:spcPts val="0"/>
              </a:spcAft>
              <a:buNone/>
            </a:pPr>
            <a:r>
              <a:t/>
            </a:r>
            <a:endParaRPr sz="1200">
              <a:solidFill>
                <a:srgbClr val="121218"/>
              </a:solidFill>
              <a:highlight>
                <a:srgbClr val="FFFFFF"/>
              </a:highlight>
              <a:latin typeface="Roboto"/>
              <a:ea typeface="Roboto"/>
              <a:cs typeface="Roboto"/>
              <a:sym typeface="Roboto"/>
            </a:endParaRPr>
          </a:p>
          <a:p>
            <a:pPr indent="0" lvl="0" marL="0" rtl="0" algn="l">
              <a:spcBef>
                <a:spcPts val="1200"/>
              </a:spcBef>
              <a:spcAft>
                <a:spcPts val="1200"/>
              </a:spcAft>
              <a:buNone/>
            </a:pPr>
            <a:r>
              <a:t/>
            </a:r>
            <a:endParaRPr/>
          </a:p>
        </p:txBody>
      </p:sp>
      <p:pic>
        <p:nvPicPr>
          <p:cNvPr id="63" name="Google Shape;63;p14"/>
          <p:cNvPicPr preferRelativeResize="0"/>
          <p:nvPr/>
        </p:nvPicPr>
        <p:blipFill>
          <a:blip r:embed="rId3">
            <a:alphaModFix/>
          </a:blip>
          <a:stretch>
            <a:fillRect/>
          </a:stretch>
        </p:blipFill>
        <p:spPr>
          <a:xfrm>
            <a:off x="6212913" y="1989125"/>
            <a:ext cx="2619375" cy="1743075"/>
          </a:xfrm>
          <a:prstGeom prst="rect">
            <a:avLst/>
          </a:prstGeom>
          <a:noFill/>
          <a:ln>
            <a:noFill/>
          </a:ln>
        </p:spPr>
      </p:pic>
      <p:pic>
        <p:nvPicPr>
          <p:cNvPr id="64" name="Google Shape;64;p14"/>
          <p:cNvPicPr preferRelativeResize="0"/>
          <p:nvPr/>
        </p:nvPicPr>
        <p:blipFill>
          <a:blip r:embed="rId4">
            <a:alphaModFix/>
          </a:blip>
          <a:stretch>
            <a:fillRect/>
          </a:stretch>
        </p:blipFill>
        <p:spPr>
          <a:xfrm>
            <a:off x="311702" y="2756827"/>
            <a:ext cx="3037322" cy="20212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200">
                <a:highlight>
                  <a:schemeClr val="lt1"/>
                </a:highlight>
                <a:latin typeface="Roboto"/>
                <a:ea typeface="Roboto"/>
                <a:cs typeface="Roboto"/>
                <a:sym typeface="Roboto"/>
              </a:rPr>
              <a:t>Tailored Excellence: Guest Services at Marriott Bonvoy Events</a:t>
            </a:r>
            <a:endParaRPr b="1">
              <a:highlight>
                <a:schemeClr val="lt1"/>
              </a:highlight>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 sz="1100">
                <a:solidFill>
                  <a:schemeClr val="dk1"/>
                </a:solidFill>
              </a:rPr>
              <a:t>Marriott Bonvoy Events understands the varied needs of its customers. Business clients often require state-of-the-art conference facilities with high-speed internet and audio-visual equipment. Wedding planners seek elegant banquet halls and expert event coordinators. Travellers want a comfortable stay coupled with the convenience of event spaces within the same establishment. Marriott Bonvoy Events meets these needs by offering a range of venues and services tailored to different occasions</a:t>
            </a:r>
            <a:endParaRPr sz="1200">
              <a:solidFill>
                <a:schemeClr val="dk1"/>
              </a:solidFill>
              <a:highlight>
                <a:srgbClr val="FFFFFF"/>
              </a:highlight>
              <a:latin typeface="Roboto"/>
              <a:ea typeface="Roboto"/>
              <a:cs typeface="Roboto"/>
              <a:sym typeface="Roboto"/>
            </a:endParaRPr>
          </a:p>
          <a:p>
            <a:pPr indent="0" lvl="0" marL="0" rtl="0" algn="l">
              <a:spcBef>
                <a:spcPts val="0"/>
              </a:spcBef>
              <a:spcAft>
                <a:spcPts val="0"/>
              </a:spcAft>
              <a:buNone/>
            </a:pPr>
            <a:r>
              <a:t/>
            </a:r>
            <a:endParaRPr>
              <a:solidFill>
                <a:schemeClr val="dk1"/>
              </a:solidFill>
            </a:endParaRPr>
          </a:p>
          <a:p>
            <a:pPr indent="0" lvl="0" marL="0" rtl="0" algn="l">
              <a:lnSpc>
                <a:spcPct val="115000"/>
              </a:lnSpc>
              <a:spcBef>
                <a:spcPts val="1200"/>
              </a:spcBef>
              <a:spcAft>
                <a:spcPts val="0"/>
              </a:spcAft>
              <a:buNone/>
            </a:pPr>
            <a:r>
              <a:rPr lang="en" sz="1100">
                <a:solidFill>
                  <a:schemeClr val="dk1"/>
                </a:solidFill>
              </a:rPr>
              <a:t>Creating value for customers in the events industry involves more than just physical spaces. Marriott Bonvoy Events goes the extra mile by providing event planning assistance, ensuring smooth logistics, and offering personalised services. Their loyalty program, Bonvoy, adds another layer of value, rewarding customers for their continued business. This creates a sense of exclusivity and appreciation, enhancing overall customer satisfaction and loyalty.</a:t>
            </a:r>
            <a:endParaRPr>
              <a:solidFill>
                <a:schemeClr val="dk1"/>
              </a:solidFill>
            </a:endParaRPr>
          </a:p>
        </p:txBody>
      </p:sp>
      <p:pic>
        <p:nvPicPr>
          <p:cNvPr id="71" name="Google Shape;71;p15"/>
          <p:cNvPicPr preferRelativeResize="0"/>
          <p:nvPr/>
        </p:nvPicPr>
        <p:blipFill>
          <a:blip r:embed="rId3">
            <a:alphaModFix/>
          </a:blip>
          <a:stretch>
            <a:fillRect/>
          </a:stretch>
        </p:blipFill>
        <p:spPr>
          <a:xfrm>
            <a:off x="917975" y="3453663"/>
            <a:ext cx="3028950" cy="15144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sp>
        <p:nvSpPr>
          <p:cNvPr id="76" name="Google Shape;76;p1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200">
                <a:highlight>
                  <a:schemeClr val="lt1"/>
                </a:highlight>
                <a:latin typeface="Roboto"/>
                <a:ea typeface="Roboto"/>
                <a:cs typeface="Roboto"/>
                <a:sym typeface="Roboto"/>
              </a:rPr>
              <a:t>Crafting Memories: The Essence of Hospitality</a:t>
            </a:r>
            <a:endParaRPr b="1">
              <a:highlight>
                <a:schemeClr val="lt1"/>
              </a:highlight>
            </a:endParaRPr>
          </a:p>
        </p:txBody>
      </p:sp>
      <p:sp>
        <p:nvSpPr>
          <p:cNvPr id="77" name="Google Shape;77;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 sz="1100">
                <a:solidFill>
                  <a:schemeClr val="dk1"/>
                </a:solidFill>
              </a:rPr>
              <a:t>Marriott is known for its commitment to service excellence. The service culture at Marriott Bonvoy Events likely revolves around professionalism, attention to detail, and customer-centricity. Their staff is likely trained to anticipate and fulfil customer needs proactively. Service standards would include maintaining the quality and cleanliness of event spaces, prompt response to inquiries, and ensuring a seamless event experience.</a:t>
            </a:r>
            <a:endParaRPr>
              <a:solidFill>
                <a:schemeClr val="dk1"/>
              </a:solidFill>
            </a:endParaRPr>
          </a:p>
        </p:txBody>
      </p:sp>
      <p:pic>
        <p:nvPicPr>
          <p:cNvPr id="78" name="Google Shape;78;p16"/>
          <p:cNvPicPr preferRelativeResize="0"/>
          <p:nvPr/>
        </p:nvPicPr>
        <p:blipFill>
          <a:blip r:embed="rId3">
            <a:alphaModFix/>
          </a:blip>
          <a:stretch>
            <a:fillRect/>
          </a:stretch>
        </p:blipFill>
        <p:spPr>
          <a:xfrm>
            <a:off x="661763" y="3536875"/>
            <a:ext cx="3381375" cy="13525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 name="Shape 82"/>
        <p:cNvGrpSpPr/>
        <p:nvPr/>
      </p:nvGrpSpPr>
      <p:grpSpPr>
        <a:xfrm>
          <a:off x="0" y="0"/>
          <a:ext cx="0" cy="0"/>
          <a:chOff x="0" y="0"/>
          <a:chExt cx="0" cy="0"/>
        </a:xfrm>
      </p:grpSpPr>
      <p:sp>
        <p:nvSpPr>
          <p:cNvPr id="83" name="Google Shape;83;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200">
                <a:highlight>
                  <a:schemeClr val="lt1"/>
                </a:highlight>
                <a:latin typeface="Roboto"/>
                <a:ea typeface="Roboto"/>
                <a:cs typeface="Roboto"/>
                <a:sym typeface="Roboto"/>
              </a:rPr>
              <a:t>Exceeding Expectations: Service Excellence at Marriott Bonvoy Events</a:t>
            </a:r>
            <a:endParaRPr b="1">
              <a:highlight>
                <a:schemeClr val="lt1"/>
              </a:highlight>
            </a:endParaRPr>
          </a:p>
        </p:txBody>
      </p:sp>
      <p:sp>
        <p:nvSpPr>
          <p:cNvPr id="84" name="Google Shape;84;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0"/>
              </a:spcAft>
              <a:buNone/>
            </a:pPr>
            <a:r>
              <a:rPr lang="en" sz="1100">
                <a:solidFill>
                  <a:schemeClr val="dk1"/>
                </a:solidFill>
              </a:rPr>
              <a:t>Reputation management is crucial in the hospitality industry. Marriott Bonvoy Events would likely employ strategies to gather customer feedback, address concerns promptly, and showcase positive reviews. They might use social media, online reviews, and customer testimonials to build and maintain a positive reputation. Any negative feedback or issues would be addressed transparently, reflecting a commitment to continuous improvement.</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This is just a general overview. If you need more specific details or want to delve deeper into any aspect, feel free to let me know!</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Marriott Bonvoy Events targets a diverse range of customers within the events and hospitality industry. Here's a breakdown of their customer targets</a:t>
            </a:r>
            <a:endParaRPr sz="1200">
              <a:solidFill>
                <a:schemeClr val="dk1"/>
              </a:solidFill>
              <a:highlight>
                <a:srgbClr val="FFFFFF"/>
              </a:highlight>
              <a:latin typeface="Roboto"/>
              <a:ea typeface="Roboto"/>
              <a:cs typeface="Roboto"/>
              <a:sym typeface="Roboto"/>
            </a:endParaRPr>
          </a:p>
        </p:txBody>
      </p:sp>
      <p:pic>
        <p:nvPicPr>
          <p:cNvPr id="85" name="Google Shape;85;p17"/>
          <p:cNvPicPr preferRelativeResize="0"/>
          <p:nvPr/>
        </p:nvPicPr>
        <p:blipFill>
          <a:blip r:embed="rId3">
            <a:alphaModFix/>
          </a:blip>
          <a:stretch>
            <a:fillRect/>
          </a:stretch>
        </p:blipFill>
        <p:spPr>
          <a:xfrm>
            <a:off x="311700" y="2721025"/>
            <a:ext cx="2476500" cy="1847850"/>
          </a:xfrm>
          <a:prstGeom prst="rect">
            <a:avLst/>
          </a:prstGeom>
          <a:noFill/>
          <a:ln>
            <a:noFill/>
          </a:ln>
        </p:spPr>
      </p:pic>
      <p:pic>
        <p:nvPicPr>
          <p:cNvPr id="86" name="Google Shape;86;p17"/>
          <p:cNvPicPr preferRelativeResize="0"/>
          <p:nvPr/>
        </p:nvPicPr>
        <p:blipFill>
          <a:blip r:embed="rId4">
            <a:alphaModFix/>
          </a:blip>
          <a:stretch>
            <a:fillRect/>
          </a:stretch>
        </p:blipFill>
        <p:spPr>
          <a:xfrm>
            <a:off x="6398988" y="3221988"/>
            <a:ext cx="2619375" cy="17430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200">
                <a:highlight>
                  <a:schemeClr val="lt1"/>
                </a:highlight>
                <a:latin typeface="Roboto"/>
                <a:ea typeface="Roboto"/>
                <a:cs typeface="Roboto"/>
                <a:sym typeface="Roboto"/>
              </a:rPr>
              <a:t>Adapting to Trends: Evolving Consumer Demands</a:t>
            </a:r>
            <a:endParaRPr>
              <a:highlight>
                <a:schemeClr val="lt1"/>
              </a:highlight>
            </a:endParaRPr>
          </a:p>
        </p:txBody>
      </p:sp>
      <p:sp>
        <p:nvSpPr>
          <p:cNvPr id="92" name="Google Shape;92;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0" lvl="0" marL="0" rtl="0" algn="l">
              <a:lnSpc>
                <a:spcPct val="115000"/>
              </a:lnSpc>
              <a:spcBef>
                <a:spcPts val="0"/>
              </a:spcBef>
              <a:spcAft>
                <a:spcPts val="0"/>
              </a:spcAft>
              <a:buNone/>
            </a:pPr>
            <a:r>
              <a:rPr lang="en" sz="1100">
                <a:solidFill>
                  <a:schemeClr val="dk1"/>
                </a:solidFill>
              </a:rPr>
              <a:t>Business Clients:</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Corporate Events: Marriott Bonvoy Events attracts business clients looking for venues to host conferences, seminars, workshops, and business meetings. They offer state-of-the-art meeting rooms equipped with modern technology to cater to the needs of corporate events.</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Event Planners:</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Wedding Planners: Marriott Bonvoy Events caters to wedding planners and couples seeking elegant and well-equipped banquet halls for wedding ceremonies and receptions. They may offer wedding packages, event coordination services, and customizable options to meet the specific preferences of the couple.</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Social Event Planners: </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For social gatherings such as birthdays, anniversaries, and parties, Marriott Bonvoy Events provides venues with the flexibility to host various types of events. This includes banquet halls and meeting rooms that can be adapted for different occasions.</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Individual Travellers:</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Business Travelers: Business travellers often seek accommodations that also offer conference facilities. Marriott Bonvoy Events targets this segment by providing a seamless integration of comfortable stay options with convenient on-site event spaces.</a:t>
            </a:r>
            <a:endParaRPr sz="1100">
              <a:solidFill>
                <a:schemeClr val="dk1"/>
              </a:solidFill>
            </a:endParaRPr>
          </a:p>
          <a:p>
            <a:pPr indent="0" lvl="0" marL="0" rtl="0" algn="l">
              <a:lnSpc>
                <a:spcPct val="115000"/>
              </a:lnSpc>
              <a:spcBef>
                <a:spcPts val="0"/>
              </a:spcBef>
              <a:spcAft>
                <a:spcPts val="0"/>
              </a:spcAft>
              <a:buNone/>
            </a:pPr>
            <a:r>
              <a:t/>
            </a:r>
            <a:endParaRPr sz="1100">
              <a:solidFill>
                <a:schemeClr val="dk1"/>
              </a:solidFill>
            </a:endParaRPr>
          </a:p>
          <a:p>
            <a:pPr indent="0" lvl="0" marL="0" rtl="0" algn="l">
              <a:lnSpc>
                <a:spcPct val="115000"/>
              </a:lnSpc>
              <a:spcBef>
                <a:spcPts val="0"/>
              </a:spcBef>
              <a:spcAft>
                <a:spcPts val="0"/>
              </a:spcAft>
              <a:buNone/>
            </a:pPr>
            <a:r>
              <a:rPr lang="en" sz="1100">
                <a:solidFill>
                  <a:schemeClr val="dk1"/>
                </a:solidFill>
              </a:rPr>
              <a:t>Leisure Travellers: Even leisure travellers may be attracted to Marriott Bonvoy Events for special events or celebrations. The convenience of having event spaces within the same establishment adds value for those looking to combine their stay with social or business functions.</a:t>
            </a:r>
            <a:endParaRPr sz="1100">
              <a:solidFill>
                <a:schemeClr val="dk1"/>
              </a:solidFill>
            </a:endParaRPr>
          </a:p>
          <a:p>
            <a:pPr indent="0" lvl="0" marL="457200" rtl="0" algn="l">
              <a:spcBef>
                <a:spcPts val="1200"/>
              </a:spcBef>
              <a:spcAft>
                <a:spcPts val="0"/>
              </a:spcAft>
              <a:buNone/>
            </a:pPr>
            <a:r>
              <a:t/>
            </a:r>
            <a:endParaRPr sz="1200">
              <a:solidFill>
                <a:srgbClr val="121218"/>
              </a:solidFill>
              <a:highlight>
                <a:srgbClr val="FFFFFF"/>
              </a:highlight>
              <a:latin typeface="Roboto"/>
              <a:ea typeface="Roboto"/>
              <a:cs typeface="Roboto"/>
              <a:sym typeface="Roboto"/>
            </a:endParaRPr>
          </a:p>
          <a:p>
            <a:pPr indent="0" lvl="0" marL="0" rtl="0" algn="l">
              <a:spcBef>
                <a:spcPts val="1200"/>
              </a:spcBef>
              <a:spcAft>
                <a:spcPts val="1200"/>
              </a:spcAft>
              <a:buNone/>
            </a:pPr>
            <a:r>
              <a:t/>
            </a:r>
            <a:endParaRPr/>
          </a:p>
        </p:txBody>
      </p:sp>
      <p:pic>
        <p:nvPicPr>
          <p:cNvPr id="93" name="Google Shape;93;p18"/>
          <p:cNvPicPr preferRelativeResize="0"/>
          <p:nvPr/>
        </p:nvPicPr>
        <p:blipFill>
          <a:blip r:embed="rId3">
            <a:alphaModFix/>
          </a:blip>
          <a:stretch>
            <a:fillRect/>
          </a:stretch>
        </p:blipFill>
        <p:spPr>
          <a:xfrm>
            <a:off x="6428925" y="59873"/>
            <a:ext cx="2569975" cy="10926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9"/>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200">
                <a:highlight>
                  <a:schemeClr val="lt1"/>
                </a:highlight>
                <a:latin typeface="Roboto"/>
                <a:ea typeface="Roboto"/>
                <a:cs typeface="Roboto"/>
                <a:sym typeface="Roboto"/>
              </a:rPr>
              <a:t>Staying Ahead: Marriott Bonvoy Events and Changing Consumer Trends</a:t>
            </a:r>
            <a:endParaRPr b="1">
              <a:highlight>
                <a:schemeClr val="lt1"/>
              </a:highlight>
            </a:endParaRPr>
          </a:p>
        </p:txBody>
      </p:sp>
      <p:sp>
        <p:nvSpPr>
          <p:cNvPr id="99" name="Google Shape;99;p19"/>
          <p:cNvSpPr txBox="1"/>
          <p:nvPr>
            <p:ph idx="1" type="body"/>
          </p:nvPr>
        </p:nvSpPr>
        <p:spPr>
          <a:xfrm>
            <a:off x="53425" y="1152475"/>
            <a:ext cx="9027900" cy="3416400"/>
          </a:xfrm>
          <a:prstGeom prst="rect">
            <a:avLst/>
          </a:prstGeom>
        </p:spPr>
        <p:txBody>
          <a:bodyPr anchorCtr="0" anchor="t" bIns="91425" lIns="91425" spcFirstLastPara="1" rIns="91425" wrap="square" tIns="91425">
            <a:normAutofit fontScale="40000" lnSpcReduction="10000"/>
          </a:bodyPr>
          <a:lstStyle/>
          <a:p>
            <a:pPr indent="0" lvl="0" marL="0" rtl="0" algn="l">
              <a:lnSpc>
                <a:spcPct val="115000"/>
              </a:lnSpc>
              <a:spcBef>
                <a:spcPts val="0"/>
              </a:spcBef>
              <a:spcAft>
                <a:spcPts val="0"/>
              </a:spcAft>
              <a:buNone/>
            </a:pPr>
            <a:r>
              <a:rPr lang="en" sz="2457">
                <a:solidFill>
                  <a:schemeClr val="dk1"/>
                </a:solidFill>
              </a:rPr>
              <a:t>Online Presence</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Website: A user-friendly and informative website showcasing Marriott Bonvoy Events' venues, services, and event packages. This includes high-quality images, virtual tours, and detailed descriptions to entice potential customers.</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Social Media: Active presence on social media platforms such as Instagram, Facebook, and Twitter to engage with a broader audience. They might share visually appealing content, customer testimonials, and updates about upcoming events.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Search Engine Optimization (SEO)</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Implementing SEO strategies to ensure that their website ranks high in search engine results when potential customers search for event venues or related services. This involves optimising content, using relevant keywords, and ensuring a mobile-friendly website.</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Content Marketing</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Creating and sharing valuable content related to event planning, industry trends, and tips for successful events. This content could be in the form of blog posts, articles, or videos, establishing Marriott Bonvoy Events as an authority in the events and hospitality space.</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spcBef>
                <a:spcPts val="0"/>
              </a:spcBef>
              <a:spcAft>
                <a:spcPts val="1200"/>
              </a:spcAft>
              <a:buNone/>
            </a:pPr>
            <a:r>
              <a:t/>
            </a:r>
            <a:endParaRPr>
              <a:solidFill>
                <a:schemeClr val="dk1"/>
              </a:solidFill>
            </a:endParaRPr>
          </a:p>
        </p:txBody>
      </p:sp>
      <p:pic>
        <p:nvPicPr>
          <p:cNvPr id="100" name="Google Shape;100;p19"/>
          <p:cNvPicPr preferRelativeResize="0"/>
          <p:nvPr/>
        </p:nvPicPr>
        <p:blipFill rotWithShape="1">
          <a:blip r:embed="rId3">
            <a:alphaModFix/>
          </a:blip>
          <a:srcRect b="29536" l="0" r="0" t="32592"/>
          <a:stretch/>
        </p:blipFill>
        <p:spPr>
          <a:xfrm>
            <a:off x="7333800" y="190275"/>
            <a:ext cx="1600200" cy="1082200"/>
          </a:xfrm>
          <a:prstGeom prst="rect">
            <a:avLst/>
          </a:prstGeom>
          <a:noFill/>
          <a:ln>
            <a:noFill/>
          </a:ln>
        </p:spPr>
      </p:pic>
      <p:pic>
        <p:nvPicPr>
          <p:cNvPr id="101" name="Google Shape;101;p19"/>
          <p:cNvPicPr preferRelativeResize="0"/>
          <p:nvPr/>
        </p:nvPicPr>
        <p:blipFill rotWithShape="1">
          <a:blip r:embed="rId4">
            <a:alphaModFix/>
          </a:blip>
          <a:srcRect b="21442" l="8278" r="5126" t="34690"/>
          <a:stretch/>
        </p:blipFill>
        <p:spPr>
          <a:xfrm>
            <a:off x="6884575" y="3981575"/>
            <a:ext cx="1600200" cy="1082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2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200">
                <a:highlight>
                  <a:schemeClr val="lt1"/>
                </a:highlight>
                <a:latin typeface="Roboto"/>
                <a:ea typeface="Roboto"/>
                <a:cs typeface="Roboto"/>
                <a:sym typeface="Roboto"/>
              </a:rPr>
              <a:t>Staying Ahead: Marriott Bonvoy Events and Changing Consumer Trends</a:t>
            </a:r>
            <a:endParaRPr b="1">
              <a:highlight>
                <a:schemeClr val="lt1"/>
              </a:highlight>
            </a:endParaRPr>
          </a:p>
        </p:txBody>
      </p:sp>
      <p:sp>
        <p:nvSpPr>
          <p:cNvPr id="107" name="Google Shape;107;p20"/>
          <p:cNvSpPr txBox="1"/>
          <p:nvPr>
            <p:ph idx="1" type="body"/>
          </p:nvPr>
        </p:nvSpPr>
        <p:spPr>
          <a:xfrm>
            <a:off x="53425" y="1152475"/>
            <a:ext cx="9027900" cy="3416400"/>
          </a:xfrm>
          <a:prstGeom prst="rect">
            <a:avLst/>
          </a:prstGeom>
        </p:spPr>
        <p:txBody>
          <a:bodyPr anchorCtr="0" anchor="t" bIns="91425" lIns="91425" spcFirstLastPara="1" rIns="91425" wrap="square" tIns="91425">
            <a:normAutofit fontScale="32500" lnSpcReduction="20000"/>
          </a:bodyPr>
          <a:lstStyle/>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Email Marketing</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Targeted email campaigns to reach out to potential customers, including event planners, businesses, and individuals. These emails might highlight special promotions, new venue offerings, or exclusive benefits for loyalty program members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Partnerships and Collaborations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Collaborating with event industry influencers, wedding planners, and businesses to expand their reach. This could involve partnerships for joint events, cross-promotions, or featured collaborations on social media platforms.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Loyalty Program Promotions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Leveraging the Marriott Bonvoy loyalty program to encourage repeat business. This might involve exclusive offers, discounts, or bonus points for booking events through Marriott Bonvoy Events, further incentivizing loyalty program members.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Online Reviews and Testimonials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Encouraging satisfied customers to leave positive reviews on review platforms. Highlighting these testimonials in marketing materials and on their website can build trust and credibility among potential customers.</a:t>
            </a:r>
            <a:endParaRPr sz="2457">
              <a:solidFill>
                <a:schemeClr val="dk1"/>
              </a:solidFill>
            </a:endParaRPr>
          </a:p>
          <a:p>
            <a:pPr indent="0" lvl="0" marL="0" rtl="0" algn="l">
              <a:lnSpc>
                <a:spcPct val="115000"/>
              </a:lnSpc>
              <a:spcBef>
                <a:spcPts val="0"/>
              </a:spcBef>
              <a:spcAft>
                <a:spcPts val="0"/>
              </a:spcAft>
              <a:buNone/>
            </a:pPr>
            <a:r>
              <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Event Sponsorship and Participation:</a:t>
            </a:r>
            <a:endParaRPr sz="2457">
              <a:solidFill>
                <a:schemeClr val="dk1"/>
              </a:solidFill>
            </a:endParaRPr>
          </a:p>
          <a:p>
            <a:pPr indent="0" lvl="0" marL="0" rtl="0" algn="l">
              <a:lnSpc>
                <a:spcPct val="115000"/>
              </a:lnSpc>
              <a:spcBef>
                <a:spcPts val="0"/>
              </a:spcBef>
              <a:spcAft>
                <a:spcPts val="0"/>
              </a:spcAft>
              <a:buNone/>
            </a:pPr>
            <a:r>
              <a:rPr lang="en" sz="2457">
                <a:solidFill>
                  <a:schemeClr val="dk1"/>
                </a:solidFill>
              </a:rPr>
              <a:t>Actively participating in industry events, trade shows, and conferences. Sponsorship of relevant events or industry associations helps increase brand visibility and positions Marriott Bonvoy Events as a key player in the events and hospitality sector.</a:t>
            </a:r>
            <a:endParaRPr>
              <a:solidFill>
                <a:schemeClr val="dk1"/>
              </a:solidFill>
            </a:endParaRPr>
          </a:p>
        </p:txBody>
      </p:sp>
      <p:pic>
        <p:nvPicPr>
          <p:cNvPr id="108" name="Google Shape;108;p20"/>
          <p:cNvPicPr preferRelativeResize="0"/>
          <p:nvPr/>
        </p:nvPicPr>
        <p:blipFill>
          <a:blip r:embed="rId3">
            <a:alphaModFix/>
          </a:blip>
          <a:stretch>
            <a:fillRect/>
          </a:stretch>
        </p:blipFill>
        <p:spPr>
          <a:xfrm>
            <a:off x="5621975" y="123675"/>
            <a:ext cx="3459350" cy="1165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endParaRPr/>
          </a:p>
        </p:txBody>
      </p:sp>
      <p:sp>
        <p:nvSpPr>
          <p:cNvPr id="114" name="Google Shape;114;p21"/>
          <p:cNvSpPr txBox="1"/>
          <p:nvPr>
            <p:ph idx="1" type="body"/>
          </p:nvPr>
        </p:nvSpPr>
        <p:spPr>
          <a:xfrm>
            <a:off x="311700" y="1017725"/>
            <a:ext cx="8520600" cy="34164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275"/>
              <a:buNone/>
            </a:pPr>
            <a:r>
              <a:rPr lang="en" sz="750">
                <a:solidFill>
                  <a:schemeClr val="dk1"/>
                </a:solidFill>
                <a:highlight>
                  <a:schemeClr val="lt1"/>
                </a:highlight>
              </a:rPr>
              <a:t>marriottbonvoyevents.com. (n.d.). Marriott Bonvoy Events. [online] Available at: https://marriottbonvoyevents.com.</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Marriott International. (n.d.). https://www.marriott.com/meeting-event-hotels/meeting-planning.mi. [online] Available at: https://www.marriott.com/meeting-event-hotels/meeting-planning.mi.</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www.marriott.com. (n.d.). Earn Points for Hosting Events. [online] Available at: https://www.marriott.com/en-gb/loyalty/earn/rewarding-events.mi [Accessed 29 Nov. 2023].</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Krajewski, L. (2021). How Marriott’s Personalized Customer Service Strategy Wins Loyalty. [online] Sharpen. Available at: https://sharpencx.com/blog/marriott-customer-experience-strategy/.</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‌svitla.com. (n.d.). Hospitality Digital Transformation: Personalized Experiences. [online] Available at: https://svitla.com/blog/digital-transformation-hospitality-industry.</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‌Marriott International (2022). 2022 Annual Report. [online] Available at: https://marriott.gcs-web.com/static-files/b82978a6-9d28-4e38-9855-fc4ae2cebe11.</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‌Kolowich, L. (2018). 19 Examples of Brilliant Email Marketing Campaigns [Template]. [online] Hubspot.com. Available at: </a:t>
            </a:r>
            <a:r>
              <a:rPr lang="en" sz="750" u="sng">
                <a:solidFill>
                  <a:schemeClr val="dk1"/>
                </a:solidFill>
                <a:highlight>
                  <a:schemeClr val="lt1"/>
                </a:highlight>
                <a:hlinkClick r:id="rId3">
                  <a:extLst>
                    <a:ext uri="{A12FA001-AC4F-418D-AE19-62706E023703}">
                      <ahyp:hlinkClr val="tx"/>
                    </a:ext>
                  </a:extLst>
                </a:hlinkClick>
              </a:rPr>
              <a:t>https://blog.hubspot.com/marketing/email-marketing-examples-list</a:t>
            </a:r>
            <a:r>
              <a:rPr lang="en" sz="750">
                <a:solidFill>
                  <a:schemeClr val="dk1"/>
                </a:solidFill>
                <a:highlight>
                  <a:schemeClr val="lt1"/>
                </a:highlight>
              </a:rPr>
              <a:t>.</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Rodriguez, D. (2023). Building Customer Confidence How to achieve it - Complete Guide. [online] TecnoSoluciones.com ... Enterprise Solutions on the Internet. Available at: https://tecnosoluciones.com/building-customer-confidence-how-to-achieve-it-complete-guide/?lang=en [Accessed 29 Nov. 2023].</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Environmental, Social, and Governance Progress at Marriott International. (n.d.). Available at: https://serve360.marriott.com/wp-content/uploads/2021/09/2021_Serve_360_Report.pdf.</a:t>
            </a:r>
            <a:endParaRPr sz="750">
              <a:solidFill>
                <a:schemeClr val="dk1"/>
              </a:solidFill>
              <a:highlight>
                <a:schemeClr val="lt1"/>
              </a:highlight>
            </a:endParaRPr>
          </a:p>
          <a:p>
            <a:pPr indent="0" lvl="0" marL="0" rtl="0" algn="l">
              <a:lnSpc>
                <a:spcPct val="95000"/>
              </a:lnSpc>
              <a:spcBef>
                <a:spcPts val="1200"/>
              </a:spcBef>
              <a:spcAft>
                <a:spcPts val="0"/>
              </a:spcAft>
              <a:buSzPts val="275"/>
              <a:buNone/>
            </a:pPr>
            <a:r>
              <a:rPr lang="en" sz="750">
                <a:solidFill>
                  <a:schemeClr val="dk1"/>
                </a:solidFill>
                <a:highlight>
                  <a:schemeClr val="lt1"/>
                </a:highlight>
              </a:rPr>
              <a:t>A YEAR OF resilience. (n.d.). Available at: https://www.annualreports.com/HostedData/AnnualReportArchive/m/NYSE_VAC_2020.pdf [Accessed 29 Nov. 2023]</a:t>
            </a:r>
            <a:r>
              <a:rPr lang="en" sz="100">
                <a:solidFill>
                  <a:schemeClr val="dk1"/>
                </a:solidFill>
                <a:highlight>
                  <a:schemeClr val="lt1"/>
                </a:highlight>
              </a:rPr>
              <a:t>.</a:t>
            </a:r>
            <a:endParaRPr sz="100">
              <a:solidFill>
                <a:schemeClr val="dk1"/>
              </a:solidFill>
              <a:highlight>
                <a:schemeClr val="lt1"/>
              </a:highlight>
            </a:endParaRPr>
          </a:p>
          <a:p>
            <a:pPr indent="0" lvl="0" marL="0" rtl="0" algn="l">
              <a:lnSpc>
                <a:spcPct val="95000"/>
              </a:lnSpc>
              <a:spcBef>
                <a:spcPts val="1200"/>
              </a:spcBef>
              <a:spcAft>
                <a:spcPts val="0"/>
              </a:spcAft>
              <a:buSzPts val="275"/>
              <a:buNone/>
            </a:pPr>
            <a:r>
              <a:rPr lang="en" sz="100">
                <a:solidFill>
                  <a:srgbClr val="000000"/>
                </a:solidFill>
                <a:highlight>
                  <a:srgbClr val="FFFFFF"/>
                </a:highlight>
              </a:rPr>
              <a:t>‌</a:t>
            </a:r>
            <a:endParaRPr sz="100">
              <a:solidFill>
                <a:srgbClr val="000000"/>
              </a:solidFill>
              <a:highlight>
                <a:srgbClr val="FFFFFF"/>
              </a:highlight>
            </a:endParaRPr>
          </a:p>
          <a:p>
            <a:pPr indent="0" lvl="0" marL="0" rtl="0" algn="l">
              <a:lnSpc>
                <a:spcPct val="95000"/>
              </a:lnSpc>
              <a:spcBef>
                <a:spcPts val="1200"/>
              </a:spcBef>
              <a:spcAft>
                <a:spcPts val="1200"/>
              </a:spcAft>
              <a:buSzPts val="275"/>
              <a:buNone/>
            </a:pPr>
            <a:r>
              <a:t/>
            </a:r>
            <a:endParaRPr sz="100">
              <a:solidFill>
                <a:srgbClr val="000000"/>
              </a:solidFill>
              <a:highlight>
                <a:srgbClr val="FFFFFF"/>
              </a:highlight>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