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0"/>
  </p:notesMasterIdLst>
  <p:handoutMasterIdLst>
    <p:handoutMasterId r:id="rId71"/>
  </p:handoutMasterIdLst>
  <p:sldIdLst>
    <p:sldId id="604" r:id="rId5"/>
    <p:sldId id="577" r:id="rId6"/>
    <p:sldId id="496" r:id="rId7"/>
    <p:sldId id="603" r:id="rId8"/>
    <p:sldId id="519" r:id="rId9"/>
    <p:sldId id="497" r:id="rId10"/>
    <p:sldId id="633" r:id="rId11"/>
    <p:sldId id="522" r:id="rId12"/>
    <p:sldId id="606" r:id="rId13"/>
    <p:sldId id="516" r:id="rId14"/>
    <p:sldId id="607" r:id="rId15"/>
    <p:sldId id="503" r:id="rId16"/>
    <p:sldId id="504" r:id="rId17"/>
    <p:sldId id="506" r:id="rId18"/>
    <p:sldId id="507" r:id="rId19"/>
    <p:sldId id="508" r:id="rId20"/>
    <p:sldId id="509" r:id="rId21"/>
    <p:sldId id="510" r:id="rId22"/>
    <p:sldId id="511" r:id="rId23"/>
    <p:sldId id="608" r:id="rId24"/>
    <p:sldId id="609" r:id="rId25"/>
    <p:sldId id="514" r:id="rId26"/>
    <p:sldId id="610" r:id="rId27"/>
    <p:sldId id="528" r:id="rId28"/>
    <p:sldId id="527" r:id="rId29"/>
    <p:sldId id="622" r:id="rId30"/>
    <p:sldId id="617" r:id="rId31"/>
    <p:sldId id="605" r:id="rId32"/>
    <p:sldId id="595" r:id="rId33"/>
    <p:sldId id="636" r:id="rId34"/>
    <p:sldId id="618" r:id="rId35"/>
    <p:sldId id="619" r:id="rId36"/>
    <p:sldId id="620" r:id="rId37"/>
    <p:sldId id="582" r:id="rId38"/>
    <p:sldId id="569" r:id="rId39"/>
    <p:sldId id="637" r:id="rId40"/>
    <p:sldId id="641" r:id="rId41"/>
    <p:sldId id="644" r:id="rId42"/>
    <p:sldId id="646" r:id="rId43"/>
    <p:sldId id="643" r:id="rId44"/>
    <p:sldId id="645" r:id="rId45"/>
    <p:sldId id="572" r:id="rId46"/>
    <p:sldId id="586" r:id="rId47"/>
    <p:sldId id="635" r:id="rId48"/>
    <p:sldId id="529" r:id="rId49"/>
    <p:sldId id="627" r:id="rId50"/>
    <p:sldId id="542" r:id="rId51"/>
    <p:sldId id="543" r:id="rId52"/>
    <p:sldId id="544" r:id="rId53"/>
    <p:sldId id="545" r:id="rId54"/>
    <p:sldId id="584" r:id="rId55"/>
    <p:sldId id="624" r:id="rId56"/>
    <p:sldId id="632" r:id="rId57"/>
    <p:sldId id="550" r:id="rId58"/>
    <p:sldId id="552" r:id="rId59"/>
    <p:sldId id="568" r:id="rId60"/>
    <p:sldId id="566" r:id="rId61"/>
    <p:sldId id="472" r:id="rId62"/>
    <p:sldId id="600" r:id="rId63"/>
    <p:sldId id="629" r:id="rId64"/>
    <p:sldId id="630" r:id="rId65"/>
    <p:sldId id="535" r:id="rId66"/>
    <p:sldId id="634" r:id="rId67"/>
    <p:sldId id="512" r:id="rId68"/>
    <p:sldId id="631" r:id="rId6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k Thomas" initials="MT [2]" lastIdx="1" clrIdx="0">
    <p:extLst>
      <p:ext uri="{19B8F6BF-5375-455C-9EA6-DF929625EA0E}">
        <p15:presenceInfo xmlns:p15="http://schemas.microsoft.com/office/powerpoint/2012/main" userId="S-1-5-21-809251214-2178901256-4152538893-2676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86" d="100"/>
          <a:sy n="86" d="100"/>
        </p:scale>
        <p:origin x="957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tableStyles" Target="tableStyles.xml"/><Relationship Id="rId7" Type="http://schemas.openxmlformats.org/officeDocument/2006/relationships/slide" Target="slides/slide3.xml"/><Relationship Id="rId71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61" Type="http://schemas.openxmlformats.org/officeDocument/2006/relationships/slide" Target="slides/slide57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85D4A5-5DC3-443B-BDBC-F9B103BE7BB5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699E7163-BCE2-4DFF-B383-406C1437BCEE}">
      <dgm:prSet phldrT="[Text]" custT="1"/>
      <dgm:spPr>
        <a:solidFill>
          <a:schemeClr val="bg1">
            <a:lumMod val="75000"/>
          </a:schemeClr>
        </a:solidFill>
      </dgm:spPr>
      <dgm:t>
        <a:bodyPr/>
        <a:lstStyle/>
        <a:p>
          <a:r>
            <a:rPr lang="en-GB" sz="2400" b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Research &amp; Thinking:</a:t>
          </a:r>
        </a:p>
        <a:p>
          <a:r>
            <a:rPr lang="en-GB" sz="1600" b="0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Job, Employer, Sector, Themes &amp; unwritten</a:t>
          </a:r>
        </a:p>
        <a:p>
          <a:r>
            <a:rPr lang="en-GB" sz="2400" b="0" i="0" dirty="0">
              <a:solidFill>
                <a:srgbClr val="C0000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Establishing CRITERIA</a:t>
          </a:r>
          <a:r>
            <a:rPr lang="en-GB" sz="2000" b="0" i="0" dirty="0">
              <a:solidFill>
                <a:srgbClr val="C0000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!</a:t>
          </a:r>
        </a:p>
      </dgm:t>
    </dgm:pt>
    <dgm:pt modelId="{D9B3A66C-A987-45EC-86C8-B6D92013897A}" type="parTrans" cxnId="{498E1F67-21B2-4449-B03D-E0203F0918D9}">
      <dgm:prSet/>
      <dgm:spPr/>
      <dgm:t>
        <a:bodyPr/>
        <a:lstStyle/>
        <a:p>
          <a:endParaRPr lang="en-GB"/>
        </a:p>
      </dgm:t>
    </dgm:pt>
    <dgm:pt modelId="{9AA3A4A6-3AE0-4F0B-925F-133D86594E45}" type="sibTrans" cxnId="{498E1F67-21B2-4449-B03D-E0203F0918D9}">
      <dgm:prSet/>
      <dgm:spPr/>
      <dgm:t>
        <a:bodyPr/>
        <a:lstStyle/>
        <a:p>
          <a:endParaRPr lang="en-GB"/>
        </a:p>
      </dgm:t>
    </dgm:pt>
    <dgm:pt modelId="{BE13A031-BE99-47C7-991E-EFA8A3D16A47}">
      <dgm:prSet phldrT="[Text]" custT="1"/>
      <dgm:spPr>
        <a:solidFill>
          <a:schemeClr val="bg1">
            <a:lumMod val="85000"/>
          </a:schemeClr>
        </a:solidFill>
      </dgm:spPr>
      <dgm:t>
        <a:bodyPr/>
        <a:lstStyle/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Writing: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b="1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Evidencing criteria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Excellent English/Welsh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STAR writing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Grammar &amp; Spelling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Relevance</a:t>
          </a:r>
        </a:p>
        <a:p>
          <a:pPr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dirty="0"/>
        </a:p>
      </dgm:t>
    </dgm:pt>
    <dgm:pt modelId="{25550453-8A22-4FAA-A970-84B3D34C1EEA}" type="parTrans" cxnId="{BA7C5CD2-DAFD-4CB9-AF7D-34E0A33A51B9}">
      <dgm:prSet/>
      <dgm:spPr/>
      <dgm:t>
        <a:bodyPr/>
        <a:lstStyle/>
        <a:p>
          <a:endParaRPr lang="en-GB"/>
        </a:p>
      </dgm:t>
    </dgm:pt>
    <dgm:pt modelId="{A18FDEDF-C37C-48F2-97BD-92532BC72C55}" type="sibTrans" cxnId="{BA7C5CD2-DAFD-4CB9-AF7D-34E0A33A51B9}">
      <dgm:prSet/>
      <dgm:spPr/>
      <dgm:t>
        <a:bodyPr/>
        <a:lstStyle/>
        <a:p>
          <a:endParaRPr lang="en-GB"/>
        </a:p>
      </dgm:t>
    </dgm:pt>
    <dgm:pt modelId="{56330D8F-2AC8-4504-986F-6CC03AF5D14F}">
      <dgm:prSet phldrT="[Text]" custT="1"/>
      <dgm:spPr>
        <a:solidFill>
          <a:schemeClr val="bg1">
            <a:lumMod val="95000"/>
            <a:alpha val="50000"/>
          </a:schemeClr>
        </a:solidFill>
      </dgm:spPr>
      <dgm:t>
        <a:bodyPr/>
        <a:lstStyle/>
        <a:p>
          <a:endParaRPr lang="en-GB" sz="900" b="1" dirty="0">
            <a:latin typeface="Segoe UI Semilight" panose="020B0402040204020203" pitchFamily="34" charset="0"/>
            <a:ea typeface="Segoe UI Historic" panose="020B0502040204020203" pitchFamily="34" charset="0"/>
            <a:cs typeface="Segoe UI Semilight" panose="020B0402040204020203" pitchFamily="34" charset="0"/>
          </a:endParaRPr>
        </a:p>
        <a:p>
          <a:r>
            <a:rPr lang="en-GB" sz="24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Structure &amp; format:</a:t>
          </a:r>
        </a:p>
        <a:p>
          <a:r>
            <a:rPr lang="en-GB" sz="16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On-line / Off-line</a:t>
          </a:r>
        </a:p>
        <a:p>
          <a:r>
            <a:rPr lang="en-GB" sz="16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Font, Tabs, </a:t>
          </a:r>
        </a:p>
        <a:p>
          <a:r>
            <a:rPr lang="en-GB" sz="16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Indent, Bold</a:t>
          </a:r>
        </a:p>
        <a:p>
          <a:r>
            <a:rPr lang="en-GB" sz="1600" b="1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Shape, Space allocation</a:t>
          </a:r>
        </a:p>
        <a:p>
          <a:endParaRPr lang="en-GB" sz="1800" dirty="0"/>
        </a:p>
      </dgm:t>
    </dgm:pt>
    <dgm:pt modelId="{600986A1-506D-400A-B62E-9230EE391BB1}" type="parTrans" cxnId="{53022AC8-8445-4B66-BFCD-06D882C5E777}">
      <dgm:prSet/>
      <dgm:spPr/>
      <dgm:t>
        <a:bodyPr/>
        <a:lstStyle/>
        <a:p>
          <a:endParaRPr lang="en-GB"/>
        </a:p>
      </dgm:t>
    </dgm:pt>
    <dgm:pt modelId="{A3FDE0E7-2836-4A6A-BC72-E330FBCF5F7A}" type="sibTrans" cxnId="{53022AC8-8445-4B66-BFCD-06D882C5E777}">
      <dgm:prSet/>
      <dgm:spPr/>
      <dgm:t>
        <a:bodyPr/>
        <a:lstStyle/>
        <a:p>
          <a:endParaRPr lang="en-GB"/>
        </a:p>
      </dgm:t>
    </dgm:pt>
    <dgm:pt modelId="{EF7F615E-6FF8-4074-A2E2-9121CBA3AC16}" type="pres">
      <dgm:prSet presAssocID="{FC85D4A5-5DC3-443B-BDBC-F9B103BE7BB5}" presName="compositeShape" presStyleCnt="0">
        <dgm:presLayoutVars>
          <dgm:chMax val="7"/>
          <dgm:dir/>
          <dgm:resizeHandles val="exact"/>
        </dgm:presLayoutVars>
      </dgm:prSet>
      <dgm:spPr/>
    </dgm:pt>
    <dgm:pt modelId="{DB73E537-5CFC-4142-984E-9974836C3DE3}" type="pres">
      <dgm:prSet presAssocID="{699E7163-BCE2-4DFF-B383-406C1437BCEE}" presName="circ1" presStyleLbl="vennNode1" presStyleIdx="0" presStyleCnt="3" custScaleX="133592" custLinFactNeighborX="3219" custLinFactNeighborY="-1809"/>
      <dgm:spPr/>
      <dgm:t>
        <a:bodyPr/>
        <a:lstStyle/>
        <a:p>
          <a:endParaRPr lang="en-US"/>
        </a:p>
      </dgm:t>
    </dgm:pt>
    <dgm:pt modelId="{D6A5D576-68EB-473F-A9D5-3D7C560812BF}" type="pres">
      <dgm:prSet presAssocID="{699E7163-BCE2-4DFF-B383-406C1437BCE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59D209-7E48-4989-9660-58A4B162802B}" type="pres">
      <dgm:prSet presAssocID="{BE13A031-BE99-47C7-991E-EFA8A3D16A47}" presName="circ2" presStyleLbl="vennNode1" presStyleIdx="1" presStyleCnt="3" custScaleX="119115" custLinFactNeighborX="17582" custLinFactNeighborY="4737"/>
      <dgm:spPr/>
      <dgm:t>
        <a:bodyPr/>
        <a:lstStyle/>
        <a:p>
          <a:endParaRPr lang="en-US"/>
        </a:p>
      </dgm:t>
    </dgm:pt>
    <dgm:pt modelId="{CE3FB2C8-F4AF-46EB-9E1D-3C1ACF979686}" type="pres">
      <dgm:prSet presAssocID="{BE13A031-BE99-47C7-991E-EFA8A3D16A4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04C4F9-275B-4A31-BBAF-68327DF30620}" type="pres">
      <dgm:prSet presAssocID="{56330D8F-2AC8-4504-986F-6CC03AF5D14F}" presName="circ3" presStyleLbl="vennNode1" presStyleIdx="2" presStyleCnt="3" custScaleX="122460" custScaleY="101335" custLinFactNeighborX="-367" custLinFactNeighborY="3013"/>
      <dgm:spPr/>
      <dgm:t>
        <a:bodyPr/>
        <a:lstStyle/>
        <a:p>
          <a:endParaRPr lang="en-US"/>
        </a:p>
      </dgm:t>
    </dgm:pt>
    <dgm:pt modelId="{DB186A9B-8662-44BF-8C21-6C1DEC706088}" type="pres">
      <dgm:prSet presAssocID="{56330D8F-2AC8-4504-986F-6CC03AF5D14F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C782294-A9BA-4F25-AABC-88136EAB1355}" type="presOf" srcId="{699E7163-BCE2-4DFF-B383-406C1437BCEE}" destId="{DB73E537-5CFC-4142-984E-9974836C3DE3}" srcOrd="0" destOrd="0" presId="urn:microsoft.com/office/officeart/2005/8/layout/venn1"/>
    <dgm:cxn modelId="{4765498D-8497-4ADB-8013-9F694F3CDDEF}" type="presOf" srcId="{BE13A031-BE99-47C7-991E-EFA8A3D16A47}" destId="{F759D209-7E48-4989-9660-58A4B162802B}" srcOrd="0" destOrd="0" presId="urn:microsoft.com/office/officeart/2005/8/layout/venn1"/>
    <dgm:cxn modelId="{CA84484E-C261-44E6-BCB4-C0513C9BB63D}" type="presOf" srcId="{699E7163-BCE2-4DFF-B383-406C1437BCEE}" destId="{D6A5D576-68EB-473F-A9D5-3D7C560812BF}" srcOrd="1" destOrd="0" presId="urn:microsoft.com/office/officeart/2005/8/layout/venn1"/>
    <dgm:cxn modelId="{47F9EDC1-4D43-4F12-888E-637879CCCFD1}" type="presOf" srcId="{56330D8F-2AC8-4504-986F-6CC03AF5D14F}" destId="{DB186A9B-8662-44BF-8C21-6C1DEC706088}" srcOrd="1" destOrd="0" presId="urn:microsoft.com/office/officeart/2005/8/layout/venn1"/>
    <dgm:cxn modelId="{BA7C5CD2-DAFD-4CB9-AF7D-34E0A33A51B9}" srcId="{FC85D4A5-5DC3-443B-BDBC-F9B103BE7BB5}" destId="{BE13A031-BE99-47C7-991E-EFA8A3D16A47}" srcOrd="1" destOrd="0" parTransId="{25550453-8A22-4FAA-A970-84B3D34C1EEA}" sibTransId="{A18FDEDF-C37C-48F2-97BD-92532BC72C55}"/>
    <dgm:cxn modelId="{53022AC8-8445-4B66-BFCD-06D882C5E777}" srcId="{FC85D4A5-5DC3-443B-BDBC-F9B103BE7BB5}" destId="{56330D8F-2AC8-4504-986F-6CC03AF5D14F}" srcOrd="2" destOrd="0" parTransId="{600986A1-506D-400A-B62E-9230EE391BB1}" sibTransId="{A3FDE0E7-2836-4A6A-BC72-E330FBCF5F7A}"/>
    <dgm:cxn modelId="{E094E4C8-56C2-4036-ACAC-56626C0E2643}" type="presOf" srcId="{FC85D4A5-5DC3-443B-BDBC-F9B103BE7BB5}" destId="{EF7F615E-6FF8-4074-A2E2-9121CBA3AC16}" srcOrd="0" destOrd="0" presId="urn:microsoft.com/office/officeart/2005/8/layout/venn1"/>
    <dgm:cxn modelId="{00F9A5D9-6CB7-45E8-B7CB-59A99FD6BB31}" type="presOf" srcId="{56330D8F-2AC8-4504-986F-6CC03AF5D14F}" destId="{1904C4F9-275B-4A31-BBAF-68327DF30620}" srcOrd="0" destOrd="0" presId="urn:microsoft.com/office/officeart/2005/8/layout/venn1"/>
    <dgm:cxn modelId="{5A7F86F4-4541-4BD9-897D-75D016B3B6A8}" type="presOf" srcId="{BE13A031-BE99-47C7-991E-EFA8A3D16A47}" destId="{CE3FB2C8-F4AF-46EB-9E1D-3C1ACF979686}" srcOrd="1" destOrd="0" presId="urn:microsoft.com/office/officeart/2005/8/layout/venn1"/>
    <dgm:cxn modelId="{498E1F67-21B2-4449-B03D-E0203F0918D9}" srcId="{FC85D4A5-5DC3-443B-BDBC-F9B103BE7BB5}" destId="{699E7163-BCE2-4DFF-B383-406C1437BCEE}" srcOrd="0" destOrd="0" parTransId="{D9B3A66C-A987-45EC-86C8-B6D92013897A}" sibTransId="{9AA3A4A6-3AE0-4F0B-925F-133D86594E45}"/>
    <dgm:cxn modelId="{649E6ABF-AA8C-4D2E-9E08-2AA0BECD8F69}" type="presParOf" srcId="{EF7F615E-6FF8-4074-A2E2-9121CBA3AC16}" destId="{DB73E537-5CFC-4142-984E-9974836C3DE3}" srcOrd="0" destOrd="0" presId="urn:microsoft.com/office/officeart/2005/8/layout/venn1"/>
    <dgm:cxn modelId="{72AA9CF0-050B-425B-88BC-3901A4ABC1F1}" type="presParOf" srcId="{EF7F615E-6FF8-4074-A2E2-9121CBA3AC16}" destId="{D6A5D576-68EB-473F-A9D5-3D7C560812BF}" srcOrd="1" destOrd="0" presId="urn:microsoft.com/office/officeart/2005/8/layout/venn1"/>
    <dgm:cxn modelId="{F77589D7-3203-4F53-A571-98DA5240521B}" type="presParOf" srcId="{EF7F615E-6FF8-4074-A2E2-9121CBA3AC16}" destId="{F759D209-7E48-4989-9660-58A4B162802B}" srcOrd="2" destOrd="0" presId="urn:microsoft.com/office/officeart/2005/8/layout/venn1"/>
    <dgm:cxn modelId="{423F0E99-AE97-420E-AF99-94159EFA0AAE}" type="presParOf" srcId="{EF7F615E-6FF8-4074-A2E2-9121CBA3AC16}" destId="{CE3FB2C8-F4AF-46EB-9E1D-3C1ACF979686}" srcOrd="3" destOrd="0" presId="urn:microsoft.com/office/officeart/2005/8/layout/venn1"/>
    <dgm:cxn modelId="{93DC2C11-2E74-4B46-9639-48261A67EDC9}" type="presParOf" srcId="{EF7F615E-6FF8-4074-A2E2-9121CBA3AC16}" destId="{1904C4F9-275B-4A31-BBAF-68327DF30620}" srcOrd="4" destOrd="0" presId="urn:microsoft.com/office/officeart/2005/8/layout/venn1"/>
    <dgm:cxn modelId="{230C0668-B21C-40EE-9BF9-41E09A72714A}" type="presParOf" srcId="{EF7F615E-6FF8-4074-A2E2-9121CBA3AC16}" destId="{DB186A9B-8662-44BF-8C21-6C1DEC706088}" srcOrd="5" destOrd="0" presId="urn:microsoft.com/office/officeart/2005/8/layout/venn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3E537-5CFC-4142-984E-9974836C3DE3}">
      <dsp:nvSpPr>
        <dsp:cNvPr id="0" name=""/>
        <dsp:cNvSpPr/>
      </dsp:nvSpPr>
      <dsp:spPr>
        <a:xfrm>
          <a:off x="1459015" y="81023"/>
          <a:ext cx="4022949" cy="3011370"/>
        </a:xfrm>
        <a:prstGeom prst="ellipse">
          <a:avLst/>
        </a:prstGeom>
        <a:solidFill>
          <a:schemeClr val="bg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Research &amp; Thinking: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0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Job, Employer, Sector, Themes &amp; unwritten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0" i="0" kern="1200" dirty="0">
              <a:solidFill>
                <a:srgbClr val="C0000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Establishing CRITERIA</a:t>
          </a:r>
          <a:r>
            <a:rPr lang="en-GB" sz="2000" b="0" i="0" kern="1200" dirty="0">
              <a:solidFill>
                <a:srgbClr val="C0000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!</a:t>
          </a:r>
        </a:p>
      </dsp:txBody>
      <dsp:txXfrm>
        <a:off x="1995408" y="608013"/>
        <a:ext cx="2950163" cy="1355116"/>
      </dsp:txXfrm>
    </dsp:sp>
    <dsp:sp modelId="{F759D209-7E48-4989-9660-58A4B162802B}">
      <dsp:nvSpPr>
        <dsp:cNvPr id="0" name=""/>
        <dsp:cNvSpPr/>
      </dsp:nvSpPr>
      <dsp:spPr>
        <a:xfrm>
          <a:off x="3109750" y="2160254"/>
          <a:ext cx="3586993" cy="3011370"/>
        </a:xfrm>
        <a:prstGeom prst="ellipse">
          <a:avLst/>
        </a:prstGeom>
        <a:solidFill>
          <a:schemeClr val="bg1">
            <a:lumMod val="8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Writing: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b="1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Evidencing criteria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Excellent English/Welsh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STAR writing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Grammar &amp; Spelling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i="0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Relevance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i="0" kern="1200" dirty="0"/>
        </a:p>
      </dsp:txBody>
      <dsp:txXfrm>
        <a:off x="4206772" y="2938191"/>
        <a:ext cx="2152196" cy="1656253"/>
      </dsp:txXfrm>
    </dsp:sp>
    <dsp:sp modelId="{1904C4F9-275B-4A31-BBAF-68327DF30620}">
      <dsp:nvSpPr>
        <dsp:cNvPr id="0" name=""/>
        <dsp:cNvSpPr/>
      </dsp:nvSpPr>
      <dsp:spPr>
        <a:xfrm>
          <a:off x="432037" y="2088237"/>
          <a:ext cx="3687724" cy="3051572"/>
        </a:xfrm>
        <a:prstGeom prst="ellipse">
          <a:avLst/>
        </a:prstGeom>
        <a:solidFill>
          <a:schemeClr val="bg1">
            <a:lumMod val="95000"/>
            <a:alpha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900" b="1" kern="1200" dirty="0">
            <a:latin typeface="Segoe UI Semilight" panose="020B0402040204020203" pitchFamily="34" charset="0"/>
            <a:ea typeface="Segoe UI Historic" panose="020B0502040204020203" pitchFamily="34" charset="0"/>
            <a:cs typeface="Segoe UI Semilight" panose="020B0402040204020203" pitchFamily="34" charset="0"/>
          </a:endParaRP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Structure &amp; format: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On-line / Off-line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Font, Tabs, 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Indent, Bold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2060"/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rPr>
            <a:t>Shape, Space allocation</a:t>
          </a:r>
        </a:p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/>
        </a:p>
      </dsp:txBody>
      <dsp:txXfrm>
        <a:off x="779298" y="2876560"/>
        <a:ext cx="2212634" cy="1678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364D323-399C-4AAA-BBEB-EF6019C98CFD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26634E9-DEFB-4C1C-AB5F-B2A042B43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30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X3 or x2 if </a:t>
            </a:r>
            <a:r>
              <a:rPr lang="en-GB" dirty="0" err="1"/>
              <a:t>hgrp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786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baseline="0" dirty="0">
                <a:solidFill>
                  <a:srgbClr val="002060"/>
                </a:solidFill>
                <a:sym typeface="Wingdings 3" panose="05040102010807070707" pitchFamily="18" charset="2"/>
              </a:rPr>
              <a:t>Flip</a:t>
            </a:r>
            <a:r>
              <a:rPr lang="en-GB" i="1" baseline="0" dirty="0">
                <a:solidFill>
                  <a:schemeClr val="tx1"/>
                </a:solidFill>
                <a:sym typeface="Wingdings 3" panose="05040102010807070707" pitchFamily="18" charset="2"/>
              </a:rPr>
              <a:t>chart !!!!!!!!           </a:t>
            </a:r>
            <a:r>
              <a:rPr lang="en-GB" i="1" baseline="0" dirty="0">
                <a:sym typeface="Wingdings 3" panose="05040102010807070707" pitchFamily="18" charset="2"/>
              </a:rPr>
              <a:t>    </a:t>
            </a:r>
            <a:r>
              <a:rPr lang="en-GB" b="1" i="0" baseline="0" dirty="0">
                <a:sym typeface="Wingdings 3" panose="05040102010807070707" pitchFamily="18" charset="2"/>
              </a:rPr>
              <a:t>2b  D. PAIRS &gt;&gt;&gt; Issues/Solutions  10 </a:t>
            </a:r>
            <a:r>
              <a:rPr lang="en-GB" b="1" i="0" baseline="0" dirty="0" err="1">
                <a:sym typeface="Wingdings 3" panose="05040102010807070707" pitchFamily="18" charset="2"/>
              </a:rPr>
              <a:t>mins</a:t>
            </a:r>
            <a:endParaRPr lang="en-GB" b="1" i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9744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X3 or x2 if </a:t>
            </a:r>
            <a:r>
              <a:rPr lang="en-GB" dirty="0" err="1"/>
              <a:t>hgrp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112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727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02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26634E9-DEFB-4C1C-AB5F-B2A042B43AB2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664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s://www.uwtsd.ac.uk/student-life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careers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postgraduate-study/masters-degrees/applying-for-a-masters-degree" TargetMode="External"/><Relationship Id="rId2" Type="http://schemas.openxmlformats.org/officeDocument/2006/relationships/hyperlink" Target="https://www.prospects.ac.uk/postgraduate-study/masters-degree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planner" TargetMode="External"/><Relationship Id="rId13" Type="http://schemas.openxmlformats.org/officeDocument/2006/relationships/image" Target="../media/image16.png"/><Relationship Id="rId3" Type="http://schemas.openxmlformats.org/officeDocument/2006/relationships/hyperlink" Target="https://www.prospects.ac.uk/jobs-and-work-experience/job-sectors" TargetMode="External"/><Relationship Id="rId7" Type="http://schemas.openxmlformats.org/officeDocument/2006/relationships/hyperlink" Target="https://www.prospects.ac.uk/job-profiles/high-intensity-therapist" TargetMode="External"/><Relationship Id="rId12" Type="http://schemas.openxmlformats.org/officeDocument/2006/relationships/image" Target="../media/image15.jpeg"/><Relationship Id="rId2" Type="http://schemas.openxmlformats.org/officeDocument/2006/relationships/hyperlink" Target="https://www.prospects.ac.uk/careers-advice/what-can-i-do-with-my-degree/psychology" TargetMode="External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rospects.ac.uk/job-profiles/human-resources-officer" TargetMode="External"/><Relationship Id="rId11" Type="http://schemas.openxmlformats.org/officeDocument/2006/relationships/hyperlink" Target="http://www.uwtsd.ac.uk/careers/" TargetMode="External"/><Relationship Id="rId5" Type="http://schemas.openxmlformats.org/officeDocument/2006/relationships/hyperlink" Target="https://www.prospects.ac.uk/job-profiles/counsellor" TargetMode="External"/><Relationship Id="rId15" Type="http://schemas.openxmlformats.org/officeDocument/2006/relationships/image" Target="../media/image18.png"/><Relationship Id="rId10" Type="http://schemas.openxmlformats.org/officeDocument/2006/relationships/image" Target="../media/image14.jpeg"/><Relationship Id="rId4" Type="http://schemas.openxmlformats.org/officeDocument/2006/relationships/hyperlink" Target="https://www.nationalcounsellingsociety.org/" TargetMode="External"/><Relationship Id="rId9" Type="http://schemas.openxmlformats.org/officeDocument/2006/relationships/image" Target="../media/image13.jpeg"/><Relationship Id="rId14" Type="http://schemas.openxmlformats.org/officeDocument/2006/relationships/image" Target="../media/image17.pn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spects.ac.uk/jobs-and-work-experience/job-sectors/healthcare" TargetMode="External"/><Relationship Id="rId13" Type="http://schemas.openxmlformats.org/officeDocument/2006/relationships/image" Target="../media/image17.png"/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12" Type="http://schemas.openxmlformats.org/officeDocument/2006/relationships/hyperlink" Target="20%20CV%20&amp;%20APPLIC%20stuff%20for%20Students" TargetMode="External"/><Relationship Id="rId2" Type="http://schemas.openxmlformats.org/officeDocument/2006/relationships/hyperlink" Target="https://www.prospects.ac.uk/planner" TargetMode="External"/><Relationship Id="rId16" Type="http://schemas.openxmlformats.org/officeDocument/2006/relationships/image" Target="../media/image25.jp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rospects.ac.uk/job-profiles/further-education-teacher" TargetMode="External"/><Relationship Id="rId11" Type="http://schemas.openxmlformats.org/officeDocument/2006/relationships/image" Target="../media/image16.png"/><Relationship Id="rId5" Type="http://schemas.openxmlformats.org/officeDocument/2006/relationships/image" Target="../media/image21.jpeg"/><Relationship Id="rId15" Type="http://schemas.openxmlformats.org/officeDocument/2006/relationships/image" Target="../media/image18.png"/><Relationship Id="rId10" Type="http://schemas.openxmlformats.org/officeDocument/2006/relationships/image" Target="../media/image23.jpeg"/><Relationship Id="rId4" Type="http://schemas.openxmlformats.org/officeDocument/2006/relationships/hyperlink" Target="https://www.prospects.ac.uk/careers-advice/what-can-i-do-with-my-degree/psychology" TargetMode="External"/><Relationship Id="rId9" Type="http://schemas.openxmlformats.org/officeDocument/2006/relationships/image" Target="../media/image14.jpeg"/><Relationship Id="rId14" Type="http://schemas.openxmlformats.org/officeDocument/2006/relationships/image" Target="../media/image24.jp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9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em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prospects-ac-uk.cdn.prismic.io/prospects-ac-uk/e004aae6-c6cd-4f25-a132-d3698bdc6eb7_cv-traditional-2015.pdf" TargetMode="External"/><Relationship Id="rId2" Type="http://schemas.openxmlformats.org/officeDocument/2006/relationships/hyperlink" Target="https://www.prospects.ac.uk/careers-advice/cvs-and-cover-letter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ni.edu/careerservices/sites/default/files/docs/resume_verbs.pdf" TargetMode="External"/><Relationship Id="rId4" Type="http://schemas.openxmlformats.org/officeDocument/2006/relationships/hyperlink" Target="https://www.prospects.ac.uk/careers-advice/cvs-and-cover-letters/cover-letters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y/gyrfaoedd/" TargetMode="Externa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3.emf"/><Relationship Id="rId4" Type="http://schemas.openxmlformats.org/officeDocument/2006/relationships/package" Target="../embeddings/Microsoft_Word_Document.docx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g"/><Relationship Id="rId4" Type="http://schemas.openxmlformats.org/officeDocument/2006/relationships/image" Target="../media/image35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7.emf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9834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628800"/>
            <a:ext cx="7272808" cy="1368152"/>
          </a:xfrm>
        </p:spPr>
        <p:txBody>
          <a:bodyPr>
            <a:normAutofit/>
          </a:bodyPr>
          <a:lstStyle/>
          <a:p>
            <a:pPr algn="l"/>
            <a:r>
              <a:rPr lang="en-GB" sz="3600" b="1" dirty="0">
                <a:solidFill>
                  <a:srgbClr val="7030A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Yr Athrofa: Institute of Education L6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9512" y="2708920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Careers </a:t>
            </a:r>
            <a:r>
              <a:rPr lang="cy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principles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data &amp; </a:t>
            </a:r>
            <a:r>
              <a:rPr lang="cy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effective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cy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CVs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it-IT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Egwyddorion gyrfaoedd, data a CVu effeithiol</a:t>
            </a:r>
            <a:endParaRPr lang="en-GB" sz="32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300192" y="94548"/>
            <a:ext cx="2736304" cy="886179"/>
          </a:xfrm>
          <a:prstGeom prst="roundRect">
            <a:avLst>
              <a:gd name="adj" fmla="val 50000"/>
            </a:avLst>
          </a:prstGeom>
          <a:noFill/>
          <a:ln w="12700">
            <a:noFill/>
          </a:ln>
          <a:effectLst>
            <a:glow rad="228600">
              <a:schemeClr val="bg2">
                <a:lumMod val="2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2">
                    <a:lumMod val="1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bg2">
                    <a:lumMod val="1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</a:t>
            </a:r>
            <a:endParaRPr lang="en-GB" dirty="0">
              <a:solidFill>
                <a:schemeClr val="bg2">
                  <a:lumMod val="1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algn="ctr"/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Careers Service</a:t>
            </a:r>
          </a:p>
        </p:txBody>
      </p:sp>
    </p:spTree>
    <p:extLst>
      <p:ext uri="{BB962C8B-B14F-4D97-AF65-F5344CB8AC3E}">
        <p14:creationId xmlns:p14="http://schemas.microsoft.com/office/powerpoint/2010/main" val="1157132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8105951"/>
              </p:ext>
            </p:extLst>
          </p:nvPr>
        </p:nvGraphicFramePr>
        <p:xfrm>
          <a:off x="-1" y="2"/>
          <a:ext cx="9144002" cy="7029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75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37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127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49813"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Eitem</a:t>
                      </a:r>
                      <a:endParaRPr lang="en-GB" sz="36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Item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6408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Cyflwyniad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Gwasanaeth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Gyrfaoedd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Careers Service Introduction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694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Mythiau</a:t>
                      </a:r>
                      <a:r>
                        <a:rPr lang="cy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&amp; realiti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Myths &amp; reality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6408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Egwyddorion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a </a:t>
                      </a: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Datrysiadau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Principles &amp;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Solutions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6408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Gwybodaeth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penodol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Specific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information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6408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Datblygu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CV </a:t>
                      </a: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effeithiol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Developing 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an effective CV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162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Gwybodaeth</a:t>
                      </a: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2400" b="0" i="0" kern="1200" dirty="0" err="1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bellach</a:t>
                      </a:r>
                      <a:r>
                        <a:rPr lang="en-GB" sz="2400" b="0" i="0" kern="1200" baseline="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endParaRPr lang="en-GB" sz="2400" b="0" i="0" kern="1200" dirty="0">
                        <a:solidFill>
                          <a:srgbClr val="00206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i="0" kern="1200" dirty="0">
                          <a:solidFill>
                            <a:srgbClr val="00206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Further Information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17834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934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Eich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gwasanaeth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chi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</a:t>
            </a:r>
            <a:r>
              <a:rPr lang="en-GB" sz="32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Your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Talwyd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am! £0 APG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Abertawe-Caerfyrddin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WiW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- E-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bost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- Skype</a:t>
            </a:r>
          </a:p>
          <a:p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51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wythnos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o 52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Cyn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ystod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ar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ôl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Graddio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Llun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mawr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bach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Paid for / Free APS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Swansea-Carmarthen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F2F – Email –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Scype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51 weeks of 52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Before, During and After Graduation 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Big &amp; small picture</a:t>
            </a:r>
          </a:p>
        </p:txBody>
      </p:sp>
      <p:sp>
        <p:nvSpPr>
          <p:cNvPr id="5" name="Rectangle 4"/>
          <p:cNvSpPr/>
          <p:nvPr/>
        </p:nvSpPr>
        <p:spPr>
          <a:xfrm>
            <a:off x="7884368" y="63146"/>
            <a:ext cx="110227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200" b="1" cap="none" spc="0" dirty="0">
                <a:ln/>
                <a:solidFill>
                  <a:schemeClr val="accent4"/>
                </a:solidFill>
                <a:effectLst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585980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84928" y="476672"/>
            <a:ext cx="4172272" cy="4896545"/>
          </a:xfrm>
          <a:solidFill>
            <a:schemeClr val="bg1">
              <a:lumMod val="85000"/>
            </a:schemeClr>
          </a:solidFill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0" indent="0" algn="ctr">
              <a:buNone/>
            </a:pPr>
            <a:endParaRPr lang="cy-GB" altLang="en-US" sz="3200" b="1" dirty="0">
              <a:ea typeface="ＭＳ Ｐゴシック" pitchFamily="34" charset="-128"/>
            </a:endParaRPr>
          </a:p>
          <a:p>
            <a:pPr marL="0" indent="0" algn="ctr">
              <a:buNone/>
            </a:pPr>
            <a:r>
              <a:rPr lang="cy-GB" altLang="en-US" sz="8000" b="1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Cyngor a Chyfarwyddyd Gyrfa. Gwybodaeth &amp; Addysg Gyrfaoedd </a:t>
            </a:r>
          </a:p>
          <a:p>
            <a:pPr marL="0" indent="0" algn="ctr">
              <a:buNone/>
            </a:pPr>
            <a:endParaRPr lang="cy-GB" altLang="en-US" sz="8000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Astudio ôl-raddedig</a:t>
            </a:r>
            <a:endParaRPr lang="cy-GB" altLang="en-US" sz="3200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Dewis &amp; ymgeisio  </a:t>
            </a:r>
          </a:p>
          <a:p>
            <a:pPr marL="0" indent="0" algn="ctr">
              <a:buNone/>
            </a:pPr>
            <a:endParaRPr lang="cy-GB" altLang="en-US" sz="8000" b="1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Datblygu syniadau Yrfaoedd</a:t>
            </a:r>
          </a:p>
          <a:p>
            <a:pPr marL="0" indent="0" algn="ctr">
              <a:buNone/>
            </a:pPr>
            <a:r>
              <a:rPr lang="cy-GB" altLang="en-US" sz="8000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Ymchwilio a chymharu opsiynau</a:t>
            </a:r>
          </a:p>
          <a:p>
            <a:pPr marL="0" indent="0" algn="ctr">
              <a:buNone/>
            </a:pPr>
            <a:endParaRPr lang="cy-GB" altLang="en-US" sz="8000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Swyddi &amp; Ceisiadau </a:t>
            </a:r>
          </a:p>
          <a:p>
            <a:pPr marL="0" indent="0" algn="ctr">
              <a:buNone/>
            </a:pPr>
            <a:r>
              <a:rPr lang="cy-GB" altLang="en-US" sz="8000" noProof="1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Strategaeth, ‘Ar-spec’</a:t>
            </a:r>
          </a:p>
          <a:p>
            <a:pPr marL="0" indent="0" algn="ctr">
              <a:buNone/>
            </a:pPr>
            <a:r>
              <a:rPr lang="cy-GB" altLang="en-US" sz="8000" noProof="1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CVs</a:t>
            </a:r>
            <a:r>
              <a:rPr lang="cy-GB" altLang="en-US" sz="8000" dirty="0"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, ffurflenni cais &amp; cyfweld   </a:t>
            </a:r>
          </a:p>
          <a:p>
            <a:pPr marL="0" indent="0" algn="ctr">
              <a:buNone/>
            </a:pPr>
            <a:endParaRPr lang="cy-GB" altLang="en-US" sz="8000" b="1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cy-GB" altLang="en-US" sz="2600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  <a:p>
            <a:endParaRPr lang="cy-GB" altLang="en-US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716016" y="1052736"/>
            <a:ext cx="4100264" cy="4608512"/>
          </a:xfrm>
          <a:solidFill>
            <a:schemeClr val="bg1">
              <a:lumMod val="85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y-GB" altLang="en-US" sz="8000" dirty="0"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Careers Advice &amp; Guidance </a:t>
            </a:r>
          </a:p>
          <a:p>
            <a:pPr marL="0" indent="0" algn="ctr">
              <a:buNone/>
            </a:pP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Careers Information &amp; Education</a:t>
            </a:r>
          </a:p>
          <a:p>
            <a:pPr marL="0" indent="0" algn="ctr">
              <a:buNone/>
            </a:pPr>
            <a:r>
              <a:rPr lang="cy-GB" altLang="en-US" sz="8000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</a:t>
            </a:r>
          </a:p>
          <a:p>
            <a:pPr marL="0" indent="0" algn="ctr">
              <a:buNone/>
            </a:pP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Post-</a:t>
            </a: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Grad</a:t>
            </a: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. Study </a:t>
            </a:r>
          </a:p>
          <a:p>
            <a:pPr marL="0" indent="0" algn="ctr">
              <a:buNone/>
            </a:pP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options</a:t>
            </a: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&amp; </a:t>
            </a: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applications</a:t>
            </a:r>
            <a:endParaRPr lang="cy-GB" altLang="en-US" sz="8000" b="1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cy-GB" altLang="en-US" sz="8000" b="1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Generating</a:t>
            </a: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Careers </a:t>
            </a: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ideas</a:t>
            </a:r>
            <a:endParaRPr lang="cy-GB" altLang="en-US" sz="8000" b="1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Researching</a:t>
            </a:r>
            <a:r>
              <a:rPr lang="cy-GB" altLang="en-US" sz="8000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&amp; </a:t>
            </a:r>
            <a:r>
              <a:rPr lang="cy-GB" altLang="en-US" sz="8000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comparing</a:t>
            </a:r>
            <a:r>
              <a:rPr lang="cy-GB" altLang="en-US" sz="8000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</a:t>
            </a:r>
            <a:r>
              <a:rPr lang="cy-GB" altLang="en-US" sz="8000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options</a:t>
            </a:r>
            <a:endParaRPr lang="cy-GB" altLang="en-US" sz="8000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cy-GB" altLang="en-US" sz="8000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Jobs, </a:t>
            </a:r>
            <a:r>
              <a:rPr lang="cy-GB" altLang="en-US" sz="8000" b="1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Vacancies</a:t>
            </a:r>
            <a:r>
              <a:rPr lang="cy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&amp; </a:t>
            </a:r>
            <a:r>
              <a:rPr lang="en-GB" altLang="en-US" sz="8000" b="1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applications</a:t>
            </a:r>
          </a:p>
          <a:p>
            <a:pPr marL="0" indent="0" algn="ctr">
              <a:buNone/>
            </a:pPr>
            <a:r>
              <a:rPr lang="en-GB" altLang="en-US" sz="8000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Strategy, Speculative </a:t>
            </a:r>
          </a:p>
          <a:p>
            <a:pPr marL="0" indent="0" algn="ctr">
              <a:buNone/>
            </a:pPr>
            <a:r>
              <a:rPr lang="en-GB" altLang="en-US" sz="8000" noProof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CVs, F</a:t>
            </a:r>
            <a:r>
              <a:rPr lang="en-GB" altLang="en-US" sz="8000" dirty="0" err="1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orms</a:t>
            </a:r>
            <a:r>
              <a:rPr lang="cy-GB" altLang="en-US" sz="8000" dirty="0">
                <a:solidFill>
                  <a:srgbClr val="002060"/>
                </a:solidFill>
                <a:latin typeface="Segoe UI Semilight" panose="020B0402040204020203" pitchFamily="34" charset="0"/>
                <a:ea typeface="ＭＳ Ｐゴシック" pitchFamily="34" charset="-128"/>
                <a:cs typeface="Segoe UI Semilight" panose="020B0402040204020203" pitchFamily="34" charset="0"/>
              </a:rPr>
              <a:t> &amp; Interviewing   </a:t>
            </a:r>
          </a:p>
          <a:p>
            <a:pPr marL="0" indent="0" algn="ctr">
              <a:buNone/>
            </a:pPr>
            <a:endParaRPr lang="cy-GB" altLang="en-US" sz="8000" dirty="0">
              <a:solidFill>
                <a:srgbClr val="002060"/>
              </a:solidFill>
              <a:latin typeface="Segoe UI Semilight" panose="020B0402040204020203" pitchFamily="34" charset="0"/>
              <a:ea typeface="ＭＳ Ｐゴシック" pitchFamily="34" charset="-128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cy-GB" altLang="en-US" sz="3200" dirty="0">
              <a:ea typeface="ＭＳ Ｐゴシック" pitchFamily="34" charset="-128"/>
            </a:endParaRPr>
          </a:p>
          <a:p>
            <a:pPr marL="0" indent="0" algn="ctr">
              <a:buNone/>
            </a:pPr>
            <a:endParaRPr lang="cy-GB" altLang="en-US" sz="32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884368" y="63146"/>
            <a:ext cx="1102271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3200" b="1" cap="none" spc="0" dirty="0">
                <a:ln/>
                <a:solidFill>
                  <a:schemeClr val="accent4"/>
                </a:solidFill>
                <a:effectLst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370068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4238" y="1442878"/>
            <a:ext cx="3810000" cy="3810000"/>
          </a:xfrm>
          <a:prstGeom prst="rect">
            <a:avLst/>
          </a:prstGeom>
        </p:spPr>
      </p:pic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72" y="1442878"/>
            <a:ext cx="3810000" cy="38100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981" y="4290131"/>
            <a:ext cx="2900708" cy="936104"/>
          </a:xfrm>
          <a:solidFill>
            <a:schemeClr val="tx2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CAREERS &amp; EMPLOYABILITY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434293" y="5004780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Find out more</a:t>
            </a: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902775" y="4292055"/>
            <a:ext cx="2900708" cy="936104"/>
          </a:xfrm>
          <a:prstGeom prst="rect">
            <a:avLst/>
          </a:prstGeom>
          <a:solidFill>
            <a:schemeClr val="tx2"/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b="1" dirty="0">
                <a:solidFill>
                  <a:schemeClr val="bg1"/>
                </a:solidFill>
              </a:rPr>
              <a:t>GYRFAOEDD &amp; CHYFLOGADWYEDD</a:t>
            </a:r>
          </a:p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237287" y="4982434"/>
            <a:ext cx="1922447" cy="53536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mwy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8359544" y="116632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1</a:t>
            </a:r>
          </a:p>
        </p:txBody>
      </p:sp>
      <p:sp>
        <p:nvSpPr>
          <p:cNvPr id="3" name="Rectangle 2">
            <a:hlinkClick r:id="rId4"/>
          </p:cNvPr>
          <p:cNvSpPr/>
          <p:nvPr/>
        </p:nvSpPr>
        <p:spPr>
          <a:xfrm>
            <a:off x="8619302" y="6381328"/>
            <a:ext cx="426720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</a:t>
            </a:r>
            <a:endParaRPr lang="en-US" sz="2000" b="0" cap="none" spc="0" dirty="0">
              <a:ln w="0"/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6315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491880" y="1302878"/>
            <a:ext cx="5554960" cy="2774194"/>
          </a:xfrm>
          <a:solidFill>
            <a:schemeClr val="bg2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'Equality is the result of human organization. We are not born equal'.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</a:t>
            </a:r>
            <a:r>
              <a:rPr lang="en-GB" sz="2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Hannah Arendt (Political Theorist), 1906-1975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'Employability is the result of human Careers guidance. We are not all born Employable'.</a:t>
            </a:r>
          </a:p>
          <a:p>
            <a:pPr marL="0" indent="0" algn="r">
              <a:buNone/>
            </a:pP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</a:t>
            </a:r>
            <a:r>
              <a:rPr lang="en-GB" sz="2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Anon (UWTSD Careers Adviser), 2018 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2878"/>
            <a:ext cx="3147500" cy="37167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7200" y="5229200"/>
            <a:ext cx="245861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Attribution 2.0 Generic (CC BY 2.0)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A0138A-44FA-478E-BE46-CB6E3E0E1738}"/>
              </a:ext>
            </a:extLst>
          </p:cNvPr>
          <p:cNvSpPr/>
          <p:nvPr/>
        </p:nvSpPr>
        <p:spPr>
          <a:xfrm>
            <a:off x="8359544" y="116632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269000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04079" y="1316863"/>
            <a:ext cx="5554960" cy="2976233"/>
          </a:xfrm>
          <a:solidFill>
            <a:schemeClr val="bg2"/>
          </a:solidFill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29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Canlyniad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sefydliad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dynol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yw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cydraddoldeb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Ni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chawn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geni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gyfartal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</a:p>
          <a:p>
            <a:pPr marL="0" indent="0" algn="r">
              <a:buNone/>
            </a:pP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Hannah Arendt (</a:t>
            </a:r>
            <a:r>
              <a:rPr lang="en-GB" sz="23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Theorydd</a:t>
            </a: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3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Gwleidyddol</a:t>
            </a: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), 1906 - 1975 </a:t>
            </a:r>
          </a:p>
          <a:p>
            <a:pPr marL="0" indent="0">
              <a:buNone/>
            </a:pPr>
            <a:endParaRPr lang="en-GB" sz="29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Canlyniad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sefydliad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dynol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arweiniad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Gyrfaoedd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yw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Cyflogadwyedd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 Ni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chawn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ein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geni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cyflogadwy</a:t>
            </a: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  </a:t>
            </a:r>
          </a:p>
          <a:p>
            <a:pPr marL="0" indent="0">
              <a:buNone/>
            </a:pPr>
            <a:r>
              <a:rPr lang="en-GB" sz="29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</a:t>
            </a:r>
          </a:p>
          <a:p>
            <a:pPr marL="0" indent="0">
              <a:buNone/>
            </a:pP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    Anon (</a:t>
            </a:r>
            <a:r>
              <a:rPr lang="en-GB" sz="23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Ymgynghorydd</a:t>
            </a: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3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Gyrfaol</a:t>
            </a:r>
            <a:r>
              <a:rPr lang="en-GB" sz="23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PCYDDS), 2018</a:t>
            </a:r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2878"/>
            <a:ext cx="3147500" cy="37167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57200" y="5229200"/>
            <a:ext cx="245861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Attribution 2.0 Generic (CC BY 2.0)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A0138A-44FA-478E-BE46-CB6E3E0E1738}"/>
              </a:ext>
            </a:extLst>
          </p:cNvPr>
          <p:cNvSpPr/>
          <p:nvPr/>
        </p:nvSpPr>
        <p:spPr>
          <a:xfrm>
            <a:off x="8359544" y="116632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340480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8933288"/>
              </p:ext>
            </p:extLst>
          </p:nvPr>
        </p:nvGraphicFramePr>
        <p:xfrm>
          <a:off x="395536" y="1844824"/>
          <a:ext cx="8352928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Mythau</a:t>
                      </a: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&amp; </a:t>
                      </a:r>
                      <a:endParaRPr lang="en-GB" sz="2400" b="0" i="0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2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2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Myths &amp; reality 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2336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04" y="3356992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Based on original research 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undertaken by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Dr.</a:t>
            </a:r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Paul </a:t>
            </a:r>
            <a:r>
              <a:rPr lang="en-GB" dirty="0" err="1">
                <a:solidFill>
                  <a:schemeClr val="bg2">
                    <a:lumMod val="25000"/>
                  </a:schemeClr>
                </a:solidFill>
              </a:rPr>
              <a:t>Remond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https://www.paul-redmond.co.uk/</a:t>
            </a:r>
          </a:p>
          <a:p>
            <a:r>
              <a:rPr lang="en-GB" dirty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8581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251520" y="1196752"/>
            <a:ext cx="2736304" cy="11430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>
                    <a:lumMod val="75000"/>
                  </a:schemeClr>
                </a:solidFill>
              </a:rPr>
              <a:t>Automated</a:t>
            </a:r>
          </a:p>
        </p:txBody>
      </p:sp>
    </p:spTree>
    <p:extLst>
      <p:ext uri="{BB962C8B-B14F-4D97-AF65-F5344CB8AC3E}">
        <p14:creationId xmlns:p14="http://schemas.microsoft.com/office/powerpoint/2010/main" val="2731506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38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‘PROSPECTS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FOR GRADUATES IMPROVE’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0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438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THES</a:t>
            </a:r>
          </a:p>
          <a:p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688429"/>
      </p:ext>
    </p:extLst>
  </p:cSld>
  <p:clrMapOvr>
    <a:masterClrMapping/>
  </p:clrMapOvr>
  <p:transition advClick="0" advTm="500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48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‘PROSPECTS FOR GRADUATES LOOK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BLEAK’</a:t>
            </a:r>
          </a:p>
        </p:txBody>
      </p:sp>
      <p:sp>
        <p:nvSpPr>
          <p:cNvPr id="11448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Financial Times</a:t>
            </a:r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285128"/>
      </p:ext>
    </p:extLst>
  </p:cSld>
  <p:clrMapOvr>
    <a:masterClrMapping/>
  </p:clrMapOvr>
  <p:transition advClick="0" advTm="500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9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'Working class graduates kept out of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highly-paid jobs’</a:t>
            </a:r>
          </a:p>
        </p:txBody>
      </p:sp>
      <p:sp>
        <p:nvSpPr>
          <p:cNvPr id="11509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Independent</a:t>
            </a:r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US" altLang="en-US" sz="3200" dirty="0">
              <a:latin typeface="PMingLiU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75338508"/>
      </p:ext>
    </p:extLst>
  </p:cSld>
  <p:clrMapOvr>
    <a:masterClrMapping/>
  </p:clrMapOvr>
  <p:transition advClick="0" advTm="500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048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‘New campaign to improve careers advice’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4400" b="1" dirty="0"/>
              <a:t> </a:t>
            </a:r>
            <a:r>
              <a:rPr lang="en-GB" altLang="en-US" sz="4400" b="1" dirty="0">
                <a:latin typeface="Verdana" panose="020B0604030504040204" pitchFamily="34" charset="0"/>
              </a:rPr>
              <a:t/>
            </a:r>
            <a:br>
              <a:rPr lang="en-GB" altLang="en-US" sz="4400" b="1" dirty="0">
                <a:latin typeface="Verdana" panose="020B0604030504040204" pitchFamily="34" charset="0"/>
              </a:rPr>
            </a:br>
            <a:endParaRPr lang="en-GB" altLang="en-US" sz="4400" b="1" dirty="0">
              <a:latin typeface="Verdana" panose="020B0604030504040204" pitchFamily="34" charset="0"/>
            </a:endParaRPr>
          </a:p>
        </p:txBody>
      </p:sp>
      <p:sp>
        <p:nvSpPr>
          <p:cNvPr id="66048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/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US" altLang="en-US" sz="1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043340"/>
      </p:ext>
    </p:extLst>
  </p:cSld>
  <p:clrMapOvr>
    <a:masterClrMapping/>
  </p:clrMapOvr>
  <p:transition advClick="0" advTm="500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89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6002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5400" b="1" dirty="0"/>
              <a:t/>
            </a:r>
            <a:br>
              <a:rPr lang="en-GB" altLang="en-US" sz="5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Good degree. No job. 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0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089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3644900"/>
            <a:ext cx="6400800" cy="2057400"/>
          </a:xfrm>
        </p:spPr>
        <p:txBody>
          <a:bodyPr>
            <a:normAutofit lnSpcReduction="10000"/>
          </a:bodyPr>
          <a:lstStyle/>
          <a:p>
            <a:pPr algn="r"/>
            <a:endParaRPr lang="en-GB" altLang="en-US" sz="7000" b="1" dirty="0">
              <a:solidFill>
                <a:schemeClr val="bg1"/>
              </a:solidFill>
              <a:latin typeface="Times New Roman" panose="02020603050405020304" pitchFamily="18" charset="0"/>
              <a:ea typeface="+mj-ea"/>
              <a:cs typeface="+mj-cs"/>
            </a:endParaRPr>
          </a:p>
          <a:p>
            <a:endParaRPr lang="en-GB" altLang="en-US" sz="1800" dirty="0"/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London Evening Standard</a:t>
            </a:r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248543"/>
      </p:ext>
    </p:extLst>
  </p:cSld>
  <p:clrMapOvr>
    <a:masterClrMapping/>
  </p:clrMapOvr>
  <p:transition advClick="0" advTm="500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00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060575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b="1" dirty="0">
                <a:latin typeface="PMingLiU" panose="02020500000000000000" pitchFamily="18" charset="-120"/>
              </a:rPr>
              <a:t/>
            </a:r>
            <a:br>
              <a:rPr lang="en-GB" altLang="en-US" b="1" dirty="0">
                <a:latin typeface="PMingLiU" panose="02020500000000000000" pitchFamily="18" charset="-12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‘Graduates told: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only the young and stylish need apply’</a:t>
            </a:r>
          </a:p>
        </p:txBody>
      </p:sp>
      <p:sp>
        <p:nvSpPr>
          <p:cNvPr id="11100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GB" altLang="en-US" sz="3200">
              <a:latin typeface="Times New Roman" panose="02020603050405020304" pitchFamily="18" charset="0"/>
            </a:endParaRPr>
          </a:p>
          <a:p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669089"/>
      </p:ext>
    </p:extLst>
  </p:cSld>
  <p:clrMapOvr>
    <a:masterClrMapping/>
  </p:clrMapOvr>
  <p:transition advClick="0" advTm="5000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30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2276872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b="1" dirty="0">
                <a:latin typeface="PMingLiU" panose="02020500000000000000" pitchFamily="18" charset="-120"/>
              </a:rPr>
              <a:t/>
            </a:r>
            <a:br>
              <a:rPr lang="en-GB" altLang="en-US" b="1" dirty="0">
                <a:latin typeface="PMingLiU" panose="02020500000000000000" pitchFamily="18" charset="-12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Women graduates told: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‘flirt your way to the top’</a:t>
            </a:r>
          </a:p>
        </p:txBody>
      </p:sp>
      <p:sp>
        <p:nvSpPr>
          <p:cNvPr id="11130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Observer</a:t>
            </a:r>
          </a:p>
          <a:p>
            <a:endParaRPr lang="en-US" altLang="en-US" sz="3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045287"/>
      </p:ext>
    </p:extLst>
  </p:cSld>
  <p:clrMapOvr>
    <a:masterClrMapping/>
  </p:clrMapOvr>
  <p:transition advClick="0" advTm="5000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7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73338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‘Poor careers advice denies students quality job opportunities’ </a:t>
            </a:r>
            <a:r>
              <a:rPr lang="en-GB" altLang="en-US" b="1" dirty="0">
                <a:latin typeface="Times New Roman" panose="02020603050405020304" pitchFamily="18" charset="0"/>
              </a:rPr>
              <a:t/>
            </a:r>
            <a:br>
              <a:rPr lang="en-GB" altLang="en-US" b="1" dirty="0">
                <a:latin typeface="Times New Roman" panose="02020603050405020304" pitchFamily="18" charset="0"/>
              </a:rPr>
            </a:br>
            <a:endParaRPr lang="en-GB" altLang="en-US" b="1" dirty="0">
              <a:latin typeface="Times New Roman" panose="02020603050405020304" pitchFamily="18" charset="0"/>
            </a:endParaRPr>
          </a:p>
        </p:txBody>
      </p:sp>
      <p:sp>
        <p:nvSpPr>
          <p:cNvPr id="6727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The Guardian</a:t>
            </a:r>
            <a:endParaRPr lang="en-US" altLang="en-US" sz="18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755749"/>
      </p:ext>
    </p:extLst>
  </p:cSld>
  <p:clrMapOvr>
    <a:masterClrMapping/>
  </p:clrMapOvr>
  <p:transition advClick="0" advTm="5000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73338"/>
            <a:ext cx="7772400" cy="1143000"/>
          </a:xfrm>
        </p:spPr>
        <p:txBody>
          <a:bodyPr anchor="ctr">
            <a:noAutofit/>
          </a:bodyPr>
          <a:lstStyle/>
          <a:p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‘Careers services </a:t>
            </a:r>
            <a:b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push girls into doing ‘women’s’ work.’</a:t>
            </a:r>
          </a:p>
        </p:txBody>
      </p:sp>
      <p:sp>
        <p:nvSpPr>
          <p:cNvPr id="66150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/>
          </a:p>
          <a:p>
            <a:endParaRPr lang="en-GB" altLang="en-US" sz="1800"/>
          </a:p>
          <a:p>
            <a:r>
              <a:rPr lang="en-GB" altLang="en-US" sz="1800"/>
              <a:t>.</a:t>
            </a: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endParaRPr lang="en-GB" altLang="en-US" sz="1800">
              <a:latin typeface="PMingLiU" panose="02020500000000000000" pitchFamily="18" charset="-120"/>
            </a:endParaRPr>
          </a:p>
          <a:p>
            <a:r>
              <a:rPr lang="en-GB" altLang="en-US" sz="1800">
                <a:latin typeface="Times New Roman" panose="02020603050405020304" pitchFamily="18" charset="0"/>
              </a:rPr>
              <a:t>Western Morning News</a:t>
            </a:r>
            <a:endParaRPr lang="en-US" altLang="en-US" sz="3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993008"/>
      </p:ext>
    </p:extLst>
  </p:cSld>
  <p:clrMapOvr>
    <a:masterClrMapping/>
  </p:clrMapOvr>
  <p:transition advClick="0" advTm="5000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85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501900"/>
            <a:ext cx="7772400" cy="1143000"/>
          </a:xfrm>
        </p:spPr>
        <p:txBody>
          <a:bodyPr anchor="ctr">
            <a:noAutofit/>
          </a:bodyPr>
          <a:lstStyle/>
          <a:p>
            <a:r>
              <a:rPr lang="en-GB" altLang="en-US" sz="54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‘Employers report rosy outlook for graduates.’</a:t>
            </a:r>
          </a:p>
        </p:txBody>
      </p:sp>
      <p:sp>
        <p:nvSpPr>
          <p:cNvPr id="10885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Guardian</a:t>
            </a:r>
            <a:endParaRPr lang="en-US" altLang="en-US" sz="32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9143770"/>
      </p:ext>
    </p:extLst>
  </p:cSld>
  <p:clrMapOvr>
    <a:masterClrMapping/>
  </p:clrMapOvr>
  <p:transition advClick="0" advTm="5000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57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7178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‘Careers services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biased towards the rich.’</a:t>
            </a:r>
            <a:r>
              <a:rPr lang="en-GB" altLang="en-US" sz="6600" b="1" dirty="0"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latin typeface="Times New Roman" panose="02020603050405020304" pitchFamily="18" charset="0"/>
              </a:rPr>
            </a:br>
            <a:endParaRPr lang="en-GB" altLang="en-US" sz="6600" b="1" dirty="0">
              <a:latin typeface="Times New Roman" panose="02020603050405020304" pitchFamily="18" charset="0"/>
            </a:endParaRPr>
          </a:p>
        </p:txBody>
      </p:sp>
      <p:sp>
        <p:nvSpPr>
          <p:cNvPr id="66457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1800" dirty="0"/>
              <a:t>.</a:t>
            </a:r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Scottish Herald</a:t>
            </a:r>
            <a:endParaRPr lang="en-US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870273"/>
      </p:ext>
    </p:extLst>
  </p:cSld>
  <p:clrMapOvr>
    <a:masterClrMapping/>
  </p:clrMapOvr>
  <p:transition advClick="0" advTm="5000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1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‘A telly good idea –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4 out of 5 get their career advice from TV shows.’</a:t>
            </a:r>
            <a: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6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171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052888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en-GB" altLang="en-US" sz="32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Daily Star</a:t>
            </a:r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618825"/>
      </p:ext>
    </p:extLst>
  </p:cSld>
  <p:clrMapOvr>
    <a:masterClrMapping/>
  </p:clrMapOvr>
  <p:transition advTm="5000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1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 anchor="ctr">
            <a:normAutofit fontScale="90000"/>
          </a:bodyPr>
          <a:lstStyle/>
          <a:p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4400" b="1" dirty="0"/>
              <a:t/>
            </a:r>
            <a:br>
              <a:rPr lang="en-GB" altLang="en-US" sz="4400" b="1" dirty="0"/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‘A telly good idea – </a:t>
            </a:r>
            <a:b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r>
              <a:rPr lang="en-GB" altLang="en-US" sz="6000" b="1" dirty="0">
                <a:solidFill>
                  <a:schemeClr val="bg1"/>
                </a:solidFill>
                <a:latin typeface="Times New Roman" panose="02020603050405020304" pitchFamily="18" charset="0"/>
              </a:rPr>
              <a:t>4 out of 5 get their career advice from TV shows.’</a:t>
            </a:r>
            <a: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  <a:t/>
            </a:r>
            <a:br>
              <a:rPr lang="en-GB" altLang="en-US" sz="6600" b="1" dirty="0">
                <a:solidFill>
                  <a:schemeClr val="bg1"/>
                </a:solidFill>
                <a:latin typeface="Times New Roman" panose="02020603050405020304" pitchFamily="18" charset="0"/>
              </a:rPr>
            </a:br>
            <a:endParaRPr lang="en-GB" altLang="en-US" sz="6600" b="1" dirty="0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171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052888"/>
            <a:ext cx="6400800" cy="1752600"/>
          </a:xfrm>
        </p:spPr>
        <p:txBody>
          <a:bodyPr>
            <a:normAutofit fontScale="92500" lnSpcReduction="20000"/>
          </a:bodyPr>
          <a:lstStyle/>
          <a:p>
            <a:endParaRPr lang="en-GB" altLang="en-US" sz="3200" dirty="0"/>
          </a:p>
          <a:p>
            <a:endParaRPr lang="en-GB" altLang="en-US" sz="1800" dirty="0"/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endParaRPr lang="en-GB" altLang="en-US" sz="1800" dirty="0">
              <a:latin typeface="PMingLiU" panose="02020500000000000000" pitchFamily="18" charset="-12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</a:rPr>
              <a:t>The Daily Star</a:t>
            </a:r>
          </a:p>
          <a:p>
            <a:endParaRPr lang="en-GB" altLang="en-US" sz="1800" dirty="0">
              <a:latin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707882">
            <a:off x="797809" y="2635649"/>
            <a:ext cx="7548379" cy="158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164821"/>
      </p:ext>
    </p:extLst>
  </p:cSld>
  <p:clrMapOvr>
    <a:masterClrMapping/>
  </p:clrMapOvr>
  <p:transition advTm="500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4038600" cy="496855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Unrhyw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ran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swnio’n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gyfarwydd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chi?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Unrhyw</a:t>
            </a: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bennawd</a:t>
            </a: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b="1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Datrysiad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496855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Does any of this sound familiar to you?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b="1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Any headline in particular? 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2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Solution? </a:t>
            </a:r>
          </a:p>
        </p:txBody>
      </p:sp>
    </p:spTree>
    <p:extLst>
      <p:ext uri="{BB962C8B-B14F-4D97-AF65-F5344CB8AC3E}">
        <p14:creationId xmlns:p14="http://schemas.microsoft.com/office/powerpoint/2010/main" val="1260948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132856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Cwis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Cyrchfannau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/>
            </a:r>
            <a:b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Destinations Quiz</a:t>
            </a:r>
          </a:p>
        </p:txBody>
      </p:sp>
      <p:sp>
        <p:nvSpPr>
          <p:cNvPr id="3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1375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Mythau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celwydd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cyfryngau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/>
            </a:r>
            <a:b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Myths, lies &amp; media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700808"/>
            <a:ext cx="4191000" cy="39890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Negatifrwydd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dominyddu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Ond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nid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yw'n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wir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Gwir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canfyddiad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pharhad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Dim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beth</a:t>
            </a: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mae’r</a:t>
            </a: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data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dweud</a:t>
            </a:r>
            <a:endParaRPr lang="en-GB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Negativity dominates</a:t>
            </a:r>
          </a:p>
          <a:p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But it’s not true 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Truth, perception &amp; perpetuation </a:t>
            </a:r>
          </a:p>
          <a:p>
            <a:r>
              <a:rPr lang="en-GB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Not what the data says</a:t>
            </a:r>
          </a:p>
        </p:txBody>
      </p:sp>
      <p:sp>
        <p:nvSpPr>
          <p:cNvPr id="5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4304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089411"/>
              </p:ext>
            </p:extLst>
          </p:nvPr>
        </p:nvGraphicFramePr>
        <p:xfrm>
          <a:off x="395536" y="1844824"/>
          <a:ext cx="8352928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Egwyddorion</a:t>
                      </a: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a </a:t>
                      </a:r>
                      <a:r>
                        <a:rPr lang="en-GB" sz="36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Datrysiadau</a:t>
                      </a: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x10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3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Principles &amp; Solutions x10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5765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517" y="274638"/>
            <a:ext cx="8229600" cy="495456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TEIMLO’N WELL – </a:t>
            </a:r>
            <a:r>
              <a:rPr lang="en-GB" sz="4000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TREFNWCH!</a:t>
            </a:r>
            <a:r>
              <a:rPr lang="en-GB" sz="4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/>
            </a:r>
            <a:br>
              <a:rPr lang="en-GB" sz="4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FEEL BETTER - </a:t>
            </a:r>
            <a:r>
              <a:rPr lang="en-GB" sz="4000" i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GET ORGANISED!</a:t>
            </a:r>
          </a:p>
        </p:txBody>
      </p:sp>
      <p:sp>
        <p:nvSpPr>
          <p:cNvPr id="6" name="Title 5"/>
          <p:cNvSpPr txBox="1">
            <a:spLocks/>
          </p:cNvSpPr>
          <p:nvPr/>
        </p:nvSpPr>
        <p:spPr>
          <a:xfrm>
            <a:off x="443517" y="295287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38733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9890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err="1">
                <a:solidFill>
                  <a:srgbClr val="C00000"/>
                </a:solidFill>
              </a:rPr>
              <a:t>ho</a:t>
            </a:r>
            <a:endParaRPr lang="en-GB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6499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928" y="1340769"/>
            <a:ext cx="5143425" cy="2880319"/>
          </a:xfrm>
        </p:spPr>
      </p:pic>
    </p:spTree>
    <p:extLst>
      <p:ext uri="{BB962C8B-B14F-4D97-AF65-F5344CB8AC3E}">
        <p14:creationId xmlns:p14="http://schemas.microsoft.com/office/powerpoint/2010/main" val="16899404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</a:t>
            </a:r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</a:t>
            </a:r>
            <a:r>
              <a:rPr lang="en-GB" sz="40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Cadw</a:t>
            </a:r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40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ati</a:t>
            </a:r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’       ‘Keep at it’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9632" y="2420888"/>
            <a:ext cx="6480720" cy="1540767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73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“Well, the harder I practice, the luckier I seem to get”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3400" dirty="0">
                <a:solidFill>
                  <a:schemeClr val="bg1">
                    <a:lumMod val="65000"/>
                  </a:schemeClr>
                </a:solidFill>
              </a:rPr>
              <a:t>Gary Player, 2002</a:t>
            </a:r>
            <a:r>
              <a:rPr lang="en-GB" sz="1600" dirty="0">
                <a:solidFill>
                  <a:schemeClr val="bg1">
                    <a:lumMod val="65000"/>
                  </a:schemeClr>
                </a:solidFill>
              </a:rPr>
              <a:t>.  </a:t>
            </a:r>
          </a:p>
        </p:txBody>
      </p:sp>
      <p:sp>
        <p:nvSpPr>
          <p:cNvPr id="4" name="Title 5"/>
          <p:cNvSpPr txBox="1">
            <a:spLocks/>
          </p:cNvSpPr>
          <p:nvPr/>
        </p:nvSpPr>
        <p:spPr>
          <a:xfrm>
            <a:off x="261943" y="332656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6746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Cymru</a:t>
            </a:r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  <a:r>
              <a:rPr lang="en-GB" sz="4000" dirty="0" err="1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fach</a:t>
            </a:r>
            <a:r>
              <a:rPr lang="en-GB" sz="40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     Little Wales   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965998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17319"/>
            <a:ext cx="2991345" cy="391703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35640" y="1230294"/>
            <a:ext cx="4762872" cy="391746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>
              <a:solidFill>
                <a:srgbClr val="002060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691680" y="4085776"/>
            <a:ext cx="2304256" cy="8061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002060"/>
                </a:solidFill>
              </a:rPr>
              <a:t>Pareto</a:t>
            </a:r>
          </a:p>
        </p:txBody>
      </p:sp>
      <p:sp>
        <p:nvSpPr>
          <p:cNvPr id="7" name="Title 5"/>
          <p:cNvSpPr txBox="1">
            <a:spLocks/>
          </p:cNvSpPr>
          <p:nvPr/>
        </p:nvSpPr>
        <p:spPr>
          <a:xfrm>
            <a:off x="251520" y="69556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1985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009121"/>
            <a:ext cx="2991345" cy="3917031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10245" y="1029756"/>
            <a:ext cx="4762872" cy="3917469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sz="2000" dirty="0">
              <a:solidFill>
                <a:srgbClr val="002060"/>
              </a:solidFill>
              <a:latin typeface="Britannic Bold" panose="020B0903060703020204" pitchFamily="34" charset="0"/>
            </a:endParaRPr>
          </a:p>
          <a:p>
            <a:pPr marL="0" indent="0" algn="ctr">
              <a:buNone/>
            </a:pPr>
            <a:r>
              <a:rPr lang="en-GB" sz="115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80/20</a:t>
            </a:r>
            <a:endParaRPr lang="en-GB" sz="96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1802705" y="3678868"/>
            <a:ext cx="2304256" cy="806116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002060"/>
                </a:solidFill>
              </a:rPr>
              <a:t>Pareto</a:t>
            </a:r>
          </a:p>
        </p:txBody>
      </p:sp>
      <p:sp>
        <p:nvSpPr>
          <p:cNvPr id="7" name="Title 5"/>
          <p:cNvSpPr txBox="1">
            <a:spLocks/>
          </p:cNvSpPr>
          <p:nvPr/>
        </p:nvSpPr>
        <p:spPr>
          <a:xfrm>
            <a:off x="251520" y="116632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7374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981620"/>
              </p:ext>
            </p:extLst>
          </p:nvPr>
        </p:nvGraphicFramePr>
        <p:xfrm>
          <a:off x="395536" y="1844824"/>
          <a:ext cx="8352928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Gwybodaeth</a:t>
                      </a: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  <a:r>
                        <a:rPr lang="en-GB" sz="36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benodol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4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Specific information 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121589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4000"/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04776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444208" y="5805264"/>
            <a:ext cx="1800200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034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C987B-E1E4-4C79-8A0E-5F13F5E15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Links - Masters’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D50A0-B5BF-464D-9C83-08CEC2F8C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8712968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Masters’ 101 </a:t>
            </a:r>
          </a:p>
          <a:p>
            <a:pPr marL="0" indent="0">
              <a:buNone/>
            </a:pPr>
            <a:r>
              <a:rPr lang="en-GB" sz="2000" dirty="0">
                <a:latin typeface="Segoe UI Light" panose="020B0502040204020203" pitchFamily="34" charset="0"/>
                <a:cs typeface="Segoe UI Light" panose="020B0502040204020203" pitchFamily="34" charset="0"/>
                <a:hlinkClick r:id="rId2"/>
              </a:rPr>
              <a:t>https://www.prospects.ac.uk/postgraduate-study/masters-degrees</a:t>
            </a:r>
            <a:r>
              <a:rPr lang="en-GB" sz="2000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Application support:</a:t>
            </a:r>
          </a:p>
          <a:p>
            <a:pPr marL="0" indent="0">
              <a:buNone/>
            </a:pPr>
            <a:r>
              <a:rPr lang="en-GB" sz="3600" dirty="0">
                <a:latin typeface="Segoe UI Light" panose="020B0502040204020203" pitchFamily="34" charset="0"/>
                <a:cs typeface="Segoe UI Light" panose="020B0502040204020203" pitchFamily="34" charset="0"/>
              </a:rPr>
              <a:t>1. </a:t>
            </a:r>
          </a:p>
          <a:p>
            <a:pPr marL="0" indent="0">
              <a:buNone/>
            </a:pPr>
            <a:r>
              <a:rPr lang="en-GB" sz="3600" dirty="0">
                <a:latin typeface="Segoe UI Light" panose="020B0502040204020203" pitchFamily="34" charset="0"/>
                <a:cs typeface="Segoe UI Light" panose="020B0502040204020203" pitchFamily="34" charset="0"/>
              </a:rPr>
              <a:t>2. Careers Service!!!</a:t>
            </a:r>
          </a:p>
          <a:p>
            <a:pPr marL="0" indent="0">
              <a:buNone/>
            </a:pPr>
            <a:r>
              <a:rPr lang="en-GB" sz="3600" dirty="0">
                <a:latin typeface="Segoe UI Light" panose="020B0502040204020203" pitchFamily="34" charset="0"/>
                <a:cs typeface="Segoe UI Light" panose="020B0502040204020203" pitchFamily="34" charset="0"/>
              </a:rPr>
              <a:t>3. Specialist Psych/</a:t>
            </a:r>
            <a:r>
              <a:rPr lang="en-GB" sz="3600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Couns</a:t>
            </a:r>
            <a:r>
              <a:rPr lang="en-GB" sz="36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Careers Adviser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4">
            <a:hlinkClick r:id="rId3"/>
            <a:extLst>
              <a:ext uri="{FF2B5EF4-FFF2-40B4-BE49-F238E27FC236}">
                <a16:creationId xmlns:a16="http://schemas.microsoft.com/office/drawing/2014/main" id="{94F0FFC2-501E-4BAE-B749-16BE4D4537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594721"/>
            <a:ext cx="1728192" cy="54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694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00808295"/>
              </p:ext>
            </p:extLst>
          </p:nvPr>
        </p:nvGraphicFramePr>
        <p:xfrm>
          <a:off x="10650" y="0"/>
          <a:ext cx="913335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110">
                  <a:extLst>
                    <a:ext uri="{9D8B030D-6E8A-4147-A177-3AD203B41FA5}">
                      <a16:colId xmlns:a16="http://schemas.microsoft.com/office/drawing/2014/main" val="4107486536"/>
                    </a:ext>
                  </a:extLst>
                </a:gridCol>
                <a:gridCol w="6732240">
                  <a:extLst>
                    <a:ext uri="{9D8B030D-6E8A-4147-A177-3AD203B41FA5}">
                      <a16:colId xmlns:a16="http://schemas.microsoft.com/office/drawing/2014/main" val="1802110111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600" b="0" i="0" kern="120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Possible ‘entry levels’ for your careers research: Grad diploma, Masters or vacancies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Possible sources </a:t>
                      </a:r>
                      <a:r>
                        <a:rPr lang="en-GB" sz="2000" b="0" i="0" kern="1200" baseline="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{examples} …</a:t>
                      </a:r>
                      <a:endParaRPr lang="en-GB" sz="2000" b="0" i="0" kern="1200" dirty="0">
                        <a:solidFill>
                          <a:schemeClr val="lt1"/>
                        </a:solidFill>
                        <a:latin typeface="Segoe UI Semibold" panose="020B0702040204020203" pitchFamily="34" charset="0"/>
                        <a:ea typeface="+mn-ea"/>
                        <a:cs typeface="Segoe UI Semibold" panose="020B0702040204020203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kern="120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Specific Careers &amp; Postgraduate</a:t>
                      </a:r>
                      <a:r>
                        <a:rPr lang="en-GB" sz="2000" b="0" i="0" kern="1200" baseline="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 study requirements</a:t>
                      </a:r>
                      <a:endParaRPr lang="en-GB" sz="2000" b="0" i="0" kern="1200" dirty="0">
                        <a:solidFill>
                          <a:schemeClr val="lt1"/>
                        </a:solidFill>
                        <a:latin typeface="Segoe UI Semibold" panose="020B0702040204020203" pitchFamily="34" charset="0"/>
                        <a:ea typeface="+mn-ea"/>
                        <a:cs typeface="Segoe UI Semibold" panose="020B0702040204020203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1102400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Idea generation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aseline="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What can I do with my degree: </a:t>
                      </a:r>
                    </a:p>
                    <a:p>
                      <a:r>
                        <a:rPr lang="en-GB" sz="1200" baseline="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2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https://www.prospects.ac.uk/careers-advice/what-can-i-do-with-my-degree/psychology</a:t>
                      </a:r>
                      <a:endParaRPr lang="en-GB" sz="1200" baseline="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0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Careers Quiz: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4416604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Some Sifting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Organisational: </a:t>
                      </a:r>
                    </a:p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Sector:       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https://www.prospects.ac.uk/jobs-and-work-experience/job-sectors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                    </a:t>
                      </a:r>
                      <a:endParaRPr lang="en-GB" sz="24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Prof. body: 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https://www.nationalcounsellingsociety.org/</a:t>
                      </a:r>
                      <a:r>
                        <a:rPr lang="en-GB" sz="12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 </a:t>
                      </a:r>
                      <a:endParaRPr lang="en-GB" sz="24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485097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GB" sz="2800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Specific Career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https://www.prospects.ac.uk/job-profiles/</a:t>
                      </a: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counsellor</a:t>
                      </a: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 </a:t>
                      </a:r>
                    </a:p>
                    <a:p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https://www.prospects.ac.uk/job-profiles/</a:t>
                      </a: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human-resources-officer</a:t>
                      </a:r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 </a:t>
                      </a:r>
                    </a:p>
                    <a:p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https://www.prospects.ac.uk/job-profiles/</a:t>
                      </a:r>
                      <a:r>
                        <a:rPr lang="en-GB" sz="14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high-intensity-therapis</a:t>
                      </a:r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xmlns="" val="tx"/>
                              </a:ext>
                            </a:extLst>
                          </a:hlinkClick>
                        </a:rPr>
                        <a:t>t</a:t>
                      </a:r>
                      <a:r>
                        <a:rPr lang="en-GB" sz="1400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 </a:t>
                      </a:r>
                    </a:p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146795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002060"/>
                          </a:solidFill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Specific 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endParaRPr lang="en-GB" dirty="0">
                        <a:solidFill>
                          <a:srgbClr val="002060"/>
                        </a:solidFill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6968844"/>
                  </a:ext>
                </a:extLst>
              </a:tr>
            </a:tbl>
          </a:graphicData>
        </a:graphic>
      </p:graphicFrame>
      <p:pic>
        <p:nvPicPr>
          <p:cNvPr id="6" name="Content Placeholder 4">
            <a:hlinkClick r:id="rId8"/>
          </p:cNvPr>
          <p:cNvPicPr>
            <a:picLocks noGrp="1" noChangeAspect="1"/>
          </p:cNvPicPr>
          <p:nvPr>
            <p:ph sz="half" idx="2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834" y="2113607"/>
            <a:ext cx="1510194" cy="478353"/>
          </a:xfr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673" y="5577783"/>
            <a:ext cx="996567" cy="996567"/>
          </a:xfrm>
          <a:prstGeom prst="rect">
            <a:avLst/>
          </a:prstGeom>
        </p:spPr>
      </p:pic>
      <p:pic>
        <p:nvPicPr>
          <p:cNvPr id="12" name="Picture 11">
            <a:hlinkClick r:id="rId11"/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649" y="1989599"/>
            <a:ext cx="1023467" cy="118666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893" y="2852936"/>
            <a:ext cx="1224135" cy="34275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6042" y="5549792"/>
            <a:ext cx="996567" cy="99656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808" y="5586065"/>
            <a:ext cx="1540643" cy="98828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7B3D77-B585-4765-8D59-9A2CA9D4DE3A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5605597"/>
            <a:ext cx="1510195" cy="968753"/>
          </a:xfrm>
          <a:prstGeom prst="rect">
            <a:avLst/>
          </a:prstGeom>
        </p:spPr>
      </p:pic>
      <p:pic>
        <p:nvPicPr>
          <p:cNvPr id="20" name="Picture 19">
            <a:hlinkClick r:id="rId11"/>
            <a:extLst>
              <a:ext uri="{FF2B5EF4-FFF2-40B4-BE49-F238E27FC236}">
                <a16:creationId xmlns:a16="http://schemas.microsoft.com/office/drawing/2014/main" id="{60A63A9A-EE02-4133-84EF-AA3CFD7B06B5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649" y="3500931"/>
            <a:ext cx="1023467" cy="1186667"/>
          </a:xfrm>
          <a:prstGeom prst="rect">
            <a:avLst/>
          </a:prstGeom>
        </p:spPr>
      </p:pic>
      <p:pic>
        <p:nvPicPr>
          <p:cNvPr id="21" name="Picture 20">
            <a:hlinkClick r:id="rId11"/>
            <a:extLst>
              <a:ext uri="{FF2B5EF4-FFF2-40B4-BE49-F238E27FC236}">
                <a16:creationId xmlns:a16="http://schemas.microsoft.com/office/drawing/2014/main" id="{7B6C1407-296E-4349-9C98-5458AEF8800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649" y="5012263"/>
            <a:ext cx="1023467" cy="118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6783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446189476"/>
              </p:ext>
            </p:extLst>
          </p:nvPr>
        </p:nvGraphicFramePr>
        <p:xfrm>
          <a:off x="10650" y="1293544"/>
          <a:ext cx="8710563" cy="5564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2010">
                  <a:extLst>
                    <a:ext uri="{9D8B030D-6E8A-4147-A177-3AD203B41FA5}">
                      <a16:colId xmlns:a16="http://schemas.microsoft.com/office/drawing/2014/main" val="4107486536"/>
                    </a:ext>
                  </a:extLst>
                </a:gridCol>
                <a:gridCol w="6008553">
                  <a:extLst>
                    <a:ext uri="{9D8B030D-6E8A-4147-A177-3AD203B41FA5}">
                      <a16:colId xmlns:a16="http://schemas.microsoft.com/office/drawing/2014/main" val="1802110111"/>
                    </a:ext>
                  </a:extLst>
                </a:gridCol>
              </a:tblGrid>
              <a:tr h="1112892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kern="120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Think!</a:t>
                      </a:r>
                    </a:p>
                    <a:p>
                      <a:pPr marL="0" algn="l" defTabSz="914400" rtl="0" eaLnBrk="1" latinLnBrk="0" hangingPunct="1"/>
                      <a:endParaRPr lang="en-GB" sz="2800" b="1" kern="1200" dirty="0">
                        <a:solidFill>
                          <a:schemeClr val="lt1"/>
                        </a:solidFill>
                        <a:latin typeface="Segoe UI Semibold" panose="020B0702040204020203" pitchFamily="34" charset="0"/>
                        <a:ea typeface="+mn-ea"/>
                        <a:cs typeface="Segoe UI Semibold" panose="020B07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2800" b="1" i="1" kern="1200" dirty="0">
                          <a:solidFill>
                            <a:schemeClr val="lt1"/>
                          </a:solidFill>
                          <a:latin typeface="Segoe UI Semibold" panose="020B0702040204020203" pitchFamily="34" charset="0"/>
                          <a:ea typeface="+mn-ea"/>
                          <a:cs typeface="Segoe UI Semibold" panose="020B0702040204020203" pitchFamily="34" charset="0"/>
                        </a:rPr>
                        <a:t>Your own specialist Psychology &amp; Counselling Careers Advisers 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1102400"/>
                  </a:ext>
                </a:extLst>
              </a:tr>
              <a:tr h="1112892">
                <a:tc>
                  <a:txBody>
                    <a:bodyPr/>
                    <a:lstStyle/>
                    <a:p>
                      <a:endParaRPr lang="en-GB" sz="2800" dirty="0"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Idea generation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      Quiz                       My</a:t>
                      </a:r>
                      <a:r>
                        <a:rPr lang="en-GB" baseline="0" dirty="0"/>
                        <a:t> Degree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4416604"/>
                  </a:ext>
                </a:extLst>
              </a:tr>
              <a:tr h="1112892">
                <a:tc>
                  <a:txBody>
                    <a:bodyPr/>
                    <a:lstStyle/>
                    <a:p>
                      <a:endParaRPr lang="en-GB" sz="2800" dirty="0"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Some Sifting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       Sector                    Organisational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485097"/>
                  </a:ext>
                </a:extLst>
              </a:tr>
              <a:tr h="1112892">
                <a:tc>
                  <a:txBody>
                    <a:bodyPr/>
                    <a:lstStyle/>
                    <a:p>
                      <a:endParaRPr lang="en-GB" sz="2800" dirty="0"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Specific Career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146795"/>
                  </a:ext>
                </a:extLst>
              </a:tr>
              <a:tr h="1112892">
                <a:tc>
                  <a:txBody>
                    <a:bodyPr/>
                    <a:lstStyle/>
                    <a:p>
                      <a:endParaRPr lang="en-GB" sz="2800" dirty="0">
                        <a:latin typeface="Segoe UI Light" panose="020B0502040204020203" pitchFamily="34" charset="0"/>
                        <a:cs typeface="Segoe UI Light" panose="020B0502040204020203" pitchFamily="34" charset="0"/>
                      </a:endParaRPr>
                    </a:p>
                    <a:p>
                      <a:r>
                        <a:rPr lang="en-GB" sz="2800" b="1" dirty="0">
                          <a:latin typeface="Segoe UI Light" panose="020B0502040204020203" pitchFamily="34" charset="0"/>
                          <a:cs typeface="Segoe UI Light" panose="020B0502040204020203" pitchFamily="34" charset="0"/>
                        </a:rPr>
                        <a:t>Vacancies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6968844"/>
                  </a:ext>
                </a:extLst>
              </a:tr>
            </a:tbl>
          </a:graphicData>
        </a:graphic>
      </p:graphicFrame>
      <p:pic>
        <p:nvPicPr>
          <p:cNvPr id="6" name="Content Placeholder 4">
            <a:hlinkClick r:id="rId2"/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5" y="1772816"/>
            <a:ext cx="2016224" cy="638638"/>
          </a:xfrm>
        </p:spPr>
      </p:pic>
      <p:pic>
        <p:nvPicPr>
          <p:cNvPr id="7" name="Content Placeholder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9808" y="1772816"/>
            <a:ext cx="1944216" cy="615058"/>
          </a:xfrm>
          <a:prstGeom prst="rect">
            <a:avLst/>
          </a:prstGeom>
        </p:spPr>
      </p:pic>
      <p:pic>
        <p:nvPicPr>
          <p:cNvPr id="8" name="Content Placeholder 4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5" y="4509120"/>
            <a:ext cx="2016224" cy="637837"/>
          </a:xfrm>
          <a:prstGeom prst="rect">
            <a:avLst/>
          </a:prstGeom>
        </p:spPr>
      </p:pic>
      <p:pic>
        <p:nvPicPr>
          <p:cNvPr id="9" name="Content Placeholder 4">
            <a:hlinkClick r:id="rId8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5" y="3397045"/>
            <a:ext cx="2016224" cy="63783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751" y="5633863"/>
            <a:ext cx="989856" cy="98985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793" y="1384990"/>
            <a:ext cx="1142420" cy="132458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397045"/>
            <a:ext cx="2138186" cy="598692"/>
          </a:xfrm>
          <a:prstGeom prst="rect">
            <a:avLst/>
          </a:prstGeom>
        </p:spPr>
      </p:pic>
      <p:sp>
        <p:nvSpPr>
          <p:cNvPr id="14" name="Rounded Rectangle 13"/>
          <p:cNvSpPr/>
          <p:nvPr/>
        </p:nvSpPr>
        <p:spPr>
          <a:xfrm rot="10800000" flipV="1">
            <a:off x="7612185" y="3212976"/>
            <a:ext cx="1277888" cy="667348"/>
          </a:xfrm>
          <a:prstGeom prst="round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BPS</a:t>
            </a:r>
          </a:p>
        </p:txBody>
      </p:sp>
      <p:pic>
        <p:nvPicPr>
          <p:cNvPr id="15" name="Content Placeholder 4">
            <a:hlinkClick r:id="rId12" action="ppaction://hlinkfile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509119"/>
            <a:ext cx="2016224" cy="63783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6760" y="5682136"/>
            <a:ext cx="971424" cy="971424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0226" y="4284012"/>
            <a:ext cx="999554" cy="99955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1243" y="5720926"/>
            <a:ext cx="1699950" cy="89384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1" y="-49696"/>
            <a:ext cx="9144000" cy="6957392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D020627-1308-48C2-837B-EC5AEA3139D7}"/>
              </a:ext>
            </a:extLst>
          </p:cNvPr>
          <p:cNvSpPr/>
          <p:nvPr/>
        </p:nvSpPr>
        <p:spPr>
          <a:xfrm>
            <a:off x="4846898" y="5048002"/>
            <a:ext cx="3064216" cy="898502"/>
          </a:xfrm>
          <a:prstGeom prst="roundRect">
            <a:avLst/>
          </a:prstGeom>
          <a:noFill/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Remember your lecturers!!!</a:t>
            </a:r>
          </a:p>
        </p:txBody>
      </p:sp>
    </p:spTree>
    <p:extLst>
      <p:ext uri="{BB962C8B-B14F-4D97-AF65-F5344CB8AC3E}">
        <p14:creationId xmlns:p14="http://schemas.microsoft.com/office/powerpoint/2010/main" val="17545252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1745052"/>
              </p:ext>
            </p:extLst>
          </p:nvPr>
        </p:nvGraphicFramePr>
        <p:xfrm>
          <a:off x="395536" y="1844824"/>
          <a:ext cx="8352928" cy="13681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28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4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755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6815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CV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5</a:t>
                      </a: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CV</a:t>
                      </a:r>
                      <a:endParaRPr lang="en-GB" sz="24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1480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03848" y="1988839"/>
            <a:ext cx="5482952" cy="3600401"/>
          </a:xfrm>
        </p:spPr>
        <p:txBody>
          <a:bodyPr/>
          <a:lstStyle/>
          <a:p>
            <a:pPr marL="0" indent="0" algn="r"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ea typeface="Segoe UI Historic" panose="020B0502040204020203" pitchFamily="34" charset="0"/>
                <a:cs typeface="Segoe UI Semilight" panose="020B0402040204020203" pitchFamily="34" charset="0"/>
              </a:rPr>
              <a:t>“Never employ unlucky people”.</a:t>
            </a:r>
          </a:p>
          <a:p>
            <a:pPr marL="0" indent="0" algn="r">
              <a:buNone/>
            </a:pPr>
            <a:endParaRPr lang="en-GB" sz="800" b="1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endParaRPr>
          </a:p>
          <a:p>
            <a:pPr marL="0" indent="0" algn="r">
              <a:buNone/>
            </a:pPr>
            <a:r>
              <a:rPr lang="en-GB" sz="500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ea typeface="Segoe UI Historic" panose="020B0502040204020203" pitchFamily="34" charset="0"/>
                <a:cs typeface="Segoe UI Semilight" panose="020B0402040204020203" pitchFamily="34" charset="0"/>
              </a:rPr>
              <a:t> </a:t>
            </a:r>
            <a:endParaRPr lang="en-GB" b="1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ea typeface="Segoe UI Historic" panose="020B0502040204020203" pitchFamily="34" charset="0"/>
              <a:cs typeface="Segoe UI Semilight" panose="020B0402040204020203" pitchFamily="34" charset="0"/>
            </a:endParaRPr>
          </a:p>
          <a:p>
            <a:pPr marL="0" indent="0" algn="r">
              <a:buNone/>
            </a:pPr>
            <a:r>
              <a:rPr lang="en-GB" b="1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ea typeface="Segoe UI Historic" panose="020B0502040204020203" pitchFamily="34" charset="0"/>
                <a:cs typeface="Segoe UI Semilight" panose="020B0402040204020203" pitchFamily="34" charset="0"/>
              </a:rPr>
              <a:t>“Always start by putting half the CVs in the bin”</a:t>
            </a:r>
          </a:p>
          <a:p>
            <a:pPr marL="0" indent="0" algn="r">
              <a:buNone/>
            </a:pPr>
            <a:endParaRPr lang="en-GB" dirty="0">
              <a:solidFill>
                <a:schemeClr val="bg2">
                  <a:lumMod val="50000"/>
                </a:schemeClr>
              </a:solidFill>
              <a:latin typeface="Segoe UI Historic" panose="020B0502040204020203" pitchFamily="34" charset="0"/>
              <a:ea typeface="Segoe UI Historic" panose="020B0502040204020203" pitchFamily="34" charset="0"/>
              <a:cs typeface="Segoe UI Historic" panose="020B0502040204020203" pitchFamily="34" charset="0"/>
            </a:endParaRPr>
          </a:p>
          <a:p>
            <a:pPr marL="0" indent="0" algn="r">
              <a:buNone/>
            </a:pPr>
            <a:r>
              <a:rPr lang="en-GB" sz="1800" dirty="0">
                <a:solidFill>
                  <a:schemeClr val="accent3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David Brent </a:t>
            </a:r>
          </a:p>
          <a:p>
            <a:pPr marL="0" indent="0" algn="r">
              <a:buNone/>
            </a:pPr>
            <a:r>
              <a:rPr lang="en-GB" sz="1400" dirty="0">
                <a:solidFill>
                  <a:schemeClr val="accent3">
                    <a:lumMod val="5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BBC, The Office</a:t>
            </a:r>
            <a:endParaRPr lang="en-GB" sz="1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Rheolwyr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brysur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Busy Managers?</a:t>
            </a:r>
          </a:p>
        </p:txBody>
      </p:sp>
    </p:spTree>
    <p:extLst>
      <p:ext uri="{BB962C8B-B14F-4D97-AF65-F5344CB8AC3E}">
        <p14:creationId xmlns:p14="http://schemas.microsoft.com/office/powerpoint/2010/main" val="28209174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575082"/>
            <a:ext cx="8568952" cy="3888432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accent3">
                    <a:lumMod val="50000"/>
                  </a:schemeClr>
                </a:solidFill>
              </a:rPr>
              <a:t>Issues faced?</a:t>
            </a:r>
            <a:r>
              <a:rPr lang="en-GB" sz="530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a) negating initial activity/motivation?</a:t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b) in the actual applying?</a:t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600" dirty="0">
                <a:solidFill>
                  <a:schemeClr val="accent3">
                    <a:lumMod val="50000"/>
                  </a:schemeClr>
                </a:solidFill>
              </a:rPr>
              <a:t>What could help you better manage…</a:t>
            </a:r>
            <a:r>
              <a:rPr lang="en-GB" sz="720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en-GB" sz="720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a) manage the whole thing?</a:t>
            </a:r>
            <a:br>
              <a:rPr lang="en-GB" sz="3200" dirty="0">
                <a:solidFill>
                  <a:schemeClr val="bg2">
                    <a:lumMod val="50000"/>
                  </a:schemeClr>
                </a:solidFill>
              </a:rPr>
            </a:br>
            <a:r>
              <a:rPr lang="en-GB" sz="3200" dirty="0">
                <a:solidFill>
                  <a:schemeClr val="bg2">
                    <a:lumMod val="50000"/>
                  </a:schemeClr>
                </a:solidFill>
              </a:rPr>
              <a:t>b) make better applications?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20272" y="509418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Flip Feedback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404664"/>
            <a:ext cx="1268760" cy="1268760"/>
          </a:xfrm>
          <a:prstGeom prst="rect">
            <a:avLst/>
          </a:prstGeom>
          <a:effectLst>
            <a:glow rad="127000">
              <a:schemeClr val="accent3">
                <a:lumMod val="75000"/>
                <a:alpha val="24000"/>
              </a:schemeClr>
            </a:glow>
            <a:outerShdw blurRad="50800" dist="50800" dir="5400000" algn="ctr" rotWithShape="0">
              <a:srgbClr val="FFFF00">
                <a:alpha val="56000"/>
              </a:srgbClr>
            </a:outerShdw>
            <a:reflection stA="45000" endPos="65000" dir="5400000" sy="-100000" algn="bl" rotWithShape="0"/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16287972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132856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Cwis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CV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h&amp;t</a:t>
            </a: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/>
            </a:r>
            <a:b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2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CV Quiz </a:t>
            </a:r>
            <a:r>
              <a:rPr lang="en-GB" sz="32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h&amp;t</a:t>
            </a:r>
            <a:endParaRPr lang="en-GB" sz="3200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13627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Orfodol</a:t>
            </a:r>
            <a:r>
              <a:rPr lang="en-GB" sz="3600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                 Compulsory?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1"/>
            <a:ext cx="4392488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RHYG</a:t>
            </a: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Iechyd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Statws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priodasol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Crefydd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Oedran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– DG</a:t>
            </a: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Cyfeiriadedd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rhywiol</a:t>
            </a:r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Argyhoeddiad</a:t>
            </a:r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wleidydd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NINO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Health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Marital status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Religion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Age - DOB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Sexual orientation </a:t>
            </a:r>
          </a:p>
          <a:p>
            <a:r>
              <a:rPr lang="en-GB" dirty="0">
                <a:solidFill>
                  <a:schemeClr val="accent3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Political persuasion</a:t>
            </a:r>
          </a:p>
          <a:p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080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Diffiniad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Curriculum Vitae </a:t>
            </a:r>
            <a:endParaRPr lang="en-GB" sz="6000" dirty="0">
              <a:solidFill>
                <a:schemeClr val="accent6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endParaRPr lang="en-GB" i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1221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   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ea typeface="Segoe UI Historic" panose="020B0502040204020203" pitchFamily="34" charset="0"/>
                <a:cs typeface="Segoe UI Semilight" panose="020B0402040204020203" pitchFamily="34" charset="0"/>
              </a:rPr>
              <a:t>Diffiniad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ea typeface="Segoe UI Historic" panose="020B0502040204020203" pitchFamily="34" charset="0"/>
                <a:cs typeface="Segoe UI Semilight" panose="020B0402040204020203" pitchFamily="34" charset="0"/>
              </a:rPr>
              <a:t>     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/>
          <a:lstStyle/>
          <a:p>
            <a:pPr marL="0" indent="0" algn="ctr">
              <a:buNone/>
            </a:pPr>
            <a:r>
              <a:rPr lang="en-GB" sz="6000" b="1" i="1" dirty="0">
                <a:solidFill>
                  <a:schemeClr val="accent6">
                    <a:lumMod val="75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Curriculum Vitae </a:t>
            </a:r>
            <a:endParaRPr lang="en-GB" sz="6000" dirty="0">
              <a:solidFill>
                <a:schemeClr val="accent6">
                  <a:lumMod val="75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endParaRPr lang="en-GB" i="1" dirty="0">
              <a:solidFill>
                <a:schemeClr val="accent6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Latin:   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[the] </a:t>
            </a:r>
            <a:r>
              <a:rPr lang="en-GB" b="1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course of </a:t>
            </a:r>
            <a:r>
              <a:rPr lang="en-GB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[my] </a:t>
            </a:r>
            <a:r>
              <a:rPr lang="en-GB" b="1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life</a:t>
            </a:r>
          </a:p>
          <a:p>
            <a:pPr marL="0" indent="0" algn="ctr">
              <a:buNone/>
            </a:pPr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Lladin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:    </a:t>
            </a:r>
            <a:r>
              <a:rPr lang="cy-GB" b="1" i="1" dirty="0">
                <a:solidFill>
                  <a:schemeClr val="accent6">
                    <a:lumMod val="75000"/>
                  </a:schemeClr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cwrs fy mywyd</a:t>
            </a:r>
            <a:endParaRPr lang="en-GB" b="1" i="1" dirty="0">
              <a:solidFill>
                <a:schemeClr val="accent6">
                  <a:lumMod val="75000"/>
                </a:schemeClr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1334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Autofit/>
          </a:bodyPr>
          <a:lstStyle/>
          <a:p>
            <a:pPr algn="l"/>
            <a:r>
              <a:rPr lang="en-GB" sz="3200" b="1" i="1" dirty="0">
                <a:solidFill>
                  <a:srgbClr val="0070C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Cyd-destun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CV              </a:t>
            </a:r>
            <a:r>
              <a:rPr lang="en-GB" sz="32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CV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in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7638"/>
            <a:ext cx="4316288" cy="4320481"/>
          </a:xfrm>
        </p:spPr>
        <p:txBody>
          <a:bodyPr>
            <a:noAutofit/>
          </a:bodyPr>
          <a:lstStyle/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Pryd i ddefnyddio?</a:t>
            </a:r>
          </a:p>
          <a:p>
            <a:pPr lvl="1"/>
            <a:r>
              <a:rPr lang="cy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Cais (swydd wag)</a:t>
            </a:r>
          </a:p>
          <a:p>
            <a:pPr lvl="1"/>
            <a:r>
              <a:rPr lang="cy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Cais (hapfasnachol)</a:t>
            </a:r>
          </a:p>
          <a:p>
            <a:pPr lvl="1"/>
            <a:r>
              <a:rPr lang="cy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Offeryn Cofnod / Myfyriol</a:t>
            </a:r>
          </a:p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Mathau?</a:t>
            </a:r>
          </a:p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Stoc a Theiliwr</a:t>
            </a:r>
          </a:p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Llythyr eglurhaol?</a:t>
            </a:r>
          </a:p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Barn yn amrywio'n fawr</a:t>
            </a:r>
          </a:p>
          <a:p>
            <a:pPr marL="0" indent="0">
              <a:buNone/>
            </a:pPr>
            <a:endParaRPr lang="en-GB" sz="2600" dirty="0">
              <a:solidFill>
                <a:srgbClr val="00206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4517" y="1417638"/>
            <a:ext cx="4038600" cy="432048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When to use?</a:t>
            </a:r>
          </a:p>
          <a:p>
            <a:pPr lvl="1">
              <a:buFontTx/>
              <a:buChar char="-"/>
            </a:pPr>
            <a:r>
              <a:rPr lang="en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Application (vacancy)</a:t>
            </a:r>
          </a:p>
          <a:p>
            <a:pPr lvl="1">
              <a:buFontTx/>
              <a:buChar char="-"/>
            </a:pPr>
            <a:r>
              <a:rPr lang="en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Application (speculative) </a:t>
            </a:r>
          </a:p>
          <a:p>
            <a:pPr lvl="1">
              <a:buFontTx/>
              <a:buChar char="-"/>
            </a:pPr>
            <a:r>
              <a:rPr lang="en-GB" sz="1800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 Record / Reflective tool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Types?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Stock &amp; Tailor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Covering letter?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Views vary greatly </a:t>
            </a:r>
          </a:p>
        </p:txBody>
      </p:sp>
    </p:spTree>
    <p:extLst>
      <p:ext uri="{BB962C8B-B14F-4D97-AF65-F5344CB8AC3E}">
        <p14:creationId xmlns:p14="http://schemas.microsoft.com/office/powerpoint/2010/main" val="155193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4302871"/>
              </p:ext>
            </p:extLst>
          </p:nvPr>
        </p:nvGraphicFramePr>
        <p:xfrm>
          <a:off x="1331640" y="980728"/>
          <a:ext cx="6696744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42350" cy="533400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Break the task down</a:t>
            </a:r>
          </a:p>
        </p:txBody>
      </p:sp>
    </p:spTree>
    <p:extLst>
      <p:ext uri="{BB962C8B-B14F-4D97-AF65-F5344CB8AC3E}">
        <p14:creationId xmlns:p14="http://schemas.microsoft.com/office/powerpoint/2010/main" val="2543119262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483768" y="6097603"/>
            <a:ext cx="6408712" cy="566738"/>
          </a:xfrm>
        </p:spPr>
        <p:txBody>
          <a:bodyPr>
            <a:noAutofit/>
          </a:bodyPr>
          <a:lstStyle/>
          <a:p>
            <a:pPr algn="r"/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“Hiring the right people takes time, the right questions and a healthy dose of curiosity.</a:t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</a:t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What do you think is the most important factor when building your team? </a:t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/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For us, it’s personality.” </a:t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                                     </a:t>
            </a:r>
            <a:br>
              <a:rPr lang="en-GB" sz="2400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</a:br>
            <a:r>
              <a:rPr lang="en-GB" sz="2400" i="1" dirty="0">
                <a:solidFill>
                  <a:schemeClr val="bg1"/>
                </a:solidFill>
                <a:latin typeface="Segoe UI Historic" panose="020B0502040204020203" pitchFamily="34" charset="0"/>
                <a:ea typeface="Segoe UI Historic" panose="020B0502040204020203" pitchFamily="34" charset="0"/>
                <a:cs typeface="Segoe UI Historic" panose="020B0502040204020203" pitchFamily="34" charset="0"/>
              </a:rPr>
              <a:t>Richard Branson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51</a:t>
            </a:fld>
            <a:endParaRPr lang="en-GB"/>
          </a:p>
        </p:txBody>
      </p:sp>
      <p:sp>
        <p:nvSpPr>
          <p:cNvPr id="10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bg1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41113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 </a:t>
            </a:r>
            <a:r>
              <a:rPr lang="en-GB" sz="36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Meini</a:t>
            </a:r>
            <a:r>
              <a:rPr lang="en-GB" sz="3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6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r>
              <a:rPr lang="en-GB" sz="3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?             Criteria?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89850" y="1569900"/>
            <a:ext cx="4302630" cy="4163355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50% of task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Establish the criteria </a:t>
            </a:r>
          </a:p>
          <a:p>
            <a:pPr marL="0" indent="0" algn="ctr">
              <a:buNone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Sometimes on a plate for you</a:t>
            </a:r>
          </a:p>
          <a:p>
            <a:pPr marL="0" indent="0" algn="ctr">
              <a:buNone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knowledge, skill, experience ability, attribute etc.</a:t>
            </a:r>
          </a:p>
          <a:p>
            <a:pPr marL="0" indent="0">
              <a:buNone/>
            </a:pP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Person specific – ‘Spec.’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Job specific – ‘description’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Organisation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Industry specific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Unwritten!  </a:t>
            </a:r>
          </a:p>
          <a:p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1569901"/>
            <a:ext cx="4038600" cy="4163354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50% y </a:t>
            </a:r>
            <a:r>
              <a:rPr lang="en-GB" b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dasg</a:t>
            </a:r>
            <a:endParaRPr lang="en-GB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b="1" dirty="0" err="1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Sefydlu’r</a:t>
            </a:r>
            <a:r>
              <a:rPr lang="en-GB" b="1" dirty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meini</a:t>
            </a:r>
            <a:r>
              <a:rPr lang="en-GB" b="1" dirty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dirty="0" err="1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r>
              <a:rPr lang="en-GB" b="1" dirty="0">
                <a:solidFill>
                  <a:srgbClr val="C0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Weithiau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ar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blât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chi </a:t>
            </a:r>
          </a:p>
          <a:p>
            <a:pPr marL="0" indent="0" algn="ctr">
              <a:buNone/>
            </a:pP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 algn="ctr">
              <a:buNone/>
            </a:pP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gwybodaeth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sgiliau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profiad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gallu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,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yn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priodoli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ac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ati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i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Manyleb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person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i'r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swydd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disgrifiad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Sefydliad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benodol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i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ddiwydiant</a:t>
            </a: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9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Anysgrifenedig</a:t>
            </a:r>
            <a:r>
              <a:rPr lang="en-GB" sz="29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!</a:t>
            </a:r>
          </a:p>
          <a:p>
            <a:pPr marL="57150" indent="0">
              <a:buNone/>
            </a:pPr>
            <a:endParaRPr lang="en-GB" sz="2900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457200" lvl="1" indent="0">
              <a:buNone/>
            </a:pPr>
            <a:endParaRPr lang="en-GB" dirty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endParaRPr lang="en-GB" dirty="0">
              <a:solidFill>
                <a:srgbClr val="FF000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6023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Autofit/>
          </a:bodyPr>
          <a:lstStyle/>
          <a:p>
            <a:pPr algn="l"/>
            <a:r>
              <a:rPr lang="cy-GB" sz="2400" dirty="0">
                <a:solidFill>
                  <a:srgbClr val="0070C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   Strwythur/Ymddangosiad           St</a:t>
            </a:r>
            <a:r>
              <a:rPr lang="en-GB" sz="2400" dirty="0" err="1">
                <a:solidFill>
                  <a:srgbClr val="0070C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ructure</a:t>
            </a:r>
            <a:r>
              <a:rPr lang="en-GB" sz="2400" dirty="0">
                <a:solidFill>
                  <a:srgbClr val="0070C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/Appearance   </a:t>
            </a:r>
            <a:r>
              <a:rPr lang="en-GB" sz="2000" dirty="0">
                <a:solidFill>
                  <a:srgbClr val="0070C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endParaRPr lang="en-GB" sz="1600" dirty="0">
              <a:solidFill>
                <a:srgbClr val="0070C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00201"/>
            <a:ext cx="4038600" cy="3989040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2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Tud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 Am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mwyafrif</a:t>
            </a: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Penawdau: </a:t>
            </a:r>
            <a:r>
              <a:rPr lang="cy-GB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Prif. Is</a:t>
            </a:r>
            <a:r>
              <a:rPr lang="cy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</a:t>
            </a:r>
          </a:p>
          <a:p>
            <a:r>
              <a:rPr lang="en-GB" sz="3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↑</a:t>
            </a:r>
            <a:r>
              <a:rPr lang="en-GB" sz="30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0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neu</a:t>
            </a:r>
            <a:r>
              <a:rPr lang="en-GB" sz="3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↓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Mwyaf diweddar cyntaf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Datganiad personol</a:t>
            </a:r>
          </a:p>
          <a:p>
            <a:pPr marL="0" indent="0">
              <a:buNone/>
            </a:pPr>
            <a:endParaRPr lang="cy-GB" sz="2600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cy-GB" sz="26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Ymdd@ngosi@d: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Confensiwn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Ffont/fformatau eraill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Tabs / taclusrwydd</a:t>
            </a:r>
          </a:p>
          <a:p>
            <a:r>
              <a:rPr lang="cy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Proffesiynol</a:t>
            </a:r>
          </a:p>
          <a:p>
            <a:endParaRPr lang="cy-GB" sz="2600" dirty="0"/>
          </a:p>
          <a:p>
            <a:pPr marL="0" indent="0">
              <a:buNone/>
            </a:pPr>
            <a:endParaRPr lang="cy-GB" sz="2400" dirty="0"/>
          </a:p>
          <a:p>
            <a:endParaRPr lang="cy-GB" dirty="0">
              <a:solidFill>
                <a:srgbClr val="92D050"/>
              </a:solidFill>
            </a:endParaRPr>
          </a:p>
          <a:p>
            <a:endParaRPr lang="cy-GB" dirty="0">
              <a:solidFill>
                <a:srgbClr val="92D05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2 pages for most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Headings: </a:t>
            </a:r>
            <a:r>
              <a:rPr lang="en-GB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Main. Sub.</a:t>
            </a:r>
          </a:p>
          <a:p>
            <a:r>
              <a:rPr lang="en-GB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↑ 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or </a:t>
            </a:r>
            <a:r>
              <a:rPr lang="en-GB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↓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Most recent first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Personal Statement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@</a:t>
            </a:r>
            <a:r>
              <a:rPr lang="en-GB" sz="2400" b="1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ppearance</a:t>
            </a:r>
            <a:r>
              <a:rPr lang="en-GB" sz="2400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</a:p>
          <a:p>
            <a:r>
              <a:rPr lang="en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Convention</a:t>
            </a:r>
          </a:p>
          <a:p>
            <a:r>
              <a:rPr lang="en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Font &amp; Formatting </a:t>
            </a:r>
          </a:p>
          <a:p>
            <a:r>
              <a:rPr lang="en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Tabs &amp; neatness</a:t>
            </a:r>
          </a:p>
          <a:p>
            <a:r>
              <a:rPr lang="en-GB" sz="2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Professional </a:t>
            </a:r>
          </a:p>
        </p:txBody>
      </p:sp>
      <p:sp>
        <p:nvSpPr>
          <p:cNvPr id="6" name="Rounded Rectangle 5"/>
          <p:cNvSpPr/>
          <p:nvPr/>
        </p:nvSpPr>
        <p:spPr>
          <a:xfrm rot="1585884">
            <a:off x="971600" y="2132856"/>
            <a:ext cx="7344815" cy="1944216"/>
          </a:xfrm>
          <a:prstGeom prst="round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 err="1">
                <a:solidFill>
                  <a:schemeClr val="bg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Enghraifft</a:t>
            </a:r>
            <a:r>
              <a:rPr lang="en-GB" sz="6000" dirty="0">
                <a:solidFill>
                  <a:schemeClr val="bg2">
                    <a:lumMod val="50000"/>
                  </a:schemeClr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/ Example</a:t>
            </a:r>
          </a:p>
        </p:txBody>
      </p:sp>
    </p:spTree>
    <p:extLst>
      <p:ext uri="{BB962C8B-B14F-4D97-AF65-F5344CB8AC3E}">
        <p14:creationId xmlns:p14="http://schemas.microsoft.com/office/powerpoint/2010/main" val="165437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rgbClr val="002060"/>
                </a:solidFill>
              </a:rPr>
              <a:t>  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Ysgrifennu’n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sz="3200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gryf</a:t>
            </a:r>
            <a:r>
              <a:rPr lang="en-GB" sz="3200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           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Writing strongly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00201"/>
            <a:ext cx="4172272" cy="398904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GADEWCH MEINI </a:t>
            </a:r>
          </a:p>
          <a:p>
            <a:pPr marL="0" indent="0" algn="ctr">
              <a:buNone/>
            </a:pPr>
            <a:r>
              <a:rPr lang="en-GB" b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PRAWF GYRRU CHI</a:t>
            </a:r>
          </a:p>
          <a:p>
            <a:pPr marL="0" indent="0">
              <a:buNone/>
            </a:pPr>
            <a:endParaRPr lang="en-GB" b="1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Bwledi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/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uniongyrchol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Gwyb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.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berthnasol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Berfau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Power 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'... </a:t>
            </a:r>
            <a:r>
              <a:rPr lang="en-GB" b="1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wyd</a:t>
            </a:r>
            <a:r>
              <a:rPr lang="en-GB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‘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Gwyliwch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orwneud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b="1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‘</a:t>
            </a:r>
            <a:r>
              <a:rPr lang="en-GB" b="1" i="1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wnes</a:t>
            </a:r>
            <a:r>
              <a:rPr lang="en-GB" b="1" i="1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I’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Amserau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Uchafswm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ymadrodd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Cadwch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gwirio</a:t>
            </a:r>
            <a:r>
              <a:rPr lang="en-GB" dirty="0">
                <a:latin typeface="Segoe UI Semilight" panose="020B0402040204020203" pitchFamily="34" charset="0"/>
                <a:cs typeface="Segoe UI Semilight" panose="020B0402040204020203" pitchFamily="34" charset="0"/>
              </a:rPr>
              <a:t> m/</a:t>
            </a:r>
            <a:r>
              <a:rPr lang="en-GB" dirty="0" err="1">
                <a:latin typeface="Segoe UI Semilight" panose="020B0402040204020203" pitchFamily="34" charset="0"/>
                <a:cs typeface="Segoe UI Semilight" panose="020B0402040204020203" pitchFamily="34" charset="0"/>
              </a:rPr>
              <a:t>prawf</a:t>
            </a:r>
            <a:endParaRPr lang="en-GB" dirty="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LET CRITERIA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DRIVE YOU  </a:t>
            </a:r>
          </a:p>
          <a:p>
            <a:pPr marL="0" indent="0">
              <a:buNone/>
            </a:pPr>
            <a:endParaRPr lang="en-GB" b="1" dirty="0">
              <a:solidFill>
                <a:srgbClr val="002060"/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Bullets / Punchy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Relevant 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Power Verbs </a:t>
            </a:r>
            <a:r>
              <a:rPr lang="en-GB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‘…</a:t>
            </a:r>
            <a:r>
              <a:rPr lang="en-GB" b="1" i="1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ed</a:t>
            </a:r>
            <a:r>
              <a:rPr lang="en-GB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’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Watch overuse of </a:t>
            </a:r>
            <a:r>
              <a:rPr lang="en-GB" b="1" i="1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‘I’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Tenses 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Active phrase </a:t>
            </a:r>
            <a:r>
              <a:rPr lang="en-GB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maximis</a:t>
            </a:r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.</a:t>
            </a:r>
          </a:p>
          <a:p>
            <a:r>
              <a:rPr lang="en-GB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Keep checking criteria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39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363272" cy="1143000"/>
          </a:xfrm>
        </p:spPr>
        <p:txBody>
          <a:bodyPr>
            <a:normAutofit/>
          </a:bodyPr>
          <a:lstStyle/>
          <a:p>
            <a:pPr algn="l"/>
            <a:r>
              <a:rPr lang="cy-GB" sz="3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 </a:t>
            </a:r>
            <a:r>
              <a:rPr lang="cy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Berfau pwerus              </a:t>
            </a:r>
            <a:r>
              <a:rPr lang="en-GB" sz="32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Power verbs</a:t>
            </a:r>
            <a:r>
              <a:rPr lang="en-GB" sz="36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057" y="1443815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Datblyg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Trefn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Cyfla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wnyd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Gychwynn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Perfformi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r>
              <a:rPr lang="en-GB" dirty="0"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Rheol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en-GB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Gre</a:t>
            </a:r>
            <a:r>
              <a:rPr lang="en-GB" b="1" dirty="0" err="1">
                <a:latin typeface="Segoe UI Light" panose="020B0502040204020203" pitchFamily="34" charset="0"/>
                <a:cs typeface="Segoe UI Light" panose="020B0502040204020203" pitchFamily="34" charset="0"/>
              </a:rPr>
              <a:t>wyd</a:t>
            </a:r>
            <a:endParaRPr lang="en-GB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2015" y="1440520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Develop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Organis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Achiev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Initiat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Perform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 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Manag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  <a:p>
            <a:r>
              <a:rPr lang="en-GB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Creat</a:t>
            </a:r>
            <a:r>
              <a:rPr lang="en-GB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ed</a:t>
            </a:r>
          </a:p>
        </p:txBody>
      </p:sp>
    </p:spTree>
    <p:extLst>
      <p:ext uri="{BB962C8B-B14F-4D97-AF65-F5344CB8AC3E}">
        <p14:creationId xmlns:p14="http://schemas.microsoft.com/office/powerpoint/2010/main" val="57880501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Granmar</a:t>
            </a:r>
            <a:r>
              <a:rPr lang="en-GB" sz="4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&amp; </a:t>
            </a:r>
            <a:r>
              <a:rPr lang="en-GB" sz="4000" dirty="0" err="1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Spelin</a:t>
            </a:r>
            <a:r>
              <a:rPr lang="en-GB" sz="4000" dirty="0">
                <a:solidFill>
                  <a:srgbClr val="00206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		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348880"/>
            <a:ext cx="4509385" cy="2059633"/>
          </a:xfrm>
          <a:prstGeom prst="rect">
            <a:avLst/>
          </a:prstGeom>
        </p:spPr>
      </p:pic>
      <p:sp>
        <p:nvSpPr>
          <p:cNvPr id="6" name="Title 5"/>
          <p:cNvSpPr txBox="1">
            <a:spLocks/>
          </p:cNvSpPr>
          <p:nvPr/>
        </p:nvSpPr>
        <p:spPr>
          <a:xfrm>
            <a:off x="447506" y="274638"/>
            <a:ext cx="1018456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>
              <a:solidFill>
                <a:schemeClr val="accent3">
                  <a:lumMod val="50000"/>
                </a:schemeClr>
              </a:solidFill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30063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206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100%</a:t>
            </a:r>
          </a:p>
        </p:txBody>
      </p:sp>
    </p:spTree>
    <p:extLst>
      <p:ext uri="{BB962C8B-B14F-4D97-AF65-F5344CB8AC3E}">
        <p14:creationId xmlns:p14="http://schemas.microsoft.com/office/powerpoint/2010/main" val="28811387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3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5454769"/>
              </p:ext>
            </p:extLst>
          </p:nvPr>
        </p:nvGraphicFramePr>
        <p:xfrm>
          <a:off x="179512" y="1700808"/>
          <a:ext cx="8712969" cy="106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0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14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107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0811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Gwybodaeth bellach</a:t>
                      </a:r>
                      <a:endParaRPr lang="en-GB" sz="3200" b="0" i="0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54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6</a:t>
                      </a:r>
                      <a:r>
                        <a:rPr lang="en-GB" sz="4800" b="1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</a:t>
                      </a: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3200" b="0" i="0" kern="1200" dirty="0" err="1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Further</a:t>
                      </a:r>
                      <a:r>
                        <a:rPr lang="cy-GB" sz="3200" b="0" i="0" kern="1200" dirty="0">
                          <a:solidFill>
                            <a:srgbClr val="7030A0"/>
                          </a:solidFill>
                          <a:latin typeface="Segoe UI Semilight" panose="020B0402040204020203" pitchFamily="34" charset="0"/>
                          <a:ea typeface="+mn-ea"/>
                          <a:cs typeface="Segoe UI Semilight" panose="020B0402040204020203" pitchFamily="34" charset="0"/>
                        </a:rPr>
                        <a:t> information</a:t>
                      </a:r>
                      <a:endParaRPr lang="en-GB" sz="3200" b="1" i="1" kern="1200" dirty="0">
                        <a:solidFill>
                          <a:srgbClr val="7030A0"/>
                        </a:solidFill>
                        <a:latin typeface="Segoe UI Semilight" panose="020B0402040204020203" pitchFamily="34" charset="0"/>
                        <a:ea typeface="+mn-ea"/>
                        <a:cs typeface="Segoe UI Semilight" panose="020B0402040204020203" pitchFamily="34" charset="0"/>
                      </a:endParaRPr>
                    </a:p>
                  </a:txBody>
                  <a:tcPr anchor="ctr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999760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3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2160" y="4797152"/>
            <a:ext cx="5419287" cy="163754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565" y="637762"/>
            <a:ext cx="11942479" cy="343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82466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260648"/>
            <a:ext cx="8435280" cy="52565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Prospects: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elfen</a:t>
            </a:r>
            <a:r>
              <a:rPr lang="en-GB" sz="2400" dirty="0"/>
              <a:t> CV / All CV related:  </a:t>
            </a:r>
            <a:r>
              <a:rPr lang="en-GB" sz="2200" dirty="0">
                <a:hlinkClick r:id="rId2"/>
              </a:rPr>
              <a:t>https://www.prospects.ac.uk/careers-advice/cvs-and-cover-letters</a:t>
            </a:r>
            <a:r>
              <a:rPr lang="en-GB" sz="22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 err="1"/>
              <a:t>Enghraifft</a:t>
            </a:r>
            <a:r>
              <a:rPr lang="en-GB" sz="2200" dirty="0"/>
              <a:t> CV </a:t>
            </a:r>
            <a:r>
              <a:rPr lang="en-GB" sz="2200" dirty="0" err="1"/>
              <a:t>Traddodiadol</a:t>
            </a:r>
            <a:r>
              <a:rPr lang="en-GB" sz="2200" dirty="0"/>
              <a:t> / Example of </a:t>
            </a:r>
            <a:r>
              <a:rPr lang="en-GB" sz="2200" dirty="0" err="1"/>
              <a:t>Trad</a:t>
            </a:r>
            <a:r>
              <a:rPr lang="en-GB" sz="2200" dirty="0"/>
              <a:t>. CV: </a:t>
            </a:r>
            <a:r>
              <a:rPr lang="en-GB" sz="2200" dirty="0">
                <a:hlinkClick r:id="rId3"/>
              </a:rPr>
              <a:t>https://prospects-ac-uk.cdn.prismic.io/prospects-ac-uk%2Fe004aae6-c6cd-4f25-a132-d3698bdc6eb7_cv-traditional-2015.pdf</a:t>
            </a:r>
            <a:r>
              <a:rPr lang="en-GB" sz="2200" dirty="0"/>
              <a:t>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200" dirty="0" err="1"/>
              <a:t>Llythyr</a:t>
            </a:r>
            <a:r>
              <a:rPr lang="en-GB" sz="2200" dirty="0"/>
              <a:t> </a:t>
            </a:r>
            <a:r>
              <a:rPr lang="en-GB" sz="2200" dirty="0" err="1"/>
              <a:t>eglurhaol</a:t>
            </a:r>
            <a:r>
              <a:rPr lang="en-GB" sz="2200" dirty="0"/>
              <a:t> / Covering letter: </a:t>
            </a:r>
            <a:r>
              <a:rPr lang="en-GB" sz="2200" dirty="0">
                <a:hlinkClick r:id="rId4"/>
              </a:rPr>
              <a:t>https://www.prospects.ac.uk/careers-advice/cvs-and-cover-letters/cover-letters</a:t>
            </a:r>
            <a:r>
              <a:rPr lang="en-GB" sz="2200" dirty="0"/>
              <a:t>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3000" dirty="0" err="1"/>
              <a:t>Berfau</a:t>
            </a:r>
            <a:r>
              <a:rPr lang="en-GB" sz="3000" dirty="0"/>
              <a:t> </a:t>
            </a:r>
            <a:r>
              <a:rPr lang="en-GB" sz="3000" dirty="0" err="1"/>
              <a:t>bweris</a:t>
            </a:r>
            <a:r>
              <a:rPr lang="en-GB" sz="3000" dirty="0"/>
              <a:t> / Power verbs (</a:t>
            </a:r>
            <a:r>
              <a:rPr lang="en-GB" sz="3000" dirty="0" err="1"/>
              <a:t>Uo</a:t>
            </a:r>
            <a:r>
              <a:rPr lang="en-GB" sz="3000" dirty="0"/>
              <a:t> Northern Iowa):  </a:t>
            </a:r>
            <a:r>
              <a:rPr lang="en-GB" sz="1700" dirty="0">
                <a:hlinkClick r:id="rId5"/>
              </a:rPr>
              <a:t>https://www.uni.edu/careerservices/sites/default/files/docs/resume_verbs.pdf</a:t>
            </a:r>
            <a:r>
              <a:rPr lang="en-GB" sz="1700" dirty="0"/>
              <a:t> 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94392886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Object 5">
            <a:hlinkClick r:id="rId3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20229590"/>
              </p:ext>
            </p:extLst>
          </p:nvPr>
        </p:nvGraphicFramePr>
        <p:xfrm>
          <a:off x="0" y="0"/>
          <a:ext cx="9144000" cy="582982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22" name="Document" r:id="rId4" imgW="9785381" imgH="5634087" progId="Word.Document.12">
                  <p:embed/>
                </p:oleObj>
              </mc:Choice>
              <mc:Fallback>
                <p:oleObj name="Document" r:id="rId4" imgW="9785381" imgH="5634087" progId="Word.Document.12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4000" cy="58298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0" y="5301208"/>
            <a:ext cx="9144000" cy="43691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017981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82"/>
          <a:stretch/>
        </p:blipFill>
        <p:spPr>
          <a:xfrm>
            <a:off x="179512" y="1801426"/>
            <a:ext cx="4248472" cy="256367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539"/>
          <a:stretch/>
        </p:blipFill>
        <p:spPr>
          <a:xfrm>
            <a:off x="4716016" y="1801426"/>
            <a:ext cx="4263570" cy="2563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7596336" cy="135257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88424" y="7946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71806077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3426810"/>
              </p:ext>
            </p:extLst>
          </p:nvPr>
        </p:nvGraphicFramePr>
        <p:xfrm>
          <a:off x="11872" y="-387424"/>
          <a:ext cx="9024624" cy="72454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4" name="Document" r:id="rId3" imgW="6862770" imgH="5425027" progId="Word.Document.12">
                  <p:embed/>
                </p:oleObj>
              </mc:Choice>
              <mc:Fallback>
                <p:oleObj name="Document" r:id="rId3" imgW="6862770" imgH="5425027" progId="Word.Document.12">
                  <p:embed/>
                  <p:pic>
                    <p:nvPicPr>
                      <p:cNvPr id="11" name="Object 10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872" y="-387424"/>
                        <a:ext cx="9024624" cy="72454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0413587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187624" y="188640"/>
            <a:ext cx="4392488" cy="3816424"/>
          </a:xfrm>
        </p:spPr>
        <p:txBody>
          <a:bodyPr/>
          <a:lstStyle/>
          <a:p>
            <a:r>
              <a:rPr lang="en-GB" dirty="0"/>
              <a:t>  </a:t>
            </a:r>
            <a:r>
              <a:rPr lang="en-GB" dirty="0" err="1"/>
              <a:t>Cwestiynau</a:t>
            </a:r>
            <a:r>
              <a:rPr lang="en-GB" dirty="0"/>
              <a:t>? </a:t>
            </a:r>
          </a:p>
        </p:txBody>
      </p:sp>
      <p:sp>
        <p:nvSpPr>
          <p:cNvPr id="9" name="Title 4"/>
          <p:cNvSpPr txBox="1">
            <a:spLocks/>
          </p:cNvSpPr>
          <p:nvPr/>
        </p:nvSpPr>
        <p:spPr>
          <a:xfrm>
            <a:off x="4860032" y="2109979"/>
            <a:ext cx="3672408" cy="3816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002060"/>
                </a:solidFill>
              </a:rPr>
              <a:t>Questions?</a:t>
            </a:r>
          </a:p>
        </p:txBody>
      </p:sp>
      <p:sp>
        <p:nvSpPr>
          <p:cNvPr id="4" name="Rectangle 3"/>
          <p:cNvSpPr/>
          <p:nvPr/>
        </p:nvSpPr>
        <p:spPr>
          <a:xfrm>
            <a:off x="8388424" y="7946"/>
            <a:ext cx="5693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911804123"/>
      </p:ext>
    </p:extLst>
  </p:cSld>
  <p:clrMapOvr>
    <a:masterClrMapping/>
  </p:clrMapOvr>
  <p:transition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620688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DIWEDD- </a:t>
            </a:r>
            <a:r>
              <a:rPr lang="en-GB" sz="3600" dirty="0" err="1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Diolch</a:t>
            </a:r>
            <a: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! </a:t>
            </a:r>
            <a:b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</a:br>
            <a:r>
              <a:rPr lang="en-GB" sz="3600" dirty="0">
                <a:solidFill>
                  <a:srgbClr val="FF0000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rPr>
              <a:t> END – Thank you!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4877" y="1988840"/>
            <a:ext cx="2534245" cy="2534245"/>
          </a:xfrm>
        </p:spPr>
      </p:pic>
    </p:spTree>
    <p:extLst>
      <p:ext uri="{BB962C8B-B14F-4D97-AF65-F5344CB8AC3E}">
        <p14:creationId xmlns:p14="http://schemas.microsoft.com/office/powerpoint/2010/main" val="7280722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3915</TotalTime>
  <Words>1208</Words>
  <Application>Microsoft Office PowerPoint</Application>
  <PresentationFormat>On-screen Show (4:3)</PresentationFormat>
  <Paragraphs>481</Paragraphs>
  <Slides>65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81" baseType="lpstr">
      <vt:lpstr>ＭＳ Ｐゴシック</vt:lpstr>
      <vt:lpstr>Arial</vt:lpstr>
      <vt:lpstr>Britannic Bold</vt:lpstr>
      <vt:lpstr>Calibri</vt:lpstr>
      <vt:lpstr>Myriad Pro</vt:lpstr>
      <vt:lpstr>PMingLiU</vt:lpstr>
      <vt:lpstr>Segoe UI Historic</vt:lpstr>
      <vt:lpstr>Segoe UI Light</vt:lpstr>
      <vt:lpstr>Segoe UI Semibold</vt:lpstr>
      <vt:lpstr>Segoe UI Semilight</vt:lpstr>
      <vt:lpstr>Times New Roman</vt:lpstr>
      <vt:lpstr>Verdana</vt:lpstr>
      <vt:lpstr>Wingdings</vt:lpstr>
      <vt:lpstr>Wingdings 3</vt:lpstr>
      <vt:lpstr>20140311PresentationUWTSDTemplate</vt:lpstr>
      <vt:lpstr>Document</vt:lpstr>
      <vt:lpstr>PowerPoint Presentation</vt:lpstr>
      <vt:lpstr>Yr Athrofa: Institute of Education L6</vt:lpstr>
      <vt:lpstr>PowerPoint Presentation</vt:lpstr>
      <vt:lpstr>  Eich gwasanaeth chi          Your service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Automated</vt:lpstr>
      <vt:lpstr> ‘PROSPECTS  FOR GRADUATES IMPROVE’ </vt:lpstr>
      <vt:lpstr>‘PROSPECTS FOR GRADUATES LOOK BLEAK’</vt:lpstr>
      <vt:lpstr> 'Working class graduates kept out of  highly-paid jobs’</vt:lpstr>
      <vt:lpstr>  ‘New campaign to improve careers advice’   </vt:lpstr>
      <vt:lpstr>    Good degree. No job.  </vt:lpstr>
      <vt:lpstr> ‘Graduates told:  only the young and stylish need apply’</vt:lpstr>
      <vt:lpstr> Women graduates told:  ‘flirt your way to the top’</vt:lpstr>
      <vt:lpstr> ‘Poor careers advice denies students quality job opportunities’  </vt:lpstr>
      <vt:lpstr>‘Careers services  push girls into doing ‘women’s’ work.’</vt:lpstr>
      <vt:lpstr>‘Employers report rosy outlook for graduates.’</vt:lpstr>
      <vt:lpstr> ‘Careers services  biased towards the rich.’ </vt:lpstr>
      <vt:lpstr>  ‘A telly good idea –  4 out of 5 get their career advice from TV shows.’ </vt:lpstr>
      <vt:lpstr>  ‘A telly good idea –  4 out of 5 get their career advice from TV shows.’ </vt:lpstr>
      <vt:lpstr>PowerPoint Presentation</vt:lpstr>
      <vt:lpstr>Cwis Cyrchfannau Destinations Quiz</vt:lpstr>
      <vt:lpstr>    Mythau, celwydd &amp; cyfryngau      Myths, lies &amp; media </vt:lpstr>
      <vt:lpstr>PowerPoint Presentation</vt:lpstr>
      <vt:lpstr>TEIMLO’N WELL – TREFNWCH! FEEL BETTER - GET ORGANISED!</vt:lpstr>
      <vt:lpstr>PowerPoint Presentation</vt:lpstr>
      <vt:lpstr>PowerPoint Presentation</vt:lpstr>
      <vt:lpstr>           ‘Cadw ati’       ‘Keep at it’</vt:lpstr>
      <vt:lpstr>Cymru fach      Little Wales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Links - Masters’  </vt:lpstr>
      <vt:lpstr>PowerPoint Presentation</vt:lpstr>
      <vt:lpstr>PowerPoint Presentation</vt:lpstr>
      <vt:lpstr>PowerPoint Presentation</vt:lpstr>
      <vt:lpstr>Rheolwyr brysur?     Busy Managers?</vt:lpstr>
      <vt:lpstr>Issues faced? a) negating initial activity/motivation? b) in the actual applying?  What could help you better manage… a) manage the whole thing? b) make better applications? </vt:lpstr>
      <vt:lpstr>Cwis CV h&amp;t CV Quiz h&amp;t</vt:lpstr>
      <vt:lpstr>Orfodol?                      Compulsory?</vt:lpstr>
      <vt:lpstr>    Diffiniad       Definition</vt:lpstr>
      <vt:lpstr>    Diffiniad      Definition</vt:lpstr>
      <vt:lpstr>   Cyd-destun CV              CV in context</vt:lpstr>
      <vt:lpstr>Break the task down</vt:lpstr>
      <vt:lpstr>“Hiring the right people takes time, the right questions and a healthy dose of curiosity.   What do you think is the most important factor when building your team?   For us, it’s personality.”                                        Richard Branson</vt:lpstr>
      <vt:lpstr>      Meini prawf?             Criteria?</vt:lpstr>
      <vt:lpstr>     Strwythur/Ymddangosiad           Structure/Appearance    </vt:lpstr>
      <vt:lpstr>   Ysgrifennu’n gryf            Writing strongly</vt:lpstr>
      <vt:lpstr>  Berfau pwerus               Power verbs: </vt:lpstr>
      <vt:lpstr>Granmar &amp; Spelin </vt:lpstr>
      <vt:lpstr>100%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Cwestiynau? </vt:lpstr>
      <vt:lpstr>DIWEDD- Diolch!   END – 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Ruth Groff</cp:lastModifiedBy>
  <cp:revision>430</cp:revision>
  <cp:lastPrinted>2017-10-24T14:34:25Z</cp:lastPrinted>
  <dcterms:created xsi:type="dcterms:W3CDTF">2015-04-14T15:21:28Z</dcterms:created>
  <dcterms:modified xsi:type="dcterms:W3CDTF">2019-12-13T11:30:00Z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