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58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>
        <p:scale>
          <a:sx n="100" d="100"/>
          <a:sy n="100" d="100"/>
        </p:scale>
        <p:origin x="990" y="1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497D55-93E0-4FE3-9583-8C992448F611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AE7509-74C1-4F7C-B9D9-5BB3B2414A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43596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AE7509-74C1-4F7C-B9D9-5BB3B2414A8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50494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28EECA-3959-B14F-611F-E8C8718928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54C204-8388-8468-C1F0-D5EC720E77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93B84D-1393-A55E-F2D6-F1EBFD52DE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7AC980-E0F1-437E-B17F-7F3575827DAA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0C64F4-D54D-681B-3CF1-821448FC07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6EF017-BEDB-2484-5A6C-B1DCA1E452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E4239-3706-477C-B3F3-BC880F30EA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56163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9164BA-79DF-CDB6-5D9D-D65514053A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D3ED53-2A51-581B-03C9-83B1EBE393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E22E06-280E-9A12-F6C3-76CA874C66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7AC980-E0F1-437E-B17F-7F3575827DAA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9072DB-CB77-40C0-356F-D6AE7E3002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FD175C-E606-68FF-66C0-A6DA5843C4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E4239-3706-477C-B3F3-BC880F30EA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76073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8DA994-0197-CD69-CB0D-DAA62909D4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8AB5E8-7657-7592-936C-6650C783D5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FE3FAA-BB66-5EBA-0789-F7AA3955CA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7AC980-E0F1-437E-B17F-7F3575827DAA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282F9C-0BB4-0520-5AB5-004AA09C71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624392-2B98-852B-C572-97C22106D1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E4239-3706-477C-B3F3-BC880F30EA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70200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078F5-9E74-03FF-9F31-C36536932C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9B796C-361A-A18D-0405-5B34EE96B56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868E6F-DA02-16D6-0B60-3456F5C2358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F77D80-58DC-BA2D-A000-5BC4AE28A2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7AC980-E0F1-437E-B17F-7F3575827DAA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5527D63-7DB7-5546-D970-1C7EEF8258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990952A-AD68-9156-D524-FDCB059BCE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E4239-3706-477C-B3F3-BC880F30EA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34119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6E8FE0-8665-A1F9-BA3D-DCBD5A6CBD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AD9A8A-4894-C4FF-91E0-C930B95693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2D028D-FE51-23FC-D66B-08DF2F6E8E6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0FCC326-066B-68AF-1AAA-0D37B4913CE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6FF1969-BCF8-9B37-7AAA-93325C6B13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F2F2DB-8FBA-EAC3-D5A4-14AD34E87C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7AC980-E0F1-437E-B17F-7F3575827DAA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5603EE-7792-CC8A-44EF-50DBC22D5F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DFC0677-8015-8811-3564-5F3B129377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E4239-3706-477C-B3F3-BC880F30EA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279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297830-42DC-5937-6E2B-0CE389421E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770B53A-7984-7D01-6E0C-CB1E0BAA47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7AC980-E0F1-437E-B17F-7F3575827DAA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D8D81E-7215-039E-9958-38BC45C27B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D3ACDF-44C5-8B96-1B8D-A339D9DD50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E4239-3706-477C-B3F3-BC880F30EA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69271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F02FB68-95A6-C2B9-9E6C-FDEBC451B5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7AC980-E0F1-437E-B17F-7F3575827DAA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FC7BB67-EC2E-C222-A87E-EC92C7844F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F137D2-EBBA-9F8C-40C8-6533DBBE6F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E4239-3706-477C-B3F3-BC880F30EA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39231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F21D77-4D50-D744-011B-76F530B94E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A43030-CAA2-CA56-7DCD-C153704E54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59CE8B-88C3-FC52-D0B8-6BD45E739EE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2136EA-5EB7-0887-9A41-EA2CAA1ED6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7AC980-E0F1-437E-B17F-7F3575827DAA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E4C062-7596-38A6-DB1B-24BDDB60A7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0F72A3-50F2-1C7F-80BF-5166C3961E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E4239-3706-477C-B3F3-BC880F30EA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4612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931989-0A91-4F2F-8EFA-4CAA293922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B162713-2D20-D0EA-6869-F6C8029F4F3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26ED00-FEE9-6EC7-0A6A-02CAD04631C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FFC9380-FC6A-8B8A-79A2-E2A95CA4C7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7AC980-E0F1-437E-B17F-7F3575827DAA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115BDB-0227-103A-2509-B1D5C1DCAA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A9CCCB-9F44-851E-DFD3-39D81DC3A3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E4239-3706-477C-B3F3-BC880F30EA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17515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CCBDEA-F694-2B53-4258-34D065ADC9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C61A3E-D676-0981-B572-D96512FB28B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FCE281-5A74-2E73-8BF4-CBE4A0A67E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7AC980-E0F1-437E-B17F-7F3575827DAA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2A2197-C6A1-1A0A-7F37-89CF52CC50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1EC360-1CFF-7720-A588-5659A98FE6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E4239-3706-477C-B3F3-BC880F30EA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19240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1509DB8-BE97-36EF-0EDF-F3427EA1C89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B8C1F0-7568-30A7-5FE7-9782A20498D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8B4DDE-0B4E-A20B-CABF-825344AD47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7AC980-E0F1-437E-B17F-7F3575827DAA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BC400A-3DA4-4448-1845-A4AEF2D634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FB7861-998B-0CF3-9C1D-87D2A2A058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E4239-3706-477C-B3F3-BC880F30EA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36101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BBA79E6-0584-522E-8EDB-72CEB50537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AE17E9-2651-B837-3DFE-D802FEFAEC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EAE49D-1B8B-2411-8802-B1F59D960B6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27AC980-E0F1-437E-B17F-7F3575827DAA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5928EB-E281-0C81-769B-33FB356CF41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3BC2CC-01AC-BC82-7634-62F78F63F2F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14E4239-3706-477C-B3F3-BC880F30EA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93099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2972/hesperia.86.4.0583.%20Accessed%2022%20Nov.%202025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C474A4-25A3-205C-EEAF-A62ED3ABC74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Artefact Analysis of The Combat Agate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47C0737-11F9-2635-BA90-48A28C96B36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 Robert Edwards</a:t>
            </a:r>
          </a:p>
          <a:p>
            <a:r>
              <a:rPr lang="en-GB" dirty="0"/>
              <a:t>Student Number: 2304623</a:t>
            </a:r>
          </a:p>
        </p:txBody>
      </p:sp>
    </p:spTree>
    <p:extLst>
      <p:ext uri="{BB962C8B-B14F-4D97-AF65-F5344CB8AC3E}">
        <p14:creationId xmlns:p14="http://schemas.microsoft.com/office/powerpoint/2010/main" val="27338088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2A3567-015C-20FB-292C-21B342EEAB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Combat Agate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46F077-38DE-C673-1A8A-860B5FDADF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2925" y="1690688"/>
            <a:ext cx="8039099" cy="4486275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stone is a 3.6cm long carved agate.</a:t>
            </a:r>
          </a:p>
          <a:p>
            <a:r>
              <a:rPr lang="en-GB" dirty="0"/>
              <a:t>It is carved with a battle scene, featuring a warrior advancing from left to right, standing over the body of a defeated enemy while fighting another.</a:t>
            </a:r>
          </a:p>
          <a:p>
            <a:r>
              <a:rPr lang="en-GB" dirty="0"/>
              <a:t>When excavated, some of the carved image was obscured small gold caps on either end.</a:t>
            </a:r>
          </a:p>
          <a:p>
            <a:r>
              <a:rPr lang="en-GB" dirty="0"/>
              <a:t>The Detail is remarkable, below 1mm in some cases</a:t>
            </a:r>
          </a:p>
          <a:p>
            <a:r>
              <a:rPr lang="en-GB" dirty="0"/>
              <a:t>Much of it is not properly visible when looked at without specific lighting and photography techniques (the result seen in fig. 1).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863277A-97D2-56E4-303F-5AC766E7075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233" r="4278"/>
          <a:stretch>
            <a:fillRect/>
          </a:stretch>
        </p:blipFill>
        <p:spPr>
          <a:xfrm>
            <a:off x="9008082" y="175447"/>
            <a:ext cx="3103825" cy="222030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8403D94-1381-882D-08DA-85AE2CDE1E9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08083" y="3203893"/>
            <a:ext cx="3103824" cy="263842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4A3146F-232A-E4ED-8F58-FFED58C81C0C}"/>
              </a:ext>
            </a:extLst>
          </p:cNvPr>
          <p:cNvSpPr txBox="1"/>
          <p:nvPr/>
        </p:nvSpPr>
        <p:spPr>
          <a:xfrm>
            <a:off x="8927990" y="2498827"/>
            <a:ext cx="318391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Fig. 1</a:t>
            </a:r>
            <a:r>
              <a:rPr lang="en-US" sz="1100" dirty="0"/>
              <a:t>. Enhanced photograph of</a:t>
            </a:r>
          </a:p>
          <a:p>
            <a:r>
              <a:rPr lang="en-US" sz="1100" dirty="0"/>
              <a:t>the Combat Agate. Photo</a:t>
            </a:r>
          </a:p>
          <a:p>
            <a:r>
              <a:rPr lang="en-US" sz="1100" dirty="0"/>
              <a:t>J. Vanderpool; Department of</a:t>
            </a:r>
          </a:p>
          <a:p>
            <a:r>
              <a:rPr lang="en-US" sz="1100" dirty="0"/>
              <a:t>Classics, University of Cincinnati, </a:t>
            </a:r>
            <a:endParaRPr lang="en-GB" sz="11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DB72904-2B5F-7189-DB26-5664CAE3AD75}"/>
              </a:ext>
            </a:extLst>
          </p:cNvPr>
          <p:cNvSpPr txBox="1"/>
          <p:nvPr/>
        </p:nvSpPr>
        <p:spPr>
          <a:xfrm>
            <a:off x="9008084" y="5851555"/>
            <a:ext cx="31839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Fig. 2</a:t>
            </a:r>
            <a:r>
              <a:rPr lang="en-US" sz="800" dirty="0"/>
              <a:t> Composite drawing of the</a:t>
            </a:r>
          </a:p>
          <a:p>
            <a:r>
              <a:rPr lang="en-US" sz="800" dirty="0"/>
              <a:t>Pylos Combat Agate (SN18-112),</a:t>
            </a:r>
          </a:p>
          <a:p>
            <a:r>
              <a:rPr lang="en-US" sz="800" dirty="0"/>
              <a:t>as it appears on the face of the seal-</a:t>
            </a:r>
          </a:p>
          <a:p>
            <a:r>
              <a:rPr lang="en-US" sz="800" dirty="0"/>
              <a:t>stone. Drawing T. Ross;</a:t>
            </a:r>
          </a:p>
          <a:p>
            <a:r>
              <a:rPr lang="en-US" sz="800" dirty="0"/>
              <a:t>Department of Classics, University of</a:t>
            </a:r>
          </a:p>
          <a:p>
            <a:r>
              <a:rPr lang="en-US" sz="800" dirty="0"/>
              <a:t>Cincinnati</a:t>
            </a: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30934508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AF8BD7-E94D-2070-91C0-53C20F1824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“Griffon Warrior” Tomb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58C044-1E95-EAAC-C7C1-367CF30F1A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91800" cy="4351338"/>
          </a:xfrm>
        </p:spPr>
        <p:txBody>
          <a:bodyPr/>
          <a:lstStyle/>
          <a:p>
            <a:r>
              <a:rPr lang="en-GB" dirty="0"/>
              <a:t>The Combat agate came from the “griffon warrior” tomb at Pylos.</a:t>
            </a:r>
          </a:p>
          <a:p>
            <a:r>
              <a:rPr lang="en-GB" dirty="0"/>
              <a:t>The tomb was of Mycenaean make but contained a large number of grave goods of Minoan origin, alongside Mycenaean goods.</a:t>
            </a:r>
          </a:p>
          <a:p>
            <a:r>
              <a:rPr lang="en-GB" dirty="0"/>
              <a:t>The grave contained hundreds of artefacts, though an exact count is difficult given that many are fragmented and multiple shards of some objects have been given different numbers.</a:t>
            </a:r>
          </a:p>
          <a:p>
            <a:r>
              <a:rPr lang="en-GB" dirty="0"/>
              <a:t>Over 50 </a:t>
            </a:r>
            <a:r>
              <a:rPr lang="en-GB" dirty="0" err="1"/>
              <a:t>sealstones</a:t>
            </a:r>
            <a:r>
              <a:rPr lang="en-GB" dirty="0"/>
              <a:t> and four golden signet rings have been found among the grave goods.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89057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3A1768-44A4-7C7E-099A-8E6F272951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Context of The Agate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DE508D-3F4D-A0B2-AE73-B853A2508E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7992" y="1526096"/>
            <a:ext cx="11494008" cy="269843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 Combat Agate was almost certainly made in Minoan Crete, much like many of the other artefacts it was found with.</a:t>
            </a:r>
          </a:p>
          <a:p>
            <a:r>
              <a:rPr lang="en-GB" dirty="0"/>
              <a:t>At the time it was made, it was not uncommon for wealthy and powerful individuals to “acquire or commission objects competitively,” with this being the most likely origin of the item.</a:t>
            </a:r>
          </a:p>
          <a:p>
            <a:r>
              <a:rPr lang="en-GB" dirty="0"/>
              <a:t>It was likely used as a show of status, a theory supported by its level of detail being much higher than would be practical for its purpose as a </a:t>
            </a:r>
            <a:r>
              <a:rPr lang="en-GB" dirty="0" err="1"/>
              <a:t>sealstone</a:t>
            </a:r>
            <a:r>
              <a:rPr lang="en-GB" dirty="0"/>
              <a:t>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AC43368-0730-D8A6-24A4-594E75E5150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964" b="8766"/>
          <a:stretch>
            <a:fillRect/>
          </a:stretch>
        </p:blipFill>
        <p:spPr>
          <a:xfrm>
            <a:off x="1133856" y="4265514"/>
            <a:ext cx="5348298" cy="222736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B137C6A-E1DA-E8F2-F24B-9511F28DE66A}"/>
              </a:ext>
            </a:extLst>
          </p:cNvPr>
          <p:cNvSpPr txBox="1"/>
          <p:nvPr/>
        </p:nvSpPr>
        <p:spPr>
          <a:xfrm>
            <a:off x="6591882" y="4902140"/>
            <a:ext cx="3474720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Fig. 3. The true colors of the</a:t>
            </a:r>
          </a:p>
          <a:p>
            <a:r>
              <a:rPr lang="en-US" sz="1400" dirty="0"/>
              <a:t>Combat Agate after cleaning:</a:t>
            </a:r>
          </a:p>
          <a:p>
            <a:r>
              <a:rPr lang="en-US" sz="1400" dirty="0"/>
              <a:t>Photos J. Vanderpool; Department</a:t>
            </a:r>
          </a:p>
          <a:p>
            <a:r>
              <a:rPr lang="en-US" sz="1400" dirty="0"/>
              <a:t>of Classics, University of Cincinnati</a:t>
            </a:r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1799572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73B330-C3F8-FD7E-22A3-98E56DB73D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Consumption of the Exotic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EADBF4-9213-33F9-5F90-07C857C4B4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7437120" cy="435133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Combat Agate is most likely an example of exotic consumption.</a:t>
            </a:r>
          </a:p>
          <a:p>
            <a:r>
              <a:rPr lang="en-GB" dirty="0"/>
              <a:t>The Combat Agate would have granted to the owner a level of social capital, derived from several traits: its individuality, its craftsmanship, and its place of origin.</a:t>
            </a:r>
          </a:p>
          <a:p>
            <a:r>
              <a:rPr lang="en-GB" dirty="0"/>
              <a:t>Individuality: While some similar images have been found and it does draw upon a number of artistic motifs, no identical scene to the one depicted upon the agate has been discovered.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8D04271-FC64-4A3C-FD7B-AE54D016A1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73371" y="1010221"/>
            <a:ext cx="3656778" cy="315029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7C30FFE-5869-0B4C-05D0-F15143387368}"/>
              </a:ext>
            </a:extLst>
          </p:cNvPr>
          <p:cNvSpPr txBox="1"/>
          <p:nvPr/>
        </p:nvSpPr>
        <p:spPr>
          <a:xfrm>
            <a:off x="8659368" y="4242816"/>
            <a:ext cx="317078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Fig. 4.  Impression of the face of</a:t>
            </a:r>
          </a:p>
          <a:p>
            <a:r>
              <a:rPr lang="en-US" sz="1400" dirty="0"/>
              <a:t>the Combat Agate. </a:t>
            </a:r>
          </a:p>
          <a:p>
            <a:r>
              <a:rPr lang="en-US" sz="1400" dirty="0"/>
              <a:t>J. Vanderpool; Department of</a:t>
            </a:r>
          </a:p>
          <a:p>
            <a:r>
              <a:rPr lang="en-US" sz="1400" dirty="0"/>
              <a:t>Classics, University of Cincinnati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1930414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02F376-2260-A1B2-0828-E76C99D8A3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Consumption of the Exotic (continued)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E4EBC5-3DB7-5A13-D3F8-BB1AD60B94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88536" y="1825625"/>
            <a:ext cx="7065264" cy="4351338"/>
          </a:xfrm>
        </p:spPr>
        <p:txBody>
          <a:bodyPr/>
          <a:lstStyle/>
          <a:p>
            <a:r>
              <a:rPr lang="en-GB" dirty="0"/>
              <a:t>Craftsmanship: The Combat Agate is incredibly detailed, so much so that it’s almost impossible to see when looking at it, with some details being below half a millimetre in width (the </a:t>
            </a:r>
            <a:r>
              <a:rPr lang="en-GB" dirty="0" err="1"/>
              <a:t>sealstone</a:t>
            </a:r>
            <a:r>
              <a:rPr lang="en-GB" dirty="0"/>
              <a:t> on wrist of the warrior is 0.45mm wide).</a:t>
            </a:r>
          </a:p>
          <a:p>
            <a:r>
              <a:rPr lang="en-GB" dirty="0"/>
              <a:t>Place of origin: The agate was most likely made in Minoan Crete. The distance and cultural difference are both notable from Mycenaean Pylos.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CBA0331-3CE1-29CD-A0CE-64B57058980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233" r="4278"/>
          <a:stretch>
            <a:fillRect/>
          </a:stretch>
        </p:blipFill>
        <p:spPr>
          <a:xfrm>
            <a:off x="369415" y="1949450"/>
            <a:ext cx="3919121" cy="280352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25C8F6C-48E2-B69D-0A77-169784660A84}"/>
              </a:ext>
            </a:extLst>
          </p:cNvPr>
          <p:cNvSpPr txBox="1"/>
          <p:nvPr/>
        </p:nvSpPr>
        <p:spPr>
          <a:xfrm>
            <a:off x="369415" y="4752975"/>
            <a:ext cx="2274951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Fig. 5</a:t>
            </a:r>
            <a:r>
              <a:rPr lang="en-US" sz="1050" dirty="0"/>
              <a:t>. Enhanced photograph of</a:t>
            </a:r>
          </a:p>
          <a:p>
            <a:r>
              <a:rPr lang="en-US" sz="1050" dirty="0"/>
              <a:t>the Combat Agate. Photo</a:t>
            </a:r>
          </a:p>
          <a:p>
            <a:r>
              <a:rPr lang="en-US" sz="1050" dirty="0"/>
              <a:t>J. Vanderpool; Department of</a:t>
            </a:r>
          </a:p>
          <a:p>
            <a:r>
              <a:rPr lang="en-US" sz="1050" dirty="0"/>
              <a:t>Classics, University of Cincinnati</a:t>
            </a:r>
            <a:r>
              <a:rPr lang="en-GB" sz="105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850739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10047F-3D33-168C-C9AB-5756ABC4D4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BBA6FF-8ABF-95FA-BD28-084CC4E094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Combat Agate was most likely acquired by the “Griffon Warrior” as a status symbol.</a:t>
            </a:r>
          </a:p>
          <a:p>
            <a:r>
              <a:rPr lang="en-GB" dirty="0"/>
              <a:t>Its nature as an incredibly unique, incredibly valuable, foreign-made object would have made it a desirable object to own and would have granted its owner a level of social capital and prestige.</a:t>
            </a:r>
          </a:p>
          <a:p>
            <a:r>
              <a:rPr lang="en-GB" dirty="0"/>
              <a:t>It is likely that it has not been used as a practical </a:t>
            </a:r>
            <a:r>
              <a:rPr lang="en-GB" dirty="0" err="1"/>
              <a:t>sealstone</a:t>
            </a:r>
            <a:r>
              <a:rPr lang="en-GB" dirty="0"/>
              <a:t>. It has no lingering damage or wear, and in addition was unique and found among a great number of other </a:t>
            </a:r>
            <a:r>
              <a:rPr lang="en-GB" dirty="0" err="1"/>
              <a:t>sealstones</a:t>
            </a:r>
            <a:r>
              <a:rPr lang="en-GB" dirty="0"/>
              <a:t> of different designs.</a:t>
            </a:r>
          </a:p>
        </p:txBody>
      </p:sp>
    </p:spTree>
    <p:extLst>
      <p:ext uri="{BB962C8B-B14F-4D97-AF65-F5344CB8AC3E}">
        <p14:creationId xmlns:p14="http://schemas.microsoft.com/office/powerpoint/2010/main" val="10013827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D15E9D-2879-9253-4D18-A921E48594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BC0064-0B1E-B5DC-C35F-59BDC86DBD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/>
              <a:t>Lloyd, M. (2017). </a:t>
            </a:r>
            <a:r>
              <a:rPr lang="en-US" i="1" dirty="0"/>
              <a:t>A measured take on the Pylos Combat Agate</a:t>
            </a:r>
            <a:r>
              <a:rPr lang="en-US" dirty="0"/>
              <a:t>. [online] Ancient World Magazine. Available at: https://www.ancientworldmagazine.com/articles/measured-take-pylos-combat-agate/ [Accessed 22 Nov. 2025].</a:t>
            </a:r>
          </a:p>
          <a:p>
            <a:r>
              <a:rPr lang="en-US" dirty="0"/>
              <a:t>Stocker ‌S. R. and Davis J. L. (2017) </a:t>
            </a:r>
            <a:r>
              <a:rPr lang="en-US" i="1" dirty="0"/>
              <a:t>The Combat Agate from the Grave of the Griffin Warrior at Pylos. </a:t>
            </a:r>
            <a:r>
              <a:rPr lang="en-US" dirty="0"/>
              <a:t>Hesperia: The Journal of the American School of Classical Studies at Athens, vol. 86, no. 4, 2017, pp. 583–605. JSTOR, </a:t>
            </a:r>
            <a:r>
              <a:rPr lang="en-US" dirty="0">
                <a:hlinkClick r:id="rId2"/>
              </a:rPr>
              <a:t>https://doi.org/10.2972/hesperia.86.4.0583. Accessed 22 Nov. 2025</a:t>
            </a:r>
            <a:r>
              <a:rPr lang="en-US" dirty="0"/>
              <a:t>.</a:t>
            </a:r>
          </a:p>
          <a:p>
            <a:r>
              <a:rPr lang="en-US" dirty="0"/>
              <a:t>University of Cincinnati. (n.d.). </a:t>
            </a:r>
            <a:r>
              <a:rPr lang="en-US" i="1" dirty="0"/>
              <a:t>Unearthing a masterpiece</a:t>
            </a:r>
            <a:r>
              <a:rPr lang="en-US" dirty="0"/>
              <a:t>. [online] Available at: https://magazine.uc.edu/editors_picks/recent_features/unearthingamasterpiece.html.</a:t>
            </a:r>
          </a:p>
          <a:p>
            <a:r>
              <a:rPr lang="en-US" dirty="0"/>
              <a:t>‌Jack L. Davis and Sharon R. Stocker (2016). The Lord of the Gold Rings: The Griffin Warrior of Pylos. </a:t>
            </a:r>
            <a:r>
              <a:rPr lang="en-US" i="1" dirty="0"/>
              <a:t>Hesperia: The Journal of the American School of Classical Studies at Athens</a:t>
            </a:r>
            <a:r>
              <a:rPr lang="en-US" dirty="0"/>
              <a:t>, 85(4), p.627. </a:t>
            </a:r>
            <a:r>
              <a:rPr lang="en-US" dirty="0" err="1"/>
              <a:t>doi:https</a:t>
            </a:r>
            <a:r>
              <a:rPr lang="en-US" dirty="0"/>
              <a:t>://doi.org/10.2972/hesperia.85.4.0627.</a:t>
            </a:r>
          </a:p>
          <a:p>
            <a:r>
              <a:rPr lang="en-US" dirty="0"/>
              <a:t>‌Bennet, J. (1997). </a:t>
            </a:r>
            <a:r>
              <a:rPr lang="en-US" i="1" dirty="0"/>
              <a:t>Homer and the Bronze Age</a:t>
            </a:r>
            <a:r>
              <a:rPr lang="en-US" dirty="0"/>
              <a:t>. In A New Companion To Homer, Leiden, The Netherlands: Brill. Available From: Brill https://doi.org/10.1163/9789004217607_024 [Accessed 23 November 2025]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88317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2114</TotalTime>
  <Words>940</Words>
  <Application>Microsoft Office PowerPoint</Application>
  <PresentationFormat>Widescreen</PresentationFormat>
  <Paragraphs>58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Aptos</vt:lpstr>
      <vt:lpstr>Aptos Display</vt:lpstr>
      <vt:lpstr>Arial</vt:lpstr>
      <vt:lpstr>Office Theme</vt:lpstr>
      <vt:lpstr>Artefact Analysis of The Combat Agate</vt:lpstr>
      <vt:lpstr>The Combat Agate</vt:lpstr>
      <vt:lpstr>The “Griffon Warrior” Tomb</vt:lpstr>
      <vt:lpstr>The Context of The Agate</vt:lpstr>
      <vt:lpstr>Consumption of the Exotic</vt:lpstr>
      <vt:lpstr>Consumption of the Exotic (continued)</vt:lpstr>
      <vt:lpstr>Conclusions</vt:lpstr>
      <vt:lpstr>Bibliography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Robert Edwards (2304623)</dc:creator>
  <cp:lastModifiedBy>Robert Edwards (2304623)</cp:lastModifiedBy>
  <cp:revision>50</cp:revision>
  <dcterms:created xsi:type="dcterms:W3CDTF">2025-11-22T10:26:03Z</dcterms:created>
  <dcterms:modified xsi:type="dcterms:W3CDTF">2025-11-23T22:07:44Z</dcterms:modified>
</cp:coreProperties>
</file>