
<file path=[Content_Types].xml><?xml version="1.0" encoding="utf-8"?>
<Types xmlns="http://schemas.openxmlformats.org/package/2006/content-types">
  <Default Extension="1"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56" r:id="rId5"/>
    <p:sldId id="257" r:id="rId6"/>
    <p:sldId id="297" r:id="rId7"/>
    <p:sldId id="289" r:id="rId8"/>
    <p:sldId id="291" r:id="rId9"/>
    <p:sldId id="290" r:id="rId10"/>
    <p:sldId id="292" r:id="rId11"/>
    <p:sldId id="294" r:id="rId12"/>
    <p:sldId id="29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BDD60B-A0DC-4030-98C2-7B3792A19476}" v="332" dt="2026-01-19T10:41:30.650"/>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646" autoAdjust="0"/>
  </p:normalViewPr>
  <p:slideViewPr>
    <p:cSldViewPr snapToGrid="0">
      <p:cViewPr varScale="1">
        <p:scale>
          <a:sx n="107" d="100"/>
          <a:sy n="107" d="100"/>
        </p:scale>
        <p:origin x="750" y="102"/>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modSld">
      <pc:chgData name="Rhiannon Akers" userId="fb3c9d12-5c8c-42d7-8dc7-d872d7a3d202" providerId="ADAL" clId="{80AABDCA-A693-4F09-99FD-F26609E442FC}" dt="2026-01-19T10:41:30.650" v="351" actId="20577"/>
      <pc:docMkLst>
        <pc:docMk/>
      </pc:docMkLst>
      <pc:sldChg chg="modSp">
        <pc:chgData name="Rhiannon Akers" userId="fb3c9d12-5c8c-42d7-8dc7-d872d7a3d202" providerId="ADAL" clId="{80AABDCA-A693-4F09-99FD-F26609E442FC}" dt="2026-01-19T10:36:22.278" v="46" actId="20577"/>
        <pc:sldMkLst>
          <pc:docMk/>
          <pc:sldMk cId="2529338794" sldId="289"/>
        </pc:sldMkLst>
        <pc:spChg chg="mod">
          <ac:chgData name="Rhiannon Akers" userId="fb3c9d12-5c8c-42d7-8dc7-d872d7a3d202" providerId="ADAL" clId="{80AABDCA-A693-4F09-99FD-F26609E442FC}" dt="2026-01-19T10:36:22.278" v="46" actId="20577"/>
          <ac:spMkLst>
            <pc:docMk/>
            <pc:sldMk cId="2529338794" sldId="289"/>
            <ac:spMk id="5" creationId="{7FF5EE67-DE83-C00F-F31C-58A2B46234DB}"/>
          </ac:spMkLst>
        </pc:spChg>
      </pc:sldChg>
      <pc:sldChg chg="modSp mod modAnim">
        <pc:chgData name="Rhiannon Akers" userId="fb3c9d12-5c8c-42d7-8dc7-d872d7a3d202" providerId="ADAL" clId="{80AABDCA-A693-4F09-99FD-F26609E442FC}" dt="2026-01-19T10:41:30.650" v="351" actId="20577"/>
        <pc:sldMkLst>
          <pc:docMk/>
          <pc:sldMk cId="1265939620" sldId="290"/>
        </pc:sldMkLst>
        <pc:spChg chg="mod">
          <ac:chgData name="Rhiannon Akers" userId="fb3c9d12-5c8c-42d7-8dc7-d872d7a3d202" providerId="ADAL" clId="{80AABDCA-A693-4F09-99FD-F26609E442FC}" dt="2026-01-19T10:41:30.650" v="351" actId="20577"/>
          <ac:spMkLst>
            <pc:docMk/>
            <pc:sldMk cId="1265939620" sldId="290"/>
            <ac:spMk id="3" creationId="{D1455C0B-19FB-954B-532A-0A68CAC4E0E4}"/>
          </ac:spMkLst>
        </pc:spChg>
        <pc:spChg chg="mod">
          <ac:chgData name="Rhiannon Akers" userId="fb3c9d12-5c8c-42d7-8dc7-d872d7a3d202" providerId="ADAL" clId="{80AABDCA-A693-4F09-99FD-F26609E442FC}" dt="2026-01-19T10:39:39.285" v="138" actId="20577"/>
          <ac:spMkLst>
            <pc:docMk/>
            <pc:sldMk cId="1265939620" sldId="290"/>
            <ac:spMk id="6" creationId="{EDF9E134-98AA-3ECE-E40A-180C85ACD7D5}"/>
          </ac:spMkLst>
        </pc:spChg>
      </pc:sldChg>
      <pc:sldChg chg="modSp">
        <pc:chgData name="Rhiannon Akers" userId="fb3c9d12-5c8c-42d7-8dc7-d872d7a3d202" providerId="ADAL" clId="{80AABDCA-A693-4F09-99FD-F26609E442FC}" dt="2026-01-19T10:38:12.410" v="84" actId="20577"/>
        <pc:sldMkLst>
          <pc:docMk/>
          <pc:sldMk cId="2652102883" sldId="291"/>
        </pc:sldMkLst>
        <pc:spChg chg="mod">
          <ac:chgData name="Rhiannon Akers" userId="fb3c9d12-5c8c-42d7-8dc7-d872d7a3d202" providerId="ADAL" clId="{80AABDCA-A693-4F09-99FD-F26609E442FC}" dt="2026-01-19T10:38:12.410" v="84" actId="20577"/>
          <ac:spMkLst>
            <pc:docMk/>
            <pc:sldMk cId="2652102883" sldId="291"/>
            <ac:spMk id="4" creationId="{DBA34351-9D9C-8C32-5CC0-3F19A1CAC037}"/>
          </ac:spMkLst>
        </pc:spChg>
      </pc:sldChg>
      <pc:sldChg chg="modAnim">
        <pc:chgData name="Rhiannon Akers" userId="fb3c9d12-5c8c-42d7-8dc7-d872d7a3d202" providerId="ADAL" clId="{80AABDCA-A693-4F09-99FD-F26609E442FC}" dt="2026-01-19T10:38:02.222" v="72"/>
        <pc:sldMkLst>
          <pc:docMk/>
          <pc:sldMk cId="362649583" sldId="292"/>
        </pc:sldMkLst>
      </pc:sldChg>
      <pc:sldChg chg="modSp mod">
        <pc:chgData name="Rhiannon Akers" userId="fb3c9d12-5c8c-42d7-8dc7-d872d7a3d202" providerId="ADAL" clId="{80AABDCA-A693-4F09-99FD-F26609E442FC}" dt="2026-01-19T10:37:35.708" v="66" actId="20577"/>
        <pc:sldMkLst>
          <pc:docMk/>
          <pc:sldMk cId="853261029" sldId="294"/>
        </pc:sldMkLst>
        <pc:spChg chg="mod">
          <ac:chgData name="Rhiannon Akers" userId="fb3c9d12-5c8c-42d7-8dc7-d872d7a3d202" providerId="ADAL" clId="{80AABDCA-A693-4F09-99FD-F26609E442FC}" dt="2026-01-19T10:37:35.708" v="66" actId="20577"/>
          <ac:spMkLst>
            <pc:docMk/>
            <pc:sldMk cId="853261029" sldId="294"/>
            <ac:spMk id="4" creationId="{DE5C7B5A-A5C3-15D4-DF71-B692D28942F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1/19/2026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425159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4194793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616857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3319086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99008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Title and Content and Image 1">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0"/>
            <a:ext cx="12208822" cy="6858002"/>
            <a:chOff x="0" y="0"/>
            <a:chExt cx="12208822" cy="6858002"/>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7200"/>
            <a:ext cx="10643508" cy="1371600"/>
          </a:xfrm>
        </p:spPr>
        <p:txBody>
          <a:bodyPr anchor="b">
            <a:noAutofit/>
          </a:bodyPr>
          <a:lstStyle>
            <a:lvl1pPr>
              <a:defRPr sz="4200" b="1">
                <a:latin typeface="+mj-lt"/>
              </a:defRPr>
            </a:lvl1pPr>
          </a:lstStyle>
          <a:p>
            <a:r>
              <a:rPr lang="en-US" dirty="0"/>
              <a:t>Click to add title</a:t>
            </a:r>
          </a:p>
        </p:txBody>
      </p:sp>
      <p:sp>
        <p:nvSpPr>
          <p:cNvPr id="10" name="Content Placeholder 2">
            <a:extLst>
              <a:ext uri="{FF2B5EF4-FFF2-40B4-BE49-F238E27FC236}">
                <a16:creationId xmlns:a16="http://schemas.microsoft.com/office/drawing/2014/main" id="{B07A1CF7-9B3B-E43E-830E-DAB65B608249}"/>
              </a:ext>
            </a:extLst>
          </p:cNvPr>
          <p:cNvSpPr>
            <a:spLocks noGrp="1"/>
          </p:cNvSpPr>
          <p:nvPr>
            <p:ph idx="15" hasCustomPrompt="1"/>
          </p:nvPr>
        </p:nvSpPr>
        <p:spPr>
          <a:xfrm>
            <a:off x="1166088" y="2652713"/>
            <a:ext cx="5394959" cy="3436936"/>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4">
            <a:extLst>
              <a:ext uri="{FF2B5EF4-FFF2-40B4-BE49-F238E27FC236}">
                <a16:creationId xmlns:a16="http://schemas.microsoft.com/office/drawing/2014/main" id="{D976D8D6-3BDC-1908-3425-FEE3EEF51A26}"/>
              </a:ext>
            </a:extLst>
          </p:cNvPr>
          <p:cNvSpPr>
            <a:spLocks noGrp="1"/>
          </p:cNvSpPr>
          <p:nvPr>
            <p:ph type="pic" sz="quarter" idx="14"/>
          </p:nvPr>
        </p:nvSpPr>
        <p:spPr>
          <a:xfrm>
            <a:off x="7317920" y="1447800"/>
            <a:ext cx="4214010" cy="421401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3030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and Image 2">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9F46B00-4AE8-52A2-6926-FC2F5DD1FAD4}"/>
              </a:ext>
              <a:ext uri="{C183D7F6-B498-43B3-948B-1728B52AA6E4}">
                <adec:decorative xmlns:adec="http://schemas.microsoft.com/office/drawing/2017/decorative" val="1"/>
              </a:ext>
            </a:extLst>
          </p:cNvPr>
          <p:cNvGrpSpPr/>
          <p:nvPr userDrawn="1"/>
        </p:nvGrpSpPr>
        <p:grpSpPr>
          <a:xfrm>
            <a:off x="-2364" y="0"/>
            <a:ext cx="12194364" cy="6858000"/>
            <a:chOff x="-2364" y="0"/>
            <a:chExt cx="12194364"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549489" y="457199"/>
            <a:ext cx="5943599" cy="1920240"/>
          </a:xfrm>
        </p:spPr>
        <p:txBody>
          <a:bodyPr anchor="b">
            <a:noAutofit/>
          </a:bodyPr>
          <a:lstStyle>
            <a:lvl1pPr>
              <a:defRPr sz="4200" b="1">
                <a:latin typeface="+mj-lt"/>
              </a:defRPr>
            </a:lvl1pPr>
          </a:lstStyle>
          <a:p>
            <a:r>
              <a:rPr lang="en-US" dirty="0"/>
              <a:t>Click to add title</a:t>
            </a:r>
          </a:p>
        </p:txBody>
      </p:sp>
      <p:sp>
        <p:nvSpPr>
          <p:cNvPr id="15" name="Content Placeholder 2">
            <a:extLst>
              <a:ext uri="{FF2B5EF4-FFF2-40B4-BE49-F238E27FC236}">
                <a16:creationId xmlns:a16="http://schemas.microsoft.com/office/drawing/2014/main" id="{6BBDFA0C-B372-969D-6C8A-F664A4BF8D41}"/>
              </a:ext>
            </a:extLst>
          </p:cNvPr>
          <p:cNvSpPr>
            <a:spLocks noGrp="1" noChangeAspect="1"/>
          </p:cNvSpPr>
          <p:nvPr>
            <p:ph idx="17" hasCustomPrompt="1"/>
          </p:nvPr>
        </p:nvSpPr>
        <p:spPr>
          <a:xfrm>
            <a:off x="823108" y="640080"/>
            <a:ext cx="4297680" cy="4297680"/>
          </a:xfrm>
          <a:prstGeom prst="ellipse">
            <a:avLst/>
          </a:prstGeom>
          <a:solidFill>
            <a:schemeClr val="accent2"/>
          </a:solidFill>
        </p:spPr>
        <p:txBody>
          <a:bodyPr anchor="ctr" anchorCtr="0">
            <a:noAutofit/>
          </a:bodyPr>
          <a:lstStyle>
            <a:lvl1pPr marL="0" indent="0" algn="ctr">
              <a:buFont typeface="Arial" panose="020B0604020202020204" pitchFamily="34" charset="0"/>
              <a:buNone/>
              <a:defRPr sz="2000">
                <a:latin typeface="+mn-lt"/>
              </a:defRPr>
            </a:lvl1pPr>
            <a:lvl2pPr marL="347663" indent="0" algn="ctr">
              <a:buFont typeface="Arial" panose="020B0604020202020204" pitchFamily="34" charset="0"/>
              <a:buNone/>
              <a:defRPr sz="2000">
                <a:latin typeface="+mn-lt"/>
              </a:defRPr>
            </a:lvl2pPr>
            <a:lvl3pPr marL="685800" indent="0" algn="ctr">
              <a:buFont typeface="Arial" panose="020B0604020202020204" pitchFamily="34" charset="0"/>
              <a:buNone/>
              <a:defRPr sz="2000">
                <a:latin typeface="+mn-lt"/>
              </a:defRPr>
            </a:lvl3pPr>
            <a:lvl4pPr marL="914400" indent="0" algn="ctr">
              <a:buFont typeface="Arial" panose="020B0604020202020204" pitchFamily="34" charset="0"/>
              <a:buNone/>
              <a:defRPr sz="2000">
                <a:latin typeface="+mn-lt"/>
              </a:defRPr>
            </a:lvl4pPr>
            <a:lvl5pPr marL="1143000" indent="0" algn="ctr">
              <a:buFont typeface="Arial" panose="020B0604020202020204" pitchFamily="34" charse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99A8D2CC-EE75-85FA-1577-88C0BEC7B10C}"/>
              </a:ext>
            </a:extLst>
          </p:cNvPr>
          <p:cNvSpPr>
            <a:spLocks noGrp="1"/>
          </p:cNvSpPr>
          <p:nvPr>
            <p:ph idx="15" hasCustomPrompt="1"/>
          </p:nvPr>
        </p:nvSpPr>
        <p:spPr>
          <a:xfrm>
            <a:off x="5549490" y="2706369"/>
            <a:ext cx="5943600" cy="3383279"/>
          </a:xfrm>
        </p:spPr>
        <p:txBody>
          <a:bodyPr>
            <a:normAutofit/>
          </a:bodyPr>
          <a:lstStyle>
            <a:lvl1pPr marL="283464" indent="-283464">
              <a:spcBef>
                <a:spcPts val="1000"/>
              </a:spcBef>
              <a:buFont typeface="Arial" panose="020B0604020202020204" pitchFamily="34" charset="0"/>
              <a:buChar char="•"/>
              <a:defRPr sz="2000">
                <a:solidFill>
                  <a:schemeClr val="tx1"/>
                </a:solidFill>
                <a:latin typeface="+mn-lt"/>
              </a:defRPr>
            </a:lvl1pPr>
            <a:lvl2pPr marL="566928" indent="-283464">
              <a:spcBef>
                <a:spcPts val="1000"/>
              </a:spcBef>
              <a:buFont typeface="Arial" panose="020B0604020202020204" pitchFamily="34" charset="0"/>
              <a:buChar char="•"/>
              <a:defRPr sz="2000">
                <a:solidFill>
                  <a:schemeClr val="tx1"/>
                </a:solidFill>
                <a:latin typeface="+mn-lt"/>
              </a:defRPr>
            </a:lvl2pPr>
            <a:lvl3pPr marL="850392" indent="-283464">
              <a:spcBef>
                <a:spcPts val="1000"/>
              </a:spcBef>
              <a:buFont typeface="Arial" panose="020B0604020202020204" pitchFamily="34" charset="0"/>
              <a:buChar char="•"/>
              <a:defRPr sz="2000">
                <a:solidFill>
                  <a:schemeClr val="tx1"/>
                </a:solidFill>
                <a:latin typeface="+mn-lt"/>
              </a:defRPr>
            </a:lvl3pPr>
            <a:lvl4pPr marL="1133856" indent="-283464">
              <a:spcBef>
                <a:spcPts val="1000"/>
              </a:spcBef>
              <a:buFont typeface="Arial" panose="020B0604020202020204" pitchFamily="34" charset="0"/>
              <a:buChar char="•"/>
              <a:defRPr sz="2000">
                <a:solidFill>
                  <a:schemeClr val="tx1"/>
                </a:solidFill>
                <a:latin typeface="+mn-lt"/>
              </a:defRPr>
            </a:lvl4pPr>
            <a:lvl5pPr marL="1463040" indent="-283464">
              <a:spcBef>
                <a:spcPts val="1000"/>
              </a:spcBef>
              <a:buFont typeface="Arial" panose="020B0604020202020204" pitchFamily="34" charset="0"/>
              <a:buChar char="•"/>
              <a:defRPr sz="2000">
                <a:solidFill>
                  <a:schemeClr val="tx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25656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75" r:id="rId7"/>
    <p:sldLayoutId id="2147483676" r:id="rId8"/>
    <p:sldLayoutId id="2147483661" r:id="rId9"/>
    <p:sldLayoutId id="2147483666" r:id="rId10"/>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rawpixel.com/search/decisions"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232913"/>
            <a:ext cx="7096933" cy="3830130"/>
          </a:xfrm>
        </p:spPr>
        <p:txBody>
          <a:bodyPr/>
          <a:lstStyle/>
          <a:p>
            <a:r>
              <a:rPr lang="en-US" dirty="0"/>
              <a:t>Task 2 – </a:t>
            </a:r>
            <a:br>
              <a:rPr lang="en-US" dirty="0"/>
            </a:br>
            <a:r>
              <a:rPr lang="en-US" dirty="0"/>
              <a:t>Group Presentation</a:t>
            </a:r>
            <a:br>
              <a:rPr lang="en-US" dirty="0"/>
            </a:br>
            <a:r>
              <a:rPr lang="en-US" dirty="0"/>
              <a:t>(5 minutes per person)</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t>The task</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58865" y="2017467"/>
            <a:ext cx="9779182" cy="3366815"/>
          </a:xfrm>
        </p:spPr>
        <p:txBody>
          <a:bodyPr vert="horz" lIns="91440" tIns="45720" rIns="91440" bIns="45720" rtlCol="0" anchor="t">
            <a:normAutofit/>
          </a:bodyPr>
          <a:lstStyle/>
          <a:p>
            <a:pPr lvl="0"/>
            <a:r>
              <a:rPr lang="en-GB" dirty="0"/>
              <a:t>Create a group of 4-5 people who you will work with to develop and deliver a group presentation.</a:t>
            </a:r>
          </a:p>
          <a:p>
            <a:pPr lvl="0"/>
            <a:r>
              <a:rPr lang="en-GB" dirty="0"/>
              <a:t>Build your group into a team (using your reflections to help you to write Task 1).</a:t>
            </a:r>
          </a:p>
          <a:p>
            <a:pPr lvl="0"/>
            <a:r>
              <a:rPr lang="en-GB" dirty="0"/>
              <a:t>Develop a team presentation that you will deliver to the rest of the module participants entitled “What we have learnt about effective teams?”</a:t>
            </a:r>
          </a:p>
          <a:p>
            <a:endParaRPr lang="en-US" dirty="0"/>
          </a:p>
        </p:txBody>
      </p:sp>
    </p:spTree>
    <p:extLst>
      <p:ext uri="{BB962C8B-B14F-4D97-AF65-F5344CB8AC3E}">
        <p14:creationId xmlns:p14="http://schemas.microsoft.com/office/powerpoint/2010/main" val="132560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AA093-E00B-31E9-0A13-71142E30E57C}"/>
              </a:ext>
            </a:extLst>
          </p:cNvPr>
          <p:cNvSpPr>
            <a:spLocks noGrp="1"/>
          </p:cNvSpPr>
          <p:nvPr>
            <p:ph type="ctrTitle"/>
          </p:nvPr>
        </p:nvSpPr>
        <p:spPr>
          <a:xfrm>
            <a:off x="1167493" y="177553"/>
            <a:ext cx="6470435" cy="5470212"/>
          </a:xfrm>
        </p:spPr>
        <p:txBody>
          <a:bodyPr/>
          <a:lstStyle/>
          <a:p>
            <a:r>
              <a:rPr lang="en-US" dirty="0"/>
              <a:t>Slide 1 – Module title</a:t>
            </a:r>
            <a:br>
              <a:rPr lang="en-US" dirty="0"/>
            </a:br>
            <a:r>
              <a:rPr lang="en-US" dirty="0"/>
              <a:t>Component</a:t>
            </a:r>
            <a:br>
              <a:rPr lang="en-US" dirty="0"/>
            </a:br>
            <a:r>
              <a:rPr lang="en-US" dirty="0"/>
              <a:t>Date</a:t>
            </a:r>
            <a:br>
              <a:rPr lang="en-US" dirty="0"/>
            </a:br>
            <a:r>
              <a:rPr lang="en-US" dirty="0"/>
              <a:t>Student names and ID</a:t>
            </a:r>
          </a:p>
        </p:txBody>
      </p:sp>
      <p:sp>
        <p:nvSpPr>
          <p:cNvPr id="5" name="Subtitle 4">
            <a:extLst>
              <a:ext uri="{FF2B5EF4-FFF2-40B4-BE49-F238E27FC236}">
                <a16:creationId xmlns:a16="http://schemas.microsoft.com/office/drawing/2014/main" id="{7B8A382B-A19D-BC51-4FC1-4752610BF75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17153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F5EE67-DE83-C00F-F31C-58A2B46234DB}"/>
              </a:ext>
            </a:extLst>
          </p:cNvPr>
          <p:cNvSpPr>
            <a:spLocks noGrp="1"/>
          </p:cNvSpPr>
          <p:nvPr>
            <p:ph type="title"/>
          </p:nvPr>
        </p:nvSpPr>
        <p:spPr>
          <a:xfrm>
            <a:off x="1167492" y="45085"/>
            <a:ext cx="9779183" cy="1600835"/>
          </a:xfrm>
        </p:spPr>
        <p:txBody>
          <a:bodyPr/>
          <a:lstStyle/>
          <a:p>
            <a:r>
              <a:rPr lang="en-US" dirty="0"/>
              <a:t>What your group needs to include</a:t>
            </a:r>
          </a:p>
        </p:txBody>
      </p:sp>
      <p:sp>
        <p:nvSpPr>
          <p:cNvPr id="3" name="Content Placeholder 2">
            <a:extLst>
              <a:ext uri="{FF2B5EF4-FFF2-40B4-BE49-F238E27FC236}">
                <a16:creationId xmlns:a16="http://schemas.microsoft.com/office/drawing/2014/main" id="{DAF7743C-9A64-6DD7-26EC-7870E2484D2F}"/>
              </a:ext>
            </a:extLst>
          </p:cNvPr>
          <p:cNvSpPr>
            <a:spLocks noGrp="1"/>
          </p:cNvSpPr>
          <p:nvPr>
            <p:ph idx="14"/>
          </p:nvPr>
        </p:nvSpPr>
        <p:spPr>
          <a:xfrm>
            <a:off x="1166813" y="2652713"/>
            <a:ext cx="9780587" cy="3436937"/>
          </a:xfrm>
        </p:spPr>
        <p:txBody>
          <a:bodyPr>
            <a:normAutofit fontScale="92500" lnSpcReduction="20000"/>
          </a:bodyPr>
          <a:lstStyle/>
          <a:p>
            <a:pPr marL="59436" lvl="0" indent="0">
              <a:buNone/>
            </a:pPr>
            <a:r>
              <a:rPr lang="en-GB" dirty="0"/>
              <a:t>1. An introduction to effective teamwork and communication with definitions and the importance of both. You could include a timeline of your team journey so far. Tuckman’s theory could be incorporated here to show how the group have developed into a team as well as the difference between groups and teams.</a:t>
            </a:r>
          </a:p>
          <a:p>
            <a:pPr marL="59436" lvl="0" indent="0">
              <a:buNone/>
            </a:pPr>
            <a:r>
              <a:rPr lang="en-GB" dirty="0">
                <a:solidFill>
                  <a:schemeClr val="tx1"/>
                </a:solidFill>
              </a:rPr>
              <a:t>2. Belbin’s team roles and how you worked together based on these roles. Apply the model to your team by discussing who seemed to take on which roles or behaviours, what strengths did this give you and what challenges did you face.</a:t>
            </a:r>
          </a:p>
          <a:p>
            <a:pPr marL="59436" lvl="0" indent="0">
              <a:buNone/>
            </a:pPr>
            <a:r>
              <a:rPr lang="en-GB" dirty="0"/>
              <a:t>3. Theories relating to relationships, communication and collaboration. Explain your chosen theories and apply them to specific moments in your team. For example, a moment when communication worked very well and a moment of tension, misunderstanding or conflict.</a:t>
            </a:r>
          </a:p>
          <a:p>
            <a:pPr marL="59436" lvl="0" indent="0">
              <a:buNone/>
            </a:pPr>
            <a:r>
              <a:rPr lang="en-GB" dirty="0">
                <a:solidFill>
                  <a:schemeClr val="tx1"/>
                </a:solidFill>
              </a:rPr>
              <a:t>4. A conclusion with practical tips for the future. Summarise and include an analysis into what has made your team more effective and what limited your effectiveness. Turn these into practical guidelines by discussing what you would do differently. </a:t>
            </a:r>
          </a:p>
          <a:p>
            <a:pPr marL="59436" lvl="0" indent="0">
              <a:buNone/>
            </a:pPr>
            <a:endParaRPr lang="en-GB" dirty="0">
              <a:solidFill>
                <a:schemeClr val="tx1"/>
              </a:solidFill>
            </a:endParaRPr>
          </a:p>
          <a:p>
            <a:pPr marL="59436" lvl="0" indent="0">
              <a:buNone/>
            </a:pPr>
            <a:endParaRPr lang="en-GB" dirty="0">
              <a:solidFill>
                <a:schemeClr val="tx1"/>
              </a:solidFill>
            </a:endParaRPr>
          </a:p>
          <a:p>
            <a:endParaRPr lang="en-US" dirty="0"/>
          </a:p>
        </p:txBody>
      </p:sp>
    </p:spTree>
    <p:extLst>
      <p:ext uri="{BB962C8B-B14F-4D97-AF65-F5344CB8AC3E}">
        <p14:creationId xmlns:p14="http://schemas.microsoft.com/office/powerpoint/2010/main" val="252933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1167492" y="69008"/>
            <a:ext cx="9779183" cy="1706563"/>
          </a:xfrm>
        </p:spPr>
        <p:txBody>
          <a:bodyPr/>
          <a:lstStyle/>
          <a:p>
            <a:r>
              <a:rPr lang="en-US" dirty="0"/>
              <a:t>How do we decide who does what?</a:t>
            </a:r>
          </a:p>
        </p:txBody>
      </p:sp>
      <p:sp>
        <p:nvSpPr>
          <p:cNvPr id="4" name="Content Placeholder 3">
            <a:extLst>
              <a:ext uri="{FF2B5EF4-FFF2-40B4-BE49-F238E27FC236}">
                <a16:creationId xmlns:a16="http://schemas.microsoft.com/office/drawing/2014/main" id="{DBA34351-9D9C-8C32-5CC0-3F19A1CAC037}"/>
              </a:ext>
            </a:extLst>
          </p:cNvPr>
          <p:cNvSpPr>
            <a:spLocks noGrp="1"/>
          </p:cNvSpPr>
          <p:nvPr>
            <p:ph idx="12"/>
          </p:nvPr>
        </p:nvSpPr>
        <p:spPr>
          <a:xfrm>
            <a:off x="1166813" y="2024063"/>
            <a:ext cx="8183375" cy="3332162"/>
          </a:xfrm>
        </p:spPr>
        <p:txBody>
          <a:bodyPr>
            <a:normAutofit/>
          </a:bodyPr>
          <a:lstStyle/>
          <a:p>
            <a:pPr marL="0" indent="0">
              <a:buNone/>
            </a:pPr>
            <a:r>
              <a:rPr lang="en-US" dirty="0"/>
              <a:t>If there are 4 of you, take one section of the presentation each.</a:t>
            </a:r>
          </a:p>
          <a:p>
            <a:pPr marL="0" indent="0">
              <a:buNone/>
            </a:pPr>
            <a:r>
              <a:rPr lang="en-US" dirty="0"/>
              <a:t>If there are 5 of you, section 3 can be broken into 2 parts and you can decide which theories to discuss.</a:t>
            </a:r>
          </a:p>
          <a:p>
            <a:pPr marL="0" indent="0">
              <a:buNone/>
            </a:pPr>
            <a:r>
              <a:rPr lang="en-US" dirty="0"/>
              <a:t>If there are 3 of you, section 4 can be combined with section 3. </a:t>
            </a:r>
          </a:p>
          <a:p>
            <a:pPr marL="0" indent="0">
              <a:buNone/>
            </a:pPr>
            <a:r>
              <a:rPr lang="en-US" dirty="0"/>
              <a:t>Once you have established your group, allocate sections and start building a team. </a:t>
            </a:r>
          </a:p>
          <a:p>
            <a:pPr marL="0" indent="0">
              <a:buNone/>
            </a:pPr>
            <a:r>
              <a:rPr lang="en-US" dirty="0"/>
              <a:t>Take note of examples regarding how you work together from the outset.</a:t>
            </a:r>
          </a:p>
          <a:p>
            <a:pPr marL="0" indent="0">
              <a:buNone/>
            </a:pPr>
            <a:r>
              <a:rPr lang="en-US" dirty="0"/>
              <a:t>Allocate 1 team member to merge the slides together and email them to your lecturer by 9am on 16</a:t>
            </a:r>
            <a:r>
              <a:rPr lang="en-US" baseline="30000" dirty="0"/>
              <a:t>th</a:t>
            </a:r>
            <a:r>
              <a:rPr lang="en-US" dirty="0"/>
              <a:t> March 2026.  </a:t>
            </a:r>
          </a:p>
        </p:txBody>
      </p:sp>
    </p:spTree>
    <p:extLst>
      <p:ext uri="{BB962C8B-B14F-4D97-AF65-F5344CB8AC3E}">
        <p14:creationId xmlns:p14="http://schemas.microsoft.com/office/powerpoint/2010/main" val="265210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1167492" y="136526"/>
            <a:ext cx="9601200" cy="1653371"/>
          </a:xfrm>
        </p:spPr>
        <p:txBody>
          <a:bodyPr/>
          <a:lstStyle/>
          <a:p>
            <a:r>
              <a:rPr lang="en-US" dirty="0"/>
              <a:t>Individual responsibilities</a:t>
            </a:r>
          </a:p>
        </p:txBody>
      </p:sp>
      <p:sp>
        <p:nvSpPr>
          <p:cNvPr id="3" name="Content Placeholder 2">
            <a:extLst>
              <a:ext uri="{FF2B5EF4-FFF2-40B4-BE49-F238E27FC236}">
                <a16:creationId xmlns:a16="http://schemas.microsoft.com/office/drawing/2014/main" id="{D1455C0B-19FB-954B-532A-0A68CAC4E0E4}"/>
              </a:ext>
            </a:extLst>
          </p:cNvPr>
          <p:cNvSpPr>
            <a:spLocks noGrp="1"/>
          </p:cNvSpPr>
          <p:nvPr>
            <p:ph idx="1"/>
          </p:nvPr>
        </p:nvSpPr>
        <p:spPr>
          <a:xfrm>
            <a:off x="1167493" y="2023984"/>
            <a:ext cx="8317166" cy="3786266"/>
          </a:xfrm>
        </p:spPr>
        <p:txBody>
          <a:bodyPr>
            <a:normAutofit fontScale="92500" lnSpcReduction="10000"/>
          </a:bodyPr>
          <a:lstStyle/>
          <a:p>
            <a:r>
              <a:rPr lang="en-US" dirty="0"/>
              <a:t>Read the assessment brief and ensure you have met ALL of the requirements.</a:t>
            </a:r>
          </a:p>
          <a:p>
            <a:r>
              <a:rPr lang="en-US" dirty="0"/>
              <a:t>Prepare your own presentation slides to cover your section of the presentation.</a:t>
            </a:r>
          </a:p>
          <a:p>
            <a:r>
              <a:rPr lang="en-US" dirty="0"/>
              <a:t>Show your knowledge and understanding through the use of theories, models and examples. </a:t>
            </a:r>
          </a:p>
          <a:p>
            <a:r>
              <a:rPr lang="en-US" dirty="0"/>
              <a:t>Include in-text citations throughout your slides and reference list with at least 5 credible academic sources.</a:t>
            </a:r>
          </a:p>
          <a:p>
            <a:r>
              <a:rPr lang="en-US" dirty="0"/>
              <a:t>Make sure your allocated team member has your slides in time to merge them to email to the lecturer.</a:t>
            </a:r>
          </a:p>
          <a:p>
            <a:r>
              <a:rPr lang="en-US" dirty="0"/>
              <a:t>Submit your individual slides through Moodle by 9am on 16</a:t>
            </a:r>
            <a:r>
              <a:rPr lang="en-US" baseline="30000" dirty="0"/>
              <a:t>th</a:t>
            </a:r>
            <a:r>
              <a:rPr lang="en-US" dirty="0"/>
              <a:t> March 2026.</a:t>
            </a:r>
          </a:p>
          <a:p>
            <a:r>
              <a:rPr lang="en-US" dirty="0"/>
              <a:t>Do not </a:t>
            </a:r>
            <a:r>
              <a:rPr lang="en-US" dirty="0" err="1"/>
              <a:t>utilise</a:t>
            </a:r>
            <a:r>
              <a:rPr lang="en-US" dirty="0"/>
              <a:t> AI outside of the general acceptable use and include an AI acknowledgement at the end of your slides.</a:t>
            </a:r>
          </a:p>
          <a:p>
            <a:endParaRPr lang="en-US" dirty="0"/>
          </a:p>
          <a:p>
            <a:endParaRPr lang="en-US" dirty="0"/>
          </a:p>
        </p:txBody>
      </p:sp>
    </p:spTree>
    <p:extLst>
      <p:ext uri="{BB962C8B-B14F-4D97-AF65-F5344CB8AC3E}">
        <p14:creationId xmlns:p14="http://schemas.microsoft.com/office/powerpoint/2010/main" val="126593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F58C-138C-55F4-DA77-4C3F06C81A1C}"/>
              </a:ext>
            </a:extLst>
          </p:cNvPr>
          <p:cNvSpPr>
            <a:spLocks noGrp="1"/>
          </p:cNvSpPr>
          <p:nvPr>
            <p:ph type="title"/>
          </p:nvPr>
        </p:nvSpPr>
        <p:spPr>
          <a:xfrm>
            <a:off x="1167492" y="457200"/>
            <a:ext cx="10643508" cy="1371600"/>
          </a:xfrm>
        </p:spPr>
        <p:txBody>
          <a:bodyPr/>
          <a:lstStyle/>
          <a:p>
            <a:r>
              <a:rPr lang="en-US" dirty="0"/>
              <a:t>FAQs</a:t>
            </a:r>
          </a:p>
        </p:txBody>
      </p:sp>
      <p:sp>
        <p:nvSpPr>
          <p:cNvPr id="3" name="Content Placeholder 2">
            <a:extLst>
              <a:ext uri="{FF2B5EF4-FFF2-40B4-BE49-F238E27FC236}">
                <a16:creationId xmlns:a16="http://schemas.microsoft.com/office/drawing/2014/main" id="{9B5DDE7C-335B-FD23-E1E6-CDCB99B7878C}"/>
              </a:ext>
            </a:extLst>
          </p:cNvPr>
          <p:cNvSpPr>
            <a:spLocks noGrp="1"/>
          </p:cNvSpPr>
          <p:nvPr>
            <p:ph idx="15"/>
          </p:nvPr>
        </p:nvSpPr>
        <p:spPr>
          <a:xfrm>
            <a:off x="1166813" y="2652713"/>
            <a:ext cx="5394325" cy="3436937"/>
          </a:xfrm>
        </p:spPr>
        <p:txBody>
          <a:bodyPr>
            <a:normAutofit fontScale="85000" lnSpcReduction="10000"/>
          </a:bodyPr>
          <a:lstStyle/>
          <a:p>
            <a:r>
              <a:rPr lang="en-US" dirty="0"/>
              <a:t>How many slides should I include? </a:t>
            </a:r>
          </a:p>
          <a:p>
            <a:pPr marL="342900" indent="-342900">
              <a:buFont typeface="Arial" panose="020B0604020202020204" pitchFamily="34" charset="0"/>
              <a:buChar char="•"/>
            </a:pPr>
            <a:r>
              <a:rPr lang="en-US" dirty="0"/>
              <a:t>Approximately 8-10 per person</a:t>
            </a:r>
          </a:p>
          <a:p>
            <a:r>
              <a:rPr lang="en-US" dirty="0"/>
              <a:t>What if one of my team members doesn’t attend on the day?</a:t>
            </a:r>
          </a:p>
          <a:p>
            <a:pPr marL="342900" indent="-342900">
              <a:buFont typeface="Arial" panose="020B0604020202020204" pitchFamily="34" charset="0"/>
              <a:buChar char="•"/>
            </a:pPr>
            <a:r>
              <a:rPr lang="en-US" dirty="0"/>
              <a:t>The presentation will go ahead as planned. You could choose to go through their content if you feel comfortable or explain the circumstances to the audience.</a:t>
            </a:r>
          </a:p>
          <a:p>
            <a:r>
              <a:rPr lang="en-US" dirty="0"/>
              <a:t>What if I am unable to attend on the day?</a:t>
            </a:r>
          </a:p>
          <a:p>
            <a:pPr marL="342900" indent="-342900">
              <a:buFont typeface="Arial" panose="020B0604020202020204" pitchFamily="34" charset="0"/>
              <a:buChar char="•"/>
            </a:pPr>
            <a:r>
              <a:rPr lang="en-US" dirty="0"/>
              <a:t>Contact your lecturer to advise as soon as possible so alternative arrangements can be made.</a:t>
            </a:r>
          </a:p>
          <a:p>
            <a:r>
              <a:rPr lang="en-US" dirty="0"/>
              <a:t>	</a:t>
            </a:r>
          </a:p>
        </p:txBody>
      </p:sp>
      <p:pic>
        <p:nvPicPr>
          <p:cNvPr id="7" name="Picture Placeholder 6" descr="A group of people holding question marks&#10;&#10;AI-generated content may be incorrect.">
            <a:extLst>
              <a:ext uri="{FF2B5EF4-FFF2-40B4-BE49-F238E27FC236}">
                <a16:creationId xmlns:a16="http://schemas.microsoft.com/office/drawing/2014/main" id="{96E8EF07-A3F3-6763-4E11-0EBEF181E728}"/>
              </a:ext>
            </a:extLst>
          </p:cNvPr>
          <p:cNvPicPr>
            <a:picLocks noGrp="1" noChangeAspect="1"/>
          </p:cNvPicPr>
          <p:nvPr>
            <p:ph type="pic" sz="quarter" idx="14"/>
          </p:nvPr>
        </p:nvPicPr>
        <p:blipFill>
          <a:blip r:embed="rId3">
            <a:extLst>
              <a:ext uri="{837473B0-CC2E-450A-ABE3-18F120FF3D39}">
                <a1611:picAttrSrcUrl xmlns:a1611="http://schemas.microsoft.com/office/drawing/2016/11/main" r:id="rId4"/>
              </a:ext>
            </a:extLst>
          </a:blip>
          <a:srcRect l="13750" r="13750"/>
          <a:stretch>
            <a:fillRect/>
          </a:stretch>
        </p:blipFill>
        <p:spPr/>
      </p:pic>
    </p:spTree>
    <p:extLst>
      <p:ext uri="{BB962C8B-B14F-4D97-AF65-F5344CB8AC3E}">
        <p14:creationId xmlns:p14="http://schemas.microsoft.com/office/powerpoint/2010/main" val="36264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00FF-6B42-7D84-7831-AACC4E189E93}"/>
              </a:ext>
            </a:extLst>
          </p:cNvPr>
          <p:cNvSpPr>
            <a:spLocks noGrp="1"/>
          </p:cNvSpPr>
          <p:nvPr>
            <p:ph type="title"/>
          </p:nvPr>
        </p:nvSpPr>
        <p:spPr>
          <a:xfrm>
            <a:off x="5549489" y="457199"/>
            <a:ext cx="5943599" cy="1920240"/>
          </a:xfrm>
        </p:spPr>
        <p:txBody>
          <a:bodyPr/>
          <a:lstStyle/>
          <a:p>
            <a:r>
              <a:rPr lang="en-US" dirty="0"/>
              <a:t>Final tips &amp; takeaways</a:t>
            </a:r>
          </a:p>
        </p:txBody>
      </p:sp>
      <p:sp>
        <p:nvSpPr>
          <p:cNvPr id="7" name="Content Placeholder 6">
            <a:extLst>
              <a:ext uri="{FF2B5EF4-FFF2-40B4-BE49-F238E27FC236}">
                <a16:creationId xmlns:a16="http://schemas.microsoft.com/office/drawing/2014/main" id="{CC7FC500-BBFB-3AA4-BEDE-038CB94FFF61}"/>
              </a:ext>
            </a:extLst>
          </p:cNvPr>
          <p:cNvSpPr>
            <a:spLocks noGrp="1" noChangeAspect="1"/>
          </p:cNvSpPr>
          <p:nvPr>
            <p:ph idx="17"/>
          </p:nvPr>
        </p:nvSpPr>
        <p:spPr>
          <a:xfrm>
            <a:off x="823108" y="640080"/>
            <a:ext cx="4297680" cy="4297680"/>
          </a:xfrm>
        </p:spPr>
        <p:txBody>
          <a:bodyPr/>
          <a:lstStyle/>
          <a:p>
            <a:r>
              <a:rPr lang="en-US" dirty="0"/>
              <a:t>Seek feedback</a:t>
            </a:r>
          </a:p>
          <a:p>
            <a:r>
              <a:rPr lang="en-US" dirty="0"/>
              <a:t>Reflect on performance</a:t>
            </a:r>
          </a:p>
          <a:p>
            <a:r>
              <a:rPr lang="en-US" dirty="0"/>
              <a:t>Explore new techniques</a:t>
            </a:r>
          </a:p>
          <a:p>
            <a:r>
              <a:rPr lang="en-US" dirty="0"/>
              <a:t>Set personal goals</a:t>
            </a:r>
          </a:p>
          <a:p>
            <a:r>
              <a:rPr lang="en-US" dirty="0"/>
              <a:t>Iterate and adapt</a:t>
            </a:r>
          </a:p>
        </p:txBody>
      </p:sp>
      <p:sp>
        <p:nvSpPr>
          <p:cNvPr id="4" name="Content Placeholder 3">
            <a:extLst>
              <a:ext uri="{FF2B5EF4-FFF2-40B4-BE49-F238E27FC236}">
                <a16:creationId xmlns:a16="http://schemas.microsoft.com/office/drawing/2014/main" id="{DE5C7B5A-A5C3-15D4-DF71-B692D28942FC}"/>
              </a:ext>
            </a:extLst>
          </p:cNvPr>
          <p:cNvSpPr>
            <a:spLocks noGrp="1"/>
          </p:cNvSpPr>
          <p:nvPr>
            <p:ph idx="15"/>
          </p:nvPr>
        </p:nvSpPr>
        <p:spPr>
          <a:xfrm>
            <a:off x="5549900" y="2706688"/>
            <a:ext cx="5943600" cy="3382962"/>
          </a:xfrm>
        </p:spPr>
        <p:txBody>
          <a:bodyPr>
            <a:normAutofit fontScale="85000" lnSpcReduction="20000"/>
          </a:bodyPr>
          <a:lstStyle/>
          <a:p>
            <a:r>
              <a:rPr lang="en-US" dirty="0"/>
              <a:t>Read widely</a:t>
            </a:r>
          </a:p>
          <a:p>
            <a:pPr lvl="1"/>
            <a:r>
              <a:rPr lang="en-US" dirty="0"/>
              <a:t>Strengthen your familiarity with the topic</a:t>
            </a:r>
          </a:p>
          <a:p>
            <a:r>
              <a:rPr lang="en-US" dirty="0"/>
              <a:t>Refine delivery style</a:t>
            </a:r>
          </a:p>
          <a:p>
            <a:pPr lvl="1"/>
            <a:r>
              <a:rPr lang="en-US" dirty="0"/>
              <a:t>Pacing, tone, and emphasis</a:t>
            </a:r>
          </a:p>
          <a:p>
            <a:pPr lvl="1"/>
            <a:r>
              <a:rPr lang="en-US" dirty="0"/>
              <a:t>Don’t include too much text on your slides</a:t>
            </a:r>
          </a:p>
          <a:p>
            <a:r>
              <a:rPr lang="en-US" dirty="0"/>
              <a:t>Timing and transitions</a:t>
            </a:r>
          </a:p>
          <a:p>
            <a:pPr lvl="1"/>
            <a:r>
              <a:rPr lang="en-US" dirty="0"/>
              <a:t>Aim for seamless, professional and engaging delivery</a:t>
            </a:r>
          </a:p>
          <a:p>
            <a:r>
              <a:rPr lang="en-US" dirty="0"/>
              <a:t>Practice audience</a:t>
            </a:r>
          </a:p>
          <a:p>
            <a:pPr lvl="1"/>
            <a:r>
              <a:rPr lang="en-US" dirty="0"/>
              <a:t>Enlist colleagues to listen &amp; provide feedback</a:t>
            </a:r>
          </a:p>
          <a:p>
            <a:pPr lvl="1"/>
            <a:r>
              <a:rPr lang="en-US" dirty="0"/>
              <a:t>Make use of the mock presentation session w/c 9</a:t>
            </a:r>
            <a:r>
              <a:rPr lang="en-US" baseline="30000" dirty="0"/>
              <a:t>th</a:t>
            </a:r>
            <a:r>
              <a:rPr lang="en-US" dirty="0"/>
              <a:t> March 2026</a:t>
            </a:r>
          </a:p>
          <a:p>
            <a:pPr lvl="1"/>
            <a:endParaRPr lang="en-US" dirty="0"/>
          </a:p>
          <a:p>
            <a:endParaRPr lang="en-US" dirty="0"/>
          </a:p>
        </p:txBody>
      </p:sp>
    </p:spTree>
    <p:extLst>
      <p:ext uri="{BB962C8B-B14F-4D97-AF65-F5344CB8AC3E}">
        <p14:creationId xmlns:p14="http://schemas.microsoft.com/office/powerpoint/2010/main" val="853261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C753FD-96EC-101A-B8A4-5F69A189BEF4}"/>
              </a:ext>
            </a:extLst>
          </p:cNvPr>
          <p:cNvSpPr>
            <a:spLocks noGrp="1"/>
          </p:cNvSpPr>
          <p:nvPr>
            <p:ph type="ctrTitle"/>
          </p:nvPr>
        </p:nvSpPr>
        <p:spPr>
          <a:xfrm>
            <a:off x="1167494" y="252549"/>
            <a:ext cx="6220278" cy="3262811"/>
          </a:xfrm>
        </p:spPr>
        <p:txBody>
          <a:bodyPr/>
          <a:lstStyle/>
          <a:p>
            <a:r>
              <a:rPr lang="en-US" dirty="0"/>
              <a:t>Thank you</a:t>
            </a:r>
          </a:p>
        </p:txBody>
      </p:sp>
      <p:sp>
        <p:nvSpPr>
          <p:cNvPr id="5" name="Subtitle 4">
            <a:extLst>
              <a:ext uri="{FF2B5EF4-FFF2-40B4-BE49-F238E27FC236}">
                <a16:creationId xmlns:a16="http://schemas.microsoft.com/office/drawing/2014/main" id="{67BB04B7-47A4-741B-59E0-F0E6F2126E8F}"/>
              </a:ext>
            </a:extLst>
          </p:cNvPr>
          <p:cNvSpPr>
            <a:spLocks noGrp="1"/>
          </p:cNvSpPr>
          <p:nvPr>
            <p:ph type="subTitle" idx="1"/>
          </p:nvPr>
        </p:nvSpPr>
        <p:spPr>
          <a:xfrm>
            <a:off x="1167493" y="3685939"/>
            <a:ext cx="6220277" cy="2919512"/>
          </a:xfrm>
        </p:spPr>
        <p:txBody>
          <a:bodyPr/>
          <a:lstStyle/>
          <a:p>
            <a:endParaRPr lang="en-US" dirty="0"/>
          </a:p>
        </p:txBody>
      </p:sp>
    </p:spTree>
    <p:extLst>
      <p:ext uri="{BB962C8B-B14F-4D97-AF65-F5344CB8AC3E}">
        <p14:creationId xmlns:p14="http://schemas.microsoft.com/office/powerpoint/2010/main" val="1609673525"/>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3.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{7C58D91C-3EFF-43B5-970D-945965010F3E}TF0e83fa2d-9a66-4e5e-9e82-acc620be7a498e277179_win32-f234380521c6</Template>
  <TotalTime>0</TotalTime>
  <Words>683</Words>
  <Application>Microsoft Office PowerPoint</Application>
  <PresentationFormat>Widescreen</PresentationFormat>
  <Paragraphs>61</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Tenorite</vt:lpstr>
      <vt:lpstr>Custom</vt:lpstr>
      <vt:lpstr>Task 2 –  Group Presentation (5 minutes per person)</vt:lpstr>
      <vt:lpstr>The task</vt:lpstr>
      <vt:lpstr>Slide 1 – Module title Component Date Student names and ID</vt:lpstr>
      <vt:lpstr>What your group needs to include</vt:lpstr>
      <vt:lpstr>How do we decide who does what?</vt:lpstr>
      <vt:lpstr>Individual responsibilities</vt:lpstr>
      <vt:lpstr>FAQs</vt:lpstr>
      <vt:lpstr>Final tips &amp; takeaways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Rhiannon Akers</cp:lastModifiedBy>
  <cp:revision>1</cp:revision>
  <dcterms:created xsi:type="dcterms:W3CDTF">2026-01-19T10:00:53Z</dcterms:created>
  <dcterms:modified xsi:type="dcterms:W3CDTF">2026-01-19T10:41:32Z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