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layout3.xml" ContentType="application/vnd.openxmlformats-officedocument.drawingml.diagramLayout+xml"/>
  <Override PartName="/ppt/diagrams/data4.xml" ContentType="application/vnd.openxmlformats-officedocument.drawingml.diagramData+xml"/>
  <Override PartName="/ppt/diagrams/layout1.xml" ContentType="application/vnd.openxmlformats-officedocument.drawingml.diagramLayout+xml"/>
  <Override PartName="/ppt/notesSlides/notesSlide6.xml" ContentType="application/vnd.openxmlformats-officedocument.presentationml.notesSlide+xml"/>
  <Override PartName="/ppt/diagrams/data2.xml" ContentType="application/vnd.openxmlformats-officedocument.drawingml.diagramData+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diagrams/layout4.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1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83" r:id="rId16"/>
    <p:sldId id="284" r:id="rId17"/>
    <p:sldId id="270" r:id="rId18"/>
    <p:sldId id="271" r:id="rId19"/>
    <p:sldId id="272" r:id="rId20"/>
    <p:sldId id="275" r:id="rId21"/>
    <p:sldId id="276" r:id="rId22"/>
    <p:sldId id="279" r:id="rId23"/>
    <p:sldId id="280"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10"/>
    <p:restoredTop sz="84695" autoAdjust="0"/>
  </p:normalViewPr>
  <p:slideViewPr>
    <p:cSldViewPr>
      <p:cViewPr varScale="1">
        <p:scale>
          <a:sx n="61" d="100"/>
          <a:sy n="61" d="100"/>
        </p:scale>
        <p:origin x="-1626" y="3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_rels/data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_rels/data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AF2DFF-87AB-4DF9-A55F-94046B04949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D51EFA7-2C24-4B00-B884-D794FEC4B48F}">
      <dgm:prSet custT="1"/>
      <dgm:spPr/>
      <dgm:t>
        <a:bodyPr/>
        <a:lstStyle/>
        <a:p>
          <a:r>
            <a:rPr lang="en-GB" sz="2000" dirty="0">
              <a:latin typeface="Times New Roman" pitchFamily="18" charset="0"/>
              <a:cs typeface="Times New Roman" pitchFamily="18" charset="0"/>
            </a:rPr>
            <a:t>Infamous Dark pool scenario</a:t>
          </a:r>
          <a:endParaRPr lang="en-US" sz="2000" dirty="0">
            <a:latin typeface="Times New Roman" pitchFamily="18" charset="0"/>
            <a:cs typeface="Times New Roman" pitchFamily="18" charset="0"/>
          </a:endParaRPr>
        </a:p>
      </dgm:t>
    </dgm:pt>
    <dgm:pt modelId="{72434280-9E63-45E7-8ADF-8641EC1355D8}" type="parTrans" cxnId="{3943EC5A-EFA4-49E1-B506-036929E0FB6C}">
      <dgm:prSet/>
      <dgm:spPr/>
      <dgm:t>
        <a:bodyPr/>
        <a:lstStyle/>
        <a:p>
          <a:endParaRPr lang="en-US"/>
        </a:p>
      </dgm:t>
    </dgm:pt>
    <dgm:pt modelId="{02819C84-DC37-4E4F-A3AB-34FFFE77FCB5}" type="sibTrans" cxnId="{3943EC5A-EFA4-49E1-B506-036929E0FB6C}">
      <dgm:prSet/>
      <dgm:spPr/>
      <dgm:t>
        <a:bodyPr/>
        <a:lstStyle/>
        <a:p>
          <a:endParaRPr lang="en-US"/>
        </a:p>
      </dgm:t>
    </dgm:pt>
    <dgm:pt modelId="{33A9EC6D-211B-4ED0-AACF-2546BDC5DA0A}">
      <dgm:prSet custT="1"/>
      <dgm:spPr/>
      <dgm:t>
        <a:bodyPr/>
        <a:lstStyle/>
        <a:p>
          <a:r>
            <a:rPr lang="en-GB" sz="2000" dirty="0" smtClean="0">
              <a:latin typeface="Times New Roman" pitchFamily="18" charset="0"/>
              <a:cs typeface="Times New Roman" pitchFamily="18" charset="0"/>
            </a:rPr>
            <a:t>Large </a:t>
          </a:r>
          <a:r>
            <a:rPr lang="en-GB" sz="2000" dirty="0">
              <a:latin typeface="Times New Roman" pitchFamily="18" charset="0"/>
              <a:cs typeface="Times New Roman" pitchFamily="18" charset="0"/>
            </a:rPr>
            <a:t>blocks of share while hiding the real price through online platforms</a:t>
          </a:r>
          <a:endParaRPr lang="en-US" sz="2000" dirty="0">
            <a:latin typeface="Times New Roman" pitchFamily="18" charset="0"/>
            <a:cs typeface="Times New Roman" pitchFamily="18" charset="0"/>
          </a:endParaRPr>
        </a:p>
      </dgm:t>
    </dgm:pt>
    <dgm:pt modelId="{02C94129-D470-4A70-A888-098A1C6B123B}" type="parTrans" cxnId="{C553750E-8245-4652-B75D-824AE6600281}">
      <dgm:prSet/>
      <dgm:spPr/>
      <dgm:t>
        <a:bodyPr/>
        <a:lstStyle/>
        <a:p>
          <a:endParaRPr lang="en-US"/>
        </a:p>
      </dgm:t>
    </dgm:pt>
    <dgm:pt modelId="{5440D4B5-68E8-43C3-A1FC-6BDC6EF4974B}" type="sibTrans" cxnId="{C553750E-8245-4652-B75D-824AE6600281}">
      <dgm:prSet/>
      <dgm:spPr/>
      <dgm:t>
        <a:bodyPr/>
        <a:lstStyle/>
        <a:p>
          <a:endParaRPr lang="en-US"/>
        </a:p>
      </dgm:t>
    </dgm:pt>
    <dgm:pt modelId="{CDCE67F8-58D4-4121-BD59-BF3FA2F38635}">
      <dgm:prSet custT="1"/>
      <dgm:spPr/>
      <dgm:t>
        <a:bodyPr/>
        <a:lstStyle/>
        <a:p>
          <a:r>
            <a:rPr lang="en-GB" sz="2000" dirty="0" smtClean="0">
              <a:latin typeface="Times New Roman" pitchFamily="18" charset="0"/>
              <a:cs typeface="Times New Roman" pitchFamily="18" charset="0"/>
            </a:rPr>
            <a:t>Inability </a:t>
          </a:r>
          <a:r>
            <a:rPr lang="en-GB" sz="2000" dirty="0">
              <a:latin typeface="Times New Roman" pitchFamily="18" charset="0"/>
              <a:cs typeface="Times New Roman" pitchFamily="18" charset="0"/>
            </a:rPr>
            <a:t>to provide proper security and safety </a:t>
          </a:r>
          <a:endParaRPr lang="en-US" sz="2000" dirty="0">
            <a:latin typeface="Times New Roman" pitchFamily="18" charset="0"/>
            <a:cs typeface="Times New Roman" pitchFamily="18" charset="0"/>
          </a:endParaRPr>
        </a:p>
      </dgm:t>
    </dgm:pt>
    <dgm:pt modelId="{651BC9E3-65A8-456A-86F2-B3333D9EB648}" type="parTrans" cxnId="{A11DCD76-1A0A-4978-913C-9EC61E665F06}">
      <dgm:prSet/>
      <dgm:spPr/>
      <dgm:t>
        <a:bodyPr/>
        <a:lstStyle/>
        <a:p>
          <a:endParaRPr lang="en-US"/>
        </a:p>
      </dgm:t>
    </dgm:pt>
    <dgm:pt modelId="{6954220C-4099-4C3E-A97E-B5F1D441F877}" type="sibTrans" cxnId="{A11DCD76-1A0A-4978-913C-9EC61E665F06}">
      <dgm:prSet/>
      <dgm:spPr/>
      <dgm:t>
        <a:bodyPr/>
        <a:lstStyle/>
        <a:p>
          <a:endParaRPr lang="en-US"/>
        </a:p>
      </dgm:t>
    </dgm:pt>
    <dgm:pt modelId="{73490121-CF82-41AD-BCB0-3CAD07DF3BAF}" type="pres">
      <dgm:prSet presAssocID="{C4AF2DFF-87AB-4DF9-A55F-94046B04949D}" presName="root" presStyleCnt="0">
        <dgm:presLayoutVars>
          <dgm:dir/>
          <dgm:resizeHandles val="exact"/>
        </dgm:presLayoutVars>
      </dgm:prSet>
      <dgm:spPr/>
      <dgm:t>
        <a:bodyPr/>
        <a:lstStyle/>
        <a:p>
          <a:endParaRPr lang="en-US"/>
        </a:p>
      </dgm:t>
    </dgm:pt>
    <dgm:pt modelId="{4CEF1ED0-A128-405B-87CD-0FCC435EDE29}" type="pres">
      <dgm:prSet presAssocID="{2D51EFA7-2C24-4B00-B884-D794FEC4B48F}" presName="compNode" presStyleCnt="0"/>
      <dgm:spPr/>
    </dgm:pt>
    <dgm:pt modelId="{174ECCFA-627A-4ABA-947A-8B40921932AF}" type="pres">
      <dgm:prSet presAssocID="{2D51EFA7-2C24-4B00-B884-D794FEC4B48F}" presName="bgRect" presStyleLbl="bgShp" presStyleIdx="0" presStyleCnt="3"/>
      <dgm:spPr>
        <a:solidFill>
          <a:schemeClr val="accent2">
            <a:lumMod val="40000"/>
            <a:lumOff val="60000"/>
          </a:schemeClr>
        </a:solidFill>
      </dgm:spPr>
      <dgm:t>
        <a:bodyPr/>
        <a:lstStyle/>
        <a:p>
          <a:endParaRPr lang="en-US"/>
        </a:p>
      </dgm:t>
    </dgm:pt>
    <dgm:pt modelId="{B53AF053-9B42-49BD-ACA2-715BD37FD8E8}" type="pres">
      <dgm:prSet presAssocID="{2D51EFA7-2C24-4B00-B884-D794FEC4B48F}" presName="iconRect" presStyleLbl="node1" presStyleIdx="0" presStyleCnt="3"/>
      <dgm:spPr>
        <a:blipFill>
          <a:blip xmlns:r="http://schemas.openxmlformats.org/officeDocument/2006/relationships" r:embed="rId1">
            <a:extLst>
              <a:ext uri="{28A0092B-C50C-407E-A947-70E740481C1C}">
                <a14:useLocalDpi xmlns="" xmlns:a14="http://schemas.microsoft.com/office/drawing/2010/main" val="0"/>
              </a:ext>
              <a:ext uri="{96DAC541-7B7A-43D3-8B79-37D633B846F1}">
                <asvg:svgBlip xmlns="" xmlns:asvg="http://schemas.microsoft.com/office/drawing/2016/SVG/main" r:embed=""/>
              </a:ext>
            </a:extLst>
          </a:blip>
          <a:stretch>
            <a:fillRect/>
          </a:stretch>
        </a:blipFill>
        <a:ln>
          <a:noFill/>
        </a:ln>
      </dgm:spPr>
      <dgm:extLst>
        <a:ext uri="{E40237B7-FDA0-4F09-8148-C483321AD2D9}">
          <dgm14:cNvPr xmlns="" xmlns:dgm14="http://schemas.microsoft.com/office/drawing/2010/diagram" id="0" name="" descr="Streetlight"/>
        </a:ext>
      </dgm:extLst>
    </dgm:pt>
    <dgm:pt modelId="{2731D3E0-6E9D-426E-984A-8C6781B189C9}" type="pres">
      <dgm:prSet presAssocID="{2D51EFA7-2C24-4B00-B884-D794FEC4B48F}" presName="spaceRect" presStyleCnt="0"/>
      <dgm:spPr/>
    </dgm:pt>
    <dgm:pt modelId="{50E5519C-F38D-4A87-A96F-EBA1715021DA}" type="pres">
      <dgm:prSet presAssocID="{2D51EFA7-2C24-4B00-B884-D794FEC4B48F}" presName="parTx" presStyleLbl="revTx" presStyleIdx="0" presStyleCnt="3">
        <dgm:presLayoutVars>
          <dgm:chMax val="0"/>
          <dgm:chPref val="0"/>
        </dgm:presLayoutVars>
      </dgm:prSet>
      <dgm:spPr/>
      <dgm:t>
        <a:bodyPr/>
        <a:lstStyle/>
        <a:p>
          <a:endParaRPr lang="en-US"/>
        </a:p>
      </dgm:t>
    </dgm:pt>
    <dgm:pt modelId="{68765154-8DA9-430D-8AFB-64D00639D816}" type="pres">
      <dgm:prSet presAssocID="{02819C84-DC37-4E4F-A3AB-34FFFE77FCB5}" presName="sibTrans" presStyleCnt="0"/>
      <dgm:spPr/>
    </dgm:pt>
    <dgm:pt modelId="{83B1FE41-7067-4A3C-8204-F928898EA5C6}" type="pres">
      <dgm:prSet presAssocID="{33A9EC6D-211B-4ED0-AACF-2546BDC5DA0A}" presName="compNode" presStyleCnt="0"/>
      <dgm:spPr/>
    </dgm:pt>
    <dgm:pt modelId="{F5A83366-7E33-4B4E-B650-8D53536B7325}" type="pres">
      <dgm:prSet presAssocID="{33A9EC6D-211B-4ED0-AACF-2546BDC5DA0A}" presName="bgRect" presStyleLbl="bgShp" presStyleIdx="1" presStyleCnt="3"/>
      <dgm:spPr/>
    </dgm:pt>
    <dgm:pt modelId="{B2E14CB5-5028-4D4D-A6E7-E6F63B6D8C11}" type="pres">
      <dgm:prSet presAssocID="{33A9EC6D-211B-4ED0-AACF-2546BDC5DA0A}" presName="iconRect" presStyleLbl="node1" presStyleIdx="1" presStyleCnt="3"/>
      <dgm:spPr>
        <a:blipFill>
          <a:blip xmlns:r="http://schemas.openxmlformats.org/officeDocument/2006/relationships" r:embed="rId2">
            <a:extLst>
              <a:ext uri="{28A0092B-C50C-407E-A947-70E740481C1C}">
                <a14:useLocalDpi xmlns="" xmlns:a14="http://schemas.microsoft.com/office/drawing/2010/main" val="0"/>
              </a:ext>
              <a:ext uri="{96DAC541-7B7A-43D3-8B79-37D633B846F1}">
                <asvg:svgBlip xmlns="" xmlns:asvg="http://schemas.microsoft.com/office/drawing/2016/SVG/main" r:embed=""/>
              </a:ext>
            </a:extLst>
          </a:blip>
          <a:stretch>
            <a:fillRect/>
          </a:stretch>
        </a:blipFill>
        <a:ln>
          <a:noFill/>
        </a:ln>
      </dgm:spPr>
      <dgm:extLst>
        <a:ext uri="{E40237B7-FDA0-4F09-8148-C483321AD2D9}">
          <dgm14:cNvPr xmlns="" xmlns:dgm14="http://schemas.microsoft.com/office/drawing/2010/diagram" id="0" name="" descr="Money"/>
        </a:ext>
      </dgm:extLst>
    </dgm:pt>
    <dgm:pt modelId="{37204B92-E026-4D89-B360-D686656388C8}" type="pres">
      <dgm:prSet presAssocID="{33A9EC6D-211B-4ED0-AACF-2546BDC5DA0A}" presName="spaceRect" presStyleCnt="0"/>
      <dgm:spPr/>
    </dgm:pt>
    <dgm:pt modelId="{69233F5E-FDE4-4419-80E2-DDACBC2BF9AA}" type="pres">
      <dgm:prSet presAssocID="{33A9EC6D-211B-4ED0-AACF-2546BDC5DA0A}" presName="parTx" presStyleLbl="revTx" presStyleIdx="1" presStyleCnt="3">
        <dgm:presLayoutVars>
          <dgm:chMax val="0"/>
          <dgm:chPref val="0"/>
        </dgm:presLayoutVars>
      </dgm:prSet>
      <dgm:spPr/>
      <dgm:t>
        <a:bodyPr/>
        <a:lstStyle/>
        <a:p>
          <a:endParaRPr lang="en-US"/>
        </a:p>
      </dgm:t>
    </dgm:pt>
    <dgm:pt modelId="{DFC12F40-D7EC-4884-9141-3090A5EC04C1}" type="pres">
      <dgm:prSet presAssocID="{5440D4B5-68E8-43C3-A1FC-6BDC6EF4974B}" presName="sibTrans" presStyleCnt="0"/>
      <dgm:spPr/>
    </dgm:pt>
    <dgm:pt modelId="{42AEF7BF-7C41-40EE-A69A-337DFB2B0A8A}" type="pres">
      <dgm:prSet presAssocID="{CDCE67F8-58D4-4121-BD59-BF3FA2F38635}" presName="compNode" presStyleCnt="0"/>
      <dgm:spPr/>
    </dgm:pt>
    <dgm:pt modelId="{47779959-C48B-4F6D-BD80-3084037F6811}" type="pres">
      <dgm:prSet presAssocID="{CDCE67F8-58D4-4121-BD59-BF3FA2F38635}" presName="bgRect" presStyleLbl="bgShp" presStyleIdx="2" presStyleCnt="3"/>
      <dgm:spPr/>
    </dgm:pt>
    <dgm:pt modelId="{D8A4CB37-B895-4632-A1CD-BC4BF4FE1B6D}" type="pres">
      <dgm:prSet presAssocID="{CDCE67F8-58D4-4121-BD59-BF3FA2F38635}" presName="iconRect" presStyleLbl="node1" presStyleIdx="2" presStyleCnt="3"/>
      <dgm:spPr>
        <a:blipFill>
          <a:blip xmlns:r="http://schemas.openxmlformats.org/officeDocument/2006/relationships" r:embed="rId3">
            <a:extLst>
              <a:ext uri="{28A0092B-C50C-407E-A947-70E740481C1C}">
                <a14:useLocalDpi xmlns="" xmlns:a14="http://schemas.microsoft.com/office/drawing/2010/main" val="0"/>
              </a:ext>
              <a:ext uri="{96DAC541-7B7A-43D3-8B79-37D633B846F1}">
                <asvg:svgBlip xmlns="" xmlns:asvg="http://schemas.microsoft.com/office/drawing/2016/SVG/main" r:embed=""/>
              </a:ext>
            </a:extLst>
          </a:blip>
          <a:stretch>
            <a:fillRect/>
          </a:stretch>
        </a:blipFill>
        <a:ln>
          <a:noFill/>
        </a:ln>
      </dgm:spPr>
      <dgm:extLst>
        <a:ext uri="{E40237B7-FDA0-4F09-8148-C483321AD2D9}">
          <dgm14:cNvPr xmlns="" xmlns:dgm14="http://schemas.microsoft.com/office/drawing/2010/diagram" id="0" name="" descr="Lock"/>
        </a:ext>
      </dgm:extLst>
    </dgm:pt>
    <dgm:pt modelId="{6B647A9C-12AA-4950-95DC-59B0BB02A77A}" type="pres">
      <dgm:prSet presAssocID="{CDCE67F8-58D4-4121-BD59-BF3FA2F38635}" presName="spaceRect" presStyleCnt="0"/>
      <dgm:spPr/>
    </dgm:pt>
    <dgm:pt modelId="{CBC08663-8099-46F6-BC8C-4FB125EEBF25}" type="pres">
      <dgm:prSet presAssocID="{CDCE67F8-58D4-4121-BD59-BF3FA2F38635}" presName="parTx" presStyleLbl="revTx" presStyleIdx="2" presStyleCnt="3">
        <dgm:presLayoutVars>
          <dgm:chMax val="0"/>
          <dgm:chPref val="0"/>
        </dgm:presLayoutVars>
      </dgm:prSet>
      <dgm:spPr/>
      <dgm:t>
        <a:bodyPr/>
        <a:lstStyle/>
        <a:p>
          <a:endParaRPr lang="en-US"/>
        </a:p>
      </dgm:t>
    </dgm:pt>
  </dgm:ptLst>
  <dgm:cxnLst>
    <dgm:cxn modelId="{A869C4BD-E24D-4F76-8DAB-CE4E1A73651B}" type="presOf" srcId="{CDCE67F8-58D4-4121-BD59-BF3FA2F38635}" destId="{CBC08663-8099-46F6-BC8C-4FB125EEBF25}" srcOrd="0" destOrd="0" presId="urn:microsoft.com/office/officeart/2018/2/layout/IconVerticalSolidList"/>
    <dgm:cxn modelId="{4B4AAB14-6B4E-49EA-A629-B4AC78DD6528}" type="presOf" srcId="{C4AF2DFF-87AB-4DF9-A55F-94046B04949D}" destId="{73490121-CF82-41AD-BCB0-3CAD07DF3BAF}" srcOrd="0" destOrd="0" presId="urn:microsoft.com/office/officeart/2018/2/layout/IconVerticalSolidList"/>
    <dgm:cxn modelId="{A11DCD76-1A0A-4978-913C-9EC61E665F06}" srcId="{C4AF2DFF-87AB-4DF9-A55F-94046B04949D}" destId="{CDCE67F8-58D4-4121-BD59-BF3FA2F38635}" srcOrd="2" destOrd="0" parTransId="{651BC9E3-65A8-456A-86F2-B3333D9EB648}" sibTransId="{6954220C-4099-4C3E-A97E-B5F1D441F877}"/>
    <dgm:cxn modelId="{C553750E-8245-4652-B75D-824AE6600281}" srcId="{C4AF2DFF-87AB-4DF9-A55F-94046B04949D}" destId="{33A9EC6D-211B-4ED0-AACF-2546BDC5DA0A}" srcOrd="1" destOrd="0" parTransId="{02C94129-D470-4A70-A888-098A1C6B123B}" sibTransId="{5440D4B5-68E8-43C3-A1FC-6BDC6EF4974B}"/>
    <dgm:cxn modelId="{3943EC5A-EFA4-49E1-B506-036929E0FB6C}" srcId="{C4AF2DFF-87AB-4DF9-A55F-94046B04949D}" destId="{2D51EFA7-2C24-4B00-B884-D794FEC4B48F}" srcOrd="0" destOrd="0" parTransId="{72434280-9E63-45E7-8ADF-8641EC1355D8}" sibTransId="{02819C84-DC37-4E4F-A3AB-34FFFE77FCB5}"/>
    <dgm:cxn modelId="{7E881CE7-E710-454C-8E93-FEC8173AAD01}" type="presOf" srcId="{2D51EFA7-2C24-4B00-B884-D794FEC4B48F}" destId="{50E5519C-F38D-4A87-A96F-EBA1715021DA}" srcOrd="0" destOrd="0" presId="urn:microsoft.com/office/officeart/2018/2/layout/IconVerticalSolidList"/>
    <dgm:cxn modelId="{164B3ABC-C81C-46B8-A598-FC3D54F12572}" type="presOf" srcId="{33A9EC6D-211B-4ED0-AACF-2546BDC5DA0A}" destId="{69233F5E-FDE4-4419-80E2-DDACBC2BF9AA}" srcOrd="0" destOrd="0" presId="urn:microsoft.com/office/officeart/2018/2/layout/IconVerticalSolidList"/>
    <dgm:cxn modelId="{80D18674-43A4-46FB-AB5F-F30CF3DCD08E}" type="presParOf" srcId="{73490121-CF82-41AD-BCB0-3CAD07DF3BAF}" destId="{4CEF1ED0-A128-405B-87CD-0FCC435EDE29}" srcOrd="0" destOrd="0" presId="urn:microsoft.com/office/officeart/2018/2/layout/IconVerticalSolidList"/>
    <dgm:cxn modelId="{1B3BBE63-A3E8-4C90-8AC7-4ACD44E9BCF4}" type="presParOf" srcId="{4CEF1ED0-A128-405B-87CD-0FCC435EDE29}" destId="{174ECCFA-627A-4ABA-947A-8B40921932AF}" srcOrd="0" destOrd="0" presId="urn:microsoft.com/office/officeart/2018/2/layout/IconVerticalSolidList"/>
    <dgm:cxn modelId="{2239DE74-B541-4B76-902E-DE2A98C13564}" type="presParOf" srcId="{4CEF1ED0-A128-405B-87CD-0FCC435EDE29}" destId="{B53AF053-9B42-49BD-ACA2-715BD37FD8E8}" srcOrd="1" destOrd="0" presId="urn:microsoft.com/office/officeart/2018/2/layout/IconVerticalSolidList"/>
    <dgm:cxn modelId="{48C03785-D1C9-46F5-97E8-5A8A976B2109}" type="presParOf" srcId="{4CEF1ED0-A128-405B-87CD-0FCC435EDE29}" destId="{2731D3E0-6E9D-426E-984A-8C6781B189C9}" srcOrd="2" destOrd="0" presId="urn:microsoft.com/office/officeart/2018/2/layout/IconVerticalSolidList"/>
    <dgm:cxn modelId="{7D750E02-7425-43C5-8518-4C6BF89663CB}" type="presParOf" srcId="{4CEF1ED0-A128-405B-87CD-0FCC435EDE29}" destId="{50E5519C-F38D-4A87-A96F-EBA1715021DA}" srcOrd="3" destOrd="0" presId="urn:microsoft.com/office/officeart/2018/2/layout/IconVerticalSolidList"/>
    <dgm:cxn modelId="{CD7ADD21-BAC9-4566-99B2-D3D92BC3D7EB}" type="presParOf" srcId="{73490121-CF82-41AD-BCB0-3CAD07DF3BAF}" destId="{68765154-8DA9-430D-8AFB-64D00639D816}" srcOrd="1" destOrd="0" presId="urn:microsoft.com/office/officeart/2018/2/layout/IconVerticalSolidList"/>
    <dgm:cxn modelId="{9FFE3227-26B4-49EE-99CD-4BF1A8375187}" type="presParOf" srcId="{73490121-CF82-41AD-BCB0-3CAD07DF3BAF}" destId="{83B1FE41-7067-4A3C-8204-F928898EA5C6}" srcOrd="2" destOrd="0" presId="urn:microsoft.com/office/officeart/2018/2/layout/IconVerticalSolidList"/>
    <dgm:cxn modelId="{96C5B775-ECA8-47E0-B83A-C11D0636E8F9}" type="presParOf" srcId="{83B1FE41-7067-4A3C-8204-F928898EA5C6}" destId="{F5A83366-7E33-4B4E-B650-8D53536B7325}" srcOrd="0" destOrd="0" presId="urn:microsoft.com/office/officeart/2018/2/layout/IconVerticalSolidList"/>
    <dgm:cxn modelId="{42F7647C-C5F2-4108-8771-EF69A0D31347}" type="presParOf" srcId="{83B1FE41-7067-4A3C-8204-F928898EA5C6}" destId="{B2E14CB5-5028-4D4D-A6E7-E6F63B6D8C11}" srcOrd="1" destOrd="0" presId="urn:microsoft.com/office/officeart/2018/2/layout/IconVerticalSolidList"/>
    <dgm:cxn modelId="{73D6FDB2-B7C9-4D48-89F5-322C87A4330D}" type="presParOf" srcId="{83B1FE41-7067-4A3C-8204-F928898EA5C6}" destId="{37204B92-E026-4D89-B360-D686656388C8}" srcOrd="2" destOrd="0" presId="urn:microsoft.com/office/officeart/2018/2/layout/IconVerticalSolidList"/>
    <dgm:cxn modelId="{78E39F9C-E830-45B1-AD6B-B17F364764AB}" type="presParOf" srcId="{83B1FE41-7067-4A3C-8204-F928898EA5C6}" destId="{69233F5E-FDE4-4419-80E2-DDACBC2BF9AA}" srcOrd="3" destOrd="0" presId="urn:microsoft.com/office/officeart/2018/2/layout/IconVerticalSolidList"/>
    <dgm:cxn modelId="{C8B815DF-BEC2-4BD8-A68C-B491D7AB93C2}" type="presParOf" srcId="{73490121-CF82-41AD-BCB0-3CAD07DF3BAF}" destId="{DFC12F40-D7EC-4884-9141-3090A5EC04C1}" srcOrd="3" destOrd="0" presId="urn:microsoft.com/office/officeart/2018/2/layout/IconVerticalSolidList"/>
    <dgm:cxn modelId="{D022542C-786B-4931-AE22-D2FD8E4E832A}" type="presParOf" srcId="{73490121-CF82-41AD-BCB0-3CAD07DF3BAF}" destId="{42AEF7BF-7C41-40EE-A69A-337DFB2B0A8A}" srcOrd="4" destOrd="0" presId="urn:microsoft.com/office/officeart/2018/2/layout/IconVerticalSolidList"/>
    <dgm:cxn modelId="{6C86BAAE-AEEF-443D-8870-D2666F597873}" type="presParOf" srcId="{42AEF7BF-7C41-40EE-A69A-337DFB2B0A8A}" destId="{47779959-C48B-4F6D-BD80-3084037F6811}" srcOrd="0" destOrd="0" presId="urn:microsoft.com/office/officeart/2018/2/layout/IconVerticalSolidList"/>
    <dgm:cxn modelId="{9E506731-4996-4839-9465-04CC41AD1E98}" type="presParOf" srcId="{42AEF7BF-7C41-40EE-A69A-337DFB2B0A8A}" destId="{D8A4CB37-B895-4632-A1CD-BC4BF4FE1B6D}" srcOrd="1" destOrd="0" presId="urn:microsoft.com/office/officeart/2018/2/layout/IconVerticalSolidList"/>
    <dgm:cxn modelId="{780C156C-DF29-4511-A9E1-6001E4E7CD39}" type="presParOf" srcId="{42AEF7BF-7C41-40EE-A69A-337DFB2B0A8A}" destId="{6B647A9C-12AA-4950-95DC-59B0BB02A77A}" srcOrd="2" destOrd="0" presId="urn:microsoft.com/office/officeart/2018/2/layout/IconVerticalSolidList"/>
    <dgm:cxn modelId="{81C0484B-2318-4301-A857-7301B255EA68}" type="presParOf" srcId="{42AEF7BF-7C41-40EE-A69A-337DFB2B0A8A}" destId="{CBC08663-8099-46F6-BC8C-4FB125EEBF25}" srcOrd="3" destOrd="0" presId="urn:microsoft.com/office/officeart/2018/2/layout/IconVerticalSolidList"/>
  </dgm:cxnLst>
  <dgm:bg/>
  <dgm:whole/>
</dgm:dataModel>
</file>

<file path=ppt/diagrams/data2.xml><?xml version="1.0" encoding="utf-8"?>
<dgm:dataModel xmlns:dgm="http://schemas.openxmlformats.org/drawingml/2006/diagram" xmlns:a="http://schemas.openxmlformats.org/drawingml/2006/main">
  <dgm:ptLst>
    <dgm:pt modelId="{4C9EABF4-77FD-4AA6-85EB-2B0118C349F8}" type="doc">
      <dgm:prSet loTypeId="urn:microsoft.com/office/officeart/2005/8/layout/hierarchy1" loCatId="hierarchy" qsTypeId="urn:microsoft.com/office/officeart/2005/8/quickstyle/simple4" qsCatId="simple" csTypeId="urn:microsoft.com/office/officeart/2005/8/colors/colorful1#1" csCatId="colorful"/>
      <dgm:spPr/>
      <dgm:t>
        <a:bodyPr/>
        <a:lstStyle/>
        <a:p>
          <a:endParaRPr lang="en-US"/>
        </a:p>
      </dgm:t>
    </dgm:pt>
    <dgm:pt modelId="{737DBFBB-C488-4C45-8CA0-42CDE9119117}">
      <dgm:prSet custT="1"/>
      <dgm:spPr/>
      <dgm:t>
        <a:bodyPr/>
        <a:lstStyle/>
        <a:p>
          <a:r>
            <a:rPr lang="en-GB" sz="2800" dirty="0">
              <a:latin typeface="Times New Roman" pitchFamily="18" charset="0"/>
              <a:cs typeface="Times New Roman" pitchFamily="18" charset="0"/>
            </a:rPr>
            <a:t>Barclays refuted from letting its investors to follow unfair means</a:t>
          </a:r>
          <a:endParaRPr lang="en-US" sz="2800" dirty="0">
            <a:latin typeface="Times New Roman" pitchFamily="18" charset="0"/>
            <a:cs typeface="Times New Roman" pitchFamily="18" charset="0"/>
          </a:endParaRPr>
        </a:p>
      </dgm:t>
    </dgm:pt>
    <dgm:pt modelId="{88803AE6-3FF6-443C-AB59-22FF629FF387}" type="parTrans" cxnId="{E3355CA1-44D5-4A28-B657-579CDFAB494B}">
      <dgm:prSet/>
      <dgm:spPr/>
      <dgm:t>
        <a:bodyPr/>
        <a:lstStyle/>
        <a:p>
          <a:endParaRPr lang="en-US"/>
        </a:p>
      </dgm:t>
    </dgm:pt>
    <dgm:pt modelId="{1F46A160-CDF0-47DD-9516-DD96493AD8FF}" type="sibTrans" cxnId="{E3355CA1-44D5-4A28-B657-579CDFAB494B}">
      <dgm:prSet/>
      <dgm:spPr/>
      <dgm:t>
        <a:bodyPr/>
        <a:lstStyle/>
        <a:p>
          <a:endParaRPr lang="en-US"/>
        </a:p>
      </dgm:t>
    </dgm:pt>
    <dgm:pt modelId="{96A17CB4-58B2-4608-AC97-082D8337DE36}">
      <dgm:prSet custT="1"/>
      <dgm:spPr/>
      <dgm:t>
        <a:bodyPr/>
        <a:lstStyle/>
        <a:p>
          <a:r>
            <a:rPr lang="en-GB" sz="2800" dirty="0">
              <a:latin typeface="Times New Roman" pitchFamily="18" charset="0"/>
              <a:cs typeface="Times New Roman" pitchFamily="18" charset="0"/>
            </a:rPr>
            <a:t>Barclays was also accused of favouring its own pool</a:t>
          </a:r>
          <a:endParaRPr lang="en-US" sz="2800" dirty="0">
            <a:latin typeface="Times New Roman" pitchFamily="18" charset="0"/>
            <a:cs typeface="Times New Roman" pitchFamily="18" charset="0"/>
          </a:endParaRPr>
        </a:p>
      </dgm:t>
    </dgm:pt>
    <dgm:pt modelId="{DCD8D138-15B7-47BC-B08A-C39AC65CFF6B}" type="parTrans" cxnId="{E182E74D-E1B8-425A-BA1A-A8FE1A5933FD}">
      <dgm:prSet/>
      <dgm:spPr/>
      <dgm:t>
        <a:bodyPr/>
        <a:lstStyle/>
        <a:p>
          <a:endParaRPr lang="en-US"/>
        </a:p>
      </dgm:t>
    </dgm:pt>
    <dgm:pt modelId="{49EB7492-E3A3-47A8-A0FA-7EC38FA25D87}" type="sibTrans" cxnId="{E182E74D-E1B8-425A-BA1A-A8FE1A5933FD}">
      <dgm:prSet/>
      <dgm:spPr/>
      <dgm:t>
        <a:bodyPr/>
        <a:lstStyle/>
        <a:p>
          <a:endParaRPr lang="en-US"/>
        </a:p>
      </dgm:t>
    </dgm:pt>
    <dgm:pt modelId="{F184602D-EA50-4211-A79F-15C12816A13E}" type="pres">
      <dgm:prSet presAssocID="{4C9EABF4-77FD-4AA6-85EB-2B0118C349F8}" presName="hierChild1" presStyleCnt="0">
        <dgm:presLayoutVars>
          <dgm:chPref val="1"/>
          <dgm:dir/>
          <dgm:animOne val="branch"/>
          <dgm:animLvl val="lvl"/>
          <dgm:resizeHandles/>
        </dgm:presLayoutVars>
      </dgm:prSet>
      <dgm:spPr/>
      <dgm:t>
        <a:bodyPr/>
        <a:lstStyle/>
        <a:p>
          <a:endParaRPr lang="en-US"/>
        </a:p>
      </dgm:t>
    </dgm:pt>
    <dgm:pt modelId="{A653C78A-FB63-4ADC-A4F3-68AE2B8FBD24}" type="pres">
      <dgm:prSet presAssocID="{737DBFBB-C488-4C45-8CA0-42CDE9119117}" presName="hierRoot1" presStyleCnt="0"/>
      <dgm:spPr/>
    </dgm:pt>
    <dgm:pt modelId="{4C66C419-FE32-4940-A1A9-B866D66B445A}" type="pres">
      <dgm:prSet presAssocID="{737DBFBB-C488-4C45-8CA0-42CDE9119117}" presName="composite" presStyleCnt="0"/>
      <dgm:spPr/>
    </dgm:pt>
    <dgm:pt modelId="{94272E44-2249-459D-B364-47BF850A879F}" type="pres">
      <dgm:prSet presAssocID="{737DBFBB-C488-4C45-8CA0-42CDE9119117}" presName="background" presStyleLbl="node0" presStyleIdx="0" presStyleCnt="2"/>
      <dgm:spPr/>
    </dgm:pt>
    <dgm:pt modelId="{530DB766-5CB4-4339-8C7B-A21EF0FB9E6A}" type="pres">
      <dgm:prSet presAssocID="{737DBFBB-C488-4C45-8CA0-42CDE9119117}" presName="text" presStyleLbl="fgAcc0" presStyleIdx="0" presStyleCnt="2">
        <dgm:presLayoutVars>
          <dgm:chPref val="3"/>
        </dgm:presLayoutVars>
      </dgm:prSet>
      <dgm:spPr/>
      <dgm:t>
        <a:bodyPr/>
        <a:lstStyle/>
        <a:p>
          <a:endParaRPr lang="en-US"/>
        </a:p>
      </dgm:t>
    </dgm:pt>
    <dgm:pt modelId="{ABDA110D-1C2A-4E70-94FC-93FB95A57DA3}" type="pres">
      <dgm:prSet presAssocID="{737DBFBB-C488-4C45-8CA0-42CDE9119117}" presName="hierChild2" presStyleCnt="0"/>
      <dgm:spPr/>
    </dgm:pt>
    <dgm:pt modelId="{F2764226-C06C-418C-8F2C-70B6E9773FA2}" type="pres">
      <dgm:prSet presAssocID="{96A17CB4-58B2-4608-AC97-082D8337DE36}" presName="hierRoot1" presStyleCnt="0"/>
      <dgm:spPr/>
    </dgm:pt>
    <dgm:pt modelId="{FF98002E-0EC9-4BC9-80F9-9571CB6B0792}" type="pres">
      <dgm:prSet presAssocID="{96A17CB4-58B2-4608-AC97-082D8337DE36}" presName="composite" presStyleCnt="0"/>
      <dgm:spPr/>
    </dgm:pt>
    <dgm:pt modelId="{4989E12F-2804-4B09-8324-B84378FE435D}" type="pres">
      <dgm:prSet presAssocID="{96A17CB4-58B2-4608-AC97-082D8337DE36}" presName="background" presStyleLbl="node0" presStyleIdx="1" presStyleCnt="2"/>
      <dgm:spPr/>
    </dgm:pt>
    <dgm:pt modelId="{8CB8A744-BB5B-4720-BD40-375253380785}" type="pres">
      <dgm:prSet presAssocID="{96A17CB4-58B2-4608-AC97-082D8337DE36}" presName="text" presStyleLbl="fgAcc0" presStyleIdx="1" presStyleCnt="2">
        <dgm:presLayoutVars>
          <dgm:chPref val="3"/>
        </dgm:presLayoutVars>
      </dgm:prSet>
      <dgm:spPr/>
      <dgm:t>
        <a:bodyPr/>
        <a:lstStyle/>
        <a:p>
          <a:endParaRPr lang="en-US"/>
        </a:p>
      </dgm:t>
    </dgm:pt>
    <dgm:pt modelId="{3EE336F1-685D-4EFB-BAF3-53CB0A49225E}" type="pres">
      <dgm:prSet presAssocID="{96A17CB4-58B2-4608-AC97-082D8337DE36}" presName="hierChild2" presStyleCnt="0"/>
      <dgm:spPr/>
    </dgm:pt>
  </dgm:ptLst>
  <dgm:cxnLst>
    <dgm:cxn modelId="{56F78951-B058-42E9-B084-71E0E4BB9D08}" type="presOf" srcId="{737DBFBB-C488-4C45-8CA0-42CDE9119117}" destId="{530DB766-5CB4-4339-8C7B-A21EF0FB9E6A}" srcOrd="0" destOrd="0" presId="urn:microsoft.com/office/officeart/2005/8/layout/hierarchy1"/>
    <dgm:cxn modelId="{6577F139-05A2-4F3A-A61A-B3A9D575074B}" type="presOf" srcId="{96A17CB4-58B2-4608-AC97-082D8337DE36}" destId="{8CB8A744-BB5B-4720-BD40-375253380785}" srcOrd="0" destOrd="0" presId="urn:microsoft.com/office/officeart/2005/8/layout/hierarchy1"/>
    <dgm:cxn modelId="{E3355CA1-44D5-4A28-B657-579CDFAB494B}" srcId="{4C9EABF4-77FD-4AA6-85EB-2B0118C349F8}" destId="{737DBFBB-C488-4C45-8CA0-42CDE9119117}" srcOrd="0" destOrd="0" parTransId="{88803AE6-3FF6-443C-AB59-22FF629FF387}" sibTransId="{1F46A160-CDF0-47DD-9516-DD96493AD8FF}"/>
    <dgm:cxn modelId="{9471EA43-0963-4E37-A144-0B25E6F1BF63}" type="presOf" srcId="{4C9EABF4-77FD-4AA6-85EB-2B0118C349F8}" destId="{F184602D-EA50-4211-A79F-15C12816A13E}" srcOrd="0" destOrd="0" presId="urn:microsoft.com/office/officeart/2005/8/layout/hierarchy1"/>
    <dgm:cxn modelId="{E182E74D-E1B8-425A-BA1A-A8FE1A5933FD}" srcId="{4C9EABF4-77FD-4AA6-85EB-2B0118C349F8}" destId="{96A17CB4-58B2-4608-AC97-082D8337DE36}" srcOrd="1" destOrd="0" parTransId="{DCD8D138-15B7-47BC-B08A-C39AC65CFF6B}" sibTransId="{49EB7492-E3A3-47A8-A0FA-7EC38FA25D87}"/>
    <dgm:cxn modelId="{92673E37-1809-432A-A577-0C347ABC6452}" type="presParOf" srcId="{F184602D-EA50-4211-A79F-15C12816A13E}" destId="{A653C78A-FB63-4ADC-A4F3-68AE2B8FBD24}" srcOrd="0" destOrd="0" presId="urn:microsoft.com/office/officeart/2005/8/layout/hierarchy1"/>
    <dgm:cxn modelId="{CCBBD68E-B185-4848-86DA-61B3CBAD355C}" type="presParOf" srcId="{A653C78A-FB63-4ADC-A4F3-68AE2B8FBD24}" destId="{4C66C419-FE32-4940-A1A9-B866D66B445A}" srcOrd="0" destOrd="0" presId="urn:microsoft.com/office/officeart/2005/8/layout/hierarchy1"/>
    <dgm:cxn modelId="{01F4A500-DAA9-4A7F-B848-640C0369C44A}" type="presParOf" srcId="{4C66C419-FE32-4940-A1A9-B866D66B445A}" destId="{94272E44-2249-459D-B364-47BF850A879F}" srcOrd="0" destOrd="0" presId="urn:microsoft.com/office/officeart/2005/8/layout/hierarchy1"/>
    <dgm:cxn modelId="{3C715807-8382-4F6B-87A5-632275B8AD79}" type="presParOf" srcId="{4C66C419-FE32-4940-A1A9-B866D66B445A}" destId="{530DB766-5CB4-4339-8C7B-A21EF0FB9E6A}" srcOrd="1" destOrd="0" presId="urn:microsoft.com/office/officeart/2005/8/layout/hierarchy1"/>
    <dgm:cxn modelId="{E48F32C5-2523-4403-910C-09CAF6A13A15}" type="presParOf" srcId="{A653C78A-FB63-4ADC-A4F3-68AE2B8FBD24}" destId="{ABDA110D-1C2A-4E70-94FC-93FB95A57DA3}" srcOrd="1" destOrd="0" presId="urn:microsoft.com/office/officeart/2005/8/layout/hierarchy1"/>
    <dgm:cxn modelId="{A2E771DF-C0D1-4718-87D5-0456B3F27487}" type="presParOf" srcId="{F184602D-EA50-4211-A79F-15C12816A13E}" destId="{F2764226-C06C-418C-8F2C-70B6E9773FA2}" srcOrd="1" destOrd="0" presId="urn:microsoft.com/office/officeart/2005/8/layout/hierarchy1"/>
    <dgm:cxn modelId="{E4BD452B-6CF5-4D96-BFCE-3BAF8A93161B}" type="presParOf" srcId="{F2764226-C06C-418C-8F2C-70B6E9773FA2}" destId="{FF98002E-0EC9-4BC9-80F9-9571CB6B0792}" srcOrd="0" destOrd="0" presId="urn:microsoft.com/office/officeart/2005/8/layout/hierarchy1"/>
    <dgm:cxn modelId="{7A615576-26B8-493D-AD30-B5D392115CF0}" type="presParOf" srcId="{FF98002E-0EC9-4BC9-80F9-9571CB6B0792}" destId="{4989E12F-2804-4B09-8324-B84378FE435D}" srcOrd="0" destOrd="0" presId="urn:microsoft.com/office/officeart/2005/8/layout/hierarchy1"/>
    <dgm:cxn modelId="{1C40311D-248D-4214-9A2C-2AD2218F0FBD}" type="presParOf" srcId="{FF98002E-0EC9-4BC9-80F9-9571CB6B0792}" destId="{8CB8A744-BB5B-4720-BD40-375253380785}" srcOrd="1" destOrd="0" presId="urn:microsoft.com/office/officeart/2005/8/layout/hierarchy1"/>
    <dgm:cxn modelId="{2B12B727-7D77-48E2-A105-A7774CF6FEE5}" type="presParOf" srcId="{F2764226-C06C-418C-8F2C-70B6E9773FA2}" destId="{3EE336F1-685D-4EFB-BAF3-53CB0A49225E}" srcOrd="1" destOrd="0" presId="urn:microsoft.com/office/officeart/2005/8/layout/hierarchy1"/>
  </dgm:cxnLst>
  <dgm:bg/>
  <dgm:whole/>
</dgm:dataModel>
</file>

<file path=ppt/diagrams/data3.xml><?xml version="1.0" encoding="utf-8"?>
<dgm:dataModel xmlns:dgm="http://schemas.openxmlformats.org/drawingml/2006/diagram" xmlns:a="http://schemas.openxmlformats.org/drawingml/2006/main">
  <dgm:ptLst>
    <dgm:pt modelId="{AB7D6D49-53AC-42B4-A81E-0ED5113F587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FA6A864-D489-4DEC-941D-B1787E52C4E4}">
      <dgm:prSet custT="1"/>
      <dgm:spPr/>
      <dgm:t>
        <a:bodyPr/>
        <a:lstStyle/>
        <a:p>
          <a:r>
            <a:rPr lang="en-GB" sz="2400" dirty="0">
              <a:latin typeface="Times New Roman" pitchFamily="18" charset="0"/>
              <a:cs typeface="Times New Roman" pitchFamily="18" charset="0"/>
            </a:rPr>
            <a:t>Barclays should strive to understand and address the underlying causes of problems so as to apply “lessons learned” more properly. </a:t>
          </a:r>
          <a:endParaRPr lang="en-US" sz="2400" dirty="0">
            <a:latin typeface="Times New Roman" pitchFamily="18" charset="0"/>
            <a:cs typeface="Times New Roman" pitchFamily="18" charset="0"/>
          </a:endParaRPr>
        </a:p>
      </dgm:t>
    </dgm:pt>
    <dgm:pt modelId="{8BA5DEA6-D2DF-45FD-8479-9FE4A53A313B}" type="parTrans" cxnId="{D08634E3-9018-408F-9BB2-21475784FD1B}">
      <dgm:prSet/>
      <dgm:spPr/>
      <dgm:t>
        <a:bodyPr/>
        <a:lstStyle/>
        <a:p>
          <a:endParaRPr lang="en-US"/>
        </a:p>
      </dgm:t>
    </dgm:pt>
    <dgm:pt modelId="{C309CD10-F27E-4C50-9F33-2156C0F83FBC}" type="sibTrans" cxnId="{D08634E3-9018-408F-9BB2-21475784FD1B}">
      <dgm:prSet/>
      <dgm:spPr/>
      <dgm:t>
        <a:bodyPr/>
        <a:lstStyle/>
        <a:p>
          <a:endParaRPr lang="en-US"/>
        </a:p>
      </dgm:t>
    </dgm:pt>
    <dgm:pt modelId="{C11E5EDD-E276-425A-86B3-8384F7487539}">
      <dgm:prSet custT="1"/>
      <dgm:spPr/>
      <dgm:t>
        <a:bodyPr/>
        <a:lstStyle/>
        <a:p>
          <a:r>
            <a:rPr lang="en-GB" sz="2400" dirty="0">
              <a:latin typeface="Times New Roman" pitchFamily="18" charset="0"/>
              <a:cs typeface="Times New Roman" pitchFamily="18" charset="0"/>
            </a:rPr>
            <a:t>They should step towards ways to better their issue resolutions </a:t>
          </a:r>
          <a:r>
            <a:rPr lang="en-GB" sz="2400">
              <a:latin typeface="Times New Roman" pitchFamily="18" charset="0"/>
              <a:cs typeface="Times New Roman" pitchFamily="18" charset="0"/>
            </a:rPr>
            <a:t>and </a:t>
          </a:r>
          <a:r>
            <a:rPr lang="en-GB" sz="2400" smtClean="0">
              <a:latin typeface="Times New Roman" pitchFamily="18" charset="0"/>
              <a:cs typeface="Times New Roman" pitchFamily="18" charset="0"/>
            </a:rPr>
            <a:t>move </a:t>
          </a:r>
          <a:r>
            <a:rPr lang="en-GB" sz="2400" dirty="0">
              <a:latin typeface="Times New Roman" pitchFamily="18" charset="0"/>
              <a:cs typeface="Times New Roman" pitchFamily="18" charset="0"/>
            </a:rPr>
            <a:t>towards progress</a:t>
          </a:r>
          <a:r>
            <a:rPr lang="en-GB" sz="2400" dirty="0"/>
            <a:t>.</a:t>
          </a:r>
          <a:endParaRPr lang="en-US" sz="2400" dirty="0"/>
        </a:p>
      </dgm:t>
    </dgm:pt>
    <dgm:pt modelId="{D193025F-70DE-4CCE-B5B2-3E11475B3359}" type="parTrans" cxnId="{459D554D-4D38-4B1B-9269-61C27B953E65}">
      <dgm:prSet/>
      <dgm:spPr/>
      <dgm:t>
        <a:bodyPr/>
        <a:lstStyle/>
        <a:p>
          <a:endParaRPr lang="en-US"/>
        </a:p>
      </dgm:t>
    </dgm:pt>
    <dgm:pt modelId="{6B0BA6C0-D453-4C04-BD07-2110A2F9848E}" type="sibTrans" cxnId="{459D554D-4D38-4B1B-9269-61C27B953E65}">
      <dgm:prSet/>
      <dgm:spPr/>
      <dgm:t>
        <a:bodyPr/>
        <a:lstStyle/>
        <a:p>
          <a:endParaRPr lang="en-US"/>
        </a:p>
      </dgm:t>
    </dgm:pt>
    <dgm:pt modelId="{6351A997-C457-4715-A56D-36BB6C801303}" type="pres">
      <dgm:prSet presAssocID="{AB7D6D49-53AC-42B4-A81E-0ED5113F587C}" presName="root" presStyleCnt="0">
        <dgm:presLayoutVars>
          <dgm:dir/>
          <dgm:resizeHandles val="exact"/>
        </dgm:presLayoutVars>
      </dgm:prSet>
      <dgm:spPr/>
      <dgm:t>
        <a:bodyPr/>
        <a:lstStyle/>
        <a:p>
          <a:endParaRPr lang="en-US"/>
        </a:p>
      </dgm:t>
    </dgm:pt>
    <dgm:pt modelId="{E6D3A0DE-BFF9-4990-B648-F92AA1D7C4B5}" type="pres">
      <dgm:prSet presAssocID="{BFA6A864-D489-4DEC-941D-B1787E52C4E4}" presName="compNode" presStyleCnt="0"/>
      <dgm:spPr/>
    </dgm:pt>
    <dgm:pt modelId="{1CDE1BA4-26DA-415C-B822-1AB1C8B35D20}" type="pres">
      <dgm:prSet presAssocID="{BFA6A864-D489-4DEC-941D-B1787E52C4E4}" presName="bgRect" presStyleLbl="bgShp" presStyleIdx="0" presStyleCnt="2" custScaleY="100098"/>
      <dgm:spPr/>
    </dgm:pt>
    <dgm:pt modelId="{8CAD55FE-24AB-4878-A6F5-9626E3435921}" type="pres">
      <dgm:prSet presAssocID="{BFA6A864-D489-4DEC-941D-B1787E52C4E4}" presName="iconRect" presStyleLbl="node1" presStyleIdx="0" presStyleCnt="2"/>
      <dgm:spPr>
        <a:blipFill>
          <a:blip xmlns:r="http://schemas.openxmlformats.org/officeDocument/2006/relationships" r:embed="rId1">
            <a:extLst>
              <a:ext uri="{28A0092B-C50C-407E-A947-70E740481C1C}">
                <a14:useLocalDpi xmlns="" xmlns:a14="http://schemas.microsoft.com/office/drawing/2010/main" val="0"/>
              </a:ext>
              <a:ext uri="{96DAC541-7B7A-43D3-8B79-37D633B846F1}">
                <asvg:svgBlip xmlns="" xmlns:asvg="http://schemas.microsoft.com/office/drawing/2016/SVG/main" r:embed=""/>
              </a:ext>
            </a:extLst>
          </a:blip>
          <a:stretch>
            <a:fillRect/>
          </a:stretch>
        </a:blipFill>
        <a:ln>
          <a:noFill/>
        </a:ln>
      </dgm:spPr>
      <dgm:extLst>
        <a:ext uri="{E40237B7-FDA0-4F09-8148-C483321AD2D9}">
          <dgm14:cNvPr xmlns="" xmlns:dgm14="http://schemas.microsoft.com/office/drawing/2010/diagram" id="0" name="" descr="Light Bulb and Gear"/>
        </a:ext>
      </dgm:extLst>
    </dgm:pt>
    <dgm:pt modelId="{54BC7108-810E-484D-B5DE-D84B7D942A37}" type="pres">
      <dgm:prSet presAssocID="{BFA6A864-D489-4DEC-941D-B1787E52C4E4}" presName="spaceRect" presStyleCnt="0"/>
      <dgm:spPr/>
    </dgm:pt>
    <dgm:pt modelId="{BA1E8C64-043B-49CF-A04E-0D8C5D2D8078}" type="pres">
      <dgm:prSet presAssocID="{BFA6A864-D489-4DEC-941D-B1787E52C4E4}" presName="parTx" presStyleLbl="revTx" presStyleIdx="0" presStyleCnt="2">
        <dgm:presLayoutVars>
          <dgm:chMax val="0"/>
          <dgm:chPref val="0"/>
        </dgm:presLayoutVars>
      </dgm:prSet>
      <dgm:spPr/>
      <dgm:t>
        <a:bodyPr/>
        <a:lstStyle/>
        <a:p>
          <a:endParaRPr lang="en-US"/>
        </a:p>
      </dgm:t>
    </dgm:pt>
    <dgm:pt modelId="{178D5D7B-E29C-4A77-9EF0-945279C40E59}" type="pres">
      <dgm:prSet presAssocID="{C309CD10-F27E-4C50-9F33-2156C0F83FBC}" presName="sibTrans" presStyleCnt="0"/>
      <dgm:spPr/>
    </dgm:pt>
    <dgm:pt modelId="{5AA8DCF2-8C99-4ADC-8A70-2B2900F0164A}" type="pres">
      <dgm:prSet presAssocID="{C11E5EDD-E276-425A-86B3-8384F7487539}" presName="compNode" presStyleCnt="0"/>
      <dgm:spPr/>
    </dgm:pt>
    <dgm:pt modelId="{25AACAB1-3468-44EF-ADE8-984D942D3B50}" type="pres">
      <dgm:prSet presAssocID="{C11E5EDD-E276-425A-86B3-8384F7487539}" presName="bgRect" presStyleLbl="bgShp" presStyleIdx="1" presStyleCnt="2"/>
      <dgm:spPr/>
    </dgm:pt>
    <dgm:pt modelId="{9A795214-3FB7-421E-BA81-16EB89A293C0}" type="pres">
      <dgm:prSet presAssocID="{C11E5EDD-E276-425A-86B3-8384F7487539}" presName="iconRect" presStyleLbl="node1" presStyleIdx="1" presStyleCnt="2"/>
      <dgm:spPr>
        <a:blipFill>
          <a:blip xmlns:r="http://schemas.openxmlformats.org/officeDocument/2006/relationships" r:embed="rId2">
            <a:extLst>
              <a:ext uri="{28A0092B-C50C-407E-A947-70E740481C1C}">
                <a14:useLocalDpi xmlns="" xmlns:a14="http://schemas.microsoft.com/office/drawing/2010/main" val="0"/>
              </a:ext>
              <a:ext uri="{96DAC541-7B7A-43D3-8B79-37D633B846F1}">
                <asvg:svgBlip xmlns="" xmlns:asvg="http://schemas.microsoft.com/office/drawing/2016/SVG/main" r:embed=""/>
              </a:ext>
            </a:extLst>
          </a:blip>
          <a:stretch>
            <a:fillRect/>
          </a:stretch>
        </a:blipFill>
        <a:ln>
          <a:noFill/>
        </a:ln>
      </dgm:spPr>
      <dgm:extLst>
        <a:ext uri="{E40237B7-FDA0-4F09-8148-C483321AD2D9}">
          <dgm14:cNvPr xmlns="" xmlns:dgm14="http://schemas.microsoft.com/office/drawing/2010/diagram" id="0" name="" descr="Presentation with Checklist"/>
        </a:ext>
      </dgm:extLst>
    </dgm:pt>
    <dgm:pt modelId="{C5B6063B-4A9E-4969-A87D-022E2DD60B16}" type="pres">
      <dgm:prSet presAssocID="{C11E5EDD-E276-425A-86B3-8384F7487539}" presName="spaceRect" presStyleCnt="0"/>
      <dgm:spPr/>
    </dgm:pt>
    <dgm:pt modelId="{BCB3187E-C04B-46A2-839C-3B97FC990F94}" type="pres">
      <dgm:prSet presAssocID="{C11E5EDD-E276-425A-86B3-8384F7487539}" presName="parTx" presStyleLbl="revTx" presStyleIdx="1" presStyleCnt="2">
        <dgm:presLayoutVars>
          <dgm:chMax val="0"/>
          <dgm:chPref val="0"/>
        </dgm:presLayoutVars>
      </dgm:prSet>
      <dgm:spPr/>
      <dgm:t>
        <a:bodyPr/>
        <a:lstStyle/>
        <a:p>
          <a:endParaRPr lang="en-US"/>
        </a:p>
      </dgm:t>
    </dgm:pt>
  </dgm:ptLst>
  <dgm:cxnLst>
    <dgm:cxn modelId="{8A75F6A4-EC53-47B7-8BD1-10D9CEE0366B}" type="presOf" srcId="{BFA6A864-D489-4DEC-941D-B1787E52C4E4}" destId="{BA1E8C64-043B-49CF-A04E-0D8C5D2D8078}" srcOrd="0" destOrd="0" presId="urn:microsoft.com/office/officeart/2018/2/layout/IconVerticalSolidList"/>
    <dgm:cxn modelId="{175BC66A-875D-49E8-9E05-E07551950700}" type="presOf" srcId="{AB7D6D49-53AC-42B4-A81E-0ED5113F587C}" destId="{6351A997-C457-4715-A56D-36BB6C801303}" srcOrd="0" destOrd="0" presId="urn:microsoft.com/office/officeart/2018/2/layout/IconVerticalSolidList"/>
    <dgm:cxn modelId="{D08634E3-9018-408F-9BB2-21475784FD1B}" srcId="{AB7D6D49-53AC-42B4-A81E-0ED5113F587C}" destId="{BFA6A864-D489-4DEC-941D-B1787E52C4E4}" srcOrd="0" destOrd="0" parTransId="{8BA5DEA6-D2DF-45FD-8479-9FE4A53A313B}" sibTransId="{C309CD10-F27E-4C50-9F33-2156C0F83FBC}"/>
    <dgm:cxn modelId="{459D554D-4D38-4B1B-9269-61C27B953E65}" srcId="{AB7D6D49-53AC-42B4-A81E-0ED5113F587C}" destId="{C11E5EDD-E276-425A-86B3-8384F7487539}" srcOrd="1" destOrd="0" parTransId="{D193025F-70DE-4CCE-B5B2-3E11475B3359}" sibTransId="{6B0BA6C0-D453-4C04-BD07-2110A2F9848E}"/>
    <dgm:cxn modelId="{17FEAB1B-FFA9-41C2-A838-2FFE30FACB99}" type="presOf" srcId="{C11E5EDD-E276-425A-86B3-8384F7487539}" destId="{BCB3187E-C04B-46A2-839C-3B97FC990F94}" srcOrd="0" destOrd="0" presId="urn:microsoft.com/office/officeart/2018/2/layout/IconVerticalSolidList"/>
    <dgm:cxn modelId="{E6495E43-8970-487A-A37B-97939A858130}" type="presParOf" srcId="{6351A997-C457-4715-A56D-36BB6C801303}" destId="{E6D3A0DE-BFF9-4990-B648-F92AA1D7C4B5}" srcOrd="0" destOrd="0" presId="urn:microsoft.com/office/officeart/2018/2/layout/IconVerticalSolidList"/>
    <dgm:cxn modelId="{9F600D9F-450D-4574-9C80-3BC179580B00}" type="presParOf" srcId="{E6D3A0DE-BFF9-4990-B648-F92AA1D7C4B5}" destId="{1CDE1BA4-26DA-415C-B822-1AB1C8B35D20}" srcOrd="0" destOrd="0" presId="urn:microsoft.com/office/officeart/2018/2/layout/IconVerticalSolidList"/>
    <dgm:cxn modelId="{270DC2ED-D540-4D0C-999E-96E620A91ED6}" type="presParOf" srcId="{E6D3A0DE-BFF9-4990-B648-F92AA1D7C4B5}" destId="{8CAD55FE-24AB-4878-A6F5-9626E3435921}" srcOrd="1" destOrd="0" presId="urn:microsoft.com/office/officeart/2018/2/layout/IconVerticalSolidList"/>
    <dgm:cxn modelId="{686680BD-5A0C-4E6F-B71E-CEBEED74162F}" type="presParOf" srcId="{E6D3A0DE-BFF9-4990-B648-F92AA1D7C4B5}" destId="{54BC7108-810E-484D-B5DE-D84B7D942A37}" srcOrd="2" destOrd="0" presId="urn:microsoft.com/office/officeart/2018/2/layout/IconVerticalSolidList"/>
    <dgm:cxn modelId="{C8A8B02B-2A0C-40A7-B84D-3B5424439507}" type="presParOf" srcId="{E6D3A0DE-BFF9-4990-B648-F92AA1D7C4B5}" destId="{BA1E8C64-043B-49CF-A04E-0D8C5D2D8078}" srcOrd="3" destOrd="0" presId="urn:microsoft.com/office/officeart/2018/2/layout/IconVerticalSolidList"/>
    <dgm:cxn modelId="{3A501A26-BCB8-4738-AF5F-BDBEB5D40ADD}" type="presParOf" srcId="{6351A997-C457-4715-A56D-36BB6C801303}" destId="{178D5D7B-E29C-4A77-9EF0-945279C40E59}" srcOrd="1" destOrd="0" presId="urn:microsoft.com/office/officeart/2018/2/layout/IconVerticalSolidList"/>
    <dgm:cxn modelId="{16A2E6D6-599E-4849-9E58-4DF9AD750BF1}" type="presParOf" srcId="{6351A997-C457-4715-A56D-36BB6C801303}" destId="{5AA8DCF2-8C99-4ADC-8A70-2B2900F0164A}" srcOrd="2" destOrd="0" presId="urn:microsoft.com/office/officeart/2018/2/layout/IconVerticalSolidList"/>
    <dgm:cxn modelId="{05DA006F-3236-4427-A11D-0585F8C325EB}" type="presParOf" srcId="{5AA8DCF2-8C99-4ADC-8A70-2B2900F0164A}" destId="{25AACAB1-3468-44EF-ADE8-984D942D3B50}" srcOrd="0" destOrd="0" presId="urn:microsoft.com/office/officeart/2018/2/layout/IconVerticalSolidList"/>
    <dgm:cxn modelId="{05BB10E4-DE3C-46D1-A704-CAF783562F55}" type="presParOf" srcId="{5AA8DCF2-8C99-4ADC-8A70-2B2900F0164A}" destId="{9A795214-3FB7-421E-BA81-16EB89A293C0}" srcOrd="1" destOrd="0" presId="urn:microsoft.com/office/officeart/2018/2/layout/IconVerticalSolidList"/>
    <dgm:cxn modelId="{C8FF3255-86B7-4F23-9798-6EA663741F28}" type="presParOf" srcId="{5AA8DCF2-8C99-4ADC-8A70-2B2900F0164A}" destId="{C5B6063B-4A9E-4969-A87D-022E2DD60B16}" srcOrd="2" destOrd="0" presId="urn:microsoft.com/office/officeart/2018/2/layout/IconVerticalSolidList"/>
    <dgm:cxn modelId="{D8296FC2-29E3-48D8-BD2C-5A88465EF111}" type="presParOf" srcId="{5AA8DCF2-8C99-4ADC-8A70-2B2900F0164A}" destId="{BCB3187E-C04B-46A2-839C-3B97FC990F94}" srcOrd="3" destOrd="0" presId="urn:microsoft.com/office/officeart/2018/2/layout/IconVerticalSolidList"/>
  </dgm:cxnLst>
  <dgm:bg/>
  <dgm:whole/>
</dgm:dataModel>
</file>

<file path=ppt/diagrams/data4.xml><?xml version="1.0" encoding="utf-8"?>
<dgm:dataModel xmlns:dgm="http://schemas.openxmlformats.org/drawingml/2006/diagram" xmlns:a="http://schemas.openxmlformats.org/drawingml/2006/main">
  <dgm:ptLst>
    <dgm:pt modelId="{122AF5E6-1E7B-4232-B28B-75DDEA59F01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838FB92-D1CE-4EB7-9858-989D60C40081}">
      <dgm:prSet custT="1"/>
      <dgm:spPr/>
      <dgm:t>
        <a:bodyPr/>
        <a:lstStyle/>
        <a:p>
          <a:r>
            <a:rPr lang="en-GB" sz="2400" dirty="0">
              <a:latin typeface="Times New Roman" pitchFamily="18" charset="0"/>
              <a:cs typeface="Times New Roman" pitchFamily="18" charset="0"/>
            </a:rPr>
            <a:t>Trust is a basic and fundamental requirement for every successful business or organisation. Yet surveys show a persistent negative scepticism among customers, investors and other stakeholders in the trustworthiness. </a:t>
          </a:r>
          <a:endParaRPr lang="en-US" sz="2400" dirty="0">
            <a:latin typeface="Times New Roman" pitchFamily="18" charset="0"/>
            <a:cs typeface="Times New Roman" pitchFamily="18" charset="0"/>
          </a:endParaRPr>
        </a:p>
      </dgm:t>
    </dgm:pt>
    <dgm:pt modelId="{29B07C29-56DE-41DC-BA20-371F135636B7}" type="parTrans" cxnId="{7B947BAB-FB4D-43E7-8FB4-FD49C7ABA3BC}">
      <dgm:prSet/>
      <dgm:spPr/>
      <dgm:t>
        <a:bodyPr/>
        <a:lstStyle/>
        <a:p>
          <a:endParaRPr lang="en-US"/>
        </a:p>
      </dgm:t>
    </dgm:pt>
    <dgm:pt modelId="{212585EA-C84B-4F68-AB58-903DDC987248}" type="sibTrans" cxnId="{7B947BAB-FB4D-43E7-8FB4-FD49C7ABA3BC}">
      <dgm:prSet/>
      <dgm:spPr/>
      <dgm:t>
        <a:bodyPr/>
        <a:lstStyle/>
        <a:p>
          <a:endParaRPr lang="en-US"/>
        </a:p>
      </dgm:t>
    </dgm:pt>
    <dgm:pt modelId="{8DF27E2A-515B-42CE-A530-E9817AE7E37A}">
      <dgm:prSet custT="1"/>
      <dgm:spPr/>
      <dgm:t>
        <a:bodyPr/>
        <a:lstStyle/>
        <a:p>
          <a:r>
            <a:rPr lang="en-GB" sz="2400" dirty="0">
              <a:latin typeface="Times New Roman" pitchFamily="18" charset="0"/>
              <a:cs typeface="Times New Roman" pitchFamily="18" charset="0"/>
            </a:rPr>
            <a:t>The technical platform i.e. computers and the internets although has proven itself to be a user friendly and helping zone; increasing the trades and stocks; it has also time and again proven to be risky. </a:t>
          </a:r>
          <a:endParaRPr lang="en-US" sz="2400" dirty="0">
            <a:latin typeface="Times New Roman" pitchFamily="18" charset="0"/>
            <a:cs typeface="Times New Roman" pitchFamily="18" charset="0"/>
          </a:endParaRPr>
        </a:p>
      </dgm:t>
    </dgm:pt>
    <dgm:pt modelId="{B64ACC54-A318-4C49-B2AF-E14CBD21C822}" type="parTrans" cxnId="{564ED00A-82D7-4C3F-9503-E4042F5EF663}">
      <dgm:prSet/>
      <dgm:spPr/>
      <dgm:t>
        <a:bodyPr/>
        <a:lstStyle/>
        <a:p>
          <a:endParaRPr lang="en-US"/>
        </a:p>
      </dgm:t>
    </dgm:pt>
    <dgm:pt modelId="{0C3B3726-FC08-4DDB-8CA6-D6AE475ABA79}" type="sibTrans" cxnId="{564ED00A-82D7-4C3F-9503-E4042F5EF663}">
      <dgm:prSet/>
      <dgm:spPr/>
      <dgm:t>
        <a:bodyPr/>
        <a:lstStyle/>
        <a:p>
          <a:endParaRPr lang="en-US"/>
        </a:p>
      </dgm:t>
    </dgm:pt>
    <dgm:pt modelId="{28A4F61C-69E0-4887-A771-52CB39017917}" type="pres">
      <dgm:prSet presAssocID="{122AF5E6-1E7B-4232-B28B-75DDEA59F012}" presName="root" presStyleCnt="0">
        <dgm:presLayoutVars>
          <dgm:dir/>
          <dgm:resizeHandles val="exact"/>
        </dgm:presLayoutVars>
      </dgm:prSet>
      <dgm:spPr/>
      <dgm:t>
        <a:bodyPr/>
        <a:lstStyle/>
        <a:p>
          <a:endParaRPr lang="en-US"/>
        </a:p>
      </dgm:t>
    </dgm:pt>
    <dgm:pt modelId="{5FE515B9-FD7A-41D8-B44C-7E0617BD448D}" type="pres">
      <dgm:prSet presAssocID="{122AF5E6-1E7B-4232-B28B-75DDEA59F012}" presName="container" presStyleCnt="0">
        <dgm:presLayoutVars>
          <dgm:dir/>
          <dgm:resizeHandles val="exact"/>
        </dgm:presLayoutVars>
      </dgm:prSet>
      <dgm:spPr/>
    </dgm:pt>
    <dgm:pt modelId="{995EF6F1-A7E7-4B6A-BFA1-418FAD2DDA63}" type="pres">
      <dgm:prSet presAssocID="{2838FB92-D1CE-4EB7-9858-989D60C40081}" presName="compNode" presStyleCnt="0"/>
      <dgm:spPr/>
    </dgm:pt>
    <dgm:pt modelId="{073EC0B1-F959-4DF3-AF64-FFEA2C2F62AC}" type="pres">
      <dgm:prSet presAssocID="{2838FB92-D1CE-4EB7-9858-989D60C40081}" presName="iconBgRect" presStyleLbl="bgShp" presStyleIdx="0" presStyleCnt="2"/>
      <dgm:spPr/>
    </dgm:pt>
    <dgm:pt modelId="{1AE99ABD-E5D4-444F-9172-DED9A8725578}" type="pres">
      <dgm:prSet presAssocID="{2838FB92-D1CE-4EB7-9858-989D60C40081}" presName="iconRect" presStyleLbl="node1" presStyleIdx="0" presStyleCnt="2"/>
      <dgm:spPr>
        <a:blipFill>
          <a:blip xmlns:r="http://schemas.openxmlformats.org/officeDocument/2006/relationships" r:embed="rId1">
            <a:extLst>
              <a:ext uri="{28A0092B-C50C-407E-A947-70E740481C1C}">
                <a14:useLocalDpi xmlns="" xmlns:a14="http://schemas.microsoft.com/office/drawing/2010/main" val="0"/>
              </a:ext>
              <a:ext uri="{96DAC541-7B7A-43D3-8B79-37D633B846F1}">
                <asvg:svgBlip xmlns="" xmlns:asvg="http://schemas.microsoft.com/office/drawing/2016/SVG/main" r:embed=""/>
              </a:ext>
            </a:extLst>
          </a:blip>
          <a:stretch>
            <a:fillRect/>
          </a:stretch>
        </a:blipFill>
        <a:ln>
          <a:noFill/>
        </a:ln>
      </dgm:spPr>
      <dgm:extLst>
        <a:ext uri="{E40237B7-FDA0-4F09-8148-C483321AD2D9}">
          <dgm14:cNvPr xmlns="" xmlns:dgm14="http://schemas.microsoft.com/office/drawing/2010/diagram" id="0" name="" descr="Connections"/>
        </a:ext>
      </dgm:extLst>
    </dgm:pt>
    <dgm:pt modelId="{7DA8E31B-0B7E-4EE6-9B7D-2967F86D6E5B}" type="pres">
      <dgm:prSet presAssocID="{2838FB92-D1CE-4EB7-9858-989D60C40081}" presName="spaceRect" presStyleCnt="0"/>
      <dgm:spPr/>
    </dgm:pt>
    <dgm:pt modelId="{DDA2A840-082B-438A-AAB5-BEE5FE179D3B}" type="pres">
      <dgm:prSet presAssocID="{2838FB92-D1CE-4EB7-9858-989D60C40081}" presName="textRect" presStyleLbl="revTx" presStyleIdx="0" presStyleCnt="2">
        <dgm:presLayoutVars>
          <dgm:chMax val="1"/>
          <dgm:chPref val="1"/>
        </dgm:presLayoutVars>
      </dgm:prSet>
      <dgm:spPr/>
      <dgm:t>
        <a:bodyPr/>
        <a:lstStyle/>
        <a:p>
          <a:endParaRPr lang="en-US"/>
        </a:p>
      </dgm:t>
    </dgm:pt>
    <dgm:pt modelId="{A86C37E8-B85E-4780-86DA-462C6D02AF90}" type="pres">
      <dgm:prSet presAssocID="{212585EA-C84B-4F68-AB58-903DDC987248}" presName="sibTrans" presStyleLbl="sibTrans2D1" presStyleIdx="0" presStyleCnt="0"/>
      <dgm:spPr/>
      <dgm:t>
        <a:bodyPr/>
        <a:lstStyle/>
        <a:p>
          <a:endParaRPr lang="en-US"/>
        </a:p>
      </dgm:t>
    </dgm:pt>
    <dgm:pt modelId="{D123401A-2E47-4988-A346-F29648128937}" type="pres">
      <dgm:prSet presAssocID="{8DF27E2A-515B-42CE-A530-E9817AE7E37A}" presName="compNode" presStyleCnt="0"/>
      <dgm:spPr/>
    </dgm:pt>
    <dgm:pt modelId="{05AC8BE5-81E3-47FD-B61F-CE6E7A67A566}" type="pres">
      <dgm:prSet presAssocID="{8DF27E2A-515B-42CE-A530-E9817AE7E37A}" presName="iconBgRect" presStyleLbl="bgShp" presStyleIdx="1" presStyleCnt="2"/>
      <dgm:spPr/>
    </dgm:pt>
    <dgm:pt modelId="{5DBFEE6D-047C-4A1E-8741-B4E49DEE9C96}" type="pres">
      <dgm:prSet presAssocID="{8DF27E2A-515B-42CE-A530-E9817AE7E37A}" presName="iconRect" presStyleLbl="node1" presStyleIdx="1" presStyleCnt="2"/>
      <dgm:spPr>
        <a:blipFill>
          <a:blip xmlns:r="http://schemas.openxmlformats.org/officeDocument/2006/relationships" r:embed="rId2">
            <a:extLst>
              <a:ext uri="{28A0092B-C50C-407E-A947-70E740481C1C}">
                <a14:useLocalDpi xmlns="" xmlns:a14="http://schemas.microsoft.com/office/drawing/2010/main" val="0"/>
              </a:ext>
              <a:ext uri="{96DAC541-7B7A-43D3-8B79-37D633B846F1}">
                <asvg:svgBlip xmlns="" xmlns:asvg="http://schemas.microsoft.com/office/drawing/2016/SVG/main" r:embed=""/>
              </a:ext>
            </a:extLst>
          </a:blip>
          <a:stretch>
            <a:fillRect/>
          </a:stretch>
        </a:blipFill>
        <a:ln>
          <a:noFill/>
        </a:ln>
      </dgm:spPr>
      <dgm:extLst>
        <a:ext uri="{E40237B7-FDA0-4F09-8148-C483321AD2D9}">
          <dgm14:cNvPr xmlns="" xmlns:dgm14="http://schemas.microsoft.com/office/drawing/2010/diagram" id="0" name="" descr="Gears"/>
        </a:ext>
      </dgm:extLst>
    </dgm:pt>
    <dgm:pt modelId="{A8FCF32B-2259-490A-8AAA-03F67B2AC2AC}" type="pres">
      <dgm:prSet presAssocID="{8DF27E2A-515B-42CE-A530-E9817AE7E37A}" presName="spaceRect" presStyleCnt="0"/>
      <dgm:spPr/>
    </dgm:pt>
    <dgm:pt modelId="{259DC0CF-63A3-46C1-961C-A2462B45B7F4}" type="pres">
      <dgm:prSet presAssocID="{8DF27E2A-515B-42CE-A530-E9817AE7E37A}" presName="textRect" presStyleLbl="revTx" presStyleIdx="1" presStyleCnt="2">
        <dgm:presLayoutVars>
          <dgm:chMax val="1"/>
          <dgm:chPref val="1"/>
        </dgm:presLayoutVars>
      </dgm:prSet>
      <dgm:spPr/>
      <dgm:t>
        <a:bodyPr/>
        <a:lstStyle/>
        <a:p>
          <a:endParaRPr lang="en-US"/>
        </a:p>
      </dgm:t>
    </dgm:pt>
  </dgm:ptLst>
  <dgm:cxnLst>
    <dgm:cxn modelId="{564ED00A-82D7-4C3F-9503-E4042F5EF663}" srcId="{122AF5E6-1E7B-4232-B28B-75DDEA59F012}" destId="{8DF27E2A-515B-42CE-A530-E9817AE7E37A}" srcOrd="1" destOrd="0" parTransId="{B64ACC54-A318-4C49-B2AF-E14CBD21C822}" sibTransId="{0C3B3726-FC08-4DDB-8CA6-D6AE475ABA79}"/>
    <dgm:cxn modelId="{3098332D-4E20-44D4-AB7B-5993FBAFF54C}" type="presOf" srcId="{212585EA-C84B-4F68-AB58-903DDC987248}" destId="{A86C37E8-B85E-4780-86DA-462C6D02AF90}" srcOrd="0" destOrd="0" presId="urn:microsoft.com/office/officeart/2018/2/layout/IconCircleList"/>
    <dgm:cxn modelId="{385C037E-0680-43BF-AB3E-72814F9592A5}" type="presOf" srcId="{122AF5E6-1E7B-4232-B28B-75DDEA59F012}" destId="{28A4F61C-69E0-4887-A771-52CB39017917}" srcOrd="0" destOrd="0" presId="urn:microsoft.com/office/officeart/2018/2/layout/IconCircleList"/>
    <dgm:cxn modelId="{6871683F-0E7F-4F7A-B507-E0FB7515C1A5}" type="presOf" srcId="{2838FB92-D1CE-4EB7-9858-989D60C40081}" destId="{DDA2A840-082B-438A-AAB5-BEE5FE179D3B}" srcOrd="0" destOrd="0" presId="urn:microsoft.com/office/officeart/2018/2/layout/IconCircleList"/>
    <dgm:cxn modelId="{7B947BAB-FB4D-43E7-8FB4-FD49C7ABA3BC}" srcId="{122AF5E6-1E7B-4232-B28B-75DDEA59F012}" destId="{2838FB92-D1CE-4EB7-9858-989D60C40081}" srcOrd="0" destOrd="0" parTransId="{29B07C29-56DE-41DC-BA20-371F135636B7}" sibTransId="{212585EA-C84B-4F68-AB58-903DDC987248}"/>
    <dgm:cxn modelId="{FB08B0FF-8153-41E2-9AE3-092AC87EE1CA}" type="presOf" srcId="{8DF27E2A-515B-42CE-A530-E9817AE7E37A}" destId="{259DC0CF-63A3-46C1-961C-A2462B45B7F4}" srcOrd="0" destOrd="0" presId="urn:microsoft.com/office/officeart/2018/2/layout/IconCircleList"/>
    <dgm:cxn modelId="{C62AD74D-1C8C-4F8F-850F-9B9037CCA66B}" type="presParOf" srcId="{28A4F61C-69E0-4887-A771-52CB39017917}" destId="{5FE515B9-FD7A-41D8-B44C-7E0617BD448D}" srcOrd="0" destOrd="0" presId="urn:microsoft.com/office/officeart/2018/2/layout/IconCircleList"/>
    <dgm:cxn modelId="{5A1CB1DB-4EED-4940-84E5-8F920420950B}" type="presParOf" srcId="{5FE515B9-FD7A-41D8-B44C-7E0617BD448D}" destId="{995EF6F1-A7E7-4B6A-BFA1-418FAD2DDA63}" srcOrd="0" destOrd="0" presId="urn:microsoft.com/office/officeart/2018/2/layout/IconCircleList"/>
    <dgm:cxn modelId="{89423FFE-9CD1-4118-A59A-98FDA7899770}" type="presParOf" srcId="{995EF6F1-A7E7-4B6A-BFA1-418FAD2DDA63}" destId="{073EC0B1-F959-4DF3-AF64-FFEA2C2F62AC}" srcOrd="0" destOrd="0" presId="urn:microsoft.com/office/officeart/2018/2/layout/IconCircleList"/>
    <dgm:cxn modelId="{EA2231AC-366F-41EC-9AE2-9FF60E32E1BF}" type="presParOf" srcId="{995EF6F1-A7E7-4B6A-BFA1-418FAD2DDA63}" destId="{1AE99ABD-E5D4-444F-9172-DED9A8725578}" srcOrd="1" destOrd="0" presId="urn:microsoft.com/office/officeart/2018/2/layout/IconCircleList"/>
    <dgm:cxn modelId="{35983E62-C384-4AF7-8FA8-0F0D7DD73F58}" type="presParOf" srcId="{995EF6F1-A7E7-4B6A-BFA1-418FAD2DDA63}" destId="{7DA8E31B-0B7E-4EE6-9B7D-2967F86D6E5B}" srcOrd="2" destOrd="0" presId="urn:microsoft.com/office/officeart/2018/2/layout/IconCircleList"/>
    <dgm:cxn modelId="{716D2F86-CBBD-43AF-93F6-0E50AED886ED}" type="presParOf" srcId="{995EF6F1-A7E7-4B6A-BFA1-418FAD2DDA63}" destId="{DDA2A840-082B-438A-AAB5-BEE5FE179D3B}" srcOrd="3" destOrd="0" presId="urn:microsoft.com/office/officeart/2018/2/layout/IconCircleList"/>
    <dgm:cxn modelId="{EE09076F-2C0E-45BD-8F56-BCBF8A7486BF}" type="presParOf" srcId="{5FE515B9-FD7A-41D8-B44C-7E0617BD448D}" destId="{A86C37E8-B85E-4780-86DA-462C6D02AF90}" srcOrd="1" destOrd="0" presId="urn:microsoft.com/office/officeart/2018/2/layout/IconCircleList"/>
    <dgm:cxn modelId="{B2CA0BDE-5A95-422E-89A6-D2D930360B54}" type="presParOf" srcId="{5FE515B9-FD7A-41D8-B44C-7E0617BD448D}" destId="{D123401A-2E47-4988-A346-F29648128937}" srcOrd="2" destOrd="0" presId="urn:microsoft.com/office/officeart/2018/2/layout/IconCircleList"/>
    <dgm:cxn modelId="{5D651562-431A-4968-8DCB-A7A44B91D9C2}" type="presParOf" srcId="{D123401A-2E47-4988-A346-F29648128937}" destId="{05AC8BE5-81E3-47FD-B61F-CE6E7A67A566}" srcOrd="0" destOrd="0" presId="urn:microsoft.com/office/officeart/2018/2/layout/IconCircleList"/>
    <dgm:cxn modelId="{6411F874-69CC-430C-9FE2-32C06A9DAD54}" type="presParOf" srcId="{D123401A-2E47-4988-A346-F29648128937}" destId="{5DBFEE6D-047C-4A1E-8741-B4E49DEE9C96}" srcOrd="1" destOrd="0" presId="urn:microsoft.com/office/officeart/2018/2/layout/IconCircleList"/>
    <dgm:cxn modelId="{B5A7CD47-6165-4F5D-ADA5-C0C487758BB7}" type="presParOf" srcId="{D123401A-2E47-4988-A346-F29648128937}" destId="{A8FCF32B-2259-490A-8AAA-03F67B2AC2AC}" srcOrd="2" destOrd="0" presId="urn:microsoft.com/office/officeart/2018/2/layout/IconCircleList"/>
    <dgm:cxn modelId="{F030A380-4B37-4025-A69B-2873985083FC}" type="presParOf" srcId="{D123401A-2E47-4988-A346-F29648128937}" destId="{259DC0CF-63A3-46C1-961C-A2462B45B7F4}" srcOrd="3" destOrd="0" presId="urn:microsoft.com/office/officeart/2018/2/layout/IconCircleList"/>
  </dgm:cxnLst>
  <dgm:bg/>
  <dgm:whole/>
</dgm:dataModel>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C8AAA5-9FA6-43C0-B315-F26907FD2045}" type="datetimeFigureOut">
              <a:rPr lang="en-US" smtClean="0"/>
              <a:pPr/>
              <a:t>12/17/2019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E7902FB-CDFB-4EFC-9019-43A33FB7ACF8}"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Introduction</a:t>
            </a:r>
            <a:endParaRPr lang="en-US" sz="1200" b="1" kern="1200" dirty="0">
              <a:solidFill>
                <a:schemeClr val="tx1"/>
              </a:solidFill>
              <a:latin typeface="+mn-lt"/>
              <a:ea typeface="+mn-ea"/>
              <a:cs typeface="+mn-cs"/>
            </a:endParaRPr>
          </a:p>
          <a:p>
            <a:r>
              <a:rPr lang="en-GB" sz="1200" kern="1200" dirty="0">
                <a:solidFill>
                  <a:schemeClr val="tx1"/>
                </a:solidFill>
                <a:latin typeface="+mn-lt"/>
                <a:ea typeface="+mn-ea"/>
                <a:cs typeface="+mn-cs"/>
              </a:rPr>
              <a:t>Internet banking was not considered of any significance during its advent in the late 1980’s. But it gathered momentum in developing to what it is today during the late nineties. The introduction of computers and mobiles in every household led to the increased use of internet, which in turn helped the banking industry to develop based on modern technology. This presentation discusses about the different features of the internet banking, its effects on the current generation and different technologies that have helped to develop and improve the quality of the service. The study has been supported through various evidences and models based on the online banking system of Barclays.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Background of the organization</a:t>
            </a:r>
            <a:endParaRPr lang="en-US" sz="1200" b="1" kern="1200" dirty="0">
              <a:solidFill>
                <a:schemeClr val="tx1"/>
              </a:solidFill>
              <a:latin typeface="+mn-lt"/>
              <a:ea typeface="+mn-ea"/>
              <a:cs typeface="+mn-cs"/>
            </a:endParaRPr>
          </a:p>
          <a:p>
            <a:r>
              <a:rPr lang="en-GB" sz="1200" kern="1200" dirty="0">
                <a:solidFill>
                  <a:schemeClr val="tx1"/>
                </a:solidFill>
                <a:latin typeface="+mn-lt"/>
                <a:ea typeface="+mn-ea"/>
                <a:cs typeface="+mn-cs"/>
              </a:rPr>
              <a:t>Barclays has been one of the innovators and motivators in the market where others are challenged by the financial crisis of the country. It has shown an annual income of 21.1 billion, out of which almost ninety percent of its share is from US and UK. Its </a:t>
            </a:r>
            <a:r>
              <a:rPr lang="en-GB" sz="1200" kern="1200" dirty="0" err="1">
                <a:solidFill>
                  <a:schemeClr val="tx1"/>
                </a:solidFill>
                <a:latin typeface="+mn-lt"/>
                <a:ea typeface="+mn-ea"/>
                <a:cs typeface="+mn-cs"/>
              </a:rPr>
              <a:t>RoTE</a:t>
            </a:r>
            <a:r>
              <a:rPr lang="en-GB" sz="1200" kern="1200" dirty="0">
                <a:solidFill>
                  <a:schemeClr val="tx1"/>
                </a:solidFill>
                <a:latin typeface="+mn-lt"/>
                <a:ea typeface="+mn-ea"/>
                <a:cs typeface="+mn-cs"/>
              </a:rPr>
              <a:t> rating was 8.5% which had shown a 2.9 percent increase from the previous year (</a:t>
            </a:r>
            <a:r>
              <a:rPr lang="en-GB" sz="1200" kern="1200" dirty="0" err="1">
                <a:solidFill>
                  <a:schemeClr val="tx1"/>
                </a:solidFill>
                <a:latin typeface="+mn-lt"/>
                <a:ea typeface="+mn-ea"/>
                <a:cs typeface="+mn-cs"/>
              </a:rPr>
              <a:t>Home.barclay</a:t>
            </a:r>
            <a:r>
              <a:rPr lang="en-GB" sz="1200" kern="1200" dirty="0">
                <a:solidFill>
                  <a:schemeClr val="tx1"/>
                </a:solidFill>
                <a:latin typeface="+mn-lt"/>
                <a:ea typeface="+mn-ea"/>
                <a:cs typeface="+mn-cs"/>
              </a:rPr>
              <a:t>, 2019). Barclay Bank Group’s has designed business models offering services to large corporate sectors, retailer and wholesaler banking clients on a global basis. It has issued several business models and technological theories to its aid. The business structure of the bank consists of the Corporate and Investment Bank, Consumer, Cards and Payments and the Head offices are distributed well under the operations management.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Before the introduction of modern technology in banking environments, there were a lot of issues regarding slow transaction, few customers and a non-user friendly approach to banking (Weller et al. 2018). This depicts that common people had to go through laborious paperwork and hours of waiting which is totally unthinkable in the current scenario. Hefty transactions needed legal clearances and valuable time.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Challenges the bank faced before the introduction of modern technology</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Before the introduction of modern technology in banking environments, there were a lot of issues regarding slow transaction, few customers and a non-user friendly approach to banking (Weller et al. 2018). This depicts that common people had to go through laborious paperwork and hours of waiting which is totally unthinkable in the current scenario. Hefty transactions needed legal clearances and valuable time.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Barclays faced numerous challenges regarding giving away of customer information, providing ground for traders to buy and sell shares based on computer software and hacking tools. Here, we will discuss the infamous Dark pool scenario in the company that brought a huge loss to the company.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IN" sz="1200" b="1" kern="1200" dirty="0">
                <a:solidFill>
                  <a:schemeClr val="tx1"/>
                </a:solidFill>
                <a:latin typeface="+mn-lt"/>
                <a:ea typeface="+mn-ea"/>
                <a:cs typeface="+mn-cs"/>
              </a:rPr>
              <a:t>Challenges faced by Barclay’s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On June 2014, prosecutors from New York alleged that Barclays had misled investors to using alternative trading platform (BBC News 2019). Investors used the method of </a:t>
            </a:r>
            <a:r>
              <a:rPr lang="en-GB" sz="1200" b="1" kern="1200" dirty="0">
                <a:solidFill>
                  <a:schemeClr val="tx1"/>
                </a:solidFill>
                <a:latin typeface="+mn-lt"/>
                <a:ea typeface="+mn-ea"/>
                <a:cs typeface="+mn-cs"/>
              </a:rPr>
              <a:t>Dark Pool </a:t>
            </a:r>
            <a:r>
              <a:rPr lang="en-GB" sz="1200" kern="1200" dirty="0">
                <a:solidFill>
                  <a:schemeClr val="tx1"/>
                </a:solidFill>
                <a:latin typeface="+mn-lt"/>
                <a:ea typeface="+mn-ea"/>
                <a:cs typeface="+mn-cs"/>
              </a:rPr>
              <a:t>trade large blocks of share while hiding the real price through online platforms. Though Barclays refuted from letting its investors to follow unfair means. However the prosecutor accused it of allowing </a:t>
            </a:r>
            <a:r>
              <a:rPr lang="en-GB" sz="1200" b="1" kern="1200" dirty="0">
                <a:solidFill>
                  <a:schemeClr val="tx1"/>
                </a:solidFill>
                <a:latin typeface="+mn-lt"/>
                <a:ea typeface="+mn-ea"/>
                <a:cs typeface="+mn-cs"/>
              </a:rPr>
              <a:t>predators</a:t>
            </a:r>
            <a:r>
              <a:rPr lang="en-GB" sz="1200" kern="1200" dirty="0">
                <a:solidFill>
                  <a:schemeClr val="tx1"/>
                </a:solidFill>
                <a:latin typeface="+mn-lt"/>
                <a:ea typeface="+mn-ea"/>
                <a:cs typeface="+mn-cs"/>
              </a:rPr>
              <a:t> into the pool. In addition to this, Barclays was also accused of favouring its own pool. The law suits put forward in the New York court depicted the flaws related to online banking. The inability to provide proper security and safety is a major issue of this modern technology. Several virtual investors might have entered the pool who is claiming to own accounts in the bank. Moreover, the lawsuits mentioned the possibility of favour shown by the bank to bring in predators. This might be an attempt to increase investors through higher share prices being offered at a lower price. </a:t>
            </a:r>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online Banking system has shown vulnerability in several aspects. Though, the bank argued that no traders had lost money from the bank and that it is a misconception that predators are being invited. Barclays cited the need of new investors to boost its market globally stating that their online system was up-to-date and regularly monitored for hackers and fraudulent accounts.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Further study into case revealed that with the use of computer aided trading software; millions of shares were sold and bought which used the information of the customer. The whole operation took a few seconds to complete and was used to analyse the customer account details to follow analytical patterns and footprints left by them</a:t>
            </a:r>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This was put forward to the prosecutor and the company suffered a huge loss when it had to pay a compensation of $290 million to the UK regulators. The lawsuit revealed that Barclays had the largest black pool at that time. </a:t>
            </a:r>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company has recovered from its past blunders and has worked effectively in securing their online platform and transaction process by introducing mobile apps and customer care systems to efficiently and smoothly bridge the gap between the company and the customer.</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modern technologies are highly relevant in designing an efficient business model based on which the company functions. It is going to discuss two theories used in modern technology, </a:t>
            </a:r>
            <a:r>
              <a:rPr lang="en-GB" sz="1200" b="1" i="1" kern="1200" dirty="0">
                <a:solidFill>
                  <a:schemeClr val="tx1"/>
                </a:solidFill>
                <a:latin typeface="+mn-lt"/>
                <a:ea typeface="+mn-ea"/>
                <a:cs typeface="+mn-cs"/>
              </a:rPr>
              <a:t>Systems theory and </a:t>
            </a:r>
            <a:r>
              <a:rPr lang="en-GB" sz="1200" b="1" i="1" kern="1200" dirty="0" err="1">
                <a:solidFill>
                  <a:schemeClr val="tx1"/>
                </a:solidFill>
                <a:latin typeface="+mn-lt"/>
                <a:ea typeface="+mn-ea"/>
                <a:cs typeface="+mn-cs"/>
              </a:rPr>
              <a:t>Structuration</a:t>
            </a:r>
            <a:r>
              <a:rPr lang="en-GB" sz="1200" b="1" i="1" kern="1200" dirty="0">
                <a:solidFill>
                  <a:schemeClr val="tx1"/>
                </a:solidFill>
                <a:latin typeface="+mn-lt"/>
                <a:ea typeface="+mn-ea"/>
                <a:cs typeface="+mn-cs"/>
              </a:rPr>
              <a:t> Theory</a:t>
            </a:r>
            <a:r>
              <a:rPr lang="en-GB" sz="1200" kern="1200" dirty="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Systems Theory</a:t>
            </a: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systems theory is based on the historical development of the technology in various fields related to society, economics, finance and education (</a:t>
            </a:r>
            <a:r>
              <a:rPr lang="en-GB" sz="1200" kern="1200" dirty="0" err="1">
                <a:solidFill>
                  <a:schemeClr val="tx1"/>
                </a:solidFill>
                <a:latin typeface="+mn-lt"/>
                <a:ea typeface="+mn-ea"/>
                <a:cs typeface="+mn-cs"/>
              </a:rPr>
              <a:t>Giachetti</a:t>
            </a:r>
            <a:r>
              <a:rPr lang="en-GB" sz="1200" kern="1200" dirty="0">
                <a:solidFill>
                  <a:schemeClr val="tx1"/>
                </a:solidFill>
                <a:latin typeface="+mn-lt"/>
                <a:ea typeface="+mn-ea"/>
                <a:cs typeface="+mn-cs"/>
              </a:rPr>
              <a:t> 2016). This depicts that the use of systems theory has a broad range of application. The interaction between the human and the technology has created a unique pairing that accounts for the amount of efficiency achieved by humans. </a:t>
            </a:r>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err="1">
                <a:solidFill>
                  <a:schemeClr val="tx1"/>
                </a:solidFill>
                <a:latin typeface="+mn-lt"/>
                <a:ea typeface="+mn-ea"/>
                <a:cs typeface="+mn-cs"/>
              </a:rPr>
              <a:t>Structuration</a:t>
            </a:r>
            <a:r>
              <a:rPr lang="en-GB" sz="1200" b="1" kern="1200" dirty="0">
                <a:solidFill>
                  <a:schemeClr val="tx1"/>
                </a:solidFill>
                <a:latin typeface="+mn-lt"/>
                <a:ea typeface="+mn-ea"/>
                <a:cs typeface="+mn-cs"/>
              </a:rPr>
              <a:t> Theory</a:t>
            </a: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a:t>
            </a:r>
            <a:r>
              <a:rPr lang="en-GB" sz="1200" kern="1200" dirty="0" err="1">
                <a:solidFill>
                  <a:schemeClr val="tx1"/>
                </a:solidFill>
                <a:latin typeface="+mn-lt"/>
                <a:ea typeface="+mn-ea"/>
                <a:cs typeface="+mn-cs"/>
              </a:rPr>
              <a:t>Structuration</a:t>
            </a:r>
            <a:r>
              <a:rPr lang="en-GB" sz="1200" kern="1200" dirty="0">
                <a:solidFill>
                  <a:schemeClr val="tx1"/>
                </a:solidFill>
                <a:latin typeface="+mn-lt"/>
                <a:ea typeface="+mn-ea"/>
                <a:cs typeface="+mn-cs"/>
              </a:rPr>
              <a:t> theory can be defined as a complex method to understand the social environment through different structures and agencies (</a:t>
            </a:r>
            <a:r>
              <a:rPr lang="en-GB" sz="1200" kern="1200" dirty="0" err="1">
                <a:solidFill>
                  <a:schemeClr val="tx1"/>
                </a:solidFill>
                <a:latin typeface="+mn-lt"/>
                <a:ea typeface="+mn-ea"/>
                <a:cs typeface="+mn-cs"/>
              </a:rPr>
              <a:t>Coad</a:t>
            </a:r>
            <a:r>
              <a:rPr lang="en-GB" sz="1200" kern="1200" dirty="0">
                <a:solidFill>
                  <a:schemeClr val="tx1"/>
                </a:solidFill>
                <a:latin typeface="+mn-lt"/>
                <a:ea typeface="+mn-ea"/>
                <a:cs typeface="+mn-cs"/>
              </a:rPr>
              <a:t> et al. 2016). This represents the idea of the overall model as it can be understood that this is a social model.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14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This also draws our attention to Libor scandal. It was a series of fraudulent actions connected to the Libor. Libor is an average interest rate calculated via submissions of interest rates by banks across the world.  Thus, the scandal came to light when it was discovered that the banks were fraudulently increasing and decreasing their profit rates, to benefit from the trades, or to portray that their credits were high than they usually were. </a:t>
            </a:r>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17</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 Looking back, in June 2012 a large number of criminal settlements by Barclays Bank revealed a high degree of fraud and collusion by member banks connected. And because Libor is used in US derivatives markets, an action involving ideas to manipulate US derivates markets, and thus leading to American law violations.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18</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And therefore leading to a lot of scandals even years after:</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June 2012: Barclays fined with $453 million by both US and UK governments on grounds of employees’ involvement in manipulation of a key market interest (Libor scandal)</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July 2012: chairman Marcus </a:t>
            </a:r>
            <a:r>
              <a:rPr lang="en-GB" sz="1200" kern="1200" dirty="0" err="1">
                <a:solidFill>
                  <a:schemeClr val="tx1"/>
                </a:solidFill>
                <a:latin typeface="+mn-lt"/>
                <a:ea typeface="+mn-ea"/>
                <a:cs typeface="+mn-cs"/>
              </a:rPr>
              <a:t>Agius</a:t>
            </a:r>
            <a:r>
              <a:rPr lang="en-GB" sz="1200" kern="1200" dirty="0">
                <a:solidFill>
                  <a:schemeClr val="tx1"/>
                </a:solidFill>
                <a:latin typeface="+mn-lt"/>
                <a:ea typeface="+mn-ea"/>
                <a:cs typeface="+mn-cs"/>
              </a:rPr>
              <a:t>, CEO Bob Diamond and chief operating officer Jerry Del Messier resign during the Libor scandal.</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May 2015: Barclays is fined with $2.4 billion by the US government on grounds of manipulation of foreign exchange rates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July 2016: four former Barclay’s employees go to prison, again in accordance of the Libor scandal. So on and so forth. The biggest lesson that can be drawn from the repeated scandals and this particular case study states that the bank’s reputation was in the down lows.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19</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It is all about setting high business and regulatory standards, and strengthening human resources; and last but not the least learning from mistakes. Barclays should strive to understand and address the underlying causes of problems so as to apply “lessons learned” more properly. And following that should be the implementation. They should step towards ways to better their issue resolutions and publicly move towards progress.</a:t>
            </a:r>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21</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Trust is a basic and fundamental requirement for every successful business or organisation. Yet surveys show a persistent negative scepticism among customers, investors and other stakeholders in the trustworthiness. Banks in particular run on a firm foundation of trust, given that people from all over the world trust them with their money. In turn they expect that their banking experience would be safe and without major risks leading to hefty fraudulent transactions. The technical platform i.e. computers and the internets although has proven itself to be a user friendly and helping zone; increasing the trades and stocks; it has also time and again proven to be risky. In industries that revolve around risk and risk-taking, efforts to </a:t>
            </a:r>
            <a:r>
              <a:rPr lang="en-GB" sz="1200" kern="1200" dirty="0" err="1">
                <a:solidFill>
                  <a:schemeClr val="tx1"/>
                </a:solidFill>
                <a:latin typeface="+mn-lt"/>
                <a:ea typeface="+mn-ea"/>
                <a:cs typeface="+mn-cs"/>
              </a:rPr>
              <a:t>minimalise</a:t>
            </a:r>
            <a:r>
              <a:rPr lang="en-GB" sz="1200" kern="1200" dirty="0">
                <a:solidFill>
                  <a:schemeClr val="tx1"/>
                </a:solidFill>
                <a:latin typeface="+mn-lt"/>
                <a:ea typeface="+mn-ea"/>
                <a:cs typeface="+mn-cs"/>
              </a:rPr>
              <a:t> it should be taken and work must be done to establish trust between the organisation and their clients.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E7902FB-CDFB-4EFC-9019-43A33FB7ACF8}" type="slidenum">
              <a:rPr lang="en-US" smtClean="0"/>
              <a:pPr/>
              <a:t>22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AC594A8C-E91F-4D7A-8E15-FDC8C69C39B8}" type="datetimeFigureOut">
              <a:rPr lang="en-US" smtClean="0"/>
              <a:pPr/>
              <a:t>12/17/2019</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26C039C-6A42-4D5F-8916-CFF71DBFB04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C594A8C-E91F-4D7A-8E15-FDC8C69C39B8}" type="datetimeFigureOut">
              <a:rPr lang="en-US" smtClean="0"/>
              <a:pPr/>
              <a:t>12/17/2019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C039C-6A42-4D5F-8916-CFF71DBFB04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C594A8C-E91F-4D7A-8E15-FDC8C69C39B8}" type="datetimeFigureOut">
              <a:rPr lang="en-US" smtClean="0"/>
              <a:pPr/>
              <a:t>12/17/2019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C039C-6A42-4D5F-8916-CFF71DBFB04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C594A8C-E91F-4D7A-8E15-FDC8C69C39B8}" type="datetimeFigureOut">
              <a:rPr lang="en-US" smtClean="0"/>
              <a:pPr/>
              <a:t>12/17/2019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6C039C-6A42-4D5F-8916-CFF71DBFB04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C594A8C-E91F-4D7A-8E15-FDC8C69C39B8}" type="datetimeFigureOut">
              <a:rPr lang="en-US" smtClean="0"/>
              <a:pPr/>
              <a:t>12/17/2019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6C039C-6A42-4D5F-8916-CFF71DBFB04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AC594A8C-E91F-4D7A-8E15-FDC8C69C39B8}" type="datetimeFigureOut">
              <a:rPr lang="en-US" smtClean="0"/>
              <a:pPr/>
              <a:t>12/17/2019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6C039C-6A42-4D5F-8916-CFF71DBFB04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594A8C-E91F-4D7A-8E15-FDC8C69C39B8}" type="datetimeFigureOut">
              <a:rPr lang="en-US" smtClean="0"/>
              <a:pPr/>
              <a:t>12/17/2019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6C039C-6A42-4D5F-8916-CFF71DBFB04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AC594A8C-E91F-4D7A-8E15-FDC8C69C39B8}" type="datetimeFigureOut">
              <a:rPr lang="en-US" smtClean="0"/>
              <a:pPr/>
              <a:t>12/17/2019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6C039C-6A42-4D5F-8916-CFF71DBFB04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AC594A8C-E91F-4D7A-8E15-FDC8C69C39B8}" type="datetimeFigureOut">
              <a:rPr lang="en-US" smtClean="0"/>
              <a:pPr/>
              <a:t>12/17/2019</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26C039C-6A42-4D5F-8916-CFF71DBFB04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C594A8C-E91F-4D7A-8E15-FDC8C69C39B8}" type="datetimeFigureOut">
              <a:rPr lang="en-US" smtClean="0"/>
              <a:pPr/>
              <a:t>12/17/2019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C039C-6A42-4D5F-8916-CFF71DBFB04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C594A8C-E91F-4D7A-8E15-FDC8C69C39B8}" type="datetimeFigureOut">
              <a:rPr lang="en-US" smtClean="0"/>
              <a:pPr/>
              <a:t>12/17/2019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6C039C-6A42-4D5F-8916-CFF71DBFB04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AC594A8C-E91F-4D7A-8E15-FDC8C69C39B8}" type="datetimeFigureOut">
              <a:rPr lang="en-US" smtClean="0"/>
              <a:pPr/>
              <a:t>12/17/2019</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26C039C-6A42-4D5F-8916-CFF71DBFB04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ackground.png"/>
          <p:cNvPicPr>
            <a:picLocks noChangeAspect="1"/>
          </p:cNvPicPr>
          <p:nvPr/>
        </p:nvPicPr>
        <p:blipFill>
          <a:blip r:embed="rId2"/>
          <a:stretch>
            <a:fillRect/>
          </a:stretch>
        </p:blipFill>
        <p:spPr>
          <a:xfrm>
            <a:off x="0" y="0"/>
            <a:ext cx="9144000" cy="7215214"/>
          </a:xfrm>
          <a:prstGeom prst="rect">
            <a:avLst/>
          </a:prstGeom>
        </p:spPr>
      </p:pic>
      <p:sp>
        <p:nvSpPr>
          <p:cNvPr id="3" name="Subtitle 2"/>
          <p:cNvSpPr>
            <a:spLocks noGrp="1"/>
          </p:cNvSpPr>
          <p:nvPr>
            <p:ph type="subTitle" idx="1"/>
          </p:nvPr>
        </p:nvSpPr>
        <p:spPr>
          <a:xfrm>
            <a:off x="714348" y="2928910"/>
            <a:ext cx="7772400" cy="3929090"/>
          </a:xfrm>
        </p:spPr>
        <p:txBody>
          <a:bodyPr>
            <a:noAutofit/>
          </a:bodyPr>
          <a:lstStyle/>
          <a:p>
            <a:pPr algn="ctr"/>
            <a:r>
              <a:rPr lang="en-US" sz="2000" b="1" dirty="0">
                <a:solidFill>
                  <a:schemeClr val="tx1">
                    <a:lumMod val="85000"/>
                  </a:schemeClr>
                </a:solidFill>
                <a:latin typeface="Times New Roman" pitchFamily="18" charset="0"/>
                <a:cs typeface="Times New Roman" pitchFamily="18" charset="0"/>
              </a:rPr>
              <a:t>Title</a:t>
            </a:r>
            <a:r>
              <a:rPr lang="en-US" sz="2000" dirty="0">
                <a:solidFill>
                  <a:schemeClr val="tx1">
                    <a:lumMod val="85000"/>
                  </a:schemeClr>
                </a:solidFill>
                <a:latin typeface="Times New Roman" pitchFamily="18" charset="0"/>
                <a:cs typeface="Times New Roman" pitchFamily="18" charset="0"/>
              </a:rPr>
              <a:t>: Impact of Mobile Banking and Mobile Banking </a:t>
            </a:r>
            <a:r>
              <a:rPr lang="en-US" sz="2000" dirty="0" smtClean="0">
                <a:solidFill>
                  <a:schemeClr val="tx1">
                    <a:lumMod val="85000"/>
                  </a:schemeClr>
                </a:solidFill>
                <a:latin typeface="Times New Roman" pitchFamily="18" charset="0"/>
                <a:cs typeface="Times New Roman" pitchFamily="18" charset="0"/>
              </a:rPr>
              <a:t>Barclays</a:t>
            </a:r>
          </a:p>
          <a:p>
            <a:pPr algn="l"/>
            <a:r>
              <a:rPr lang="en-US" sz="2000" dirty="0" smtClean="0">
                <a:solidFill>
                  <a:schemeClr val="tx1">
                    <a:lumMod val="85000"/>
                  </a:schemeClr>
                </a:solidFill>
                <a:latin typeface="Times New Roman" pitchFamily="18" charset="0"/>
                <a:cs typeface="Times New Roman" pitchFamily="18" charset="0"/>
              </a:rPr>
              <a:t>          </a:t>
            </a:r>
            <a:r>
              <a:rPr lang="en-US" sz="2000" b="1" dirty="0" smtClean="0">
                <a:solidFill>
                  <a:schemeClr val="tx1">
                    <a:lumMod val="85000"/>
                  </a:schemeClr>
                </a:solidFill>
                <a:latin typeface="Times New Roman" pitchFamily="18" charset="0"/>
                <a:cs typeface="Times New Roman" pitchFamily="18" charset="0"/>
              </a:rPr>
              <a:t>Module</a:t>
            </a:r>
            <a:r>
              <a:rPr lang="en-US" sz="2000" dirty="0" smtClean="0">
                <a:solidFill>
                  <a:schemeClr val="tx1">
                    <a:lumMod val="85000"/>
                  </a:schemeClr>
                </a:solidFill>
                <a:latin typeface="Times New Roman" pitchFamily="18" charset="0"/>
                <a:cs typeface="Times New Roman" pitchFamily="18" charset="0"/>
              </a:rPr>
              <a:t>: Digital Skills and Research Methods </a:t>
            </a:r>
            <a:r>
              <a:rPr lang="en-US" sz="2000" dirty="0">
                <a:solidFill>
                  <a:schemeClr val="tx1">
                    <a:lumMod val="85000"/>
                  </a:schemeClr>
                </a:solidFill>
                <a:latin typeface="Times New Roman" pitchFamily="18" charset="0"/>
                <a:cs typeface="Times New Roman" pitchFamily="18" charset="0"/>
              </a:rPr>
              <a:t> </a:t>
            </a:r>
            <a:endParaRPr lang="en-US" sz="2000" dirty="0" smtClean="0">
              <a:solidFill>
                <a:schemeClr val="tx1">
                  <a:lumMod val="85000"/>
                </a:schemeClr>
              </a:solidFill>
              <a:latin typeface="Times New Roman" pitchFamily="18" charset="0"/>
              <a:cs typeface="Times New Roman" pitchFamily="18" charset="0"/>
            </a:endParaRPr>
          </a:p>
          <a:p>
            <a:pPr algn="l"/>
            <a:r>
              <a:rPr lang="en-US" sz="2000" dirty="0" smtClean="0">
                <a:solidFill>
                  <a:schemeClr val="tx1">
                    <a:lumMod val="85000"/>
                  </a:schemeClr>
                </a:solidFill>
                <a:latin typeface="Times New Roman" pitchFamily="18" charset="0"/>
                <a:cs typeface="Times New Roman" pitchFamily="18" charset="0"/>
              </a:rPr>
              <a:t>          </a:t>
            </a:r>
            <a:r>
              <a:rPr lang="en-US" sz="2000" b="1" dirty="0" smtClean="0">
                <a:solidFill>
                  <a:schemeClr val="tx1">
                    <a:lumMod val="85000"/>
                  </a:schemeClr>
                </a:solidFill>
                <a:latin typeface="Times New Roman" pitchFamily="18" charset="0"/>
                <a:cs typeface="Times New Roman" pitchFamily="18" charset="0"/>
              </a:rPr>
              <a:t>Lecture</a:t>
            </a:r>
            <a:r>
              <a:rPr lang="en-US" sz="2000" dirty="0" smtClean="0">
                <a:solidFill>
                  <a:schemeClr val="tx1">
                    <a:lumMod val="85000"/>
                  </a:schemeClr>
                </a:solidFill>
                <a:latin typeface="Times New Roman" pitchFamily="18" charset="0"/>
                <a:cs typeface="Times New Roman" pitchFamily="18" charset="0"/>
              </a:rPr>
              <a:t>: Joy </a:t>
            </a:r>
            <a:r>
              <a:rPr lang="en-US" sz="2000" smtClean="0">
                <a:solidFill>
                  <a:schemeClr val="tx1">
                    <a:lumMod val="85000"/>
                  </a:schemeClr>
                </a:solidFill>
                <a:latin typeface="Times New Roman" pitchFamily="18" charset="0"/>
                <a:cs typeface="Times New Roman" pitchFamily="18" charset="0"/>
              </a:rPr>
              <a:t>Botu</a:t>
            </a:r>
            <a:endParaRPr lang="en-US" sz="2000" dirty="0" smtClean="0">
              <a:solidFill>
                <a:schemeClr val="tx1">
                  <a:lumMod val="85000"/>
                </a:schemeClr>
              </a:solidFill>
              <a:latin typeface="Times New Roman" pitchFamily="18" charset="0"/>
              <a:cs typeface="Times New Roman" pitchFamily="18" charset="0"/>
            </a:endParaRPr>
          </a:p>
          <a:p>
            <a:pPr algn="l"/>
            <a:endParaRPr lang="en-US" sz="2000" dirty="0" smtClean="0">
              <a:solidFill>
                <a:schemeClr val="tx1">
                  <a:lumMod val="85000"/>
                </a:schemeClr>
              </a:solidFill>
              <a:latin typeface="Times New Roman" pitchFamily="18" charset="0"/>
              <a:cs typeface="Times New Roman" pitchFamily="18" charset="0"/>
            </a:endParaRPr>
          </a:p>
          <a:p>
            <a:pPr algn="l"/>
            <a:r>
              <a:rPr lang="en-US" sz="2000" b="1" dirty="0" smtClean="0">
                <a:solidFill>
                  <a:schemeClr val="tx1">
                    <a:lumMod val="85000"/>
                  </a:schemeClr>
                </a:solidFill>
                <a:latin typeface="Times New Roman" pitchFamily="18" charset="0"/>
                <a:cs typeface="Times New Roman" pitchFamily="18" charset="0"/>
              </a:rPr>
              <a:t>          Name</a:t>
            </a:r>
            <a:r>
              <a:rPr lang="en-US" sz="2000" dirty="0">
                <a:solidFill>
                  <a:schemeClr val="tx1">
                    <a:lumMod val="85000"/>
                  </a:schemeClr>
                </a:solidFill>
                <a:latin typeface="Times New Roman" pitchFamily="18" charset="0"/>
                <a:cs typeface="Times New Roman" pitchFamily="18" charset="0"/>
              </a:rPr>
              <a:t>: </a:t>
            </a:r>
            <a:r>
              <a:rPr lang="en-US" sz="2000" dirty="0" err="1" smtClean="0">
                <a:solidFill>
                  <a:schemeClr val="tx1">
                    <a:lumMod val="85000"/>
                  </a:schemeClr>
                </a:solidFill>
                <a:latin typeface="Times New Roman" pitchFamily="18" charset="0"/>
                <a:cs typeface="Times New Roman" pitchFamily="18" charset="0"/>
              </a:rPr>
              <a:t>Ghiuro</a:t>
            </a:r>
            <a:r>
              <a:rPr lang="en-US" sz="2000" dirty="0" smtClean="0">
                <a:solidFill>
                  <a:schemeClr val="tx1">
                    <a:lumMod val="85000"/>
                  </a:schemeClr>
                </a:solidFill>
                <a:latin typeface="Times New Roman" pitchFamily="18" charset="0"/>
                <a:cs typeface="Times New Roman" pitchFamily="18" charset="0"/>
              </a:rPr>
              <a:t> </a:t>
            </a:r>
            <a:r>
              <a:rPr lang="en-US" sz="2000" dirty="0" err="1">
                <a:solidFill>
                  <a:schemeClr val="tx1">
                    <a:lumMod val="85000"/>
                  </a:schemeClr>
                </a:solidFill>
                <a:latin typeface="Times New Roman" pitchFamily="18" charset="0"/>
                <a:cs typeface="Times New Roman" pitchFamily="18" charset="0"/>
              </a:rPr>
              <a:t>Arcadelia</a:t>
            </a:r>
            <a:r>
              <a:rPr lang="en-US" sz="2000" dirty="0">
                <a:solidFill>
                  <a:schemeClr val="tx1">
                    <a:lumMod val="85000"/>
                  </a:schemeClr>
                </a:solidFill>
                <a:latin typeface="Times New Roman" pitchFamily="18" charset="0"/>
                <a:cs typeface="Times New Roman" pitchFamily="18" charset="0"/>
              </a:rPr>
              <a:t> </a:t>
            </a:r>
            <a:r>
              <a:rPr lang="en-US" sz="2000" dirty="0" err="1" smtClean="0">
                <a:solidFill>
                  <a:schemeClr val="tx1">
                    <a:lumMod val="85000"/>
                  </a:schemeClr>
                </a:solidFill>
                <a:latin typeface="Times New Roman" pitchFamily="18" charset="0"/>
                <a:cs typeface="Times New Roman" pitchFamily="18" charset="0"/>
              </a:rPr>
              <a:t>Lavinia</a:t>
            </a:r>
            <a:r>
              <a:rPr lang="en-US" sz="2000" dirty="0" smtClean="0">
                <a:solidFill>
                  <a:schemeClr val="tx1">
                    <a:lumMod val="85000"/>
                  </a:schemeClr>
                </a:solidFill>
                <a:latin typeface="Times New Roman" pitchFamily="18" charset="0"/>
                <a:cs typeface="Times New Roman" pitchFamily="18" charset="0"/>
              </a:rPr>
              <a:t>  - 1906171 </a:t>
            </a:r>
          </a:p>
          <a:p>
            <a:pPr algn="l"/>
            <a:r>
              <a:rPr lang="en-US" sz="2000" dirty="0" smtClean="0">
                <a:solidFill>
                  <a:schemeClr val="tx1">
                    <a:lumMod val="85000"/>
                  </a:schemeClr>
                </a:solidFill>
                <a:latin typeface="Times New Roman" pitchFamily="18" charset="0"/>
                <a:cs typeface="Times New Roman" pitchFamily="18" charset="0"/>
              </a:rPr>
              <a:t>                       Paula  </a:t>
            </a:r>
            <a:r>
              <a:rPr lang="en-US" sz="2000" dirty="0" err="1" smtClean="0">
                <a:solidFill>
                  <a:schemeClr val="tx1">
                    <a:lumMod val="85000"/>
                  </a:schemeClr>
                </a:solidFill>
                <a:latin typeface="Times New Roman" pitchFamily="18" charset="0"/>
                <a:cs typeface="Times New Roman" pitchFamily="18" charset="0"/>
              </a:rPr>
              <a:t>Paulet</a:t>
            </a:r>
            <a:r>
              <a:rPr lang="en-US" sz="2000" dirty="0" smtClean="0">
                <a:solidFill>
                  <a:schemeClr val="tx1">
                    <a:lumMod val="85000"/>
                  </a:schemeClr>
                </a:solidFill>
                <a:latin typeface="Times New Roman" pitchFamily="18" charset="0"/>
                <a:cs typeface="Times New Roman" pitchFamily="18" charset="0"/>
              </a:rPr>
              <a:t>  - 1908345</a:t>
            </a:r>
          </a:p>
          <a:p>
            <a:pPr algn="l"/>
            <a:r>
              <a:rPr lang="en-US" sz="2000" dirty="0" smtClean="0">
                <a:solidFill>
                  <a:schemeClr val="tx1">
                    <a:lumMod val="85000"/>
                  </a:schemeClr>
                </a:solidFill>
                <a:latin typeface="Times New Roman" pitchFamily="18" charset="0"/>
                <a:cs typeface="Times New Roman" pitchFamily="18" charset="0"/>
              </a:rPr>
              <a:t>                       </a:t>
            </a:r>
            <a:r>
              <a:rPr lang="en-US" sz="2000" dirty="0" err="1" smtClean="0">
                <a:solidFill>
                  <a:schemeClr val="tx1">
                    <a:lumMod val="85000"/>
                  </a:schemeClr>
                </a:solidFill>
                <a:latin typeface="Times New Roman" pitchFamily="18" charset="0"/>
                <a:cs typeface="Times New Roman" pitchFamily="18" charset="0"/>
              </a:rPr>
              <a:t>Giba</a:t>
            </a:r>
            <a:r>
              <a:rPr lang="en-US" sz="2000" dirty="0" smtClean="0">
                <a:solidFill>
                  <a:schemeClr val="tx1">
                    <a:lumMod val="85000"/>
                  </a:schemeClr>
                </a:solidFill>
                <a:latin typeface="Times New Roman" pitchFamily="18" charset="0"/>
                <a:cs typeface="Times New Roman" pitchFamily="18" charset="0"/>
              </a:rPr>
              <a:t> </a:t>
            </a:r>
            <a:r>
              <a:rPr lang="en-US" sz="2000" dirty="0">
                <a:solidFill>
                  <a:schemeClr val="tx1">
                    <a:lumMod val="85000"/>
                  </a:schemeClr>
                </a:solidFill>
                <a:latin typeface="Times New Roman" pitchFamily="18" charset="0"/>
                <a:cs typeface="Times New Roman" pitchFamily="18" charset="0"/>
              </a:rPr>
              <a:t>Marian </a:t>
            </a:r>
            <a:r>
              <a:rPr lang="en-US" sz="2000" dirty="0" smtClean="0">
                <a:solidFill>
                  <a:schemeClr val="tx1">
                    <a:lumMod val="85000"/>
                  </a:schemeClr>
                </a:solidFill>
                <a:latin typeface="Times New Roman" pitchFamily="18" charset="0"/>
                <a:cs typeface="Times New Roman" pitchFamily="18" charset="0"/>
              </a:rPr>
              <a:t>Adrian  - 1905353</a:t>
            </a:r>
            <a:endParaRPr lang="en-US" sz="2000" dirty="0">
              <a:solidFill>
                <a:schemeClr val="tx1">
                  <a:lumMod val="85000"/>
                </a:schemeClr>
              </a:solidFill>
              <a:latin typeface="Times New Roman" pitchFamily="18" charset="0"/>
              <a:cs typeface="Times New Roman" pitchFamily="18" charset="0"/>
            </a:endParaRPr>
          </a:p>
          <a:p>
            <a:pPr algn="l"/>
            <a:r>
              <a:rPr lang="en-US" sz="2000" dirty="0" smtClean="0">
                <a:solidFill>
                  <a:schemeClr val="tx1">
                    <a:lumMod val="85000"/>
                  </a:schemeClr>
                </a:solidFill>
                <a:latin typeface="Times New Roman" pitchFamily="18" charset="0"/>
                <a:cs typeface="Times New Roman" pitchFamily="18" charset="0"/>
              </a:rPr>
              <a:t>                       Victor </a:t>
            </a:r>
            <a:r>
              <a:rPr lang="en-US" sz="2000" dirty="0" err="1">
                <a:solidFill>
                  <a:schemeClr val="tx1">
                    <a:lumMod val="85000"/>
                  </a:schemeClr>
                </a:solidFill>
                <a:latin typeface="Times New Roman" pitchFamily="18" charset="0"/>
                <a:cs typeface="Times New Roman" pitchFamily="18" charset="0"/>
              </a:rPr>
              <a:t>Mihail</a:t>
            </a:r>
            <a:r>
              <a:rPr lang="en-US" sz="2000" dirty="0">
                <a:solidFill>
                  <a:schemeClr val="tx1">
                    <a:lumMod val="85000"/>
                  </a:schemeClr>
                </a:solidFill>
                <a:latin typeface="Times New Roman" pitchFamily="18" charset="0"/>
                <a:cs typeface="Times New Roman" pitchFamily="18" charset="0"/>
              </a:rPr>
              <a:t> </a:t>
            </a:r>
            <a:r>
              <a:rPr lang="en-US" sz="2000" dirty="0" smtClean="0">
                <a:solidFill>
                  <a:schemeClr val="tx1">
                    <a:lumMod val="85000"/>
                  </a:schemeClr>
                </a:solidFill>
                <a:latin typeface="Times New Roman" pitchFamily="18" charset="0"/>
                <a:cs typeface="Times New Roman" pitchFamily="18" charset="0"/>
              </a:rPr>
              <a:t>Anton  - 1906183</a:t>
            </a:r>
            <a:endParaRPr lang="en-US" sz="2000" dirty="0">
              <a:solidFill>
                <a:schemeClr val="tx1">
                  <a:lumMod val="85000"/>
                </a:schemeClr>
              </a:solidFill>
              <a:latin typeface="Times New Roman" pitchFamily="18" charset="0"/>
              <a:cs typeface="Times New Roman" pitchFamily="18" charset="0"/>
            </a:endParaRPr>
          </a:p>
          <a:p>
            <a:pPr algn="l"/>
            <a:r>
              <a:rPr lang="en-US" sz="2000" dirty="0" smtClean="0">
                <a:solidFill>
                  <a:schemeClr val="tx1">
                    <a:lumMod val="85000"/>
                  </a:schemeClr>
                </a:solidFill>
                <a:latin typeface="Times New Roman" pitchFamily="18" charset="0"/>
                <a:cs typeface="Times New Roman" pitchFamily="18" charset="0"/>
              </a:rPr>
              <a:t>                       </a:t>
            </a:r>
            <a:r>
              <a:rPr lang="en-US" sz="2000" dirty="0" err="1" smtClean="0">
                <a:solidFill>
                  <a:schemeClr val="tx1">
                    <a:lumMod val="85000"/>
                  </a:schemeClr>
                </a:solidFill>
                <a:latin typeface="Times New Roman" pitchFamily="18" charset="0"/>
                <a:cs typeface="Times New Roman" pitchFamily="18" charset="0"/>
              </a:rPr>
              <a:t>Ivanus</a:t>
            </a:r>
            <a:r>
              <a:rPr lang="en-US" sz="2000" dirty="0" smtClean="0">
                <a:solidFill>
                  <a:schemeClr val="tx1">
                    <a:lumMod val="85000"/>
                  </a:schemeClr>
                </a:solidFill>
                <a:latin typeface="Times New Roman" pitchFamily="18" charset="0"/>
                <a:cs typeface="Times New Roman" pitchFamily="18" charset="0"/>
              </a:rPr>
              <a:t> </a:t>
            </a:r>
            <a:r>
              <a:rPr lang="en-US" sz="2000" dirty="0" err="1" smtClean="0">
                <a:solidFill>
                  <a:schemeClr val="tx1">
                    <a:lumMod val="85000"/>
                  </a:schemeClr>
                </a:solidFill>
                <a:latin typeface="Times New Roman" pitchFamily="18" charset="0"/>
                <a:cs typeface="Times New Roman" pitchFamily="18" charset="0"/>
              </a:rPr>
              <a:t>Sorin</a:t>
            </a:r>
            <a:r>
              <a:rPr lang="en-US" sz="2000" dirty="0" smtClean="0">
                <a:solidFill>
                  <a:schemeClr val="tx1">
                    <a:lumMod val="85000"/>
                  </a:schemeClr>
                </a:solidFill>
                <a:latin typeface="Times New Roman" pitchFamily="18" charset="0"/>
                <a:cs typeface="Times New Roman" pitchFamily="18" charset="0"/>
              </a:rPr>
              <a:t>  - 1906170</a:t>
            </a:r>
            <a:endParaRPr lang="en-US" sz="2000" dirty="0">
              <a:solidFill>
                <a:schemeClr val="tx1">
                  <a:lumMod val="85000"/>
                </a:schemeClr>
              </a:solidFill>
              <a:latin typeface="Times New Roman" pitchFamily="18" charset="0"/>
              <a:cs typeface="Times New Roman" pitchFamily="18" charset="0"/>
            </a:endParaRPr>
          </a:p>
        </p:txBody>
      </p:sp>
      <p:sp>
        <p:nvSpPr>
          <p:cNvPr id="5" name="Rectangle 4"/>
          <p:cNvSpPr/>
          <p:nvPr/>
        </p:nvSpPr>
        <p:spPr>
          <a:xfrm>
            <a:off x="357158" y="500042"/>
            <a:ext cx="8358214" cy="1200329"/>
          </a:xfrm>
          <a:prstGeom prst="rect">
            <a:avLst/>
          </a:prstGeom>
          <a:noFill/>
        </p:spPr>
        <p:txBody>
          <a:bodyPr wrap="square" lIns="91440" tIns="45720" rIns="91440" bIns="45720">
            <a:spAutoFit/>
          </a:bodyPr>
          <a:lstStyle/>
          <a:p>
            <a:pPr algn="ctr"/>
            <a:r>
              <a:rPr lang="en-US" sz="3600" b="1" spc="50" dirty="0" smtClean="0">
                <a:ln w="13500">
                  <a:solidFill>
                    <a:schemeClr val="accent1">
                      <a:shade val="2500"/>
                      <a:alpha val="6500"/>
                    </a:schemeClr>
                  </a:solidFill>
                  <a:prstDash val="solid"/>
                </a:ln>
                <a:effectLst>
                  <a:innerShdw blurRad="50900" dist="38500" dir="13500000">
                    <a:srgbClr val="000000">
                      <a:alpha val="60000"/>
                    </a:srgbClr>
                  </a:innerShdw>
                </a:effectLst>
                <a:latin typeface="Times New Roman" pitchFamily="18" charset="0"/>
                <a:cs typeface="Times New Roman" pitchFamily="18" charset="0"/>
              </a:rPr>
              <a:t>Digital Skills and Research Methods - BMSW4003</a:t>
            </a:r>
            <a:endParaRPr lang="en-US" sz="3600" b="1" spc="50" dirty="0">
              <a:ln w="13500">
                <a:solidFill>
                  <a:schemeClr val="accent1">
                    <a:shade val="2500"/>
                    <a:alpha val="6500"/>
                  </a:schemeClr>
                </a:solidFill>
                <a:prstDash val="solid"/>
              </a:ln>
              <a:effectLst>
                <a:innerShdw blurRad="50900" dist="38500" dir="13500000">
                  <a:srgbClr val="000000">
                    <a:alpha val="60000"/>
                  </a:srgbClr>
                </a:inn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2"/>
          <a:stretch>
            <a:fillRect/>
          </a:stretch>
        </p:blipFill>
        <p:spPr>
          <a:xfrm>
            <a:off x="0" y="0"/>
            <a:ext cx="9144000" cy="7215214"/>
          </a:xfrm>
          <a:prstGeom prst="rect">
            <a:avLst/>
          </a:prstGeom>
        </p:spPr>
      </p:pic>
      <p:sp>
        <p:nvSpPr>
          <p:cNvPr id="3" name="Content Placeholder 2"/>
          <p:cNvSpPr>
            <a:spLocks noGrp="1"/>
          </p:cNvSpPr>
          <p:nvPr>
            <p:ph idx="1"/>
          </p:nvPr>
        </p:nvSpPr>
        <p:spPr>
          <a:xfrm>
            <a:off x="-14294" y="2285992"/>
            <a:ext cx="9158294" cy="4305126"/>
          </a:xfrm>
        </p:spPr>
        <p:txBody>
          <a:bodyPr>
            <a:normAutofit/>
          </a:bodyPr>
          <a:lstStyle/>
          <a:p>
            <a:r>
              <a:rPr lang="en-US" sz="2000" dirty="0" smtClean="0">
                <a:latin typeface="Arial" pitchFamily="34" charset="0"/>
                <a:cs typeface="Arial" pitchFamily="34" charset="0"/>
              </a:rPr>
              <a:t>Introduction						      …..	3</a:t>
            </a:r>
            <a:endParaRPr lang="en-US" sz="2000" dirty="0">
              <a:latin typeface="Arial" pitchFamily="34" charset="0"/>
              <a:cs typeface="Arial" pitchFamily="34" charset="0"/>
            </a:endParaRPr>
          </a:p>
          <a:p>
            <a:r>
              <a:rPr lang="en-US" sz="2000" dirty="0">
                <a:latin typeface="Arial" pitchFamily="34" charset="0"/>
                <a:cs typeface="Arial" pitchFamily="34" charset="0"/>
              </a:rPr>
              <a:t>Background of the </a:t>
            </a:r>
            <a:r>
              <a:rPr lang="en-US" sz="2000" dirty="0" smtClean="0">
                <a:latin typeface="Arial" pitchFamily="34" charset="0"/>
                <a:cs typeface="Arial" pitchFamily="34" charset="0"/>
              </a:rPr>
              <a:t>organization		                   …..	4</a:t>
            </a:r>
            <a:endParaRPr lang="en-US" sz="2000" dirty="0">
              <a:latin typeface="Arial" pitchFamily="34" charset="0"/>
              <a:cs typeface="Arial" pitchFamily="34" charset="0"/>
            </a:endParaRPr>
          </a:p>
          <a:p>
            <a:r>
              <a:rPr lang="en-US" sz="2000" dirty="0">
                <a:latin typeface="Arial" pitchFamily="34" charset="0"/>
                <a:cs typeface="Arial" pitchFamily="34" charset="0"/>
              </a:rPr>
              <a:t>Challenges before the introduction of the </a:t>
            </a:r>
            <a:r>
              <a:rPr lang="en-US" sz="2000" dirty="0" smtClean="0">
                <a:latin typeface="Arial" pitchFamily="34" charset="0"/>
                <a:cs typeface="Arial" pitchFamily="34" charset="0"/>
              </a:rPr>
              <a:t>organization	      …..	5-8</a:t>
            </a:r>
            <a:endParaRPr lang="en-US" sz="2000" dirty="0">
              <a:latin typeface="Arial" pitchFamily="34" charset="0"/>
              <a:cs typeface="Arial" pitchFamily="34" charset="0"/>
            </a:endParaRPr>
          </a:p>
          <a:p>
            <a:r>
              <a:rPr lang="en-US" sz="2000" dirty="0">
                <a:latin typeface="Arial" pitchFamily="34" charset="0"/>
                <a:cs typeface="Arial" pitchFamily="34" charset="0"/>
              </a:rPr>
              <a:t>Insights to the modern </a:t>
            </a:r>
            <a:r>
              <a:rPr lang="en-US" sz="2000" dirty="0" smtClean="0">
                <a:latin typeface="Arial" pitchFamily="34" charset="0"/>
                <a:cs typeface="Arial" pitchFamily="34" charset="0"/>
              </a:rPr>
              <a:t>technology			      …..	9 -14 </a:t>
            </a:r>
            <a:endParaRPr lang="en-US" sz="2000" dirty="0">
              <a:latin typeface="Arial" pitchFamily="34" charset="0"/>
              <a:cs typeface="Arial" pitchFamily="34" charset="0"/>
            </a:endParaRPr>
          </a:p>
          <a:p>
            <a:r>
              <a:rPr lang="en-US" sz="2000" dirty="0">
                <a:latin typeface="Arial" pitchFamily="34" charset="0"/>
                <a:cs typeface="Arial" pitchFamily="34" charset="0"/>
              </a:rPr>
              <a:t>The impact of the technology </a:t>
            </a:r>
            <a:r>
              <a:rPr lang="en-US" sz="2000" dirty="0" smtClean="0">
                <a:latin typeface="Arial" pitchFamily="34" charset="0"/>
                <a:cs typeface="Arial" pitchFamily="34" charset="0"/>
              </a:rPr>
              <a:t>introduced	                   …..	15 </a:t>
            </a:r>
            <a:r>
              <a:rPr lang="en-US" sz="2000" dirty="0">
                <a:latin typeface="Arial" pitchFamily="34" charset="0"/>
                <a:cs typeface="Arial" pitchFamily="34" charset="0"/>
              </a:rPr>
              <a:t>-16</a:t>
            </a:r>
          </a:p>
          <a:p>
            <a:r>
              <a:rPr lang="en-US" sz="2000" dirty="0" smtClean="0">
                <a:latin typeface="Arial" pitchFamily="34" charset="0"/>
                <a:cs typeface="Arial" pitchFamily="34" charset="0"/>
              </a:rPr>
              <a:t>Lessons </a:t>
            </a:r>
            <a:r>
              <a:rPr lang="en-US" sz="2000" dirty="0">
                <a:latin typeface="Arial" pitchFamily="34" charset="0"/>
                <a:cs typeface="Arial" pitchFamily="34" charset="0"/>
              </a:rPr>
              <a:t>that can be drawn from the case </a:t>
            </a:r>
            <a:r>
              <a:rPr lang="en-US" sz="2000" dirty="0" smtClean="0">
                <a:latin typeface="Arial" pitchFamily="34" charset="0"/>
                <a:cs typeface="Arial" pitchFamily="34" charset="0"/>
              </a:rPr>
              <a:t>study	      …..  17 -21</a:t>
            </a:r>
          </a:p>
          <a:p>
            <a:r>
              <a:rPr lang="en-US" sz="2000" dirty="0" smtClean="0">
                <a:latin typeface="Arial" pitchFamily="34" charset="0"/>
                <a:cs typeface="Arial" pitchFamily="34" charset="0"/>
              </a:rPr>
              <a:t>Conclusion		                                                          …..  22</a:t>
            </a:r>
            <a:endParaRPr lang="en-US" sz="2000" b="1" dirty="0" smtClean="0">
              <a:latin typeface="Arial" pitchFamily="34" charset="0"/>
              <a:cs typeface="Arial" pitchFamily="34" charset="0"/>
            </a:endParaRPr>
          </a:p>
          <a:p>
            <a:r>
              <a:rPr lang="en-US" sz="2000" dirty="0" smtClean="0">
                <a:latin typeface="Arial" pitchFamily="34" charset="0"/>
                <a:cs typeface="Arial" pitchFamily="34" charset="0"/>
              </a:rPr>
              <a:t>References 	</a:t>
            </a:r>
            <a:r>
              <a:rPr lang="en-US" sz="1900" dirty="0" smtClean="0">
                <a:latin typeface="Times New Roman" pitchFamily="18" charset="0"/>
                <a:cs typeface="Times New Roman" pitchFamily="18" charset="0"/>
              </a:rPr>
              <a:t>		                                                     </a:t>
            </a:r>
            <a:r>
              <a:rPr lang="en-US" sz="2000" dirty="0" smtClean="0">
                <a:latin typeface="Arial" pitchFamily="34" charset="0"/>
                <a:cs typeface="Arial" pitchFamily="34" charset="0"/>
              </a:rPr>
              <a:t>….. 23</a:t>
            </a:r>
            <a:endParaRPr lang="en-US" sz="2000"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US" sz="3600" dirty="0">
                <a:solidFill>
                  <a:schemeClr val="tx1"/>
                </a:solidFill>
                <a:latin typeface="Times New Roman" pitchFamily="18" charset="0"/>
                <a:cs typeface="Times New Roman" pitchFamily="18" charset="0"/>
              </a:rPr>
              <a:t>Table of Content </a:t>
            </a:r>
          </a:p>
        </p:txBody>
      </p:sp>
      <p:cxnSp>
        <p:nvCxnSpPr>
          <p:cNvPr id="7" name="Straight Connector 6"/>
          <p:cNvCxnSpPr/>
          <p:nvPr/>
        </p:nvCxnSpPr>
        <p:spPr>
          <a:xfrm rot="5400000">
            <a:off x="4894265" y="4249743"/>
            <a:ext cx="3356792" cy="79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3"/>
          <a:stretch>
            <a:fillRect/>
          </a:stretch>
        </p:blipFill>
        <p:spPr>
          <a:xfrm>
            <a:off x="0" y="0"/>
            <a:ext cx="9144000" cy="7215214"/>
          </a:xfrm>
          <a:prstGeom prst="rect">
            <a:avLst/>
          </a:prstGeom>
        </p:spPr>
      </p:pic>
      <p:sp>
        <p:nvSpPr>
          <p:cNvPr id="3" name="Content Placeholder 2"/>
          <p:cNvSpPr>
            <a:spLocks noGrp="1"/>
          </p:cNvSpPr>
          <p:nvPr>
            <p:ph idx="1"/>
          </p:nvPr>
        </p:nvSpPr>
        <p:spPr>
          <a:xfrm>
            <a:off x="0" y="1928802"/>
            <a:ext cx="4286248" cy="4714908"/>
          </a:xfrm>
        </p:spPr>
        <p:txBody>
          <a:bodyPr>
            <a:noAutofit/>
          </a:bodyPr>
          <a:lstStyle/>
          <a:p>
            <a:r>
              <a:rPr lang="en-GB" sz="2400" dirty="0">
                <a:latin typeface="Times New Roman" pitchFamily="18" charset="0"/>
                <a:ea typeface="Arial Unicode MS" pitchFamily="34" charset="-128"/>
                <a:cs typeface="Times New Roman" pitchFamily="18" charset="0"/>
              </a:rPr>
              <a:t>The introduction of computers and mobiles in every household led to the increased use of internet, which in turn helped the banking industry to develop based on modern technology.</a:t>
            </a:r>
          </a:p>
          <a:p>
            <a:r>
              <a:rPr lang="en-GB" sz="2400" dirty="0">
                <a:latin typeface="Times New Roman" pitchFamily="18" charset="0"/>
                <a:ea typeface="Arial Unicode MS" pitchFamily="34" charset="-128"/>
                <a:cs typeface="Times New Roman" pitchFamily="18" charset="0"/>
              </a:rPr>
              <a:t>The study has been supported through various evidences and models based on the online banking system of </a:t>
            </a:r>
            <a:r>
              <a:rPr lang="en-GB" sz="2400" dirty="0" smtClean="0">
                <a:latin typeface="Times New Roman" pitchFamily="18" charset="0"/>
                <a:ea typeface="Arial Unicode MS" pitchFamily="34" charset="-128"/>
                <a:cs typeface="Times New Roman" pitchFamily="18" charset="0"/>
              </a:rPr>
              <a:t>Barclays.</a:t>
            </a:r>
            <a:endParaRPr lang="en-US" sz="2400" dirty="0">
              <a:latin typeface="Times New Roman" pitchFamily="18" charset="0"/>
              <a:ea typeface="Arial Unicode MS" pitchFamily="34" charset="-128"/>
              <a:cs typeface="Times New Roman" pitchFamily="18" charset="0"/>
            </a:endParaRPr>
          </a:p>
        </p:txBody>
      </p:sp>
      <p:sp>
        <p:nvSpPr>
          <p:cNvPr id="2" name="Title 1"/>
          <p:cNvSpPr>
            <a:spLocks noGrp="1"/>
          </p:cNvSpPr>
          <p:nvPr>
            <p:ph type="title"/>
          </p:nvPr>
        </p:nvSpPr>
        <p:spPr>
          <a:xfrm>
            <a:off x="457200" y="928670"/>
            <a:ext cx="8229600" cy="519130"/>
          </a:xfrm>
        </p:spPr>
        <p:txBody>
          <a:bodyPr>
            <a:noAutofit/>
          </a:bodyPr>
          <a:lstStyle/>
          <a:p>
            <a:pPr algn="ctr"/>
            <a:r>
              <a:rPr lang="en-US" sz="5400" b="0" dirty="0">
                <a:solidFill>
                  <a:schemeClr val="tx1"/>
                </a:solidFill>
                <a:latin typeface="Times New Roman" pitchFamily="18" charset="0"/>
                <a:cs typeface="Times New Roman" pitchFamily="18" charset="0"/>
              </a:rPr>
              <a:t>Introduction</a:t>
            </a:r>
            <a:r>
              <a:rPr lang="en-US" sz="5400" dirty="0">
                <a:solidFill>
                  <a:schemeClr val="tx1"/>
                </a:solidFill>
                <a:latin typeface="Times New Roman" pitchFamily="18" charset="0"/>
                <a:cs typeface="Times New Roman" pitchFamily="18" charset="0"/>
              </a:rPr>
              <a:t/>
            </a:r>
            <a:br>
              <a:rPr lang="en-US" sz="5400" dirty="0">
                <a:solidFill>
                  <a:schemeClr val="tx1"/>
                </a:solidFill>
                <a:latin typeface="Times New Roman" pitchFamily="18" charset="0"/>
                <a:cs typeface="Times New Roman" pitchFamily="18" charset="0"/>
              </a:rPr>
            </a:br>
            <a:endParaRPr lang="en-US" sz="5400" dirty="0">
              <a:solidFill>
                <a:schemeClr val="tx1"/>
              </a:solidFill>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4"/>
          <a:srcRect/>
          <a:stretch>
            <a:fillRect/>
          </a:stretch>
        </p:blipFill>
        <p:spPr bwMode="auto">
          <a:xfrm>
            <a:off x="4419600" y="1981200"/>
            <a:ext cx="4419600" cy="3733800"/>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ackground.png"/>
          <p:cNvPicPr>
            <a:picLocks noChangeAspect="1"/>
          </p:cNvPicPr>
          <p:nvPr/>
        </p:nvPicPr>
        <p:blipFill>
          <a:blip r:embed="rId3"/>
          <a:stretch>
            <a:fillRect/>
          </a:stretch>
        </p:blipFill>
        <p:spPr>
          <a:xfrm>
            <a:off x="0" y="0"/>
            <a:ext cx="9144000" cy="7215214"/>
          </a:xfrm>
          <a:prstGeom prst="rect">
            <a:avLst/>
          </a:prstGeom>
        </p:spPr>
      </p:pic>
      <p:sp>
        <p:nvSpPr>
          <p:cNvPr id="3" name="Content Placeholder 2"/>
          <p:cNvSpPr>
            <a:spLocks noGrp="1"/>
          </p:cNvSpPr>
          <p:nvPr>
            <p:ph idx="1"/>
          </p:nvPr>
        </p:nvSpPr>
        <p:spPr>
          <a:xfrm>
            <a:off x="0" y="2143116"/>
            <a:ext cx="4829148" cy="4714884"/>
          </a:xfrm>
        </p:spPr>
        <p:txBody>
          <a:bodyPr>
            <a:noAutofit/>
          </a:bodyPr>
          <a:lstStyle/>
          <a:p>
            <a:r>
              <a:rPr lang="en-GB" sz="2400" dirty="0">
                <a:latin typeface="Times New Roman" pitchFamily="18" charset="0"/>
                <a:cs typeface="Times New Roman" pitchFamily="18" charset="0"/>
              </a:rPr>
              <a:t>Barclay Bank Group’s has designed business models offering services to large corporate sectors, retailer and wholesaler banking clients on a global basis.</a:t>
            </a:r>
          </a:p>
          <a:p>
            <a:r>
              <a:rPr lang="en-GB" sz="2400" dirty="0">
                <a:latin typeface="Times New Roman" pitchFamily="18" charset="0"/>
                <a:cs typeface="Times New Roman" pitchFamily="18" charset="0"/>
              </a:rPr>
              <a:t>Annual income of 21.1 billion, out of which almost ninety percent of its share is from US and UK</a:t>
            </a:r>
          </a:p>
          <a:p>
            <a:r>
              <a:rPr lang="en-GB" sz="2400" dirty="0">
                <a:latin typeface="Times New Roman" pitchFamily="18" charset="0"/>
                <a:cs typeface="Times New Roman" pitchFamily="18" charset="0"/>
              </a:rPr>
              <a:t>Its </a:t>
            </a:r>
            <a:r>
              <a:rPr lang="en-GB" sz="2400" dirty="0" err="1">
                <a:latin typeface="Times New Roman" pitchFamily="18" charset="0"/>
                <a:cs typeface="Times New Roman" pitchFamily="18" charset="0"/>
              </a:rPr>
              <a:t>RoTE</a:t>
            </a:r>
            <a:r>
              <a:rPr lang="en-GB" sz="2400" dirty="0">
                <a:latin typeface="Times New Roman" pitchFamily="18" charset="0"/>
                <a:cs typeface="Times New Roman" pitchFamily="18" charset="0"/>
              </a:rPr>
              <a:t> rating was 8.5% which had shown a 2.9 percent increase from the previous year</a:t>
            </a:r>
            <a:endParaRPr lang="en-US" sz="2400" dirty="0">
              <a:latin typeface="Times New Roman" pitchFamily="18" charset="0"/>
              <a:cs typeface="Times New Roman" pitchFamily="18" charset="0"/>
            </a:endParaRPr>
          </a:p>
        </p:txBody>
      </p:sp>
      <p:sp>
        <p:nvSpPr>
          <p:cNvPr id="2" name="Title 1"/>
          <p:cNvSpPr>
            <a:spLocks noGrp="1"/>
          </p:cNvSpPr>
          <p:nvPr>
            <p:ph type="title"/>
          </p:nvPr>
        </p:nvSpPr>
        <p:spPr>
          <a:xfrm>
            <a:off x="571472" y="428604"/>
            <a:ext cx="8229600" cy="1357322"/>
          </a:xfrm>
        </p:spPr>
        <p:txBody>
          <a:bodyPr>
            <a:normAutofit/>
          </a:bodyPr>
          <a:lstStyle/>
          <a:p>
            <a:pPr algn="ctr"/>
            <a:r>
              <a:rPr lang="en-US" sz="4000" dirty="0">
                <a:solidFill>
                  <a:schemeClr val="tx1"/>
                </a:solidFill>
                <a:latin typeface="Times New Roman" pitchFamily="18" charset="0"/>
                <a:cs typeface="Times New Roman" pitchFamily="18" charset="0"/>
              </a:rPr>
              <a:t>Background of the organization</a:t>
            </a:r>
            <a:r>
              <a:rPr lang="en-US" dirty="0">
                <a:latin typeface="Times New Roman" pitchFamily="18" charset="0"/>
                <a:cs typeface="Times New Roman" pitchFamily="18" charset="0"/>
              </a:rPr>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4"/>
          <a:srcRect/>
          <a:stretch>
            <a:fillRect/>
          </a:stretch>
        </p:blipFill>
        <p:spPr bwMode="auto">
          <a:xfrm>
            <a:off x="5011498" y="2071678"/>
            <a:ext cx="3775344" cy="2043114"/>
          </a:xfrm>
          <a:prstGeom prst="rect">
            <a:avLst/>
          </a:prstGeom>
          <a:ln>
            <a:noFill/>
          </a:ln>
          <a:effectLst>
            <a:softEdge rad="112500"/>
          </a:effectLst>
        </p:spPr>
      </p:pic>
      <p:pic>
        <p:nvPicPr>
          <p:cNvPr id="5" name="Picture 4"/>
          <p:cNvPicPr/>
          <p:nvPr/>
        </p:nvPicPr>
        <p:blipFill>
          <a:blip r:embed="rId5" cstate="print"/>
          <a:srcRect/>
          <a:stretch/>
        </p:blipFill>
        <p:spPr>
          <a:xfrm>
            <a:off x="5072066" y="4500570"/>
            <a:ext cx="3773608" cy="2000264"/>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3"/>
          <a:stretch>
            <a:fillRect/>
          </a:stretch>
        </p:blipFill>
        <p:spPr>
          <a:xfrm>
            <a:off x="0" y="0"/>
            <a:ext cx="9144000" cy="7215214"/>
          </a:xfrm>
          <a:prstGeom prst="rect">
            <a:avLst/>
          </a:prstGeom>
        </p:spPr>
      </p:pic>
      <p:pic>
        <p:nvPicPr>
          <p:cNvPr id="4098" name="Picture 2"/>
          <p:cNvPicPr>
            <a:picLocks noChangeAspect="1" noChangeArrowheads="1"/>
          </p:cNvPicPr>
          <p:nvPr/>
        </p:nvPicPr>
        <p:blipFill>
          <a:blip r:embed="rId4"/>
          <a:srcRect/>
          <a:stretch>
            <a:fillRect/>
          </a:stretch>
        </p:blipFill>
        <p:spPr bwMode="auto">
          <a:xfrm>
            <a:off x="1571604" y="1643050"/>
            <a:ext cx="5643570" cy="25622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p:cNvSpPr>
            <a:spLocks noGrp="1"/>
          </p:cNvSpPr>
          <p:nvPr>
            <p:ph idx="1"/>
          </p:nvPr>
        </p:nvSpPr>
        <p:spPr>
          <a:xfrm>
            <a:off x="1285852" y="4572008"/>
            <a:ext cx="6472254" cy="1947696"/>
          </a:xfrm>
        </p:spPr>
        <p:txBody>
          <a:bodyPr>
            <a:normAutofit/>
          </a:bodyPr>
          <a:lstStyle/>
          <a:p>
            <a:r>
              <a:rPr lang="en-GB" sz="2400" dirty="0">
                <a:latin typeface="Times New Roman" pitchFamily="18" charset="0"/>
                <a:cs typeface="Times New Roman" pitchFamily="18" charset="0"/>
              </a:rPr>
              <a:t>L</a:t>
            </a:r>
            <a:r>
              <a:rPr lang="en-GB" sz="2400" dirty="0" smtClean="0">
                <a:latin typeface="Times New Roman" pitchFamily="18" charset="0"/>
                <a:cs typeface="Times New Roman" pitchFamily="18" charset="0"/>
              </a:rPr>
              <a:t>ot </a:t>
            </a:r>
            <a:r>
              <a:rPr lang="en-GB" sz="2400" dirty="0">
                <a:latin typeface="Times New Roman" pitchFamily="18" charset="0"/>
                <a:cs typeface="Times New Roman" pitchFamily="18" charset="0"/>
              </a:rPr>
              <a:t>of issues regarding slow transaction</a:t>
            </a:r>
          </a:p>
          <a:p>
            <a:r>
              <a:rPr lang="en-GB" sz="2400" dirty="0">
                <a:latin typeface="Times New Roman" pitchFamily="18" charset="0"/>
                <a:cs typeface="Times New Roman" pitchFamily="18" charset="0"/>
              </a:rPr>
              <a:t>F</a:t>
            </a:r>
            <a:r>
              <a:rPr lang="en-GB" sz="2400" dirty="0" smtClean="0">
                <a:latin typeface="Times New Roman" pitchFamily="18" charset="0"/>
                <a:cs typeface="Times New Roman" pitchFamily="18" charset="0"/>
              </a:rPr>
              <a:t>ew </a:t>
            </a:r>
            <a:r>
              <a:rPr lang="en-GB" sz="2400" dirty="0">
                <a:latin typeface="Times New Roman" pitchFamily="18" charset="0"/>
                <a:cs typeface="Times New Roman" pitchFamily="18" charset="0"/>
              </a:rPr>
              <a:t>customers  </a:t>
            </a:r>
          </a:p>
          <a:p>
            <a:r>
              <a:rPr lang="en-GB" sz="2400" dirty="0">
                <a:latin typeface="Times New Roman" pitchFamily="18" charset="0"/>
                <a:cs typeface="Times New Roman" pitchFamily="18" charset="0"/>
              </a:rPr>
              <a:t>N</a:t>
            </a:r>
            <a:r>
              <a:rPr lang="en-GB" sz="2400" dirty="0" smtClean="0">
                <a:latin typeface="Times New Roman" pitchFamily="18" charset="0"/>
                <a:cs typeface="Times New Roman" pitchFamily="18" charset="0"/>
              </a:rPr>
              <a:t>on-user </a:t>
            </a:r>
            <a:r>
              <a:rPr lang="en-GB" sz="2400" dirty="0">
                <a:latin typeface="Times New Roman" pitchFamily="18" charset="0"/>
                <a:cs typeface="Times New Roman" pitchFamily="18" charset="0"/>
              </a:rPr>
              <a:t>friendly approach to banking </a:t>
            </a:r>
          </a:p>
          <a:p>
            <a:r>
              <a:rPr lang="en-GB" sz="2400" dirty="0">
                <a:latin typeface="Times New Roman" pitchFamily="18" charset="0"/>
                <a:cs typeface="Times New Roman" pitchFamily="18" charset="0"/>
              </a:rPr>
              <a:t>L</a:t>
            </a:r>
            <a:r>
              <a:rPr lang="en-GB" sz="2400" dirty="0" smtClean="0">
                <a:latin typeface="Times New Roman" pitchFamily="18" charset="0"/>
                <a:cs typeface="Times New Roman" pitchFamily="18" charset="0"/>
              </a:rPr>
              <a:t>aborious </a:t>
            </a:r>
            <a:r>
              <a:rPr lang="en-GB" sz="2400" dirty="0">
                <a:latin typeface="Times New Roman" pitchFamily="18" charset="0"/>
                <a:cs typeface="Times New Roman" pitchFamily="18" charset="0"/>
              </a:rPr>
              <a:t>paperwork </a:t>
            </a:r>
            <a:endParaRPr lang="en-US" sz="2400" dirty="0">
              <a:latin typeface="Times New Roman" pitchFamily="18" charset="0"/>
              <a:cs typeface="Times New Roman" pitchFamily="18" charset="0"/>
            </a:endParaRPr>
          </a:p>
        </p:txBody>
      </p:sp>
      <p:sp>
        <p:nvSpPr>
          <p:cNvPr id="2" name="Title 1"/>
          <p:cNvSpPr>
            <a:spLocks noGrp="1"/>
          </p:cNvSpPr>
          <p:nvPr>
            <p:ph type="title"/>
          </p:nvPr>
        </p:nvSpPr>
        <p:spPr>
          <a:xfrm>
            <a:off x="457200" y="642918"/>
            <a:ext cx="8458200" cy="774720"/>
          </a:xfrm>
        </p:spPr>
        <p:txBody>
          <a:bodyPr>
            <a:noAutofit/>
          </a:bodyPr>
          <a:lstStyle/>
          <a:p>
            <a:pPr algn="ctr"/>
            <a:r>
              <a:rPr lang="en-US" sz="3600" dirty="0">
                <a:solidFill>
                  <a:schemeClr val="tx1"/>
                </a:solidFill>
                <a:effectLst/>
                <a:latin typeface="Arial" pitchFamily="34" charset="0"/>
                <a:cs typeface="Arial" pitchFamily="34" charset="0"/>
              </a:rPr>
              <a:t>Challenges before the introduction of the organization</a:t>
            </a:r>
            <a:r>
              <a:rPr lang="en-US" sz="3600" dirty="0">
                <a:latin typeface="Arial" pitchFamily="34" charset="0"/>
                <a:cs typeface="Arial" pitchFamily="34" charset="0"/>
              </a:rPr>
              <a:t/>
            </a:r>
            <a:br>
              <a:rPr lang="en-US" sz="3600" dirty="0">
                <a:latin typeface="Arial" pitchFamily="34" charset="0"/>
                <a:cs typeface="Arial" pitchFamily="34" charset="0"/>
              </a:rPr>
            </a:br>
            <a:endParaRPr lang="en-US" sz="36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ackground.png"/>
          <p:cNvPicPr>
            <a:picLocks noChangeAspect="1"/>
          </p:cNvPicPr>
          <p:nvPr/>
        </p:nvPicPr>
        <p:blipFill>
          <a:blip r:embed="rId3"/>
          <a:stretch>
            <a:fillRect/>
          </a:stretch>
        </p:blipFill>
        <p:spPr>
          <a:xfrm>
            <a:off x="0" y="0"/>
            <a:ext cx="9144000" cy="7215214"/>
          </a:xfrm>
          <a:prstGeom prst="rect">
            <a:avLst/>
          </a:prstGeom>
        </p:spPr>
      </p:pic>
      <p:sp>
        <p:nvSpPr>
          <p:cNvPr id="3" name="Content Placeholder 2"/>
          <p:cNvSpPr>
            <a:spLocks noGrp="1"/>
          </p:cNvSpPr>
          <p:nvPr>
            <p:ph idx="1"/>
          </p:nvPr>
        </p:nvSpPr>
        <p:spPr>
          <a:xfrm>
            <a:off x="1000100" y="3143248"/>
            <a:ext cx="3200400" cy="3286149"/>
          </a:xfrm>
        </p:spPr>
        <p:txBody>
          <a:bodyPr>
            <a:normAutofit/>
          </a:bodyPr>
          <a:lstStyle/>
          <a:p>
            <a:r>
              <a:rPr lang="en-GB" sz="2800" dirty="0">
                <a:latin typeface="Times New Roman" pitchFamily="18" charset="0"/>
                <a:cs typeface="Times New Roman" pitchFamily="18" charset="0"/>
              </a:rPr>
              <a:t>Long hours of waiting </a:t>
            </a:r>
          </a:p>
          <a:p>
            <a:r>
              <a:rPr lang="en-GB" sz="2800" dirty="0">
                <a:latin typeface="Times New Roman" pitchFamily="18" charset="0"/>
                <a:cs typeface="Times New Roman" pitchFamily="18" charset="0"/>
              </a:rPr>
              <a:t>Hefty transactions </a:t>
            </a:r>
          </a:p>
          <a:p>
            <a:r>
              <a:rPr lang="en-GB" sz="2800" dirty="0">
                <a:latin typeface="Times New Roman" pitchFamily="18" charset="0"/>
                <a:cs typeface="Times New Roman" pitchFamily="18" charset="0"/>
              </a:rPr>
              <a:t>legal clearances</a:t>
            </a:r>
          </a:p>
          <a:p>
            <a:r>
              <a:rPr lang="en-GB" sz="2800" dirty="0">
                <a:latin typeface="Times New Roman" pitchFamily="18" charset="0"/>
                <a:cs typeface="Times New Roman" pitchFamily="18" charset="0"/>
              </a:rPr>
              <a:t>valuable time</a:t>
            </a:r>
            <a:endParaRPr lang="en-US" sz="2800" dirty="0">
              <a:latin typeface="Times New Roman" pitchFamily="18" charset="0"/>
              <a:cs typeface="Times New Roman" pitchFamily="18" charset="0"/>
            </a:endParaRPr>
          </a:p>
        </p:txBody>
      </p:sp>
      <p:sp>
        <p:nvSpPr>
          <p:cNvPr id="2" name="Title 1"/>
          <p:cNvSpPr>
            <a:spLocks noGrp="1"/>
          </p:cNvSpPr>
          <p:nvPr>
            <p:ph type="title"/>
          </p:nvPr>
        </p:nvSpPr>
        <p:spPr/>
        <p:txBody>
          <a:bodyPr>
            <a:noAutofit/>
          </a:bodyPr>
          <a:lstStyle/>
          <a:p>
            <a:pPr algn="ctr"/>
            <a:r>
              <a:rPr lang="en-US" sz="3600" dirty="0">
                <a:solidFill>
                  <a:schemeClr val="tx1"/>
                </a:solidFill>
                <a:latin typeface="Arial" pitchFamily="34" charset="0"/>
                <a:cs typeface="Arial" pitchFamily="34" charset="0"/>
              </a:rPr>
              <a:t>Challenges before the introduction of the organization</a:t>
            </a:r>
            <a:endParaRPr lang="en-US" sz="3600" dirty="0">
              <a:latin typeface="Arial" pitchFamily="34" charset="0"/>
              <a:cs typeface="Arial" pitchFamily="34" charset="0"/>
            </a:endParaRPr>
          </a:p>
        </p:txBody>
      </p:sp>
      <p:pic>
        <p:nvPicPr>
          <p:cNvPr id="5122" name="Picture 2"/>
          <p:cNvPicPr>
            <a:picLocks noChangeAspect="1" noChangeArrowheads="1"/>
          </p:cNvPicPr>
          <p:nvPr/>
        </p:nvPicPr>
        <p:blipFill>
          <a:blip r:embed="rId4"/>
          <a:srcRect/>
          <a:stretch>
            <a:fillRect/>
          </a:stretch>
        </p:blipFill>
        <p:spPr bwMode="auto">
          <a:xfrm>
            <a:off x="4429124" y="2500306"/>
            <a:ext cx="4229100" cy="2128839"/>
          </a:xfrm>
          <a:prstGeom prst="rect">
            <a:avLst/>
          </a:prstGeom>
          <a:ln>
            <a:noFill/>
          </a:ln>
          <a:effectLst>
            <a:softEdge rad="112500"/>
          </a:effectLst>
        </p:spPr>
      </p:pic>
      <p:pic>
        <p:nvPicPr>
          <p:cNvPr id="5123" name="Picture 3"/>
          <p:cNvPicPr>
            <a:picLocks noChangeAspect="1" noChangeArrowheads="1"/>
          </p:cNvPicPr>
          <p:nvPr/>
        </p:nvPicPr>
        <p:blipFill>
          <a:blip r:embed="rId5"/>
          <a:srcRect/>
          <a:stretch>
            <a:fillRect/>
          </a:stretch>
        </p:blipFill>
        <p:spPr bwMode="auto">
          <a:xfrm>
            <a:off x="4429124" y="4891086"/>
            <a:ext cx="4286280" cy="1966914"/>
          </a:xfrm>
          <a:prstGeom prst="rect">
            <a:avLst/>
          </a:prstGeom>
          <a:ln>
            <a:noFill/>
          </a:ln>
          <a:effectLst>
            <a:innerShdw blurRad="114300">
              <a:prstClr val="black"/>
            </a:innerShdw>
            <a:softEdge rad="112500"/>
          </a:effec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ackground.png"/>
          <p:cNvPicPr>
            <a:picLocks noChangeAspect="1"/>
          </p:cNvPicPr>
          <p:nvPr/>
        </p:nvPicPr>
        <p:blipFill>
          <a:blip r:embed="rId3"/>
          <a:stretch>
            <a:fillRect/>
          </a:stretch>
        </p:blipFill>
        <p:spPr>
          <a:xfrm>
            <a:off x="0" y="0"/>
            <a:ext cx="9144000" cy="7215214"/>
          </a:xfrm>
          <a:prstGeom prst="rect">
            <a:avLst/>
          </a:prstGeom>
        </p:spPr>
      </p:pic>
      <p:sp>
        <p:nvSpPr>
          <p:cNvPr id="2" name="Title 1"/>
          <p:cNvSpPr>
            <a:spLocks noGrp="1"/>
          </p:cNvSpPr>
          <p:nvPr>
            <p:ph type="title"/>
          </p:nvPr>
        </p:nvSpPr>
        <p:spPr>
          <a:xfrm>
            <a:off x="428596" y="1643050"/>
            <a:ext cx="3543296" cy="3940180"/>
          </a:xfrm>
        </p:spPr>
        <p:txBody>
          <a:bodyPr>
            <a:normAutofit/>
          </a:bodyPr>
          <a:lstStyle/>
          <a:p>
            <a:pPr algn="ctr"/>
            <a:r>
              <a:rPr lang="en-US" sz="4400" dirty="0">
                <a:solidFill>
                  <a:schemeClr val="tx1"/>
                </a:solidFill>
                <a:latin typeface="Times New Roman" pitchFamily="18" charset="0"/>
                <a:cs typeface="Times New Roman" pitchFamily="18" charset="0"/>
              </a:rPr>
              <a:t>Challenges before the introduction of the organization</a:t>
            </a:r>
            <a:endParaRPr lang="en-US" dirty="0"/>
          </a:p>
        </p:txBody>
      </p:sp>
      <p:graphicFrame>
        <p:nvGraphicFramePr>
          <p:cNvPr id="8" name="Content Placeholder 2">
            <a:extLst>
              <a:ext uri="{FF2B5EF4-FFF2-40B4-BE49-F238E27FC236}">
                <a16:creationId xmlns="" xmlns:a16="http://schemas.microsoft.com/office/drawing/2014/main" id="{C9CA8D83-23E3-405C-B6BB-D6E09C2D59C9}"/>
              </a:ext>
            </a:extLst>
          </p:cNvPr>
          <p:cNvGraphicFramePr>
            <a:graphicFrameLocks noGrp="1"/>
          </p:cNvGraphicFramePr>
          <p:nvPr>
            <p:ph idx="1"/>
            <p:extLst>
              <p:ext uri="{D42A27DB-BD31-4B8C-83A1-F6EECF244321}">
                <p14:modId xmlns="" xmlns:p14="http://schemas.microsoft.com/office/powerpoint/2010/main" val="1531512678"/>
              </p:ext>
            </p:extLst>
          </p:nvPr>
        </p:nvGraphicFramePr>
        <p:xfrm>
          <a:off x="4357686" y="928670"/>
          <a:ext cx="4534600" cy="52488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3"/>
          <a:stretch>
            <a:fillRect/>
          </a:stretch>
        </p:blipFill>
        <p:spPr>
          <a:xfrm>
            <a:off x="0" y="0"/>
            <a:ext cx="9144000" cy="7215214"/>
          </a:xfrm>
          <a:prstGeom prst="rect">
            <a:avLst/>
          </a:prstGeom>
        </p:spPr>
      </p:pic>
      <p:sp>
        <p:nvSpPr>
          <p:cNvPr id="2" name="Title 1"/>
          <p:cNvSpPr>
            <a:spLocks noGrp="1"/>
          </p:cNvSpPr>
          <p:nvPr>
            <p:ph type="title"/>
          </p:nvPr>
        </p:nvSpPr>
        <p:spPr>
          <a:xfrm>
            <a:off x="500034" y="428604"/>
            <a:ext cx="8229600" cy="1143000"/>
          </a:xfrm>
        </p:spPr>
        <p:txBody>
          <a:bodyPr>
            <a:normAutofit fontScale="90000"/>
          </a:bodyPr>
          <a:lstStyle/>
          <a:p>
            <a:pPr algn="ctr"/>
            <a:r>
              <a:rPr lang="en-US" sz="4400" dirty="0">
                <a:solidFill>
                  <a:schemeClr val="tx1"/>
                </a:solidFill>
                <a:latin typeface="Times New Roman" pitchFamily="18" charset="0"/>
                <a:cs typeface="Times New Roman" pitchFamily="18" charset="0"/>
              </a:rPr>
              <a:t>Challenges before the introduction of the organization</a:t>
            </a:r>
            <a:endParaRPr lang="en-US" dirty="0"/>
          </a:p>
        </p:txBody>
      </p:sp>
      <p:graphicFrame>
        <p:nvGraphicFramePr>
          <p:cNvPr id="7" name="Content Placeholder 2">
            <a:extLst>
              <a:ext uri="{FF2B5EF4-FFF2-40B4-BE49-F238E27FC236}">
                <a16:creationId xmlns="" xmlns:a16="http://schemas.microsoft.com/office/drawing/2014/main" id="{3AD27479-3A3B-4B2A-B44D-825D65CE97AF}"/>
              </a:ext>
            </a:extLst>
          </p:cNvPr>
          <p:cNvGraphicFramePr>
            <a:graphicFrameLocks noGrp="1"/>
          </p:cNvGraphicFramePr>
          <p:nvPr>
            <p:ph idx="1"/>
            <p:extLst>
              <p:ext uri="{D42A27DB-BD31-4B8C-83A1-F6EECF244321}">
                <p14:modId xmlns="" xmlns:p14="http://schemas.microsoft.com/office/powerpoint/2010/main" val="3206274712"/>
              </p:ext>
            </p:extLst>
          </p:nvPr>
        </p:nvGraphicFramePr>
        <p:xfrm>
          <a:off x="928662" y="2928934"/>
          <a:ext cx="7442826" cy="31900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ackground.png"/>
          <p:cNvPicPr>
            <a:picLocks noChangeAspect="1"/>
          </p:cNvPicPr>
          <p:nvPr/>
        </p:nvPicPr>
        <p:blipFill>
          <a:blip r:embed="rId3"/>
          <a:stretch>
            <a:fillRect/>
          </a:stretch>
        </p:blipFill>
        <p:spPr>
          <a:xfrm>
            <a:off x="0" y="0"/>
            <a:ext cx="9144000" cy="7215214"/>
          </a:xfrm>
          <a:prstGeom prst="rect">
            <a:avLst/>
          </a:prstGeom>
        </p:spPr>
      </p:pic>
      <p:sp>
        <p:nvSpPr>
          <p:cNvPr id="3" name="Content Placeholder 2"/>
          <p:cNvSpPr>
            <a:spLocks noGrp="1"/>
          </p:cNvSpPr>
          <p:nvPr>
            <p:ph idx="1"/>
          </p:nvPr>
        </p:nvSpPr>
        <p:spPr>
          <a:xfrm>
            <a:off x="500034" y="2714620"/>
            <a:ext cx="3505200" cy="3590746"/>
          </a:xfrm>
        </p:spPr>
        <p:txBody>
          <a:bodyPr>
            <a:noAutofit/>
          </a:bodyPr>
          <a:lstStyle/>
          <a:p>
            <a:r>
              <a:rPr lang="en-GB" sz="2400" dirty="0">
                <a:latin typeface="Times New Roman" pitchFamily="18" charset="0"/>
                <a:cs typeface="Times New Roman" pitchFamily="18" charset="0"/>
              </a:rPr>
              <a:t>The company has recovered from its past blunders </a:t>
            </a:r>
          </a:p>
          <a:p>
            <a:r>
              <a:rPr lang="en-GB" sz="2400" dirty="0">
                <a:latin typeface="Times New Roman" pitchFamily="18" charset="0"/>
                <a:cs typeface="Times New Roman" pitchFamily="18" charset="0"/>
              </a:rPr>
              <a:t>The use of computer aided trading software; millions of shares were sold and bought which used the information of the customer</a:t>
            </a:r>
            <a:endParaRPr lang="en-US" sz="2400" dirty="0">
              <a:latin typeface="Times New Roman" pitchFamily="18" charset="0"/>
              <a:cs typeface="Times New Roman" pitchFamily="18" charset="0"/>
            </a:endParaRPr>
          </a:p>
        </p:txBody>
      </p:sp>
      <p:sp>
        <p:nvSpPr>
          <p:cNvPr id="2" name="Title 1"/>
          <p:cNvSpPr>
            <a:spLocks noGrp="1"/>
          </p:cNvSpPr>
          <p:nvPr>
            <p:ph type="title"/>
          </p:nvPr>
        </p:nvSpPr>
        <p:spPr>
          <a:xfrm>
            <a:off x="609600" y="428604"/>
            <a:ext cx="8534400" cy="1143000"/>
          </a:xfrm>
        </p:spPr>
        <p:txBody>
          <a:bodyPr>
            <a:noAutofit/>
          </a:bodyPr>
          <a:lstStyle/>
          <a:p>
            <a:pPr algn="ctr"/>
            <a:r>
              <a:rPr lang="en-US" sz="4000" dirty="0">
                <a:solidFill>
                  <a:schemeClr val="tx1"/>
                </a:solidFill>
                <a:latin typeface="Arial" pitchFamily="34" charset="0"/>
                <a:cs typeface="Arial" pitchFamily="34" charset="0"/>
              </a:rPr>
              <a:t>Insights to the modern technology</a:t>
            </a:r>
            <a:r>
              <a:rPr lang="en-US" sz="3600" dirty="0">
                <a:latin typeface="Times New Roman" pitchFamily="18" charset="0"/>
                <a:cs typeface="Times New Roman" pitchFamily="18" charset="0"/>
              </a:rPr>
              <a:t/>
            </a:r>
            <a:br>
              <a:rPr lang="en-US" sz="3600" dirty="0">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pic>
        <p:nvPicPr>
          <p:cNvPr id="8194" name="Picture 2"/>
          <p:cNvPicPr>
            <a:picLocks noChangeAspect="1" noChangeArrowheads="1"/>
          </p:cNvPicPr>
          <p:nvPr/>
        </p:nvPicPr>
        <p:blipFill>
          <a:blip r:embed="rId4"/>
          <a:srcRect/>
          <a:stretch>
            <a:fillRect/>
          </a:stretch>
        </p:blipFill>
        <p:spPr bwMode="auto">
          <a:xfrm>
            <a:off x="4500562" y="2143116"/>
            <a:ext cx="4038600" cy="2133600"/>
          </a:xfrm>
          <a:prstGeom prst="rect">
            <a:avLst/>
          </a:prstGeom>
          <a:ln>
            <a:noFill/>
          </a:ln>
          <a:effectLst>
            <a:softEdge rad="112500"/>
          </a:effectLst>
        </p:spPr>
      </p:pic>
      <p:pic>
        <p:nvPicPr>
          <p:cNvPr id="5" name="Picture 2"/>
          <p:cNvPicPr>
            <a:picLocks noChangeAspect="1" noChangeArrowheads="1"/>
          </p:cNvPicPr>
          <p:nvPr/>
        </p:nvPicPr>
        <p:blipFill>
          <a:blip r:embed="rId5"/>
          <a:srcRect/>
          <a:stretch>
            <a:fillRect/>
          </a:stretch>
        </p:blipFill>
        <p:spPr bwMode="auto">
          <a:xfrm>
            <a:off x="4500562" y="4714860"/>
            <a:ext cx="4071966" cy="2143140"/>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3"/>
          <a:stretch>
            <a:fillRect/>
          </a:stretch>
        </p:blipFill>
        <p:spPr>
          <a:xfrm>
            <a:off x="0" y="0"/>
            <a:ext cx="9144000" cy="7215214"/>
          </a:xfrm>
          <a:prstGeom prst="rect">
            <a:avLst/>
          </a:prstGeom>
        </p:spPr>
      </p:pic>
      <p:sp>
        <p:nvSpPr>
          <p:cNvPr id="3" name="Content Placeholder 2"/>
          <p:cNvSpPr>
            <a:spLocks noGrp="1"/>
          </p:cNvSpPr>
          <p:nvPr>
            <p:ph idx="1"/>
          </p:nvPr>
        </p:nvSpPr>
        <p:spPr>
          <a:xfrm>
            <a:off x="500034" y="2643182"/>
            <a:ext cx="3429000" cy="3447870"/>
          </a:xfrm>
        </p:spPr>
        <p:txBody>
          <a:bodyPr>
            <a:normAutofit/>
          </a:bodyPr>
          <a:lstStyle/>
          <a:p>
            <a:r>
              <a:rPr lang="en-GB" sz="2800" dirty="0">
                <a:latin typeface="Times New Roman" pitchFamily="18" charset="0"/>
                <a:cs typeface="Times New Roman" pitchFamily="18" charset="0"/>
              </a:rPr>
              <a:t>The prosecutor and the company suffered a huge loss when it had to pay a compensation of $290 million to the UK regulators</a:t>
            </a:r>
            <a:endParaRPr lang="en-US" sz="28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pPr algn="ctr"/>
            <a:r>
              <a:rPr lang="en-US" sz="4400" dirty="0">
                <a:solidFill>
                  <a:schemeClr val="tx1"/>
                </a:solidFill>
                <a:latin typeface="Times New Roman" pitchFamily="18" charset="0"/>
                <a:cs typeface="Times New Roman" pitchFamily="18" charset="0"/>
              </a:rPr>
              <a:t>Insights to the modern technology</a:t>
            </a:r>
            <a:endParaRPr lang="en-US" dirty="0"/>
          </a:p>
        </p:txBody>
      </p:sp>
      <p:pic>
        <p:nvPicPr>
          <p:cNvPr id="1026" name="Picture 2" descr="C:\Users\user\Documents\work\images (18).jpeg"/>
          <p:cNvPicPr>
            <a:picLocks noChangeAspect="1" noChangeArrowheads="1"/>
          </p:cNvPicPr>
          <p:nvPr/>
        </p:nvPicPr>
        <p:blipFill>
          <a:blip r:embed="rId4"/>
          <a:srcRect/>
          <a:stretch>
            <a:fillRect/>
          </a:stretch>
        </p:blipFill>
        <p:spPr bwMode="auto">
          <a:xfrm>
            <a:off x="4500562" y="2714620"/>
            <a:ext cx="4225541" cy="3033722"/>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3"/>
          <a:stretch>
            <a:fillRect/>
          </a:stretch>
        </p:blipFill>
        <p:spPr>
          <a:xfrm>
            <a:off x="0" y="0"/>
            <a:ext cx="9144000" cy="7215214"/>
          </a:xfrm>
          <a:prstGeom prst="rect">
            <a:avLst/>
          </a:prstGeom>
        </p:spPr>
      </p:pic>
      <p:sp>
        <p:nvSpPr>
          <p:cNvPr id="3" name="Content Placeholder 2"/>
          <p:cNvSpPr>
            <a:spLocks noGrp="1"/>
          </p:cNvSpPr>
          <p:nvPr>
            <p:ph idx="1"/>
          </p:nvPr>
        </p:nvSpPr>
        <p:spPr>
          <a:xfrm>
            <a:off x="642910" y="3286124"/>
            <a:ext cx="3962400" cy="2928958"/>
          </a:xfrm>
        </p:spPr>
        <p:txBody>
          <a:bodyPr>
            <a:normAutofit/>
          </a:bodyPr>
          <a:lstStyle/>
          <a:p>
            <a:r>
              <a:rPr lang="en-GB" sz="2800" dirty="0">
                <a:latin typeface="Times New Roman" pitchFamily="18" charset="0"/>
                <a:cs typeface="Times New Roman" pitchFamily="18" charset="0"/>
              </a:rPr>
              <a:t>The company has recovered from its past blunders and has worked effectively in securing their online platform</a:t>
            </a:r>
            <a:endParaRPr lang="en-US" sz="28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pPr algn="ctr"/>
            <a:r>
              <a:rPr lang="en-US" sz="4400" dirty="0">
                <a:solidFill>
                  <a:schemeClr val="tx1"/>
                </a:solidFill>
                <a:latin typeface="Times New Roman" pitchFamily="18" charset="0"/>
                <a:cs typeface="Times New Roman" pitchFamily="18" charset="0"/>
              </a:rPr>
              <a:t>Insights to the modern technology</a:t>
            </a:r>
            <a:endParaRPr lang="en-US" dirty="0"/>
          </a:p>
        </p:txBody>
      </p:sp>
      <p:pic>
        <p:nvPicPr>
          <p:cNvPr id="2050" name="Picture 2" descr="C:\Users\user\Documents\work\images (19).jpeg"/>
          <p:cNvPicPr>
            <a:picLocks noChangeAspect="1" noChangeArrowheads="1"/>
          </p:cNvPicPr>
          <p:nvPr/>
        </p:nvPicPr>
        <p:blipFill>
          <a:blip r:embed="rId4"/>
          <a:srcRect/>
          <a:stretch>
            <a:fillRect/>
          </a:stretch>
        </p:blipFill>
        <p:spPr bwMode="auto">
          <a:xfrm>
            <a:off x="5286380" y="1714488"/>
            <a:ext cx="2986082" cy="3084522"/>
          </a:xfrm>
          <a:prstGeom prst="rect">
            <a:avLst/>
          </a:prstGeom>
          <a:ln>
            <a:noFill/>
          </a:ln>
          <a:effectLst>
            <a:reflection blurRad="6350" stA="52000" endA="300" endPos="35000" dir="5400000" sy="-100000" algn="bl" rotWithShape="0"/>
            <a:softEdge rad="112500"/>
          </a:effec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3"/>
          <a:stretch>
            <a:fillRect/>
          </a:stretch>
        </p:blipFill>
        <p:spPr>
          <a:xfrm>
            <a:off x="0" y="0"/>
            <a:ext cx="9144000" cy="7215214"/>
          </a:xfrm>
          <a:prstGeom prst="rect">
            <a:avLst/>
          </a:prstGeom>
        </p:spPr>
      </p:pic>
      <p:sp>
        <p:nvSpPr>
          <p:cNvPr id="3" name="Content Placeholder 2"/>
          <p:cNvSpPr>
            <a:spLocks noGrp="1"/>
          </p:cNvSpPr>
          <p:nvPr>
            <p:ph idx="1"/>
          </p:nvPr>
        </p:nvSpPr>
        <p:spPr>
          <a:xfrm>
            <a:off x="0" y="2332037"/>
            <a:ext cx="4191000" cy="4525963"/>
          </a:xfrm>
        </p:spPr>
        <p:txBody>
          <a:bodyPr>
            <a:normAutofit/>
          </a:bodyPr>
          <a:lstStyle/>
          <a:p>
            <a:r>
              <a:rPr lang="en-GB" sz="2400" dirty="0">
                <a:latin typeface="Times New Roman" pitchFamily="18" charset="0"/>
                <a:cs typeface="Times New Roman" pitchFamily="18" charset="0"/>
              </a:rPr>
              <a:t>The modern technologies are highly relevant in designing an efficient business model based on which the company functions.</a:t>
            </a:r>
          </a:p>
          <a:p>
            <a:r>
              <a:rPr lang="en-GB" sz="2400" dirty="0">
                <a:latin typeface="Times New Roman" pitchFamily="18" charset="0"/>
                <a:cs typeface="Times New Roman" pitchFamily="18" charset="0"/>
              </a:rPr>
              <a:t> It is going to discuss two theories used in modern technology, </a:t>
            </a:r>
            <a:r>
              <a:rPr lang="en-GB" sz="2400" b="1" i="1" dirty="0">
                <a:latin typeface="Times New Roman" pitchFamily="18" charset="0"/>
                <a:cs typeface="Times New Roman" pitchFamily="18" charset="0"/>
              </a:rPr>
              <a:t>Systems theory and </a:t>
            </a:r>
            <a:r>
              <a:rPr lang="en-GB" sz="2400" b="1" i="1" dirty="0" err="1">
                <a:latin typeface="Times New Roman" pitchFamily="18" charset="0"/>
                <a:cs typeface="Times New Roman" pitchFamily="18" charset="0"/>
              </a:rPr>
              <a:t>Structuration</a:t>
            </a:r>
            <a:r>
              <a:rPr lang="en-GB" sz="2400" b="1" i="1" dirty="0">
                <a:latin typeface="Times New Roman" pitchFamily="18" charset="0"/>
                <a:cs typeface="Times New Roman" pitchFamily="18" charset="0"/>
              </a:rPr>
              <a:t> Theory</a:t>
            </a:r>
            <a:r>
              <a:rPr lang="en-GB" sz="2400" dirty="0">
                <a:latin typeface="Times New Roman" pitchFamily="18" charset="0"/>
                <a:cs typeface="Times New Roman" pitchFamily="18" charset="0"/>
              </a:rPr>
              <a:t>. </a:t>
            </a:r>
            <a:endParaRPr lang="en-US" sz="24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pPr algn="ctr"/>
            <a:r>
              <a:rPr lang="en-US" sz="4400" dirty="0">
                <a:solidFill>
                  <a:schemeClr val="tx1"/>
                </a:solidFill>
                <a:latin typeface="Times New Roman" pitchFamily="18" charset="0"/>
                <a:cs typeface="Times New Roman" pitchFamily="18" charset="0"/>
              </a:rPr>
              <a:t>Insights to the modern technology</a:t>
            </a:r>
            <a:endParaRPr lang="en-US" dirty="0"/>
          </a:p>
        </p:txBody>
      </p:sp>
      <p:pic>
        <p:nvPicPr>
          <p:cNvPr id="1026" name="Picture 2" descr="C:\Users\Andi\Desktop\Picture1.png"/>
          <p:cNvPicPr>
            <a:picLocks noChangeAspect="1" noChangeArrowheads="1"/>
          </p:cNvPicPr>
          <p:nvPr/>
        </p:nvPicPr>
        <p:blipFill>
          <a:blip r:embed="rId4"/>
          <a:srcRect/>
          <a:stretch>
            <a:fillRect/>
          </a:stretch>
        </p:blipFill>
        <p:spPr bwMode="auto">
          <a:xfrm>
            <a:off x="4429124" y="2500306"/>
            <a:ext cx="4427547" cy="3231996"/>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3"/>
          <a:stretch>
            <a:fillRect/>
          </a:stretch>
        </p:blipFill>
        <p:spPr>
          <a:xfrm>
            <a:off x="0" y="0"/>
            <a:ext cx="9144000" cy="7215214"/>
          </a:xfrm>
          <a:prstGeom prst="rect">
            <a:avLst/>
          </a:prstGeom>
        </p:spPr>
      </p:pic>
      <p:pic>
        <p:nvPicPr>
          <p:cNvPr id="4" name="Picture 3"/>
          <p:cNvPicPr/>
          <p:nvPr/>
        </p:nvPicPr>
        <p:blipFill>
          <a:blip r:embed="rId4" cstate="print"/>
          <a:srcRect/>
          <a:stretch/>
        </p:blipFill>
        <p:spPr>
          <a:xfrm>
            <a:off x="857224" y="1357298"/>
            <a:ext cx="7643866" cy="2781312"/>
          </a:xfrm>
          <a:prstGeom prst="rect">
            <a:avLst/>
          </a:prstGeom>
          <a:ln>
            <a:noFill/>
          </a:ln>
          <a:effectLst>
            <a:reflection blurRad="6350" stA="52000" endA="300" endPos="35000" dir="5400000" sy="-100000" algn="bl" rotWithShape="0"/>
            <a:softEdge rad="112500"/>
          </a:effectLst>
        </p:spPr>
      </p:pic>
      <p:sp>
        <p:nvSpPr>
          <p:cNvPr id="3" name="Content Placeholder 2"/>
          <p:cNvSpPr>
            <a:spLocks noGrp="1"/>
          </p:cNvSpPr>
          <p:nvPr>
            <p:ph idx="1"/>
          </p:nvPr>
        </p:nvSpPr>
        <p:spPr>
          <a:xfrm>
            <a:off x="285720" y="5072074"/>
            <a:ext cx="8572528" cy="1785926"/>
          </a:xfrm>
        </p:spPr>
        <p:txBody>
          <a:bodyPr>
            <a:normAutofit fontScale="92500" lnSpcReduction="10000"/>
          </a:bodyPr>
          <a:lstStyle/>
          <a:p>
            <a:pPr>
              <a:buNone/>
            </a:pPr>
            <a:endParaRPr lang="en-US" sz="2400" dirty="0">
              <a:latin typeface="Times New Roman" pitchFamily="18" charset="0"/>
              <a:cs typeface="Times New Roman" pitchFamily="18" charset="0"/>
            </a:endParaRPr>
          </a:p>
          <a:p>
            <a:pPr>
              <a:buFont typeface="Wingdings" pitchFamily="2" charset="2"/>
              <a:buChar char="Ø"/>
            </a:pPr>
            <a:r>
              <a:rPr lang="en-GB" sz="2400" dirty="0">
                <a:latin typeface="Times New Roman" pitchFamily="18" charset="0"/>
                <a:cs typeface="Times New Roman" pitchFamily="18" charset="0"/>
              </a:rPr>
              <a:t>This theory depicts that the use of systems theory has a broad range of application. The interaction between the human and the technology has created a unique pairing that accounts for the amount of efficiency achieved by humans. </a:t>
            </a:r>
            <a:endParaRPr lang="en-US" sz="2400" dirty="0">
              <a:latin typeface="Times New Roman" pitchFamily="18" charset="0"/>
              <a:cs typeface="Times New Roman" pitchFamily="18" charset="0"/>
            </a:endParaRPr>
          </a:p>
          <a:p>
            <a:pPr>
              <a:buNone/>
            </a:pPr>
            <a:endParaRPr lang="en-US" sz="2400" dirty="0">
              <a:latin typeface="Times New Roman" pitchFamily="18" charset="0"/>
              <a:cs typeface="Times New Roman" pitchFamily="18" charset="0"/>
            </a:endParaRPr>
          </a:p>
          <a:p>
            <a:pPr>
              <a:buNone/>
            </a:pPr>
            <a:endParaRPr lang="en-US" sz="2400" dirty="0">
              <a:latin typeface="Times New Roman" pitchFamily="18" charset="0"/>
              <a:cs typeface="Times New Roman" pitchFamily="18" charset="0"/>
            </a:endParaRPr>
          </a:p>
          <a:p>
            <a:pPr>
              <a:buNone/>
            </a:pPr>
            <a:endParaRPr lang="en-US" dirty="0"/>
          </a:p>
          <a:p>
            <a:pPr>
              <a:buNone/>
            </a:pPr>
            <a:endParaRPr lang="en-US" dirty="0"/>
          </a:p>
        </p:txBody>
      </p:sp>
      <p:sp>
        <p:nvSpPr>
          <p:cNvPr id="2" name="Title 1"/>
          <p:cNvSpPr>
            <a:spLocks noGrp="1"/>
          </p:cNvSpPr>
          <p:nvPr>
            <p:ph type="title"/>
          </p:nvPr>
        </p:nvSpPr>
        <p:spPr>
          <a:xfrm>
            <a:off x="642910" y="0"/>
            <a:ext cx="8229600" cy="1143000"/>
          </a:xfrm>
        </p:spPr>
        <p:txBody>
          <a:bodyPr>
            <a:normAutofit fontScale="90000"/>
          </a:bodyPr>
          <a:lstStyle/>
          <a:p>
            <a:pPr algn="ctr"/>
            <a:r>
              <a:rPr lang="en-US" sz="4400" dirty="0">
                <a:solidFill>
                  <a:schemeClr val="tx1"/>
                </a:solidFill>
                <a:latin typeface="Times New Roman" pitchFamily="18" charset="0"/>
                <a:cs typeface="Times New Roman" pitchFamily="18" charset="0"/>
              </a:rPr>
              <a:t>Insights to the modern technology</a:t>
            </a:r>
            <a:endParaRPr 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ackground.png"/>
          <p:cNvPicPr>
            <a:picLocks noChangeAspect="1"/>
          </p:cNvPicPr>
          <p:nvPr/>
        </p:nvPicPr>
        <p:blipFill>
          <a:blip r:embed="rId3"/>
          <a:stretch>
            <a:fillRect/>
          </a:stretch>
        </p:blipFill>
        <p:spPr>
          <a:xfrm>
            <a:off x="0" y="0"/>
            <a:ext cx="9144000" cy="7215214"/>
          </a:xfrm>
          <a:prstGeom prst="rect">
            <a:avLst/>
          </a:prstGeom>
        </p:spPr>
      </p:pic>
      <p:pic>
        <p:nvPicPr>
          <p:cNvPr id="4" name="Picture 3"/>
          <p:cNvPicPr/>
          <p:nvPr/>
        </p:nvPicPr>
        <p:blipFill>
          <a:blip r:embed="rId4" cstate="print"/>
          <a:srcRect/>
          <a:stretch/>
        </p:blipFill>
        <p:spPr>
          <a:xfrm>
            <a:off x="500034" y="1643050"/>
            <a:ext cx="8072494" cy="2286016"/>
          </a:xfrm>
          <a:prstGeom prst="rect">
            <a:avLst/>
          </a:prstGeom>
          <a:ln>
            <a:noFill/>
          </a:ln>
          <a:effectLst>
            <a:reflection blurRad="6350" stA="52000" endA="300" endPos="35000" dir="5400000" sy="-100000" algn="bl" rotWithShape="0"/>
            <a:softEdge rad="112500"/>
          </a:effectLst>
        </p:spPr>
      </p:pic>
      <p:sp>
        <p:nvSpPr>
          <p:cNvPr id="3" name="Content Placeholder 2"/>
          <p:cNvSpPr>
            <a:spLocks noGrp="1"/>
          </p:cNvSpPr>
          <p:nvPr>
            <p:ph idx="1"/>
          </p:nvPr>
        </p:nvSpPr>
        <p:spPr>
          <a:xfrm>
            <a:off x="0" y="4851213"/>
            <a:ext cx="9144000" cy="2006787"/>
          </a:xfrm>
        </p:spPr>
        <p:txBody>
          <a:bodyPr>
            <a:normAutofit/>
          </a:bodyPr>
          <a:lstStyle/>
          <a:p>
            <a:pPr>
              <a:buNone/>
            </a:pPr>
            <a:r>
              <a:rPr lang="en-GB" sz="2400" b="1" dirty="0">
                <a:latin typeface="Times New Roman" pitchFamily="18" charset="0"/>
                <a:cs typeface="Times New Roman" pitchFamily="18" charset="0"/>
              </a:rPr>
              <a:t>Structuration Theory</a:t>
            </a:r>
            <a:r>
              <a:rPr lang="en-GB" sz="2400" dirty="0">
                <a:latin typeface="Times New Roman" pitchFamily="18" charset="0"/>
                <a:cs typeface="Times New Roman" pitchFamily="18" charset="0"/>
              </a:rPr>
              <a:t>: </a:t>
            </a:r>
            <a:endParaRPr lang="en-US" sz="2400" dirty="0">
              <a:latin typeface="Times New Roman" pitchFamily="18" charset="0"/>
              <a:cs typeface="Times New Roman" pitchFamily="18" charset="0"/>
            </a:endParaRPr>
          </a:p>
          <a:p>
            <a:r>
              <a:rPr lang="en-GB" sz="2200" dirty="0">
                <a:latin typeface="Times New Roman" pitchFamily="18" charset="0"/>
                <a:cs typeface="Times New Roman" pitchFamily="18" charset="0"/>
              </a:rPr>
              <a:t>The Structuration theory can be defined as a complex method to understand the social environment through different structures and agencies.</a:t>
            </a:r>
          </a:p>
          <a:p>
            <a:r>
              <a:rPr lang="en-GB" sz="2200" dirty="0">
                <a:latin typeface="Times New Roman" pitchFamily="18" charset="0"/>
                <a:cs typeface="Times New Roman" pitchFamily="18" charset="0"/>
              </a:rPr>
              <a:t>This represents the idea of the overall model as it can be understood that this is a social model</a:t>
            </a:r>
            <a:r>
              <a:rPr lang="en-GB" sz="2400" dirty="0">
                <a:latin typeface="Times New Roman" pitchFamily="18" charset="0"/>
                <a:cs typeface="Times New Roman" pitchFamily="18" charset="0"/>
              </a:rPr>
              <a:t>. </a:t>
            </a:r>
            <a:endParaRPr lang="en-US" sz="2400" dirty="0">
              <a:latin typeface="Times New Roman" pitchFamily="18" charset="0"/>
              <a:cs typeface="Times New Roman" pitchFamily="18" charset="0"/>
            </a:endParaRPr>
          </a:p>
          <a:p>
            <a:pPr>
              <a:buNone/>
            </a:pPr>
            <a:endParaRPr lang="en-US" dirty="0"/>
          </a:p>
        </p:txBody>
      </p:sp>
      <p:sp>
        <p:nvSpPr>
          <p:cNvPr id="2" name="Title 1"/>
          <p:cNvSpPr>
            <a:spLocks noGrp="1"/>
          </p:cNvSpPr>
          <p:nvPr>
            <p:ph type="title"/>
          </p:nvPr>
        </p:nvSpPr>
        <p:spPr/>
        <p:txBody>
          <a:bodyPr>
            <a:normAutofit fontScale="90000"/>
          </a:bodyPr>
          <a:lstStyle/>
          <a:p>
            <a:pPr algn="ctr"/>
            <a:r>
              <a:rPr lang="en-US" sz="4400" dirty="0">
                <a:solidFill>
                  <a:schemeClr val="tx1"/>
                </a:solidFill>
                <a:latin typeface="Times New Roman" pitchFamily="18" charset="0"/>
                <a:cs typeface="Times New Roman" pitchFamily="18" charset="0"/>
              </a:rPr>
              <a:t>Insights to the modern technology</a:t>
            </a:r>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2"/>
          <a:stretch>
            <a:fillRect/>
          </a:stretch>
        </p:blipFill>
        <p:spPr>
          <a:xfrm>
            <a:off x="0" y="0"/>
            <a:ext cx="9144000" cy="7215214"/>
          </a:xfrm>
          <a:prstGeom prst="rect">
            <a:avLst/>
          </a:prstGeom>
        </p:spPr>
      </p:pic>
      <p:sp>
        <p:nvSpPr>
          <p:cNvPr id="2" name="Content Placeholder 1"/>
          <p:cNvSpPr>
            <a:spLocks noGrp="1"/>
          </p:cNvSpPr>
          <p:nvPr>
            <p:ph idx="1"/>
          </p:nvPr>
        </p:nvSpPr>
        <p:spPr>
          <a:xfrm>
            <a:off x="357158" y="2332037"/>
            <a:ext cx="4114800" cy="4525963"/>
          </a:xfrm>
        </p:spPr>
        <p:txBody>
          <a:bodyPr/>
          <a:lstStyle/>
          <a:p>
            <a:r>
              <a:rPr lang="en-US" sz="2800" dirty="0">
                <a:latin typeface="Times New Roman" pitchFamily="18" charset="0"/>
                <a:cs typeface="Times New Roman" pitchFamily="18" charset="0"/>
              </a:rPr>
              <a:t>The introduction of technology changes the landscape of banking. </a:t>
            </a:r>
          </a:p>
          <a:p>
            <a:pPr>
              <a:buNone/>
            </a:pPr>
            <a:endParaRPr lang="en-US" sz="2800" dirty="0">
              <a:latin typeface="Times New Roman" pitchFamily="18" charset="0"/>
              <a:cs typeface="Times New Roman" pitchFamily="18" charset="0"/>
            </a:endParaRPr>
          </a:p>
          <a:p>
            <a:r>
              <a:rPr lang="en-US" sz="2800" dirty="0">
                <a:latin typeface="Times New Roman" pitchFamily="18" charset="0"/>
                <a:cs typeface="Times New Roman" pitchFamily="18" charset="0"/>
              </a:rPr>
              <a:t>Increasing the pace and innovation and faster results result in the progress in banking like never before</a:t>
            </a:r>
          </a:p>
        </p:txBody>
      </p:sp>
      <p:sp>
        <p:nvSpPr>
          <p:cNvPr id="3" name="Title 2"/>
          <p:cNvSpPr>
            <a:spLocks noGrp="1"/>
          </p:cNvSpPr>
          <p:nvPr>
            <p:ph type="title"/>
          </p:nvPr>
        </p:nvSpPr>
        <p:spPr>
          <a:xfrm>
            <a:off x="500034" y="500042"/>
            <a:ext cx="8229600" cy="1143000"/>
          </a:xfrm>
        </p:spPr>
        <p:txBody>
          <a:bodyPr>
            <a:normAutofit fontScale="90000"/>
          </a:bodyPr>
          <a:lstStyle/>
          <a:p>
            <a:pPr algn="ctr"/>
            <a:r>
              <a:rPr lang="en-US" dirty="0">
                <a:solidFill>
                  <a:schemeClr val="tx1"/>
                </a:solidFill>
                <a:effectLst/>
                <a:latin typeface="Times New Roman" pitchFamily="18" charset="0"/>
                <a:cs typeface="Times New Roman" pitchFamily="18" charset="0"/>
              </a:rPr>
              <a:t>The impact of the technology introduced</a:t>
            </a:r>
            <a:r>
              <a:rPr lang="en-US" dirty="0">
                <a:effectLst/>
                <a:latin typeface="Times New Roman" pitchFamily="18" charset="0"/>
                <a:cs typeface="Times New Roman" pitchFamily="18" charset="0"/>
              </a:rPr>
              <a:t/>
            </a:r>
            <a:br>
              <a:rPr lang="en-US" dirty="0">
                <a:effectLst/>
                <a:latin typeface="Times New Roman" pitchFamily="18" charset="0"/>
                <a:cs typeface="Times New Roman" pitchFamily="18" charset="0"/>
              </a:rPr>
            </a:br>
            <a:endParaRPr lang="en-US" dirty="0">
              <a:effectLst/>
            </a:endParaRPr>
          </a:p>
        </p:txBody>
      </p:sp>
      <p:pic>
        <p:nvPicPr>
          <p:cNvPr id="1026" name="Picture 2" descr="C:\Users\user\Documents\work\barclays-710x458.jpg"/>
          <p:cNvPicPr>
            <a:picLocks noChangeAspect="1" noChangeArrowheads="1"/>
          </p:cNvPicPr>
          <p:nvPr/>
        </p:nvPicPr>
        <p:blipFill>
          <a:blip r:embed="rId3"/>
          <a:srcRect/>
          <a:stretch>
            <a:fillRect/>
          </a:stretch>
        </p:blipFill>
        <p:spPr bwMode="auto">
          <a:xfrm>
            <a:off x="4643438" y="2786058"/>
            <a:ext cx="4048125" cy="3200400"/>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2"/>
          <a:stretch>
            <a:fillRect/>
          </a:stretch>
        </p:blipFill>
        <p:spPr>
          <a:xfrm>
            <a:off x="0" y="0"/>
            <a:ext cx="9144000" cy="7215214"/>
          </a:xfrm>
          <a:prstGeom prst="rect">
            <a:avLst/>
          </a:prstGeom>
        </p:spPr>
      </p:pic>
      <p:pic>
        <p:nvPicPr>
          <p:cNvPr id="2050" name="Picture 2" descr="C:\Users\user\Documents\work\images (22).jpeg"/>
          <p:cNvPicPr>
            <a:picLocks noChangeAspect="1" noChangeArrowheads="1"/>
          </p:cNvPicPr>
          <p:nvPr/>
        </p:nvPicPr>
        <p:blipFill>
          <a:blip r:embed="rId3"/>
          <a:srcRect/>
          <a:stretch>
            <a:fillRect/>
          </a:stretch>
        </p:blipFill>
        <p:spPr bwMode="auto">
          <a:xfrm>
            <a:off x="1357290" y="1571612"/>
            <a:ext cx="6643734" cy="2728922"/>
          </a:xfrm>
          <a:prstGeom prst="rect">
            <a:avLst/>
          </a:prstGeom>
          <a:ln>
            <a:noFill/>
          </a:ln>
          <a:effectLst>
            <a:reflection blurRad="6350" stA="52000" endA="300" endPos="35000" dir="5400000" sy="-100000" algn="bl" rotWithShape="0"/>
            <a:softEdge rad="112500"/>
          </a:effectLst>
        </p:spPr>
      </p:pic>
      <p:sp>
        <p:nvSpPr>
          <p:cNvPr id="2" name="Content Placeholder 1"/>
          <p:cNvSpPr>
            <a:spLocks noGrp="1"/>
          </p:cNvSpPr>
          <p:nvPr>
            <p:ph idx="1"/>
          </p:nvPr>
        </p:nvSpPr>
        <p:spPr>
          <a:xfrm>
            <a:off x="457200" y="5357802"/>
            <a:ext cx="8686800" cy="1500198"/>
          </a:xfrm>
        </p:spPr>
        <p:txBody>
          <a:bodyPr>
            <a:normAutofit/>
          </a:bodyPr>
          <a:lstStyle/>
          <a:p>
            <a:r>
              <a:rPr lang="en-US" sz="2400" dirty="0">
                <a:latin typeface="Times New Roman" pitchFamily="18" charset="0"/>
                <a:cs typeface="Times New Roman" pitchFamily="18" charset="0"/>
              </a:rPr>
              <a:t>The usage of smart phones and internet connections is key to customer satisfaction as people expect a faster resolution and instant access to </a:t>
            </a:r>
            <a:r>
              <a:rPr lang="en-US" sz="2400" dirty="0" err="1">
                <a:latin typeface="Times New Roman" pitchFamily="18" charset="0"/>
                <a:cs typeface="Times New Roman" pitchFamily="18" charset="0"/>
              </a:rPr>
              <a:t>overything</a:t>
            </a:r>
            <a:r>
              <a:rPr lang="en-US" sz="2400" dirty="0">
                <a:latin typeface="Times New Roman" pitchFamily="18" charset="0"/>
                <a:cs typeface="Times New Roman" pitchFamily="18" charset="0"/>
              </a:rPr>
              <a:t>, including banking.</a:t>
            </a:r>
          </a:p>
        </p:txBody>
      </p:sp>
      <p:sp>
        <p:nvSpPr>
          <p:cNvPr id="3" name="Title 2"/>
          <p:cNvSpPr>
            <a:spLocks noGrp="1"/>
          </p:cNvSpPr>
          <p:nvPr>
            <p:ph type="title"/>
          </p:nvPr>
        </p:nvSpPr>
        <p:spPr/>
        <p:txBody>
          <a:bodyPr>
            <a:normAutofit fontScale="90000"/>
          </a:bodyPr>
          <a:lstStyle/>
          <a:p>
            <a:pPr algn="ctr"/>
            <a:r>
              <a:rPr lang="en-US" dirty="0">
                <a:latin typeface="Times New Roman" pitchFamily="18" charset="0"/>
                <a:cs typeface="Times New Roman" pitchFamily="18" charset="0"/>
              </a:rPr>
              <a:t>The impact of the technology introduced</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3"/>
          <a:stretch>
            <a:fillRect/>
          </a:stretch>
        </p:blipFill>
        <p:spPr>
          <a:xfrm>
            <a:off x="0" y="0"/>
            <a:ext cx="9144000" cy="7215214"/>
          </a:xfrm>
          <a:prstGeom prst="rect">
            <a:avLst/>
          </a:prstGeom>
        </p:spPr>
      </p:pic>
      <p:sp>
        <p:nvSpPr>
          <p:cNvPr id="3" name="Content Placeholder 2"/>
          <p:cNvSpPr>
            <a:spLocks noGrp="1"/>
          </p:cNvSpPr>
          <p:nvPr>
            <p:ph idx="1"/>
          </p:nvPr>
        </p:nvSpPr>
        <p:spPr>
          <a:xfrm>
            <a:off x="214282" y="1785926"/>
            <a:ext cx="3143272" cy="5072075"/>
          </a:xfrm>
        </p:spPr>
        <p:txBody>
          <a:bodyPr>
            <a:normAutofit fontScale="92500"/>
          </a:bodyPr>
          <a:lstStyle/>
          <a:p>
            <a:r>
              <a:rPr lang="en-GB" sz="2400" dirty="0">
                <a:latin typeface="Times New Roman" pitchFamily="18" charset="0"/>
                <a:cs typeface="Times New Roman" pitchFamily="18" charset="0"/>
              </a:rPr>
              <a:t>A</a:t>
            </a:r>
            <a:r>
              <a:rPr lang="en-GB" sz="2400" dirty="0" smtClean="0">
                <a:latin typeface="Times New Roman" pitchFamily="18" charset="0"/>
                <a:cs typeface="Times New Roman" pitchFamily="18" charset="0"/>
              </a:rPr>
              <a:t> </a:t>
            </a:r>
            <a:r>
              <a:rPr lang="en-GB" sz="2400" dirty="0">
                <a:latin typeface="Times New Roman" pitchFamily="18" charset="0"/>
                <a:cs typeface="Times New Roman" pitchFamily="18" charset="0"/>
              </a:rPr>
              <a:t>series of fraudulent actions connected to the Libor. Libor is an average interest rate calculated via submissions of interest rates by banks across the world.</a:t>
            </a:r>
          </a:p>
          <a:p>
            <a:r>
              <a:rPr lang="en-GB" sz="2400" dirty="0">
                <a:latin typeface="Times New Roman" pitchFamily="18" charset="0"/>
                <a:cs typeface="Times New Roman" pitchFamily="18" charset="0"/>
              </a:rPr>
              <a:t>I</a:t>
            </a:r>
            <a:r>
              <a:rPr lang="en-GB" sz="2400" dirty="0" smtClean="0">
                <a:latin typeface="Times New Roman" pitchFamily="18" charset="0"/>
                <a:cs typeface="Times New Roman" pitchFamily="18" charset="0"/>
              </a:rPr>
              <a:t>t </a:t>
            </a:r>
            <a:r>
              <a:rPr lang="en-GB" sz="2400" dirty="0">
                <a:latin typeface="Times New Roman" pitchFamily="18" charset="0"/>
                <a:cs typeface="Times New Roman" pitchFamily="18" charset="0"/>
              </a:rPr>
              <a:t>was discovered that the banks were fraudulently increasing and decreasing their profit rates, to benefit from the trades</a:t>
            </a:r>
            <a:endParaRPr lang="en-US" sz="2400" dirty="0">
              <a:latin typeface="Times New Roman" pitchFamily="18" charset="0"/>
              <a:cs typeface="Times New Roman" pitchFamily="18" charset="0"/>
            </a:endParaRPr>
          </a:p>
        </p:txBody>
      </p:sp>
      <p:sp>
        <p:nvSpPr>
          <p:cNvPr id="2" name="Title 1"/>
          <p:cNvSpPr>
            <a:spLocks noGrp="1"/>
          </p:cNvSpPr>
          <p:nvPr>
            <p:ph type="title"/>
          </p:nvPr>
        </p:nvSpPr>
        <p:spPr>
          <a:xfrm>
            <a:off x="428596" y="500042"/>
            <a:ext cx="8229600" cy="1143000"/>
          </a:xfrm>
        </p:spPr>
        <p:txBody>
          <a:bodyPr>
            <a:normAutofit fontScale="90000"/>
          </a:bodyPr>
          <a:lstStyle/>
          <a:p>
            <a:pPr algn="ctr"/>
            <a:r>
              <a:rPr lang="en-US" sz="4000" dirty="0">
                <a:solidFill>
                  <a:schemeClr val="tx1"/>
                </a:solidFill>
                <a:latin typeface="Times New Roman" pitchFamily="18" charset="0"/>
                <a:cs typeface="Times New Roman" pitchFamily="18" charset="0"/>
              </a:rPr>
              <a:t>L</a:t>
            </a:r>
            <a:r>
              <a:rPr lang="en-US" sz="4000" dirty="0" smtClean="0">
                <a:solidFill>
                  <a:schemeClr val="tx1"/>
                </a:solidFill>
                <a:latin typeface="Times New Roman" pitchFamily="18" charset="0"/>
                <a:cs typeface="Times New Roman" pitchFamily="18" charset="0"/>
              </a:rPr>
              <a:t>essons </a:t>
            </a:r>
            <a:r>
              <a:rPr lang="en-US" sz="4000" dirty="0">
                <a:solidFill>
                  <a:schemeClr val="tx1"/>
                </a:solidFill>
                <a:latin typeface="Times New Roman" pitchFamily="18" charset="0"/>
                <a:cs typeface="Times New Roman" pitchFamily="18" charset="0"/>
              </a:rPr>
              <a:t>that can be drawn from the case study</a:t>
            </a:r>
            <a:r>
              <a:rPr lang="en-US" dirty="0"/>
              <a:t/>
            </a:r>
            <a:br>
              <a:rPr lang="en-US" dirty="0"/>
            </a:br>
            <a:endParaRPr lang="en-US" dirty="0"/>
          </a:p>
        </p:txBody>
      </p:sp>
      <p:pic>
        <p:nvPicPr>
          <p:cNvPr id="1026" name="Picture 2" descr="C:\Users\user\Documents\work\images (20).jpeg"/>
          <p:cNvPicPr>
            <a:picLocks noChangeAspect="1" noChangeArrowheads="1"/>
          </p:cNvPicPr>
          <p:nvPr/>
        </p:nvPicPr>
        <p:blipFill>
          <a:blip r:embed="rId4"/>
          <a:srcRect/>
          <a:stretch>
            <a:fillRect/>
          </a:stretch>
        </p:blipFill>
        <p:spPr bwMode="auto">
          <a:xfrm>
            <a:off x="3428992" y="1928802"/>
            <a:ext cx="5429288" cy="3643338"/>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3"/>
          <a:stretch>
            <a:fillRect/>
          </a:stretch>
        </p:blipFill>
        <p:spPr>
          <a:xfrm>
            <a:off x="0" y="0"/>
            <a:ext cx="9144000" cy="7215214"/>
          </a:xfrm>
          <a:prstGeom prst="rect">
            <a:avLst/>
          </a:prstGeom>
        </p:spPr>
      </p:pic>
      <p:sp>
        <p:nvSpPr>
          <p:cNvPr id="3" name="Content Placeholder 2"/>
          <p:cNvSpPr>
            <a:spLocks noGrp="1"/>
          </p:cNvSpPr>
          <p:nvPr>
            <p:ph idx="1"/>
          </p:nvPr>
        </p:nvSpPr>
        <p:spPr>
          <a:xfrm>
            <a:off x="428596" y="5286388"/>
            <a:ext cx="8115328" cy="1571612"/>
          </a:xfrm>
        </p:spPr>
        <p:txBody>
          <a:bodyPr>
            <a:normAutofit fontScale="70000" lnSpcReduction="20000"/>
          </a:bodyPr>
          <a:lstStyle/>
          <a:p>
            <a:r>
              <a:rPr lang="en-GB" sz="3300" dirty="0">
                <a:latin typeface="Times New Roman" pitchFamily="18" charset="0"/>
                <a:cs typeface="Times New Roman" pitchFamily="18" charset="0"/>
              </a:rPr>
              <a:t>I</a:t>
            </a:r>
            <a:r>
              <a:rPr lang="en-GB" sz="3300" dirty="0" smtClean="0">
                <a:latin typeface="Times New Roman" pitchFamily="18" charset="0"/>
                <a:cs typeface="Times New Roman" pitchFamily="18" charset="0"/>
              </a:rPr>
              <a:t>n </a:t>
            </a:r>
            <a:r>
              <a:rPr lang="en-GB" sz="3300" dirty="0">
                <a:latin typeface="Times New Roman" pitchFamily="18" charset="0"/>
                <a:cs typeface="Times New Roman" pitchFamily="18" charset="0"/>
              </a:rPr>
              <a:t>June 2012 a large number of criminal settlements by Barclays Bank revealed a high degree of fraud and collusion by member banks connected. And because Libor is used in US derivatives markets, an action involving ideas to manipulate US derivates markets, and thus leading to American law violations. </a:t>
            </a:r>
            <a:endParaRPr lang="en-US" sz="3300" dirty="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US" sz="4000" dirty="0">
                <a:solidFill>
                  <a:schemeClr val="tx1"/>
                </a:solidFill>
                <a:latin typeface="Times New Roman" pitchFamily="18" charset="0"/>
                <a:cs typeface="Times New Roman" pitchFamily="18" charset="0"/>
              </a:rPr>
              <a:t>L</a:t>
            </a:r>
            <a:r>
              <a:rPr lang="en-US" sz="4000" dirty="0" smtClean="0">
                <a:solidFill>
                  <a:schemeClr val="tx1"/>
                </a:solidFill>
                <a:latin typeface="Times New Roman" pitchFamily="18" charset="0"/>
                <a:cs typeface="Times New Roman" pitchFamily="18" charset="0"/>
              </a:rPr>
              <a:t>essons </a:t>
            </a:r>
            <a:r>
              <a:rPr lang="en-US" sz="4000" dirty="0">
                <a:solidFill>
                  <a:schemeClr val="tx1"/>
                </a:solidFill>
                <a:latin typeface="Times New Roman" pitchFamily="18" charset="0"/>
                <a:cs typeface="Times New Roman" pitchFamily="18" charset="0"/>
              </a:rPr>
              <a:t>that can be drawn from the case study</a:t>
            </a:r>
            <a:endParaRPr lang="en-US" dirty="0"/>
          </a:p>
        </p:txBody>
      </p:sp>
      <p:pic>
        <p:nvPicPr>
          <p:cNvPr id="2052" name="Picture 4" descr="C:\Users\Andi\Desktop\Picture2.png"/>
          <p:cNvPicPr>
            <a:picLocks noChangeAspect="1" noChangeArrowheads="1"/>
          </p:cNvPicPr>
          <p:nvPr/>
        </p:nvPicPr>
        <p:blipFill>
          <a:blip r:embed="rId4"/>
          <a:srcRect/>
          <a:stretch>
            <a:fillRect/>
          </a:stretch>
        </p:blipFill>
        <p:spPr bwMode="auto">
          <a:xfrm>
            <a:off x="1285852" y="1643050"/>
            <a:ext cx="6286544" cy="3267075"/>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3"/>
          <a:stretch>
            <a:fillRect/>
          </a:stretch>
        </p:blipFill>
        <p:spPr>
          <a:xfrm>
            <a:off x="0" y="0"/>
            <a:ext cx="9144000" cy="7215214"/>
          </a:xfrm>
          <a:prstGeom prst="rect">
            <a:avLst/>
          </a:prstGeom>
        </p:spPr>
      </p:pic>
      <p:sp>
        <p:nvSpPr>
          <p:cNvPr id="3" name="Content Placeholder 2"/>
          <p:cNvSpPr>
            <a:spLocks noGrp="1"/>
          </p:cNvSpPr>
          <p:nvPr>
            <p:ph idx="1"/>
          </p:nvPr>
        </p:nvSpPr>
        <p:spPr>
          <a:xfrm>
            <a:off x="357158" y="5208379"/>
            <a:ext cx="8401080" cy="1649621"/>
          </a:xfrm>
        </p:spPr>
        <p:txBody>
          <a:bodyPr>
            <a:normAutofit fontScale="92500" lnSpcReduction="20000"/>
          </a:bodyPr>
          <a:lstStyle/>
          <a:p>
            <a:r>
              <a:rPr lang="en-GB" sz="2400" dirty="0">
                <a:latin typeface="Times New Roman" pitchFamily="18" charset="0"/>
                <a:cs typeface="Times New Roman" pitchFamily="18" charset="0"/>
              </a:rPr>
              <a:t>And therefore leading to a lot of scandals even years after:</a:t>
            </a:r>
          </a:p>
          <a:p>
            <a:r>
              <a:rPr lang="en-GB" sz="2400" dirty="0">
                <a:latin typeface="Times New Roman" pitchFamily="18" charset="0"/>
                <a:cs typeface="Times New Roman" pitchFamily="18" charset="0"/>
              </a:rPr>
              <a:t>July 2012: chairman Marcus </a:t>
            </a:r>
            <a:r>
              <a:rPr lang="en-GB" sz="2400" dirty="0" err="1">
                <a:latin typeface="Times New Roman" pitchFamily="18" charset="0"/>
                <a:cs typeface="Times New Roman" pitchFamily="18" charset="0"/>
              </a:rPr>
              <a:t>Agius</a:t>
            </a:r>
            <a:r>
              <a:rPr lang="en-GB" sz="2400" dirty="0">
                <a:latin typeface="Times New Roman" pitchFamily="18" charset="0"/>
                <a:cs typeface="Times New Roman" pitchFamily="18" charset="0"/>
              </a:rPr>
              <a:t>, CEO Bob Diamond and chief operating officer Jerry Del Messier resign during the Libor scandal.</a:t>
            </a:r>
          </a:p>
          <a:p>
            <a:r>
              <a:rPr lang="en-GB" sz="2400" dirty="0">
                <a:latin typeface="Times New Roman" pitchFamily="18" charset="0"/>
                <a:cs typeface="Times New Roman" pitchFamily="18" charset="0"/>
              </a:rPr>
              <a:t>May 2015: Barclays is fined with $2.4 billion by the US government on grounds of manipulation of foreign exchange rates.</a:t>
            </a:r>
            <a:endParaRPr lang="en-US" sz="2400" dirty="0">
              <a:latin typeface="Times New Roman" pitchFamily="18" charset="0"/>
              <a:cs typeface="Times New Roman" pitchFamily="18" charset="0"/>
            </a:endParaRPr>
          </a:p>
          <a:p>
            <a:endParaRPr lang="en-US" sz="2400" dirty="0">
              <a:latin typeface="Times New Roman" pitchFamily="18" charset="0"/>
              <a:cs typeface="Times New Roman"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US" sz="4000" dirty="0">
                <a:solidFill>
                  <a:schemeClr val="tx1"/>
                </a:solidFill>
                <a:latin typeface="Times New Roman" pitchFamily="18" charset="0"/>
                <a:cs typeface="Times New Roman" pitchFamily="18" charset="0"/>
              </a:rPr>
              <a:t>L</a:t>
            </a:r>
            <a:r>
              <a:rPr lang="en-US" sz="4000" dirty="0" smtClean="0">
                <a:solidFill>
                  <a:schemeClr val="tx1"/>
                </a:solidFill>
                <a:latin typeface="Times New Roman" pitchFamily="18" charset="0"/>
                <a:cs typeface="Times New Roman" pitchFamily="18" charset="0"/>
              </a:rPr>
              <a:t>essons </a:t>
            </a:r>
            <a:r>
              <a:rPr lang="en-US" sz="4000" dirty="0">
                <a:solidFill>
                  <a:schemeClr val="tx1"/>
                </a:solidFill>
                <a:latin typeface="Times New Roman" pitchFamily="18" charset="0"/>
                <a:cs typeface="Times New Roman" pitchFamily="18" charset="0"/>
              </a:rPr>
              <a:t>that can be drawn from the case study</a:t>
            </a:r>
            <a:endParaRPr lang="en-US" dirty="0"/>
          </a:p>
        </p:txBody>
      </p:sp>
      <p:pic>
        <p:nvPicPr>
          <p:cNvPr id="4" name="Picture 2" descr="C:\Users\Andi\Desktop\Picture1.png"/>
          <p:cNvPicPr>
            <a:picLocks noChangeAspect="1" noChangeArrowheads="1"/>
          </p:cNvPicPr>
          <p:nvPr/>
        </p:nvPicPr>
        <p:blipFill>
          <a:blip r:embed="rId4"/>
          <a:srcRect/>
          <a:stretch>
            <a:fillRect/>
          </a:stretch>
        </p:blipFill>
        <p:spPr bwMode="auto">
          <a:xfrm>
            <a:off x="1785918" y="1785926"/>
            <a:ext cx="5143536" cy="3340890"/>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png"/>
          <p:cNvPicPr>
            <a:picLocks noChangeAspect="1"/>
          </p:cNvPicPr>
          <p:nvPr/>
        </p:nvPicPr>
        <p:blipFill>
          <a:blip r:embed="rId2"/>
          <a:stretch>
            <a:fillRect/>
          </a:stretch>
        </p:blipFill>
        <p:spPr>
          <a:xfrm>
            <a:off x="0" y="0"/>
            <a:ext cx="9144000" cy="7215214"/>
          </a:xfrm>
          <a:prstGeom prst="rect">
            <a:avLst/>
          </a:prstGeom>
        </p:spPr>
      </p:pic>
      <p:sp>
        <p:nvSpPr>
          <p:cNvPr id="3" name="Content Placeholder 2"/>
          <p:cNvSpPr>
            <a:spLocks noGrp="1"/>
          </p:cNvSpPr>
          <p:nvPr>
            <p:ph idx="1"/>
          </p:nvPr>
        </p:nvSpPr>
        <p:spPr>
          <a:xfrm>
            <a:off x="357158" y="3000372"/>
            <a:ext cx="3962400" cy="3857628"/>
          </a:xfrm>
        </p:spPr>
        <p:txBody>
          <a:bodyPr/>
          <a:lstStyle/>
          <a:p>
            <a:r>
              <a:rPr lang="en-GB" sz="2800" dirty="0" smtClean="0">
                <a:latin typeface="Times New Roman" pitchFamily="18" charset="0"/>
                <a:cs typeface="Times New Roman" pitchFamily="18" charset="0"/>
              </a:rPr>
              <a:t>Even </a:t>
            </a:r>
            <a:r>
              <a:rPr lang="en-GB" sz="2800" dirty="0">
                <a:latin typeface="Times New Roman" pitchFamily="18" charset="0"/>
                <a:cs typeface="Times New Roman" pitchFamily="18" charset="0"/>
              </a:rPr>
              <a:t>in the best foreign jurisdiction, a mechanical comparison of written rules is not enough. </a:t>
            </a:r>
            <a:endParaRPr lang="en-US" sz="2800" dirty="0">
              <a:latin typeface="Times New Roman" pitchFamily="18" charset="0"/>
              <a:cs typeface="Times New Roman" pitchFamily="18" charset="0"/>
            </a:endParaRPr>
          </a:p>
          <a:p>
            <a:endParaRPr lang="en-US" dirty="0"/>
          </a:p>
        </p:txBody>
      </p:sp>
      <p:sp>
        <p:nvSpPr>
          <p:cNvPr id="2" name="Title 1"/>
          <p:cNvSpPr>
            <a:spLocks noGrp="1"/>
          </p:cNvSpPr>
          <p:nvPr>
            <p:ph type="title"/>
          </p:nvPr>
        </p:nvSpPr>
        <p:spPr>
          <a:xfrm>
            <a:off x="428596" y="500042"/>
            <a:ext cx="8229600" cy="1143000"/>
          </a:xfrm>
        </p:spPr>
        <p:txBody>
          <a:bodyPr>
            <a:normAutofit fontScale="90000"/>
          </a:bodyPr>
          <a:lstStyle/>
          <a:p>
            <a:pPr algn="ctr"/>
            <a:r>
              <a:rPr lang="en-US" sz="4000" dirty="0">
                <a:latin typeface="Times New Roman" pitchFamily="18" charset="0"/>
                <a:cs typeface="Times New Roman" pitchFamily="18" charset="0"/>
              </a:rPr>
              <a:t/>
            </a:r>
            <a:br>
              <a:rPr lang="en-US" sz="4000" dirty="0">
                <a:latin typeface="Times New Roman" pitchFamily="18" charset="0"/>
                <a:cs typeface="Times New Roman" pitchFamily="18" charset="0"/>
              </a:rPr>
            </a:br>
            <a:r>
              <a:rPr lang="en-US" sz="4000" dirty="0">
                <a:solidFill>
                  <a:schemeClr val="tx1"/>
                </a:solidFill>
                <a:latin typeface="Times New Roman" pitchFamily="18" charset="0"/>
                <a:cs typeface="Times New Roman" pitchFamily="18" charset="0"/>
              </a:rPr>
              <a:t>L</a:t>
            </a:r>
            <a:r>
              <a:rPr lang="en-US" sz="4000" dirty="0" smtClean="0">
                <a:solidFill>
                  <a:schemeClr val="tx1"/>
                </a:solidFill>
                <a:latin typeface="Times New Roman" pitchFamily="18" charset="0"/>
                <a:cs typeface="Times New Roman" pitchFamily="18" charset="0"/>
              </a:rPr>
              <a:t>essons </a:t>
            </a:r>
            <a:r>
              <a:rPr lang="en-US" sz="4000" dirty="0">
                <a:solidFill>
                  <a:schemeClr val="tx1"/>
                </a:solidFill>
                <a:latin typeface="Times New Roman" pitchFamily="18" charset="0"/>
                <a:cs typeface="Times New Roman" pitchFamily="18" charset="0"/>
              </a:rPr>
              <a:t>that can be drawn from the case study </a:t>
            </a:r>
            <a:r>
              <a:rPr lang="en-US" dirty="0"/>
              <a:t/>
            </a:r>
            <a:br>
              <a:rPr lang="en-US" dirty="0"/>
            </a:br>
            <a:endParaRPr lang="en-US" dirty="0"/>
          </a:p>
        </p:txBody>
      </p:sp>
      <p:pic>
        <p:nvPicPr>
          <p:cNvPr id="6146" name="Picture 2" descr="C:\Users\user\Documents\work\images (24).jpeg"/>
          <p:cNvPicPr>
            <a:picLocks noChangeAspect="1" noChangeArrowheads="1"/>
          </p:cNvPicPr>
          <p:nvPr/>
        </p:nvPicPr>
        <p:blipFill>
          <a:blip r:embed="rId3"/>
          <a:srcRect/>
          <a:stretch>
            <a:fillRect/>
          </a:stretch>
        </p:blipFill>
        <p:spPr bwMode="auto">
          <a:xfrm>
            <a:off x="4786314" y="2643182"/>
            <a:ext cx="4107271" cy="3362325"/>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ackground.png"/>
          <p:cNvPicPr>
            <a:picLocks noChangeAspect="1"/>
          </p:cNvPicPr>
          <p:nvPr/>
        </p:nvPicPr>
        <p:blipFill>
          <a:blip r:embed="rId3"/>
          <a:stretch>
            <a:fillRect/>
          </a:stretch>
        </p:blipFill>
        <p:spPr>
          <a:xfrm>
            <a:off x="0" y="0"/>
            <a:ext cx="9144000" cy="7215214"/>
          </a:xfrm>
          <a:prstGeom prst="rect">
            <a:avLst/>
          </a:prstGeom>
        </p:spPr>
      </p:pic>
      <p:sp>
        <p:nvSpPr>
          <p:cNvPr id="2" name="Title 1"/>
          <p:cNvSpPr>
            <a:spLocks noGrp="1"/>
          </p:cNvSpPr>
          <p:nvPr>
            <p:ph type="title"/>
          </p:nvPr>
        </p:nvSpPr>
        <p:spPr>
          <a:xfrm>
            <a:off x="785786" y="0"/>
            <a:ext cx="8001056" cy="2428868"/>
          </a:xfrm>
        </p:spPr>
        <p:txBody>
          <a:bodyPr>
            <a:normAutofit/>
          </a:bodyPr>
          <a:lstStyle/>
          <a:p>
            <a:pPr algn="ctr"/>
            <a:r>
              <a:rPr lang="en-GB" sz="3600" dirty="0" smtClean="0">
                <a:effectLst/>
                <a:latin typeface="Arial" pitchFamily="34" charset="0"/>
                <a:cs typeface="Arial" pitchFamily="34" charset="0"/>
              </a:rPr>
              <a:t>Lessons that can be drawn from the case study</a:t>
            </a:r>
            <a:endParaRPr lang="en-US" sz="3600" dirty="0">
              <a:effectLst/>
              <a:latin typeface="Arial" pitchFamily="34" charset="0"/>
              <a:cs typeface="Arial" pitchFamily="34" charset="0"/>
            </a:endParaRPr>
          </a:p>
        </p:txBody>
      </p:sp>
      <p:graphicFrame>
        <p:nvGraphicFramePr>
          <p:cNvPr id="8" name="Content Placeholder 2">
            <a:extLst>
              <a:ext uri="{FF2B5EF4-FFF2-40B4-BE49-F238E27FC236}">
                <a16:creationId xmlns="" xmlns:a16="http://schemas.microsoft.com/office/drawing/2014/main" id="{A23E8EC5-7343-4F57-95E1-7570E3D76971}"/>
              </a:ext>
            </a:extLst>
          </p:cNvPr>
          <p:cNvGraphicFramePr>
            <a:graphicFrameLocks noGrp="1"/>
          </p:cNvGraphicFramePr>
          <p:nvPr>
            <p:ph idx="1"/>
            <p:extLst>
              <p:ext uri="{D42A27DB-BD31-4B8C-83A1-F6EECF244321}">
                <p14:modId xmlns="" xmlns:p14="http://schemas.microsoft.com/office/powerpoint/2010/main" val="1999425555"/>
              </p:ext>
            </p:extLst>
          </p:nvPr>
        </p:nvGraphicFramePr>
        <p:xfrm>
          <a:off x="1357290" y="2252134"/>
          <a:ext cx="6534864" cy="46058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background.png"/>
          <p:cNvPicPr>
            <a:picLocks noChangeAspect="1"/>
          </p:cNvPicPr>
          <p:nvPr/>
        </p:nvPicPr>
        <p:blipFill>
          <a:blip r:embed="rId3"/>
          <a:stretch>
            <a:fillRect/>
          </a:stretch>
        </p:blipFill>
        <p:spPr>
          <a:xfrm>
            <a:off x="0" y="0"/>
            <a:ext cx="9144000" cy="7215214"/>
          </a:xfrm>
          <a:prstGeom prst="rect">
            <a:avLst/>
          </a:prstGeom>
        </p:spPr>
      </p:pic>
      <p:graphicFrame>
        <p:nvGraphicFramePr>
          <p:cNvPr id="6" name="Content Placeholder 2">
            <a:extLst>
              <a:ext uri="{FF2B5EF4-FFF2-40B4-BE49-F238E27FC236}">
                <a16:creationId xmlns="" xmlns:a16="http://schemas.microsoft.com/office/drawing/2014/main" id="{BC6ABDEF-8A80-4CB9-9F52-0228CA87FED0}"/>
              </a:ext>
            </a:extLst>
          </p:cNvPr>
          <p:cNvGraphicFramePr>
            <a:graphicFrameLocks/>
          </p:cNvGraphicFramePr>
          <p:nvPr>
            <p:extLst>
              <p:ext uri="{D42A27DB-BD31-4B8C-83A1-F6EECF244321}">
                <p14:modId xmlns="" xmlns:p14="http://schemas.microsoft.com/office/powerpoint/2010/main" val="3606025520"/>
              </p:ext>
            </p:extLst>
          </p:nvPr>
        </p:nvGraphicFramePr>
        <p:xfrm>
          <a:off x="214282" y="2143116"/>
          <a:ext cx="8001004" cy="38875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itle 1"/>
          <p:cNvSpPr>
            <a:spLocks noGrp="1"/>
          </p:cNvSpPr>
          <p:nvPr>
            <p:ph type="title"/>
          </p:nvPr>
        </p:nvSpPr>
        <p:spPr>
          <a:xfrm>
            <a:off x="785786" y="214290"/>
            <a:ext cx="7286676" cy="1285884"/>
          </a:xfrm>
        </p:spPr>
        <p:txBody>
          <a:bodyPr>
            <a:normAutofit/>
          </a:bodyPr>
          <a:lstStyle/>
          <a:p>
            <a:pPr algn="ctr"/>
            <a:r>
              <a:rPr lang="en-GB" sz="4000" dirty="0" smtClean="0">
                <a:effectLst/>
                <a:latin typeface="Arial" pitchFamily="34" charset="0"/>
                <a:cs typeface="Arial" pitchFamily="34" charset="0"/>
              </a:rPr>
              <a:t>Conclusion</a:t>
            </a:r>
            <a:endParaRPr lang="en-US" sz="4000" dirty="0">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ackground.png"/>
          <p:cNvPicPr>
            <a:picLocks noChangeAspect="1"/>
          </p:cNvPicPr>
          <p:nvPr/>
        </p:nvPicPr>
        <p:blipFill>
          <a:blip r:embed="rId2"/>
          <a:stretch>
            <a:fillRect/>
          </a:stretch>
        </p:blipFill>
        <p:spPr>
          <a:xfrm>
            <a:off x="0" y="0"/>
            <a:ext cx="9144000" cy="7215214"/>
          </a:xfrm>
          <a:prstGeom prst="rect">
            <a:avLst/>
          </a:prstGeom>
        </p:spPr>
      </p:pic>
      <p:sp>
        <p:nvSpPr>
          <p:cNvPr id="3" name="Content Placeholder 2"/>
          <p:cNvSpPr>
            <a:spLocks noGrp="1"/>
          </p:cNvSpPr>
          <p:nvPr>
            <p:ph idx="1"/>
          </p:nvPr>
        </p:nvSpPr>
        <p:spPr>
          <a:xfrm>
            <a:off x="4000496" y="642918"/>
            <a:ext cx="4686304" cy="6215082"/>
          </a:xfrm>
        </p:spPr>
        <p:txBody>
          <a:bodyPr>
            <a:normAutofit fontScale="77500" lnSpcReduction="20000"/>
          </a:bodyPr>
          <a:lstStyle/>
          <a:p>
            <a:r>
              <a:rPr lang="en-GB" sz="2600" dirty="0">
                <a:latin typeface="Times New Roman" pitchFamily="18" charset="0"/>
                <a:cs typeface="Times New Roman" pitchFamily="18" charset="0"/>
              </a:rPr>
              <a:t>BBC News, 2019, </a:t>
            </a:r>
            <a:r>
              <a:rPr lang="en-GB" sz="2600" i="1" dirty="0">
                <a:latin typeface="Times New Roman" pitchFamily="18" charset="0"/>
                <a:cs typeface="Times New Roman" pitchFamily="18" charset="0"/>
              </a:rPr>
              <a:t>Barclays challenges US fraud case</a:t>
            </a:r>
            <a:r>
              <a:rPr lang="en-GB" sz="2600" dirty="0">
                <a:latin typeface="Times New Roman" pitchFamily="18" charset="0"/>
                <a:cs typeface="Times New Roman" pitchFamily="18" charset="0"/>
              </a:rPr>
              <a:t>. [online] Available at: </a:t>
            </a:r>
            <a:r>
              <a:rPr lang="en-GB" sz="2600" dirty="0" smtClean="0">
                <a:latin typeface="Times New Roman" pitchFamily="18" charset="0"/>
                <a:cs typeface="Times New Roman" pitchFamily="18" charset="0"/>
              </a:rPr>
              <a:t>https://www.bbc.com/news/business-28465825 [Accessed 3 Dec. 2019].</a:t>
            </a:r>
            <a:endParaRPr lang="en-US" sz="2600" dirty="0">
              <a:latin typeface="Times New Roman" pitchFamily="18" charset="0"/>
              <a:cs typeface="Times New Roman" pitchFamily="18" charset="0"/>
            </a:endParaRPr>
          </a:p>
          <a:p>
            <a:r>
              <a:rPr lang="en-GB" sz="2600" dirty="0" err="1">
                <a:latin typeface="Times New Roman" pitchFamily="18" charset="0"/>
                <a:cs typeface="Times New Roman" pitchFamily="18" charset="0"/>
              </a:rPr>
              <a:t>Coad</a:t>
            </a:r>
            <a:r>
              <a:rPr lang="en-GB" sz="2600" dirty="0">
                <a:latin typeface="Times New Roman" pitchFamily="18" charset="0"/>
                <a:cs typeface="Times New Roman" pitchFamily="18" charset="0"/>
              </a:rPr>
              <a:t>, A., Jack, L. and </a:t>
            </a:r>
            <a:r>
              <a:rPr lang="en-GB" sz="2600" dirty="0" err="1">
                <a:latin typeface="Times New Roman" pitchFamily="18" charset="0"/>
                <a:cs typeface="Times New Roman" pitchFamily="18" charset="0"/>
              </a:rPr>
              <a:t>Kholeif</a:t>
            </a:r>
            <a:r>
              <a:rPr lang="en-GB" sz="2600" dirty="0">
                <a:latin typeface="Times New Roman" pitchFamily="18" charset="0"/>
                <a:cs typeface="Times New Roman" pitchFamily="18" charset="0"/>
              </a:rPr>
              <a:t>, A., 2016. Strong </a:t>
            </a:r>
            <a:r>
              <a:rPr lang="en-GB" sz="2600" dirty="0" err="1">
                <a:latin typeface="Times New Roman" pitchFamily="18" charset="0"/>
                <a:cs typeface="Times New Roman" pitchFamily="18" charset="0"/>
              </a:rPr>
              <a:t>structuration</a:t>
            </a:r>
            <a:r>
              <a:rPr lang="en-GB" sz="2600" dirty="0">
                <a:latin typeface="Times New Roman" pitchFamily="18" charset="0"/>
                <a:cs typeface="Times New Roman" pitchFamily="18" charset="0"/>
              </a:rPr>
              <a:t> theory in accounting research. </a:t>
            </a:r>
            <a:r>
              <a:rPr lang="en-GB" sz="2600" i="1" dirty="0">
                <a:latin typeface="Times New Roman" pitchFamily="18" charset="0"/>
                <a:cs typeface="Times New Roman" pitchFamily="18" charset="0"/>
              </a:rPr>
              <a:t>Accounting, auditing &amp; accountability journal</a:t>
            </a:r>
            <a:r>
              <a:rPr lang="en-GB" sz="2600" dirty="0">
                <a:latin typeface="Times New Roman" pitchFamily="18" charset="0"/>
                <a:cs typeface="Times New Roman" pitchFamily="18" charset="0"/>
              </a:rPr>
              <a:t>, </a:t>
            </a:r>
            <a:r>
              <a:rPr lang="en-GB" sz="2600" i="1" dirty="0">
                <a:latin typeface="Times New Roman" pitchFamily="18" charset="0"/>
                <a:cs typeface="Times New Roman" pitchFamily="18" charset="0"/>
              </a:rPr>
              <a:t>29</a:t>
            </a:r>
            <a:r>
              <a:rPr lang="en-GB" sz="2600" dirty="0">
                <a:latin typeface="Times New Roman" pitchFamily="18" charset="0"/>
                <a:cs typeface="Times New Roman" pitchFamily="18" charset="0"/>
              </a:rPr>
              <a:t>(7), pp.1138-1144.</a:t>
            </a:r>
            <a:endParaRPr lang="en-US" sz="2600" dirty="0">
              <a:latin typeface="Times New Roman" pitchFamily="18" charset="0"/>
              <a:cs typeface="Times New Roman" pitchFamily="18" charset="0"/>
            </a:endParaRPr>
          </a:p>
          <a:p>
            <a:r>
              <a:rPr lang="en-GB" sz="2600" dirty="0" err="1">
                <a:latin typeface="Times New Roman" pitchFamily="18" charset="0"/>
                <a:cs typeface="Times New Roman" pitchFamily="18" charset="0"/>
              </a:rPr>
              <a:t>Giachetti</a:t>
            </a:r>
            <a:r>
              <a:rPr lang="en-GB" sz="2600" dirty="0">
                <a:latin typeface="Times New Roman" pitchFamily="18" charset="0"/>
                <a:cs typeface="Times New Roman" pitchFamily="18" charset="0"/>
              </a:rPr>
              <a:t>, R., 2016. </a:t>
            </a:r>
            <a:r>
              <a:rPr lang="en-GB" sz="2600" i="1" dirty="0">
                <a:latin typeface="Times New Roman" pitchFamily="18" charset="0"/>
                <a:cs typeface="Times New Roman" pitchFamily="18" charset="0"/>
              </a:rPr>
              <a:t>Design of enterprise systems: Theory, architecture, and methods</a:t>
            </a:r>
            <a:r>
              <a:rPr lang="en-GB" sz="2600" dirty="0">
                <a:latin typeface="Times New Roman" pitchFamily="18" charset="0"/>
                <a:cs typeface="Times New Roman" pitchFamily="18" charset="0"/>
              </a:rPr>
              <a:t>. CRC Press.</a:t>
            </a:r>
            <a:endParaRPr lang="en-US" sz="2600" dirty="0">
              <a:latin typeface="Times New Roman" pitchFamily="18" charset="0"/>
              <a:cs typeface="Times New Roman" pitchFamily="18" charset="0"/>
            </a:endParaRPr>
          </a:p>
          <a:p>
            <a:r>
              <a:rPr lang="en-GB" sz="2600" dirty="0" err="1">
                <a:latin typeface="Times New Roman" pitchFamily="18" charset="0"/>
                <a:cs typeface="Times New Roman" pitchFamily="18" charset="0"/>
              </a:rPr>
              <a:t>Home.barclays</a:t>
            </a:r>
            <a:r>
              <a:rPr lang="en-GB" sz="2600" dirty="0">
                <a:latin typeface="Times New Roman" pitchFamily="18" charset="0"/>
                <a:cs typeface="Times New Roman" pitchFamily="18" charset="0"/>
              </a:rPr>
              <a:t>, 2019, </a:t>
            </a:r>
            <a:r>
              <a:rPr lang="en-GB" sz="2600" i="1" dirty="0" err="1">
                <a:latin typeface="Times New Roman" pitchFamily="18" charset="0"/>
                <a:cs typeface="Times New Roman" pitchFamily="18" charset="0"/>
              </a:rPr>
              <a:t>Home.barclays</a:t>
            </a:r>
            <a:r>
              <a:rPr lang="en-GB" sz="2600" dirty="0">
                <a:latin typeface="Times New Roman" pitchFamily="18" charset="0"/>
                <a:cs typeface="Times New Roman" pitchFamily="18" charset="0"/>
              </a:rPr>
              <a:t> [online] Available at: https://home.barclays/content/dam/home-barclays/documents/investor-relations/reports-and-events/annual-reports/2018/barclays-plc-annual-report-2018.pdf [Accessed 3 Dec. 2019].</a:t>
            </a:r>
            <a:endParaRPr lang="en-US" sz="2600" dirty="0">
              <a:latin typeface="Times New Roman" pitchFamily="18" charset="0"/>
              <a:cs typeface="Times New Roman" pitchFamily="18" charset="0"/>
            </a:endParaRPr>
          </a:p>
          <a:p>
            <a:r>
              <a:rPr lang="en-GB" sz="2600" dirty="0">
                <a:latin typeface="Times New Roman" pitchFamily="18" charset="0"/>
                <a:cs typeface="Times New Roman" pitchFamily="18" charset="0"/>
              </a:rPr>
              <a:t>Weller, K., Steele, K., </a:t>
            </a:r>
            <a:r>
              <a:rPr lang="en-GB" sz="2600" dirty="0" err="1">
                <a:latin typeface="Times New Roman" pitchFamily="18" charset="0"/>
                <a:cs typeface="Times New Roman" pitchFamily="18" charset="0"/>
              </a:rPr>
              <a:t>Koganti</a:t>
            </a:r>
            <a:r>
              <a:rPr lang="en-GB" sz="2600" dirty="0">
                <a:latin typeface="Times New Roman" pitchFamily="18" charset="0"/>
                <a:cs typeface="Times New Roman" pitchFamily="18" charset="0"/>
              </a:rPr>
              <a:t>, K. and Faith, P., Visa International Service Association, 2018. </a:t>
            </a:r>
            <a:r>
              <a:rPr lang="en-GB" sz="2600" i="1" dirty="0">
                <a:latin typeface="Times New Roman" pitchFamily="18" charset="0"/>
                <a:cs typeface="Times New Roman" pitchFamily="18" charset="0"/>
              </a:rPr>
              <a:t>Online challenge-response</a:t>
            </a:r>
            <a:r>
              <a:rPr lang="en-GB" sz="2600" dirty="0">
                <a:latin typeface="Times New Roman" pitchFamily="18" charset="0"/>
                <a:cs typeface="Times New Roman" pitchFamily="18" charset="0"/>
              </a:rPr>
              <a:t>. U.S. Patent 9,89</a:t>
            </a:r>
            <a:r>
              <a:rPr lang="en-GB" dirty="0">
                <a:latin typeface="Times New Roman" pitchFamily="18" charset="0"/>
                <a:cs typeface="Times New Roman" pitchFamily="18" charset="0"/>
              </a:rPr>
              <a:t>8,740.</a:t>
            </a:r>
            <a:endParaRPr lang="en-US" dirty="0">
              <a:latin typeface="Times New Roman" pitchFamily="18" charset="0"/>
              <a:cs typeface="Times New Roman" pitchFamily="18" charset="0"/>
            </a:endParaRPr>
          </a:p>
        </p:txBody>
      </p:sp>
      <p:sp>
        <p:nvSpPr>
          <p:cNvPr id="2" name="Title 1"/>
          <p:cNvSpPr>
            <a:spLocks noGrp="1"/>
          </p:cNvSpPr>
          <p:nvPr>
            <p:ph type="title"/>
          </p:nvPr>
        </p:nvSpPr>
        <p:spPr>
          <a:xfrm>
            <a:off x="214282" y="2857496"/>
            <a:ext cx="4114800" cy="1143000"/>
          </a:xfrm>
        </p:spPr>
        <p:txBody>
          <a:bodyPr>
            <a:normAutofit/>
          </a:bodyPr>
          <a:lstStyle/>
          <a:p>
            <a:pPr algn="ctr"/>
            <a:r>
              <a:rPr lang="en-US" sz="3600" dirty="0">
                <a:solidFill>
                  <a:schemeClr val="tx1"/>
                </a:solidFill>
                <a:latin typeface="Arial" pitchFamily="34" charset="0"/>
                <a:cs typeface="Arial" pitchFamily="34" charset="0"/>
              </a:rPr>
              <a:t>References</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368</TotalTime>
  <Words>2376</Words>
  <Application>Microsoft Macintosh PowerPoint</Application>
  <PresentationFormat>On-screen Show (4:3)</PresentationFormat>
  <Paragraphs>136</Paragraphs>
  <Slides>23</Slides>
  <Notes>17</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Concourse</vt:lpstr>
      <vt:lpstr>Slide 1</vt:lpstr>
      <vt:lpstr>Table of Content </vt:lpstr>
      <vt:lpstr>Introduction </vt:lpstr>
      <vt:lpstr>Background of the organization </vt:lpstr>
      <vt:lpstr>Challenges before the introduction of the organization </vt:lpstr>
      <vt:lpstr>Challenges before the introduction of the organization</vt:lpstr>
      <vt:lpstr>Challenges before the introduction of the organization</vt:lpstr>
      <vt:lpstr>Challenges before the introduction of the organization</vt:lpstr>
      <vt:lpstr>Insights to the modern technology </vt:lpstr>
      <vt:lpstr>Insights to the modern technology</vt:lpstr>
      <vt:lpstr>Insights to the modern technology</vt:lpstr>
      <vt:lpstr>Insights to the modern technology</vt:lpstr>
      <vt:lpstr>Insights to the modern technology</vt:lpstr>
      <vt:lpstr>Insights to the modern technology</vt:lpstr>
      <vt:lpstr>The impact of the technology introduced </vt:lpstr>
      <vt:lpstr>The impact of the technology introduced</vt:lpstr>
      <vt:lpstr>Lessons that can be drawn from the case study </vt:lpstr>
      <vt:lpstr>Lessons that can be drawn from the case study</vt:lpstr>
      <vt:lpstr>Lessons that can be drawn from the case study</vt:lpstr>
      <vt:lpstr> Lessons that can be drawn from the case study  </vt:lpstr>
      <vt:lpstr>Lessons that can be drawn from the case study</vt:lpstr>
      <vt:lpstr>Conclusion</vt:lpstr>
      <vt:lpstr>References</vt:lpstr>
    </vt:vector>
  </TitlesOfParts>
  <LinksUpToDate>false</LinksUpToDate>
  <SharedDoc>false</SharedDoc>
  <HyperlinkBase/>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Andi</dc:creator>
  <cp:lastModifiedBy>Andi</cp:lastModifiedBy>
  <cp:revision>95</cp:revision>
  <dcterms:created xsi:type="dcterms:W3CDTF">2019-12-04T04:29:02Z</dcterms:created>
  <dcterms:modified xsi:type="dcterms:W3CDTF">2019-12-17T19:21:54Z</dcterms:modified>
</cp:coreProperties>
</file>