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7" r:id="rId1"/>
  </p:sldMasterIdLst>
  <p:notesMasterIdLst>
    <p:notesMasterId r:id="rId18"/>
  </p:notesMasterIdLst>
  <p:sldIdLst>
    <p:sldId id="256" r:id="rId2"/>
    <p:sldId id="257" r:id="rId3"/>
    <p:sldId id="258" r:id="rId4"/>
    <p:sldId id="263" r:id="rId5"/>
    <p:sldId id="264" r:id="rId6"/>
    <p:sldId id="259" r:id="rId7"/>
    <p:sldId id="260" r:id="rId8"/>
    <p:sldId id="261" r:id="rId9"/>
    <p:sldId id="262" r:id="rId10"/>
    <p:sldId id="266" r:id="rId11"/>
    <p:sldId id="267" r:id="rId12"/>
    <p:sldId id="268" r:id="rId13"/>
    <p:sldId id="269" r:id="rId14"/>
    <p:sldId id="270" r:id="rId15"/>
    <p:sldId id="272"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75"/>
    <p:restoredTop sz="64145"/>
  </p:normalViewPr>
  <p:slideViewPr>
    <p:cSldViewPr snapToGrid="0" snapToObjects="1">
      <p:cViewPr varScale="1">
        <p:scale>
          <a:sx n="71" d="100"/>
          <a:sy n="71" d="100"/>
        </p:scale>
        <p:origin x="212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82DE81-83ED-394E-BFC9-013C62DFFADF}" type="datetimeFigureOut">
              <a:rPr lang="en-US" smtClean="0"/>
              <a:t>11/21/19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B028B5-72E0-DF4A-8DF5-B40B53B7B937}" type="slidenum">
              <a:rPr lang="en-US" smtClean="0"/>
              <a:t>‹#›</a:t>
            </a:fld>
            <a:endParaRPr lang="en-US"/>
          </a:p>
        </p:txBody>
      </p:sp>
    </p:spTree>
    <p:extLst>
      <p:ext uri="{BB962C8B-B14F-4D97-AF65-F5344CB8AC3E}">
        <p14:creationId xmlns:p14="http://schemas.microsoft.com/office/powerpoint/2010/main" val="107620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left off talking about ways in which both nature and humanity our available freshwater resources in the form of large lakes and reservoirs, it’s appropriate timing to move onto something called watershed management.</a:t>
            </a:r>
          </a:p>
          <a:p>
            <a:endParaRPr lang="en-US" dirty="0"/>
          </a:p>
          <a:p>
            <a:r>
              <a:rPr lang="en-US" dirty="0"/>
              <a:t>If we break this down, we can better understand what it means, it’s purpose and benefits of managing from a human perspective. </a:t>
            </a:r>
          </a:p>
          <a:p>
            <a:endParaRPr lang="en-US" dirty="0"/>
          </a:p>
          <a:p>
            <a:r>
              <a:rPr lang="en-US" dirty="0"/>
              <a:t>A </a:t>
            </a:r>
            <a:r>
              <a:rPr lang="en-US" b="1" i="1" dirty="0"/>
              <a:t>watershed</a:t>
            </a:r>
            <a:r>
              <a:rPr lang="en-US" dirty="0"/>
              <a:t> is most often simply described as an area of ridge that separates waters, flowing to different rivers, basins or seas.</a:t>
            </a:r>
          </a:p>
          <a:p>
            <a:r>
              <a:rPr lang="en-US" dirty="0"/>
              <a:t>A land area which channels or funnels rainfall and snowmelt precipitation downwards to eventual outflow points. Sometimes it’s also referred to as a a ‘drainage basin’ or ‘catchment’ area.</a:t>
            </a:r>
          </a:p>
          <a:p>
            <a:endParaRPr lang="en-US" dirty="0"/>
          </a:p>
          <a:p>
            <a:r>
              <a:rPr lang="en-US" dirty="0"/>
              <a:t>The size of a watershed can differ depending on where it is in the world (geographical location), the surrounding environment, and many other things such as whether an area is a built up urban environment, region climate and others. Some watersheds can be small and </a:t>
            </a:r>
            <a:r>
              <a:rPr lang="en-US" b="1" dirty="0"/>
              <a:t>comprise</a:t>
            </a:r>
            <a:r>
              <a:rPr lang="en-US" dirty="0"/>
              <a:t> of a single inland lake, while others may encompass a whole country. Because watersheds can often extend over our political and economic boundaries into neighboring municipalities, states or even countries, this further reinforces the need for a comprehensive planning process that involves all affected areas and authorities within the watershed area, to successfully manage the water.</a:t>
            </a:r>
          </a:p>
          <a:p>
            <a:endParaRPr lang="en-US" dirty="0"/>
          </a:p>
          <a:p>
            <a:r>
              <a:rPr lang="en-US" dirty="0"/>
              <a:t>With these things taken into consideration, we can say that managing a watershed is a form of environmental planning which results in an effective process of how to best protect and improve the water quality and other natural resources of a watershed.</a:t>
            </a:r>
          </a:p>
          <a:p>
            <a:endParaRPr lang="en-US" dirty="0"/>
          </a:p>
          <a:p>
            <a:r>
              <a:rPr lang="en-US" dirty="0"/>
              <a:t>NOAA, </a:t>
            </a:r>
            <a:r>
              <a:rPr lang="en-US" i="1" dirty="0"/>
              <a:t>what is a watershed - </a:t>
            </a:r>
            <a:r>
              <a:rPr lang="en-US" i="0" dirty="0"/>
              <a:t>https://</a:t>
            </a:r>
            <a:r>
              <a:rPr lang="en-US" i="0" dirty="0" err="1"/>
              <a:t>oceanservice.noaa.gov</a:t>
            </a:r>
            <a:r>
              <a:rPr lang="en-US" i="0" dirty="0"/>
              <a:t>/facts/</a:t>
            </a:r>
            <a:r>
              <a:rPr lang="en-US" i="0" dirty="0" err="1"/>
              <a:t>watershed.html</a:t>
            </a:r>
            <a:r>
              <a:rPr lang="en-US" i="0" dirty="0"/>
              <a:t>  </a:t>
            </a:r>
          </a:p>
          <a:p>
            <a:r>
              <a:rPr lang="en-US" i="0" dirty="0"/>
              <a:t>Science Direct, Encyclopedia of Ecology, </a:t>
            </a:r>
            <a:r>
              <a:rPr lang="en-US" b="0" i="1" dirty="0"/>
              <a:t>Watershed Management - </a:t>
            </a:r>
            <a:r>
              <a:rPr lang="en-US" b="0" i="0" dirty="0"/>
              <a:t>https://</a:t>
            </a:r>
            <a:r>
              <a:rPr lang="en-US" b="0" i="0" dirty="0" err="1"/>
              <a:t>www.sciencedirect.com</a:t>
            </a:r>
            <a:r>
              <a:rPr lang="en-US" b="0" i="0" dirty="0"/>
              <a:t>/science/article/</a:t>
            </a:r>
            <a:r>
              <a:rPr lang="en-US" b="0" i="0" dirty="0" err="1"/>
              <a:t>pii</a:t>
            </a:r>
            <a:r>
              <a:rPr lang="en-US" b="0" i="0" dirty="0"/>
              <a:t>/B9780080454054000823</a:t>
            </a:r>
            <a:endParaRPr lang="en-US" i="0" dirty="0"/>
          </a:p>
        </p:txBody>
      </p:sp>
      <p:sp>
        <p:nvSpPr>
          <p:cNvPr id="4" name="Slide Number Placeholder 3"/>
          <p:cNvSpPr>
            <a:spLocks noGrp="1"/>
          </p:cNvSpPr>
          <p:nvPr>
            <p:ph type="sldNum" sz="quarter" idx="5"/>
          </p:nvPr>
        </p:nvSpPr>
        <p:spPr/>
        <p:txBody>
          <a:bodyPr/>
          <a:lstStyle/>
          <a:p>
            <a:fld id="{F3B028B5-72E0-DF4A-8DF5-B40B53B7B937}" type="slidenum">
              <a:rPr lang="en-US" smtClean="0"/>
              <a:t>2</a:t>
            </a:fld>
            <a:endParaRPr lang="en-US"/>
          </a:p>
        </p:txBody>
      </p:sp>
    </p:spTree>
    <p:extLst>
      <p:ext uri="{BB962C8B-B14F-4D97-AF65-F5344CB8AC3E}">
        <p14:creationId xmlns:p14="http://schemas.microsoft.com/office/powerpoint/2010/main" val="4140079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in the UK, this is a simple breakdown of what our watershed looks like visually…</a:t>
            </a:r>
          </a:p>
          <a:p>
            <a:endParaRPr lang="en-US" dirty="0"/>
          </a:p>
          <a:p>
            <a:r>
              <a:rPr lang="en-US" dirty="0"/>
              <a:t>The British Watershed Line is a hypothetical line which splits East and West flowing rivers, where anything on the East side of the line eventually will drain to the North Sea.</a:t>
            </a:r>
            <a:br>
              <a:rPr lang="en-US" dirty="0"/>
            </a:br>
            <a:r>
              <a:rPr lang="en-US" dirty="0"/>
              <a:t>The West side will drain to the Irish Sea and Atlantic Ocean.</a:t>
            </a:r>
          </a:p>
          <a:p>
            <a:endParaRPr lang="en-US" dirty="0"/>
          </a:p>
          <a:p>
            <a:r>
              <a:rPr lang="en-US" dirty="0"/>
              <a:t>Along its course, the line helps to illustrate how people throughout history were influenced by the landscape to make decisions on whether to adapt the land for our human uses or avoid and use water sources elsewhere.</a:t>
            </a:r>
          </a:p>
        </p:txBody>
      </p:sp>
      <p:sp>
        <p:nvSpPr>
          <p:cNvPr id="4" name="Slide Number Placeholder 3"/>
          <p:cNvSpPr>
            <a:spLocks noGrp="1"/>
          </p:cNvSpPr>
          <p:nvPr>
            <p:ph type="sldNum" sz="quarter" idx="5"/>
          </p:nvPr>
        </p:nvSpPr>
        <p:spPr/>
        <p:txBody>
          <a:bodyPr/>
          <a:lstStyle/>
          <a:p>
            <a:fld id="{F3B028B5-72E0-DF4A-8DF5-B40B53B7B937}" type="slidenum">
              <a:rPr lang="en-US" smtClean="0"/>
              <a:t>3</a:t>
            </a:fld>
            <a:endParaRPr lang="en-US"/>
          </a:p>
        </p:txBody>
      </p:sp>
    </p:spTree>
    <p:extLst>
      <p:ext uri="{BB962C8B-B14F-4D97-AF65-F5344CB8AC3E}">
        <p14:creationId xmlns:p14="http://schemas.microsoft.com/office/powerpoint/2010/main" val="228270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probably guess, managing water is important enough to merit it’s own complex legislations both here in the UK and abroad, especially where flood defense needs to be considered.</a:t>
            </a:r>
          </a:p>
          <a:p>
            <a:endParaRPr lang="en-US" dirty="0"/>
          </a:p>
          <a:p>
            <a:r>
              <a:rPr lang="en-US" dirty="0"/>
              <a:t>The </a:t>
            </a:r>
            <a:r>
              <a:rPr lang="en-US" b="1" dirty="0"/>
              <a:t>Water Framework Directive or WDF </a:t>
            </a:r>
            <a:r>
              <a:rPr lang="en-US" b="0" dirty="0"/>
              <a:t>as it’s often shortened to, can be explained as an </a:t>
            </a:r>
            <a:r>
              <a:rPr lang="en-US" b="1" i="1" dirty="0"/>
              <a:t>integrated river basin management framework for Europe.</a:t>
            </a:r>
          </a:p>
          <a:p>
            <a:r>
              <a:rPr lang="en-US" b="0" i="0" dirty="0"/>
              <a:t>In response to the increasing threat of pollution and the increasing demand from the public for cleaner rivers, lakes and beaches, the EU developed the Water Framework Directive.</a:t>
            </a:r>
          </a:p>
          <a:p>
            <a:r>
              <a:rPr lang="en-US" b="0" i="0" dirty="0"/>
              <a:t>This framework was modified from various single European legislative attempts to better manage water on a multi-national scale for getting polluted waters clean again, and ensure clean water are kept clean.</a:t>
            </a:r>
          </a:p>
          <a:p>
            <a:endParaRPr lang="en-US" b="0" i="0" dirty="0"/>
          </a:p>
          <a:p>
            <a:r>
              <a:rPr lang="en-US" b="0" i="0" dirty="0"/>
              <a:t>With this history behind it, the framework since implementation in 2000 (with amendments since then) today encompasses a number of things, including specific legislation on managing groundwater, legislative strategy for managing chemical pollution of surface waters, and a common implementation strategy.</a:t>
            </a:r>
          </a:p>
          <a:p>
            <a:endParaRPr lang="en-US" b="0" i="0" dirty="0"/>
          </a:p>
          <a:p>
            <a:r>
              <a:rPr lang="en-US" dirty="0"/>
              <a:t>It’s a unique piece of legislation which all member states adhere to, where it establishes a framework for the protection of all waters including lakes, rivers, estuaries, coastal waters and ground water, and their dependent wildlife &amp; habitats under one piece of overarching environmental legislation.</a:t>
            </a:r>
          </a:p>
          <a:p>
            <a:endParaRPr lang="en-US" dirty="0"/>
          </a:p>
          <a:p>
            <a:r>
              <a:rPr lang="en-US" dirty="0"/>
              <a:t>European Commission, </a:t>
            </a:r>
            <a:r>
              <a:rPr lang="en-US" i="1" dirty="0"/>
              <a:t>Introduction to the EU Water Framework Directive - </a:t>
            </a:r>
            <a:r>
              <a:rPr lang="en-US" i="0" dirty="0"/>
              <a:t>https://</a:t>
            </a:r>
            <a:r>
              <a:rPr lang="en-US" i="0" dirty="0" err="1"/>
              <a:t>ec.europa.eu</a:t>
            </a:r>
            <a:r>
              <a:rPr lang="en-US" i="0" dirty="0"/>
              <a:t>/environment/water/water-framework/info/</a:t>
            </a:r>
            <a:r>
              <a:rPr lang="en-US" i="0" dirty="0" err="1"/>
              <a:t>intro_en.htm</a:t>
            </a:r>
            <a:r>
              <a:rPr lang="en-US" i="0" dirty="0"/>
              <a:t> </a:t>
            </a:r>
          </a:p>
          <a:p>
            <a:r>
              <a:rPr lang="en-US" i="0" dirty="0"/>
              <a:t>European Union Law, </a:t>
            </a:r>
            <a:r>
              <a:rPr lang="en-US" i="1" dirty="0"/>
              <a:t>Establishing a framework for Community action in the field of water policy</a:t>
            </a:r>
            <a:r>
              <a:rPr lang="en-US" i="0" dirty="0"/>
              <a:t>, https://</a:t>
            </a:r>
            <a:r>
              <a:rPr lang="en-US" i="0" dirty="0" err="1"/>
              <a:t>eur-lex.europa.eu</a:t>
            </a:r>
            <a:r>
              <a:rPr lang="en-US" i="0" dirty="0"/>
              <a:t>/legal-content/EN/TXT/?</a:t>
            </a:r>
            <a:r>
              <a:rPr lang="en-US" i="0" dirty="0" err="1"/>
              <a:t>uri</a:t>
            </a:r>
            <a:r>
              <a:rPr lang="en-US" i="0" dirty="0"/>
              <a:t>=CELEX:02000L0060-20141120 </a:t>
            </a:r>
          </a:p>
        </p:txBody>
      </p:sp>
      <p:sp>
        <p:nvSpPr>
          <p:cNvPr id="4" name="Slide Number Placeholder 3"/>
          <p:cNvSpPr>
            <a:spLocks noGrp="1"/>
          </p:cNvSpPr>
          <p:nvPr>
            <p:ph type="sldNum" sz="quarter" idx="5"/>
          </p:nvPr>
        </p:nvSpPr>
        <p:spPr/>
        <p:txBody>
          <a:bodyPr/>
          <a:lstStyle/>
          <a:p>
            <a:fld id="{F3B028B5-72E0-DF4A-8DF5-B40B53B7B937}" type="slidenum">
              <a:rPr lang="en-US" smtClean="0"/>
              <a:t>4</a:t>
            </a:fld>
            <a:endParaRPr lang="en-US"/>
          </a:p>
        </p:txBody>
      </p:sp>
    </p:spTree>
    <p:extLst>
      <p:ext uri="{BB962C8B-B14F-4D97-AF65-F5344CB8AC3E}">
        <p14:creationId xmlns:p14="http://schemas.microsoft.com/office/powerpoint/2010/main" val="2017474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Water Framework Directive also has a firm connectivity to a number of other EU directives, including ones relating to the protection of Biodiversity, directives related to specific uses of water and to directives concerned with the regulation of activities undertaken in the environment.</a:t>
            </a:r>
          </a:p>
          <a:p>
            <a:endParaRPr lang="en-US" i="0" dirty="0"/>
          </a:p>
          <a:p>
            <a:r>
              <a:rPr lang="en-US" i="0" dirty="0"/>
              <a:t>Birds and Habitats Directive</a:t>
            </a:r>
          </a:p>
          <a:p>
            <a:r>
              <a:rPr lang="en-US" i="0" dirty="0"/>
              <a:t>Drinking Water Directive</a:t>
            </a:r>
          </a:p>
          <a:p>
            <a:r>
              <a:rPr lang="en-US" i="0" dirty="0"/>
              <a:t>Bathing Waters Directive</a:t>
            </a:r>
          </a:p>
          <a:p>
            <a:r>
              <a:rPr lang="en-US" i="0" dirty="0"/>
              <a:t>Urban and Waste Water Directives</a:t>
            </a:r>
          </a:p>
          <a:p>
            <a:r>
              <a:rPr lang="en-US" i="0" dirty="0"/>
              <a:t>Industrial Emissions Directive</a:t>
            </a:r>
          </a:p>
          <a:p>
            <a:r>
              <a:rPr lang="en-US" i="0" dirty="0"/>
              <a:t>Environmental Impact Assessment Directive</a:t>
            </a:r>
          </a:p>
          <a:p>
            <a:r>
              <a:rPr lang="en-US" i="0" dirty="0"/>
              <a:t>Floods and Marine Strategy Framework</a:t>
            </a:r>
          </a:p>
          <a:p>
            <a:r>
              <a:rPr lang="en-US" i="0" dirty="0"/>
              <a:t>Substances Directive</a:t>
            </a:r>
          </a:p>
          <a:p>
            <a:r>
              <a:rPr lang="en-US" i="0" dirty="0"/>
              <a:t>Pesticides and Sewage Sludge Directives</a:t>
            </a:r>
          </a:p>
          <a:p>
            <a:r>
              <a:rPr lang="en-US" i="0" dirty="0"/>
              <a:t>Groundwater Directive</a:t>
            </a:r>
          </a:p>
          <a:p>
            <a:r>
              <a:rPr lang="en-US" i="0" dirty="0"/>
              <a:t>Nitrates Directive</a:t>
            </a:r>
          </a:p>
          <a:p>
            <a:endParaRPr lang="en-US" i="0" dirty="0"/>
          </a:p>
          <a:p>
            <a:r>
              <a:rPr lang="en-US" i="0" dirty="0"/>
              <a:t>And likely more.. But these are the key influences and connections to the overarching environmental </a:t>
            </a:r>
            <a:r>
              <a:rPr lang="en-US" i="0" dirty="0" err="1"/>
              <a:t>policities</a:t>
            </a:r>
            <a:r>
              <a:rPr lang="en-US" i="0" dirty="0"/>
              <a:t> and </a:t>
            </a:r>
            <a:r>
              <a:rPr lang="en-US" i="0" dirty="0" err="1"/>
              <a:t>implimentations</a:t>
            </a:r>
            <a:r>
              <a:rPr lang="en-US" i="0" dirty="0"/>
              <a:t> of the WFD!</a:t>
            </a:r>
          </a:p>
          <a:p>
            <a:endParaRPr lang="en-US" i="0" dirty="0"/>
          </a:p>
          <a:p>
            <a:r>
              <a:rPr lang="en-US" i="0" dirty="0"/>
              <a:t>UK </a:t>
            </a:r>
            <a:r>
              <a:rPr lang="en-US" i="0" dirty="0" err="1"/>
              <a:t>Pariliament</a:t>
            </a:r>
            <a:r>
              <a:rPr lang="en-US" i="0" dirty="0"/>
              <a:t>, </a:t>
            </a:r>
            <a:r>
              <a:rPr lang="en-US" i="1" dirty="0"/>
              <a:t>Water Quality Directives</a:t>
            </a:r>
            <a:r>
              <a:rPr lang="en-US" i="0" dirty="0"/>
              <a:t> – https://</a:t>
            </a:r>
            <a:r>
              <a:rPr lang="en-US" i="0" dirty="0" err="1"/>
              <a:t>publications.parliament.uk</a:t>
            </a:r>
            <a:r>
              <a:rPr lang="en-US" i="0" dirty="0"/>
              <a:t>/pa/cm201719/</a:t>
            </a:r>
            <a:r>
              <a:rPr lang="en-US" i="0" dirty="0" err="1"/>
              <a:t>cmselect</a:t>
            </a:r>
            <a:r>
              <a:rPr lang="en-US" i="0" dirty="0"/>
              <a:t>/</a:t>
            </a:r>
            <a:r>
              <a:rPr lang="en-US" i="0" dirty="0" err="1"/>
              <a:t>cmenvaud</a:t>
            </a:r>
            <a:r>
              <a:rPr lang="en-US" i="0" dirty="0"/>
              <a:t>/656/65612.htm</a:t>
            </a:r>
          </a:p>
          <a:p>
            <a:r>
              <a:rPr lang="en-US" b="0" i="0" dirty="0"/>
              <a:t>UK Legislation, </a:t>
            </a:r>
            <a:r>
              <a:rPr lang="en-US" b="1" i="1" dirty="0"/>
              <a:t>Flood and Water (Amendments) Regulations 2019 </a:t>
            </a:r>
            <a:r>
              <a:rPr lang="en-US" i="0" dirty="0"/>
              <a:t>- http://</a:t>
            </a:r>
            <a:r>
              <a:rPr lang="en-US" i="0" dirty="0" err="1"/>
              <a:t>www.legislation.gov.uk</a:t>
            </a:r>
            <a:r>
              <a:rPr lang="en-US" i="0" dirty="0"/>
              <a:t>/</a:t>
            </a:r>
            <a:r>
              <a:rPr lang="en-US" i="0" dirty="0" err="1"/>
              <a:t>wsi</a:t>
            </a:r>
            <a:r>
              <a:rPr lang="en-US" i="0" dirty="0"/>
              <a:t>/2019/460/made </a:t>
            </a:r>
          </a:p>
          <a:p>
            <a:endParaRPr lang="en-US" i="0" dirty="0"/>
          </a:p>
        </p:txBody>
      </p:sp>
      <p:sp>
        <p:nvSpPr>
          <p:cNvPr id="4" name="Slide Number Placeholder 3"/>
          <p:cNvSpPr>
            <a:spLocks noGrp="1"/>
          </p:cNvSpPr>
          <p:nvPr>
            <p:ph type="sldNum" sz="quarter" idx="5"/>
          </p:nvPr>
        </p:nvSpPr>
        <p:spPr/>
        <p:txBody>
          <a:bodyPr/>
          <a:lstStyle/>
          <a:p>
            <a:fld id="{F3B028B5-72E0-DF4A-8DF5-B40B53B7B937}" type="slidenum">
              <a:rPr lang="en-US" smtClean="0"/>
              <a:t>5</a:t>
            </a:fld>
            <a:endParaRPr lang="en-US"/>
          </a:p>
        </p:txBody>
      </p:sp>
    </p:spTree>
    <p:extLst>
      <p:ext uri="{BB962C8B-B14F-4D97-AF65-F5344CB8AC3E}">
        <p14:creationId xmlns:p14="http://schemas.microsoft.com/office/powerpoint/2010/main" val="2489272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in the UK we have a few policies pertaining to water management…</a:t>
            </a:r>
          </a:p>
          <a:p>
            <a:endParaRPr lang="en-US" dirty="0"/>
          </a:p>
          <a:p>
            <a:r>
              <a:rPr lang="en-US" dirty="0"/>
              <a:t>The </a:t>
            </a:r>
            <a:r>
              <a:rPr lang="en-US" b="1" dirty="0"/>
              <a:t>Flood and water management act </a:t>
            </a:r>
            <a:r>
              <a:rPr lang="en-US" b="0" dirty="0"/>
              <a:t>of 2010 is for floor risk management authorities to work in partnership with each other as well as local and regional governing bodies to deliver flood risk management to better standards, for the benefit of their communities.</a:t>
            </a:r>
            <a:endParaRPr lang="en-US" dirty="0"/>
          </a:p>
          <a:p>
            <a:r>
              <a:rPr lang="en-US" dirty="0"/>
              <a:t>The people responsible under this act include the Environment Agency, Natural Resources Wales (NRW), Lead Local Flood Authorities (LLFAs), Local Authorities, Planning Authorities, Internal Drainage Boards (IDBs), Highway Authorities, Water and sewage companies, Riparian owners (people who own property or land next to a river, stream or ditch), and lastly property owners.</a:t>
            </a:r>
          </a:p>
          <a:p>
            <a:endParaRPr lang="en-US" dirty="0"/>
          </a:p>
          <a:p>
            <a:r>
              <a:rPr lang="en-US" dirty="0"/>
              <a:t>UK Government, </a:t>
            </a:r>
            <a:r>
              <a:rPr lang="en-US" i="1" dirty="0"/>
              <a:t>Flood and Water Management Act (2010) - </a:t>
            </a:r>
            <a:r>
              <a:rPr lang="en-US" i="0" dirty="0"/>
              <a:t>http://</a:t>
            </a:r>
            <a:r>
              <a:rPr lang="en-US" i="0" dirty="0" err="1"/>
              <a:t>www.legislation.gov.uk</a:t>
            </a:r>
            <a:r>
              <a:rPr lang="en-US" i="0" dirty="0"/>
              <a:t>/</a:t>
            </a:r>
            <a:r>
              <a:rPr lang="en-US" i="0" dirty="0" err="1"/>
              <a:t>ukpga</a:t>
            </a:r>
            <a:r>
              <a:rPr lang="en-US" i="0" dirty="0"/>
              <a:t>/2010/29/contents </a:t>
            </a:r>
          </a:p>
          <a:p>
            <a:r>
              <a:rPr lang="en-US" i="0" dirty="0"/>
              <a:t>National Flood Forum, </a:t>
            </a:r>
            <a:r>
              <a:rPr lang="en-US" i="1" dirty="0"/>
              <a:t>Who’s responsible for what</a:t>
            </a:r>
            <a:r>
              <a:rPr lang="en-US" i="0" dirty="0"/>
              <a:t> - https://</a:t>
            </a:r>
            <a:r>
              <a:rPr lang="en-US" i="0" dirty="0" err="1"/>
              <a:t>nationalfloodforum.org.uk</a:t>
            </a:r>
            <a:r>
              <a:rPr lang="en-US" i="0" dirty="0"/>
              <a:t>/about-flooding/flood-facts/</a:t>
            </a:r>
            <a:r>
              <a:rPr lang="en-US" i="0" dirty="0" err="1"/>
              <a:t>whos</a:t>
            </a:r>
            <a:r>
              <a:rPr lang="en-US" i="0" dirty="0"/>
              <a:t>-responsible-for-what/ </a:t>
            </a:r>
          </a:p>
        </p:txBody>
      </p:sp>
      <p:sp>
        <p:nvSpPr>
          <p:cNvPr id="4" name="Slide Number Placeholder 3"/>
          <p:cNvSpPr>
            <a:spLocks noGrp="1"/>
          </p:cNvSpPr>
          <p:nvPr>
            <p:ph type="sldNum" sz="quarter" idx="5"/>
          </p:nvPr>
        </p:nvSpPr>
        <p:spPr/>
        <p:txBody>
          <a:bodyPr/>
          <a:lstStyle/>
          <a:p>
            <a:fld id="{F3B028B5-72E0-DF4A-8DF5-B40B53B7B937}" type="slidenum">
              <a:rPr lang="en-US" smtClean="0"/>
              <a:t>6</a:t>
            </a:fld>
            <a:endParaRPr lang="en-US"/>
          </a:p>
        </p:txBody>
      </p:sp>
    </p:spTree>
    <p:extLst>
      <p:ext uri="{BB962C8B-B14F-4D97-AF65-F5344CB8AC3E}">
        <p14:creationId xmlns:p14="http://schemas.microsoft.com/office/powerpoint/2010/main" val="205093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dirty="0"/>
              <a:t>Breaking this down further, we can understand who is responsible for what within this piece of legislation…</a:t>
            </a:r>
          </a:p>
          <a:p>
            <a:endParaRPr lang="en-US" i="0" dirty="0"/>
          </a:p>
          <a:p>
            <a:r>
              <a:rPr lang="en-US" b="1" i="0" dirty="0"/>
              <a:t>Agencies</a:t>
            </a:r>
            <a:r>
              <a:rPr lang="en-US" b="0" i="0" dirty="0"/>
              <a:t> are on a national or sometimes regional scale r</a:t>
            </a:r>
            <a:r>
              <a:rPr lang="en-US" dirty="0"/>
              <a:t>esponsible for taking strategic management of all sources of flooding &amp; coastal erosion.</a:t>
            </a:r>
          </a:p>
          <a:p>
            <a:r>
              <a:rPr lang="en-US" dirty="0"/>
              <a:t>They’re also responsible for managing risk of flooding from rivers, reservoirs, estuaries and the sea.</a:t>
            </a:r>
          </a:p>
          <a:p>
            <a:endParaRPr lang="en-US" b="1" i="0" dirty="0"/>
          </a:p>
          <a:p>
            <a:r>
              <a:rPr lang="en-US" b="1" i="0" dirty="0"/>
              <a:t>Lead Local Authorities</a:t>
            </a:r>
            <a:r>
              <a:rPr lang="en-US" b="0" i="0" dirty="0"/>
              <a:t> who consist of unitary or county councils of an area (for example Swansea City and County Council) are </a:t>
            </a:r>
            <a:r>
              <a:rPr lang="en-US" dirty="0"/>
              <a:t>responsible for a number of more specific duties, including…</a:t>
            </a:r>
          </a:p>
          <a:p>
            <a:r>
              <a:rPr lang="en-US" dirty="0"/>
              <a:t>Coordinating flood risk management in their area, managing the flooding of surface water, groundwater and watercourses. For leading community recovery from flooding events, and for maintaining a register of floor risk assets and surface water risks. They must also have plans in place for flood events to  respond to emergencies within their area.</a:t>
            </a:r>
          </a:p>
          <a:p>
            <a:endParaRPr lang="en-US" b="1" i="0" dirty="0"/>
          </a:p>
          <a:p>
            <a:endParaRPr lang="en-US" b="1" i="0" dirty="0"/>
          </a:p>
        </p:txBody>
      </p:sp>
      <p:sp>
        <p:nvSpPr>
          <p:cNvPr id="4" name="Slide Number Placeholder 3"/>
          <p:cNvSpPr>
            <a:spLocks noGrp="1"/>
          </p:cNvSpPr>
          <p:nvPr>
            <p:ph type="sldNum" sz="quarter" idx="5"/>
          </p:nvPr>
        </p:nvSpPr>
        <p:spPr/>
        <p:txBody>
          <a:bodyPr/>
          <a:lstStyle/>
          <a:p>
            <a:fld id="{F3B028B5-72E0-DF4A-8DF5-B40B53B7B937}" type="slidenum">
              <a:rPr lang="en-US" smtClean="0"/>
              <a:t>7</a:t>
            </a:fld>
            <a:endParaRPr lang="en-US"/>
          </a:p>
        </p:txBody>
      </p:sp>
    </p:spTree>
    <p:extLst>
      <p:ext uri="{BB962C8B-B14F-4D97-AF65-F5344CB8AC3E}">
        <p14:creationId xmlns:p14="http://schemas.microsoft.com/office/powerpoint/2010/main" val="4243084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t>Local Authorities </a:t>
            </a:r>
            <a:r>
              <a:rPr lang="en-US" i="0" dirty="0"/>
              <a:t>will carry out flood risk management on minor watercourses, work with Leading Local Authorities and others.</a:t>
            </a:r>
          </a:p>
          <a:p>
            <a:endParaRPr lang="en-US" i="0" dirty="0"/>
          </a:p>
          <a:p>
            <a:r>
              <a:rPr lang="en-US" b="1" i="0" dirty="0"/>
              <a:t>Planning Authorities</a:t>
            </a:r>
            <a:r>
              <a:rPr lang="en-US" b="0" i="0" dirty="0"/>
              <a:t> are often the local borough/district council, but can also include national park and broads authorities. These authorities will develop local plans, setting out how areas will develop in the future. They’ll also make decisions through planning committees where applications get approval.</a:t>
            </a:r>
          </a:p>
          <a:p>
            <a:endParaRPr lang="en-US" b="0" i="0" dirty="0"/>
          </a:p>
          <a:p>
            <a:r>
              <a:rPr lang="en-US" b="1" i="0" dirty="0"/>
              <a:t>Internal Drainage Boards (IDBs) </a:t>
            </a:r>
            <a:r>
              <a:rPr lang="en-US" b="0" i="0" dirty="0"/>
              <a:t>are independent public bodies, who are responsible for water level management mostly in low lying areas of the UK, who work in partnership with other authorities.</a:t>
            </a:r>
          </a:p>
          <a:p>
            <a:endParaRPr lang="en-US" b="1" i="0" dirty="0"/>
          </a:p>
        </p:txBody>
      </p:sp>
      <p:sp>
        <p:nvSpPr>
          <p:cNvPr id="4" name="Slide Number Placeholder 3"/>
          <p:cNvSpPr>
            <a:spLocks noGrp="1"/>
          </p:cNvSpPr>
          <p:nvPr>
            <p:ph type="sldNum" sz="quarter" idx="5"/>
          </p:nvPr>
        </p:nvSpPr>
        <p:spPr/>
        <p:txBody>
          <a:bodyPr/>
          <a:lstStyle/>
          <a:p>
            <a:fld id="{F3B028B5-72E0-DF4A-8DF5-B40B53B7B937}" type="slidenum">
              <a:rPr lang="en-US" smtClean="0"/>
              <a:t>8</a:t>
            </a:fld>
            <a:endParaRPr lang="en-US"/>
          </a:p>
        </p:txBody>
      </p:sp>
    </p:spTree>
    <p:extLst>
      <p:ext uri="{BB962C8B-B14F-4D97-AF65-F5344CB8AC3E}">
        <p14:creationId xmlns:p14="http://schemas.microsoft.com/office/powerpoint/2010/main" val="1011930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t>Highway Authorities </a:t>
            </a:r>
            <a:r>
              <a:rPr lang="en-US" i="0" dirty="0"/>
              <a:t>are responsible for providing and managing highway drainage and roadside ditches, ensuring that any road projects don’t increase flood risk.</a:t>
            </a:r>
          </a:p>
          <a:p>
            <a:endParaRPr lang="en-US" i="0" dirty="0"/>
          </a:p>
          <a:p>
            <a:r>
              <a:rPr lang="en-US" b="1" i="0" dirty="0"/>
              <a:t>Water and Sewage companies </a:t>
            </a:r>
            <a:r>
              <a:rPr lang="en-US" b="0" i="0" dirty="0"/>
              <a:t>are responsible for managing the risks of flooding from piped water and foul or combined sewer systems providing drainage from buildings and yards or grounds.</a:t>
            </a:r>
          </a:p>
          <a:p>
            <a:endParaRPr lang="en-US" b="0" i="0" dirty="0"/>
          </a:p>
          <a:p>
            <a:r>
              <a:rPr lang="en-US" b="1" i="0" dirty="0"/>
              <a:t>Riparian owners </a:t>
            </a:r>
            <a:r>
              <a:rPr lang="en-US" b="0" i="0" dirty="0"/>
              <a:t>will actually have some responsibilities for maintaining the waterway they own, but also have rights to protect their property from flooding.</a:t>
            </a:r>
          </a:p>
          <a:p>
            <a:endParaRPr lang="en-US" b="0" i="0" dirty="0"/>
          </a:p>
          <a:p>
            <a:r>
              <a:rPr lang="en-US" b="1" i="0" dirty="0"/>
              <a:t>Property owners </a:t>
            </a:r>
            <a:r>
              <a:rPr lang="en-US" b="0" i="0" dirty="0"/>
              <a:t>as stated by the national flood forum are responsible for looking after their property, including reducing the risks of water from entering it and causing damage. In addition the pipes below your property are your responsibility, aside from when they reach outside the property’s boundary.</a:t>
            </a:r>
            <a:endParaRPr lang="en-US" b="1" i="0" dirty="0"/>
          </a:p>
        </p:txBody>
      </p:sp>
      <p:sp>
        <p:nvSpPr>
          <p:cNvPr id="4" name="Slide Number Placeholder 3"/>
          <p:cNvSpPr>
            <a:spLocks noGrp="1"/>
          </p:cNvSpPr>
          <p:nvPr>
            <p:ph type="sldNum" sz="quarter" idx="5"/>
          </p:nvPr>
        </p:nvSpPr>
        <p:spPr/>
        <p:txBody>
          <a:bodyPr/>
          <a:lstStyle/>
          <a:p>
            <a:fld id="{F3B028B5-72E0-DF4A-8DF5-B40B53B7B937}" type="slidenum">
              <a:rPr lang="en-US" smtClean="0"/>
              <a:t>9</a:t>
            </a:fld>
            <a:endParaRPr lang="en-US"/>
          </a:p>
        </p:txBody>
      </p:sp>
    </p:spTree>
    <p:extLst>
      <p:ext uri="{BB962C8B-B14F-4D97-AF65-F5344CB8AC3E}">
        <p14:creationId xmlns:p14="http://schemas.microsoft.com/office/powerpoint/2010/main" val="700552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why’s it so important to keep track of watersheds, where the water is, how much of it we use and where it goes?</a:t>
            </a:r>
          </a:p>
          <a:p>
            <a:r>
              <a:rPr lang="en-US" dirty="0"/>
              <a:t>All activities that happen within or around a watershed can somehow affect the natural resources and water quality of an area. New Land development, run-off from already developed areas, agriculture, and household domestic activities such as gardening, septic system uses and car maintenance. </a:t>
            </a:r>
          </a:p>
          <a:p>
            <a:r>
              <a:rPr lang="en-US" dirty="0"/>
              <a:t>Watershed management planning comprehensively identifies those activities that affect the health of the watershed and makes recommendations to properly address them, so that adverse impacts are reduced.</a:t>
            </a:r>
          </a:p>
          <a:p>
            <a:endParaRPr lang="en-US" dirty="0"/>
          </a:p>
          <a:p>
            <a:r>
              <a:rPr lang="en-US" dirty="0"/>
              <a:t>For one main reason, it’s a method and process of </a:t>
            </a:r>
            <a:r>
              <a:rPr lang="en-US" b="1" dirty="0"/>
              <a:t>managing and reducing the likelihood of pollution from entering or remaining in our water cycle</a:t>
            </a:r>
            <a:r>
              <a:rPr lang="en-US" dirty="0"/>
              <a:t>.</a:t>
            </a:r>
          </a:p>
          <a:p>
            <a:r>
              <a:rPr lang="en-US" dirty="0"/>
              <a:t>Runoff from rainwater or snowmelt can contribute significant amounts of pollution to water and other natural resources in the watershed. By identifying the different kinds of pollution present in a watershed and how they’re transported, authorities or those responsible can recommend ways to reduce or eliminate those pollution sources.</a:t>
            </a:r>
          </a:p>
          <a:p>
            <a:endParaRPr lang="en-US" dirty="0"/>
          </a:p>
          <a:p>
            <a:endParaRPr lang="en-US" dirty="0"/>
          </a:p>
        </p:txBody>
      </p:sp>
      <p:sp>
        <p:nvSpPr>
          <p:cNvPr id="4" name="Slide Number Placeholder 3"/>
          <p:cNvSpPr>
            <a:spLocks noGrp="1"/>
          </p:cNvSpPr>
          <p:nvPr>
            <p:ph type="sldNum" sz="quarter" idx="5"/>
          </p:nvPr>
        </p:nvSpPr>
        <p:spPr/>
        <p:txBody>
          <a:bodyPr/>
          <a:lstStyle/>
          <a:p>
            <a:fld id="{F3B028B5-72E0-DF4A-8DF5-B40B53B7B937}" type="slidenum">
              <a:rPr lang="en-US" smtClean="0"/>
              <a:t>10</a:t>
            </a:fld>
            <a:endParaRPr lang="en-US"/>
          </a:p>
        </p:txBody>
      </p:sp>
    </p:spTree>
    <p:extLst>
      <p:ext uri="{BB962C8B-B14F-4D97-AF65-F5344CB8AC3E}">
        <p14:creationId xmlns:p14="http://schemas.microsoft.com/office/powerpoint/2010/main" val="1262187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Implementing a plan for managing and monitoring a watershed can be broken down into 5 main processes. This example here, being from something called an </a:t>
            </a:r>
            <a:r>
              <a:rPr lang="en-US" b="1" i="1" dirty="0"/>
              <a:t>Integrated Watershed Management </a:t>
            </a:r>
            <a:endParaRPr lang="en-US" dirty="0"/>
          </a:p>
          <a:p>
            <a:r>
              <a:rPr lang="en-US" dirty="0"/>
              <a:t>Plan.</a:t>
            </a:r>
          </a:p>
          <a:p>
            <a:endParaRPr lang="en-US" dirty="0"/>
          </a:p>
          <a:p>
            <a:endParaRPr lang="en-US" dirty="0"/>
          </a:p>
        </p:txBody>
      </p:sp>
      <p:sp>
        <p:nvSpPr>
          <p:cNvPr id="4" name="Slide Number Placeholder 3"/>
          <p:cNvSpPr>
            <a:spLocks noGrp="1"/>
          </p:cNvSpPr>
          <p:nvPr>
            <p:ph type="sldNum" sz="quarter" idx="5"/>
          </p:nvPr>
        </p:nvSpPr>
        <p:spPr/>
        <p:txBody>
          <a:bodyPr/>
          <a:lstStyle/>
          <a:p>
            <a:fld id="{F3B028B5-72E0-DF4A-8DF5-B40B53B7B937}" type="slidenum">
              <a:rPr lang="en-US" smtClean="0"/>
              <a:t>11</a:t>
            </a:fld>
            <a:endParaRPr lang="en-US"/>
          </a:p>
        </p:txBody>
      </p:sp>
    </p:spTree>
    <p:extLst>
      <p:ext uri="{BB962C8B-B14F-4D97-AF65-F5344CB8AC3E}">
        <p14:creationId xmlns:p14="http://schemas.microsoft.com/office/powerpoint/2010/main" val="2449289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thing that is done when a management plan is being put into place is to get to know the area in which needs to be managed.</a:t>
            </a:r>
          </a:p>
          <a:p>
            <a:r>
              <a:rPr lang="en-US" dirty="0"/>
              <a:t>This step involves collecting and analyzing large amounts of data about the watershed, including details about…</a:t>
            </a:r>
            <a:br>
              <a:rPr lang="en-US" dirty="0"/>
            </a:br>
            <a:endParaRPr lang="en-US" dirty="0"/>
          </a:p>
          <a:p>
            <a:pPr marL="342900" indent="-342900">
              <a:buFont typeface="Arial" panose="020B0604020202020204" pitchFamily="34" charset="0"/>
              <a:buChar char="•"/>
            </a:pPr>
            <a:r>
              <a:rPr lang="en-GB" sz="1200" dirty="0">
                <a:solidFill>
                  <a:schemeClr val="tx1">
                    <a:lumMod val="65000"/>
                    <a:lumOff val="35000"/>
                  </a:schemeClr>
                </a:solidFill>
              </a:rPr>
              <a:t>Water quality and quantity</a:t>
            </a:r>
          </a:p>
          <a:p>
            <a:pPr marL="342900" indent="-342900">
              <a:buFont typeface="Arial" panose="020B0604020202020204" pitchFamily="34" charset="0"/>
              <a:buChar char="•"/>
            </a:pPr>
            <a:r>
              <a:rPr lang="en-GB" sz="1200" dirty="0">
                <a:solidFill>
                  <a:schemeClr val="tx1">
                    <a:lumMod val="65000"/>
                    <a:lumOff val="35000"/>
                  </a:schemeClr>
                </a:solidFill>
              </a:rPr>
              <a:t>Aquatic and terrestrial environments</a:t>
            </a:r>
          </a:p>
          <a:p>
            <a:pPr marL="342900" indent="-342900">
              <a:buFont typeface="Arial" panose="020B0604020202020204" pitchFamily="34" charset="0"/>
              <a:buChar char="•"/>
            </a:pPr>
            <a:r>
              <a:rPr lang="en-GB" sz="1200" dirty="0">
                <a:solidFill>
                  <a:schemeClr val="tx1">
                    <a:lumMod val="65000"/>
                    <a:lumOff val="35000"/>
                  </a:schemeClr>
                </a:solidFill>
              </a:rPr>
              <a:t>Groundwater</a:t>
            </a:r>
          </a:p>
          <a:p>
            <a:pPr marL="342900" indent="-342900">
              <a:buFont typeface="Arial" panose="020B0604020202020204" pitchFamily="34" charset="0"/>
              <a:buChar char="•"/>
            </a:pPr>
            <a:r>
              <a:rPr lang="en-GB" sz="1200" dirty="0">
                <a:solidFill>
                  <a:schemeClr val="tx1">
                    <a:lumMod val="65000"/>
                    <a:lumOff val="35000"/>
                  </a:schemeClr>
                </a:solidFill>
              </a:rPr>
              <a:t>Flood and erosion hazards</a:t>
            </a:r>
          </a:p>
          <a:p>
            <a:pPr marL="342900" indent="-342900">
              <a:buFont typeface="Arial" panose="020B0604020202020204" pitchFamily="34" charset="0"/>
              <a:buChar char="•"/>
            </a:pPr>
            <a:r>
              <a:rPr lang="en-GB" sz="1200" dirty="0">
                <a:solidFill>
                  <a:schemeClr val="tx1">
                    <a:lumMod val="65000"/>
                    <a:lumOff val="35000"/>
                  </a:schemeClr>
                </a:solidFill>
              </a:rPr>
              <a:t>Economic and recreational land uses</a:t>
            </a:r>
          </a:p>
          <a:p>
            <a:pPr marL="342900" indent="-342900">
              <a:buFont typeface="Arial" panose="020B0604020202020204" pitchFamily="34" charset="0"/>
              <a:buChar char="•"/>
            </a:pPr>
            <a:r>
              <a:rPr lang="en-GB" sz="1200" dirty="0">
                <a:solidFill>
                  <a:schemeClr val="tx1">
                    <a:lumMod val="65000"/>
                    <a:lumOff val="35000"/>
                  </a:schemeClr>
                </a:solidFill>
              </a:rPr>
              <a:t>Ecological assets</a:t>
            </a:r>
          </a:p>
          <a:p>
            <a:pPr marL="342900" indent="-342900">
              <a:buFont typeface="Arial" panose="020B0604020202020204" pitchFamily="34" charset="0"/>
              <a:buChar char="•"/>
            </a:pPr>
            <a:r>
              <a:rPr lang="en-GB" sz="1200" dirty="0">
                <a:solidFill>
                  <a:schemeClr val="tx1">
                    <a:lumMod val="65000"/>
                    <a:lumOff val="35000"/>
                  </a:schemeClr>
                </a:solidFill>
              </a:rPr>
              <a:t>Climate and the effects of climate change</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lumMod val="65000"/>
                    <a:lumOff val="35000"/>
                  </a:schemeClr>
                </a:solidFill>
              </a:rPr>
              <a:t>Sometimes these studies are known as ‘Watershed Characterisation Reports’, giving a detailed analysis and ‘snapshot’ overview of the environmental, ecological and economic elements in the watershed. This also includes some focus on related community services that the watershed provides to people, change drivers such as population growth of the people in the area, climate change projections and the benefits derived from ecological assets of the watershed.</a:t>
            </a:r>
            <a:endParaRPr lang="en-US" dirty="0"/>
          </a:p>
        </p:txBody>
      </p:sp>
      <p:sp>
        <p:nvSpPr>
          <p:cNvPr id="4" name="Slide Number Placeholder 3"/>
          <p:cNvSpPr>
            <a:spLocks noGrp="1"/>
          </p:cNvSpPr>
          <p:nvPr>
            <p:ph type="sldNum" sz="quarter" idx="5"/>
          </p:nvPr>
        </p:nvSpPr>
        <p:spPr/>
        <p:txBody>
          <a:bodyPr/>
          <a:lstStyle/>
          <a:p>
            <a:fld id="{F3B028B5-72E0-DF4A-8DF5-B40B53B7B937}" type="slidenum">
              <a:rPr lang="en-US" smtClean="0"/>
              <a:t>12</a:t>
            </a:fld>
            <a:endParaRPr lang="en-US"/>
          </a:p>
        </p:txBody>
      </p:sp>
    </p:spTree>
    <p:extLst>
      <p:ext uri="{BB962C8B-B14F-4D97-AF65-F5344CB8AC3E}">
        <p14:creationId xmlns:p14="http://schemas.microsoft.com/office/powerpoint/2010/main" val="1984091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Second involves identifying the issues, opportunities and constraints faced by the watershed. Working with municipalities, indigenous communities and sector stakeholders, with opportunity for input from interested members of the public. Some of these issues can include thing such as:</a:t>
            </a:r>
          </a:p>
          <a:p>
            <a:pPr marL="342900" indent="-342900">
              <a:buFont typeface="Arial" panose="020B0604020202020204" pitchFamily="34" charset="0"/>
              <a:buChar char="•"/>
            </a:pPr>
            <a:endParaRPr lang="en-GB" sz="1100" b="1" dirty="0">
              <a:solidFill>
                <a:schemeClr val="tx1">
                  <a:lumMod val="65000"/>
                  <a:lumOff val="35000"/>
                </a:schemeClr>
              </a:solidFill>
            </a:endParaRPr>
          </a:p>
          <a:p>
            <a:pPr marL="342900" indent="-342900">
              <a:buFont typeface="Arial" panose="020B0604020202020204" pitchFamily="34" charset="0"/>
              <a:buChar char="•"/>
            </a:pPr>
            <a:r>
              <a:rPr lang="en-GB" sz="1200" dirty="0">
                <a:solidFill>
                  <a:schemeClr val="tx1">
                    <a:lumMod val="65000"/>
                    <a:lumOff val="35000"/>
                  </a:schemeClr>
                </a:solidFill>
              </a:rPr>
              <a:t>Climate change - including risks of increased extreme weather and flooding, unpredictable weather patterns, changing ecosystems, invasive species, etc. </a:t>
            </a:r>
          </a:p>
          <a:p>
            <a:pPr marL="342900" indent="-342900">
              <a:buFont typeface="Arial" panose="020B0604020202020204" pitchFamily="34" charset="0"/>
              <a:buChar char="•"/>
            </a:pPr>
            <a:r>
              <a:rPr lang="en-GB" sz="1200" dirty="0">
                <a:solidFill>
                  <a:schemeClr val="tx1">
                    <a:lumMod val="65000"/>
                    <a:lumOff val="35000"/>
                  </a:schemeClr>
                </a:solidFill>
              </a:rPr>
              <a:t>Land use changes - growth and development, use of resources, etc.</a:t>
            </a:r>
          </a:p>
          <a:p>
            <a:pPr marL="342900" indent="-342900">
              <a:buFont typeface="Arial" panose="020B0604020202020204" pitchFamily="34" charset="0"/>
              <a:buChar char="•"/>
            </a:pPr>
            <a:r>
              <a:rPr lang="en-GB" sz="1200" dirty="0">
                <a:solidFill>
                  <a:schemeClr val="tx1">
                    <a:lumMod val="65000"/>
                    <a:lumOff val="35000"/>
                  </a:schemeClr>
                </a:solidFill>
              </a:rPr>
              <a:t>Tourism and recreational uses of environmental features.</a:t>
            </a:r>
          </a:p>
          <a:p>
            <a:endParaRPr lang="en-US" dirty="0"/>
          </a:p>
          <a:p>
            <a:endParaRPr lang="en-US" dirty="0"/>
          </a:p>
        </p:txBody>
      </p:sp>
      <p:sp>
        <p:nvSpPr>
          <p:cNvPr id="4" name="Slide Number Placeholder 3"/>
          <p:cNvSpPr>
            <a:spLocks noGrp="1"/>
          </p:cNvSpPr>
          <p:nvPr>
            <p:ph type="sldNum" sz="quarter" idx="5"/>
          </p:nvPr>
        </p:nvSpPr>
        <p:spPr/>
        <p:txBody>
          <a:bodyPr/>
          <a:lstStyle/>
          <a:p>
            <a:fld id="{F3B028B5-72E0-DF4A-8DF5-B40B53B7B937}" type="slidenum">
              <a:rPr lang="en-US" smtClean="0"/>
              <a:t>13</a:t>
            </a:fld>
            <a:endParaRPr lang="en-US"/>
          </a:p>
        </p:txBody>
      </p:sp>
    </p:spTree>
    <p:extLst>
      <p:ext uri="{BB962C8B-B14F-4D97-AF65-F5344CB8AC3E}">
        <p14:creationId xmlns:p14="http://schemas.microsoft.com/office/powerpoint/2010/main" val="2770754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Third and final step for developing a watershed management plan, is looking to craft solutions of adaptive strategies to address watershed issues. Again all done in concert with input from municipalities, communities, stakeholders and the public.</a:t>
            </a:r>
          </a:p>
        </p:txBody>
      </p:sp>
      <p:sp>
        <p:nvSpPr>
          <p:cNvPr id="4" name="Slide Number Placeholder 3"/>
          <p:cNvSpPr>
            <a:spLocks noGrp="1"/>
          </p:cNvSpPr>
          <p:nvPr>
            <p:ph type="sldNum" sz="quarter" idx="5"/>
          </p:nvPr>
        </p:nvSpPr>
        <p:spPr/>
        <p:txBody>
          <a:bodyPr/>
          <a:lstStyle/>
          <a:p>
            <a:fld id="{F3B028B5-72E0-DF4A-8DF5-B40B53B7B937}" type="slidenum">
              <a:rPr lang="en-US" smtClean="0"/>
              <a:t>14</a:t>
            </a:fld>
            <a:endParaRPr lang="en-US"/>
          </a:p>
        </p:txBody>
      </p:sp>
    </p:spTree>
    <p:extLst>
      <p:ext uri="{BB962C8B-B14F-4D97-AF65-F5344CB8AC3E}">
        <p14:creationId xmlns:p14="http://schemas.microsoft.com/office/powerpoint/2010/main" val="2431140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tx1"/>
                </a:solidFill>
                <a:effectLst/>
                <a:latin typeface="+mn-lt"/>
                <a:ea typeface="+mn-ea"/>
                <a:cs typeface="+mn-cs"/>
              </a:rPr>
              <a:t>IMPORTANT NOTE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tx1"/>
                </a:solidFill>
                <a:effectLst/>
                <a:latin typeface="+mn-lt"/>
                <a:ea typeface="+mn-ea"/>
                <a:cs typeface="+mn-cs"/>
              </a:rPr>
              <a:t>This is not a mandatory or marked task toward coursework. This is </a:t>
            </a:r>
            <a:r>
              <a:rPr lang="en-GB" sz="1400" b="1" i="1" u="none" strike="noStrike" kern="1200" dirty="0">
                <a:solidFill>
                  <a:schemeClr val="tx1"/>
                </a:solidFill>
                <a:effectLst/>
                <a:latin typeface="+mn-lt"/>
                <a:ea typeface="+mn-ea"/>
                <a:cs typeface="+mn-cs"/>
              </a:rPr>
              <a:t>self-led tutorial work </a:t>
            </a:r>
            <a:r>
              <a:rPr lang="en-GB" sz="1400" b="0" i="0" u="none" strike="noStrike" kern="1200" dirty="0">
                <a:solidFill>
                  <a:schemeClr val="tx1"/>
                </a:solidFill>
                <a:effectLst/>
                <a:latin typeface="+mn-lt"/>
                <a:ea typeface="+mn-ea"/>
                <a:cs typeface="+mn-cs"/>
              </a:rPr>
              <a:t>to be completed by the student, for the benefit of their wider knowledge and engagement with cutting-edge literature in the field of freshwater conservation. It is suggested to be undertaken, as it may be useful to students for further understanding of the topic, may be useful information in later coursework, the exam, or even in linking within another module.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1"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u="none" strike="noStrike" kern="1200" dirty="0">
                <a:solidFill>
                  <a:schemeClr val="tx1"/>
                </a:solidFill>
                <a:effectLst/>
                <a:latin typeface="+mn-lt"/>
                <a:ea typeface="+mn-ea"/>
                <a:cs typeface="+mn-cs"/>
              </a:rPr>
              <a:t>Helpful starting points…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1"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u="none" strike="noStrike" kern="1200" dirty="0">
                <a:solidFill>
                  <a:schemeClr val="tx1"/>
                </a:solidFill>
                <a:effectLst/>
                <a:latin typeface="+mn-lt"/>
                <a:ea typeface="+mn-ea"/>
                <a:cs typeface="+mn-cs"/>
              </a:rPr>
              <a:t>Effective Watershed Management: Planning, Implementation, and Evaluation</a:t>
            </a:r>
            <a:r>
              <a:rPr lang="en-GB" sz="1200" b="0" i="0" u="none" strike="noStrike" kern="1200" dirty="0">
                <a:solidFill>
                  <a:schemeClr val="tx1"/>
                </a:solidFill>
                <a:effectLst/>
                <a:latin typeface="+mn-lt"/>
                <a:ea typeface="+mn-ea"/>
                <a:cs typeface="+mn-cs"/>
              </a:rPr>
              <a:t> (2014)</a:t>
            </a:r>
          </a:p>
          <a:p>
            <a:r>
              <a:rPr lang="en-US" b="1" dirty="0"/>
              <a:t>https://</a:t>
            </a:r>
            <a:r>
              <a:rPr lang="en-US" b="1" dirty="0" err="1"/>
              <a:t>www.omicsonline.org</a:t>
            </a:r>
            <a:r>
              <a:rPr lang="en-US" b="1" dirty="0"/>
              <a:t>/open-access/effective-watershed-management-planning-implementation-and-evaluation-2157-7587.1000e119.php?aid=40873  </a:t>
            </a:r>
          </a:p>
        </p:txBody>
      </p:sp>
      <p:sp>
        <p:nvSpPr>
          <p:cNvPr id="4" name="Slide Number Placeholder 3"/>
          <p:cNvSpPr>
            <a:spLocks noGrp="1"/>
          </p:cNvSpPr>
          <p:nvPr>
            <p:ph type="sldNum" sz="quarter" idx="5"/>
          </p:nvPr>
        </p:nvSpPr>
        <p:spPr/>
        <p:txBody>
          <a:bodyPr/>
          <a:lstStyle/>
          <a:p>
            <a:fld id="{A8A87F77-8281-B94B-8458-C4A0F4B2D2A8}" type="slidenum">
              <a:rPr lang="en-US" smtClean="0"/>
              <a:t>15</a:t>
            </a:fld>
            <a:endParaRPr lang="en-US"/>
          </a:p>
        </p:txBody>
      </p:sp>
    </p:spTree>
    <p:extLst>
      <p:ext uri="{BB962C8B-B14F-4D97-AF65-F5344CB8AC3E}">
        <p14:creationId xmlns:p14="http://schemas.microsoft.com/office/powerpoint/2010/main" val="37129353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B028B5-72E0-DF4A-8DF5-B40B53B7B937}" type="slidenum">
              <a:rPr lang="en-US" smtClean="0"/>
              <a:t>16</a:t>
            </a:fld>
            <a:endParaRPr lang="en-US"/>
          </a:p>
        </p:txBody>
      </p:sp>
    </p:spTree>
    <p:extLst>
      <p:ext uri="{BB962C8B-B14F-4D97-AF65-F5344CB8AC3E}">
        <p14:creationId xmlns:p14="http://schemas.microsoft.com/office/powerpoint/2010/main" val="252660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8662C9-61F2-FF43-B99C-64F0FF53E949}" type="datetimeFigureOut">
              <a:rPr lang="en-US" smtClean="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3662012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8662C9-61F2-FF43-B99C-64F0FF53E949}" type="datetimeFigureOut">
              <a:rPr lang="en-US" smtClean="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279171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8662C9-61F2-FF43-B99C-64F0FF53E949}" type="datetimeFigureOut">
              <a:rPr lang="en-US" smtClean="0"/>
              <a:t>11/21/19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4120455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4A8662C9-61F2-FF43-B99C-64F0FF53E949}" type="datetimeFigureOut">
              <a:rPr lang="en-US" smtClean="0"/>
              <a:t>11/21/19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673421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4A8662C9-61F2-FF43-B99C-64F0FF53E949}" type="datetimeFigureOut">
              <a:rPr lang="en-US" smtClean="0"/>
              <a:t>11/21/19</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1355764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4A8662C9-61F2-FF43-B99C-64F0FF53E949}" type="datetimeFigureOut">
              <a:rPr lang="en-US" smtClean="0"/>
              <a:t>11/21/19</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1643554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A8662C9-61F2-FF43-B99C-64F0FF53E949}" type="datetimeFigureOut">
              <a:rPr lang="en-US" smtClean="0"/>
              <a:t>11/21/19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1635043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4A8662C9-61F2-FF43-B99C-64F0FF53E949}" type="datetimeFigureOut">
              <a:rPr lang="en-US" smtClean="0"/>
              <a:t>11/21/19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3601893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4A8662C9-61F2-FF43-B99C-64F0FF53E949}" type="datetimeFigureOut">
              <a:rPr lang="en-US" smtClean="0"/>
              <a:t>11/21/19</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3944157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8662C9-61F2-FF43-B99C-64F0FF53E949}" type="datetimeFigureOut">
              <a:rPr lang="en-US" smtClean="0"/>
              <a:t>11/21/19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878371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8662C9-61F2-FF43-B99C-64F0FF53E949}" type="datetimeFigureOut">
              <a:rPr lang="en-US" smtClean="0"/>
              <a:t>11/21/19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639462-4227-EB4C-97DE-85F124FF6A40}" type="slidenum">
              <a:rPr lang="en-US" smtClean="0"/>
              <a:t>‹#›</a:t>
            </a:fld>
            <a:endParaRPr lang="en-US"/>
          </a:p>
        </p:txBody>
      </p:sp>
    </p:spTree>
    <p:extLst>
      <p:ext uri="{BB962C8B-B14F-4D97-AF65-F5344CB8AC3E}">
        <p14:creationId xmlns:p14="http://schemas.microsoft.com/office/powerpoint/2010/main" val="2921411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4A8662C9-61F2-FF43-B99C-64F0FF53E949}" type="datetimeFigureOut">
              <a:rPr lang="en-US" smtClean="0"/>
              <a:t>11/21/19</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65639462-4227-EB4C-97DE-85F124FF6A40}" type="slidenum">
              <a:rPr lang="en-US" smtClean="0"/>
              <a:t>‹#›</a:t>
            </a:fld>
            <a:endParaRPr lang="en-US"/>
          </a:p>
        </p:txBody>
      </p:sp>
    </p:spTree>
    <p:extLst>
      <p:ext uri="{BB962C8B-B14F-4D97-AF65-F5344CB8AC3E}">
        <p14:creationId xmlns:p14="http://schemas.microsoft.com/office/powerpoint/2010/main" val="3871387529"/>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DFAB4-BDE9-C240-94D3-976A6B389F6F}"/>
              </a:ext>
            </a:extLst>
          </p:cNvPr>
          <p:cNvSpPr>
            <a:spLocks noGrp="1"/>
          </p:cNvSpPr>
          <p:nvPr>
            <p:ph type="ctrTitle"/>
          </p:nvPr>
        </p:nvSpPr>
        <p:spPr/>
        <p:txBody>
          <a:bodyPr/>
          <a:lstStyle/>
          <a:p>
            <a:r>
              <a:rPr lang="en-US" dirty="0"/>
              <a:t>Watershed Management</a:t>
            </a:r>
          </a:p>
        </p:txBody>
      </p:sp>
      <p:sp>
        <p:nvSpPr>
          <p:cNvPr id="3" name="Subtitle 2">
            <a:extLst>
              <a:ext uri="{FF2B5EF4-FFF2-40B4-BE49-F238E27FC236}">
                <a16:creationId xmlns:a16="http://schemas.microsoft.com/office/drawing/2014/main" id="{8C361BFB-2447-4340-8353-DB4C446F9ED5}"/>
              </a:ext>
            </a:extLst>
          </p:cNvPr>
          <p:cNvSpPr>
            <a:spLocks noGrp="1"/>
          </p:cNvSpPr>
          <p:nvPr>
            <p:ph type="subTitle" idx="1"/>
          </p:nvPr>
        </p:nvSpPr>
        <p:spPr/>
        <p:txBody>
          <a:bodyPr/>
          <a:lstStyle/>
          <a:p>
            <a:r>
              <a:rPr lang="en-US" dirty="0"/>
              <a:t>Sustainably managing water of the land </a:t>
            </a:r>
            <a:br>
              <a:rPr lang="en-US" dirty="0"/>
            </a:br>
            <a:r>
              <a:rPr lang="en-US" dirty="0"/>
              <a:t>and engineering hydrology</a:t>
            </a:r>
          </a:p>
        </p:txBody>
      </p:sp>
    </p:spTree>
    <p:extLst>
      <p:ext uri="{BB962C8B-B14F-4D97-AF65-F5344CB8AC3E}">
        <p14:creationId xmlns:p14="http://schemas.microsoft.com/office/powerpoint/2010/main" val="4012278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B62C0-0E32-F44F-8219-0B0C8AF4B5F3}"/>
              </a:ext>
            </a:extLst>
          </p:cNvPr>
          <p:cNvSpPr>
            <a:spLocks noGrp="1"/>
          </p:cNvSpPr>
          <p:nvPr>
            <p:ph type="title"/>
          </p:nvPr>
        </p:nvSpPr>
        <p:spPr/>
        <p:txBody>
          <a:bodyPr/>
          <a:lstStyle/>
          <a:p>
            <a:r>
              <a:rPr lang="en-US" dirty="0"/>
              <a:t>What does “</a:t>
            </a:r>
            <a:r>
              <a:rPr lang="en-US" b="1" i="1" dirty="0"/>
              <a:t>Watershed Management </a:t>
            </a:r>
            <a:r>
              <a:rPr lang="en-US" dirty="0"/>
              <a:t>mean”?</a:t>
            </a:r>
          </a:p>
        </p:txBody>
      </p:sp>
      <p:sp>
        <p:nvSpPr>
          <p:cNvPr id="3" name="Content Placeholder 2">
            <a:extLst>
              <a:ext uri="{FF2B5EF4-FFF2-40B4-BE49-F238E27FC236}">
                <a16:creationId xmlns:a16="http://schemas.microsoft.com/office/drawing/2014/main" id="{928E70D5-0B27-1940-8EAC-859FB2A86A4A}"/>
              </a:ext>
            </a:extLst>
          </p:cNvPr>
          <p:cNvSpPr>
            <a:spLocks noGrp="1"/>
          </p:cNvSpPr>
          <p:nvPr>
            <p:ph idx="1"/>
          </p:nvPr>
        </p:nvSpPr>
        <p:spPr/>
        <p:txBody>
          <a:bodyPr/>
          <a:lstStyle/>
          <a:p>
            <a:r>
              <a:rPr lang="en-US" sz="2400" b="1" i="1" dirty="0"/>
              <a:t>Watershed – </a:t>
            </a:r>
            <a:r>
              <a:rPr lang="en-US" sz="2400" dirty="0"/>
              <a:t>an area or ridge that separates waters flowing to different rivers, basins or seas.</a:t>
            </a:r>
            <a:br>
              <a:rPr lang="en-US" dirty="0"/>
            </a:br>
            <a:r>
              <a:rPr lang="en-US" dirty="0"/>
              <a:t>Synonyms include: </a:t>
            </a:r>
            <a:r>
              <a:rPr lang="en-US" i="1" dirty="0"/>
              <a:t>Drainage basin</a:t>
            </a:r>
            <a:r>
              <a:rPr lang="en-US" dirty="0"/>
              <a:t> and </a:t>
            </a:r>
            <a:r>
              <a:rPr lang="en-US" i="1" dirty="0"/>
              <a:t>catchment area.</a:t>
            </a:r>
            <a:br>
              <a:rPr lang="en-US" dirty="0"/>
            </a:br>
            <a:endParaRPr lang="en-US" dirty="0"/>
          </a:p>
          <a:p>
            <a:r>
              <a:rPr lang="en-US" dirty="0"/>
              <a:t>Size differs depending on location, environment and other numerous variables.</a:t>
            </a:r>
            <a:br>
              <a:rPr lang="en-US" dirty="0"/>
            </a:br>
            <a:endParaRPr lang="en-US" dirty="0"/>
          </a:p>
          <a:p>
            <a:r>
              <a:rPr lang="en-US" dirty="0"/>
              <a:t>Refers to surface water </a:t>
            </a:r>
            <a:r>
              <a:rPr lang="en-US" b="1" i="1" dirty="0"/>
              <a:t>and </a:t>
            </a:r>
            <a:r>
              <a:rPr lang="en-US" dirty="0"/>
              <a:t>groundwater (or aquafers).</a:t>
            </a:r>
          </a:p>
          <a:p>
            <a:endParaRPr lang="en-US" dirty="0"/>
          </a:p>
          <a:p>
            <a:r>
              <a:rPr lang="en-US" b="1" dirty="0"/>
              <a:t>Watershed Management – </a:t>
            </a:r>
            <a:r>
              <a:rPr lang="en-US" dirty="0"/>
              <a:t>the planning that results in a process of how to best protect and improve the water quality and other natural resources of a watershed.</a:t>
            </a:r>
            <a:endParaRPr lang="en-US" b="1" dirty="0"/>
          </a:p>
        </p:txBody>
      </p:sp>
    </p:spTree>
    <p:extLst>
      <p:ext uri="{BB962C8B-B14F-4D97-AF65-F5344CB8AC3E}">
        <p14:creationId xmlns:p14="http://schemas.microsoft.com/office/powerpoint/2010/main" val="312702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EB2B-FF94-A542-81FE-2B1EA29B9FA0}"/>
              </a:ext>
            </a:extLst>
          </p:cNvPr>
          <p:cNvSpPr>
            <a:spLocks noGrp="1"/>
          </p:cNvSpPr>
          <p:nvPr>
            <p:ph type="title"/>
          </p:nvPr>
        </p:nvSpPr>
        <p:spPr/>
        <p:txBody>
          <a:bodyPr/>
          <a:lstStyle/>
          <a:p>
            <a:r>
              <a:rPr lang="en-US" dirty="0"/>
              <a:t>The UK’s Watershed</a:t>
            </a:r>
          </a:p>
        </p:txBody>
      </p:sp>
      <p:pic>
        <p:nvPicPr>
          <p:cNvPr id="4" name="Picture 3">
            <a:extLst>
              <a:ext uri="{FF2B5EF4-FFF2-40B4-BE49-F238E27FC236}">
                <a16:creationId xmlns:a16="http://schemas.microsoft.com/office/drawing/2014/main" id="{0CE5D6B4-D654-1C4B-A452-D036F99B5660}"/>
              </a:ext>
            </a:extLst>
          </p:cNvPr>
          <p:cNvPicPr>
            <a:picLocks noChangeAspect="1"/>
          </p:cNvPicPr>
          <p:nvPr/>
        </p:nvPicPr>
        <p:blipFill>
          <a:blip r:embed="rId3"/>
          <a:stretch>
            <a:fillRect/>
          </a:stretch>
        </p:blipFill>
        <p:spPr>
          <a:xfrm>
            <a:off x="7602626" y="0"/>
            <a:ext cx="4961334" cy="6858000"/>
          </a:xfrm>
          <a:prstGeom prst="rect">
            <a:avLst/>
          </a:prstGeom>
        </p:spPr>
      </p:pic>
      <p:sp>
        <p:nvSpPr>
          <p:cNvPr id="3" name="Content Placeholder 2">
            <a:extLst>
              <a:ext uri="{FF2B5EF4-FFF2-40B4-BE49-F238E27FC236}">
                <a16:creationId xmlns:a16="http://schemas.microsoft.com/office/drawing/2014/main" id="{1CC39161-AD54-1B41-B846-8560D1B6C054}"/>
              </a:ext>
            </a:extLst>
          </p:cNvPr>
          <p:cNvSpPr>
            <a:spLocks noGrp="1"/>
          </p:cNvSpPr>
          <p:nvPr>
            <p:ph idx="1"/>
          </p:nvPr>
        </p:nvSpPr>
        <p:spPr>
          <a:xfrm>
            <a:off x="3869268" y="864108"/>
            <a:ext cx="4670298" cy="5120640"/>
          </a:xfrm>
        </p:spPr>
        <p:txBody>
          <a:bodyPr/>
          <a:lstStyle/>
          <a:p>
            <a:pPr marL="0" indent="0">
              <a:buNone/>
            </a:pPr>
            <a:r>
              <a:rPr lang="en-US" sz="2400" b="1" i="1" dirty="0"/>
              <a:t>The British Watershed Line</a:t>
            </a:r>
          </a:p>
          <a:p>
            <a:endParaRPr lang="en-US" b="1" i="1" dirty="0"/>
          </a:p>
          <a:p>
            <a:r>
              <a:rPr lang="en-US" i="1" dirty="0"/>
              <a:t>“</a:t>
            </a:r>
            <a:r>
              <a:rPr lang="en-GB" i="1" dirty="0"/>
              <a:t>Throughout the undulating terrain of Britain runs an invisible line that acutely divides the country’s rainfall and shapes the landscape we have today.  </a:t>
            </a:r>
          </a:p>
          <a:p>
            <a:r>
              <a:rPr lang="en-GB" i="1" dirty="0"/>
              <a:t>The British Watershed Line is a reclusive geographical wonder that signifies the point where rainfall will feed the west or the east and eventually flow into either the Atlantic or North Sea.”</a:t>
            </a:r>
          </a:p>
          <a:p>
            <a:r>
              <a:rPr lang="en-GB" sz="1600" i="1" dirty="0"/>
              <a:t>- </a:t>
            </a:r>
            <a:r>
              <a:rPr lang="en-GB" sz="1600" dirty="0"/>
              <a:t>Jason </a:t>
            </a:r>
            <a:r>
              <a:rPr lang="en-GB" sz="1600" dirty="0" err="1"/>
              <a:t>Bascombe</a:t>
            </a:r>
            <a:br>
              <a:rPr lang="en-GB" sz="1600" dirty="0"/>
            </a:br>
            <a:r>
              <a:rPr lang="en-GB" sz="1600" dirty="0"/>
              <a:t>(geography and geology landscape photographer).</a:t>
            </a:r>
            <a:endParaRPr lang="en-US" sz="1600" i="1" dirty="0"/>
          </a:p>
        </p:txBody>
      </p:sp>
    </p:spTree>
    <p:extLst>
      <p:ext uri="{BB962C8B-B14F-4D97-AF65-F5344CB8AC3E}">
        <p14:creationId xmlns:p14="http://schemas.microsoft.com/office/powerpoint/2010/main" val="1988775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4662-0216-4847-8483-3843F1E4D169}"/>
              </a:ext>
            </a:extLst>
          </p:cNvPr>
          <p:cNvSpPr>
            <a:spLocks noGrp="1"/>
          </p:cNvSpPr>
          <p:nvPr>
            <p:ph type="title"/>
          </p:nvPr>
        </p:nvSpPr>
        <p:spPr/>
        <p:txBody>
          <a:bodyPr/>
          <a:lstStyle/>
          <a:p>
            <a:r>
              <a:rPr lang="en-US" dirty="0"/>
              <a:t>Water and Policy</a:t>
            </a:r>
          </a:p>
        </p:txBody>
      </p:sp>
      <p:sp>
        <p:nvSpPr>
          <p:cNvPr id="3" name="Content Placeholder 2">
            <a:extLst>
              <a:ext uri="{FF2B5EF4-FFF2-40B4-BE49-F238E27FC236}">
                <a16:creationId xmlns:a16="http://schemas.microsoft.com/office/drawing/2014/main" id="{302FC54D-59B7-8743-A352-6F2225139AC3}"/>
              </a:ext>
            </a:extLst>
          </p:cNvPr>
          <p:cNvSpPr>
            <a:spLocks noGrp="1"/>
          </p:cNvSpPr>
          <p:nvPr>
            <p:ph idx="1"/>
          </p:nvPr>
        </p:nvSpPr>
        <p:spPr>
          <a:xfrm>
            <a:off x="4083269" y="612569"/>
            <a:ext cx="7725103" cy="5623718"/>
          </a:xfrm>
        </p:spPr>
        <p:txBody>
          <a:bodyPr>
            <a:normAutofit lnSpcReduction="10000"/>
          </a:bodyPr>
          <a:lstStyle/>
          <a:p>
            <a:pPr marL="0" indent="0">
              <a:buNone/>
            </a:pPr>
            <a:r>
              <a:rPr lang="en-US" sz="2400" b="1" dirty="0"/>
              <a:t>The Water Framework Directive (WFD)</a:t>
            </a:r>
          </a:p>
          <a:p>
            <a:pPr marL="0" indent="0">
              <a:buNone/>
            </a:pPr>
            <a:r>
              <a:rPr lang="en-US" b="1" dirty="0"/>
              <a:t>Integrated river basin management for Europe</a:t>
            </a:r>
            <a:endParaRPr lang="en-US" dirty="0"/>
          </a:p>
          <a:p>
            <a:pPr marL="0" indent="0">
              <a:buNone/>
            </a:pPr>
            <a:endParaRPr lang="en-US" dirty="0"/>
          </a:p>
          <a:p>
            <a:pPr marL="0" indent="0">
              <a:buNone/>
            </a:pPr>
            <a:r>
              <a:rPr lang="en-US" b="1" dirty="0"/>
              <a:t>Includes…</a:t>
            </a:r>
          </a:p>
          <a:p>
            <a:r>
              <a:rPr lang="en-US" b="1" dirty="0"/>
              <a:t>Specific legislation:</a:t>
            </a:r>
            <a:br>
              <a:rPr lang="en-US" dirty="0"/>
            </a:br>
            <a:r>
              <a:rPr lang="en-US" dirty="0"/>
              <a:t>Managing groundwater</a:t>
            </a:r>
            <a:br>
              <a:rPr lang="en-US" dirty="0"/>
            </a:br>
            <a:r>
              <a:rPr lang="en-US" dirty="0"/>
              <a:t>Managing chemical pollution of surface waters</a:t>
            </a:r>
          </a:p>
          <a:p>
            <a:r>
              <a:rPr lang="en-US" b="1" dirty="0"/>
              <a:t>A common implementation strategy.</a:t>
            </a:r>
          </a:p>
          <a:p>
            <a:endParaRPr lang="en-US" b="1" dirty="0"/>
          </a:p>
          <a:p>
            <a:pPr marL="0" indent="0">
              <a:buNone/>
            </a:pPr>
            <a:r>
              <a:rPr lang="en-US" b="1" dirty="0"/>
              <a:t>Aims…</a:t>
            </a:r>
          </a:p>
          <a:p>
            <a:r>
              <a:rPr lang="en-US" b="1" dirty="0"/>
              <a:t>Protect/Enhance </a:t>
            </a:r>
            <a:r>
              <a:rPr lang="en-US" dirty="0"/>
              <a:t>all waters (surface, ground and coastal)</a:t>
            </a:r>
          </a:p>
          <a:p>
            <a:r>
              <a:rPr lang="en-US" b="1" dirty="0"/>
              <a:t>Achieve ”Good Status”</a:t>
            </a:r>
            <a:r>
              <a:rPr lang="en-US" dirty="0"/>
              <a:t> for all waters.</a:t>
            </a:r>
          </a:p>
          <a:p>
            <a:r>
              <a:rPr lang="en-US" dirty="0"/>
              <a:t>Manage water bodies </a:t>
            </a:r>
            <a:r>
              <a:rPr lang="en-US" b="1" dirty="0"/>
              <a:t>based on river basins or catchments.</a:t>
            </a:r>
          </a:p>
          <a:p>
            <a:r>
              <a:rPr lang="en-US" b="1" dirty="0"/>
              <a:t>Involve the public.</a:t>
            </a:r>
          </a:p>
        </p:txBody>
      </p:sp>
    </p:spTree>
    <p:extLst>
      <p:ext uri="{BB962C8B-B14F-4D97-AF65-F5344CB8AC3E}">
        <p14:creationId xmlns:p14="http://schemas.microsoft.com/office/powerpoint/2010/main" val="2381072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4662-0216-4847-8483-3843F1E4D169}"/>
              </a:ext>
            </a:extLst>
          </p:cNvPr>
          <p:cNvSpPr>
            <a:spLocks noGrp="1"/>
          </p:cNvSpPr>
          <p:nvPr>
            <p:ph type="title"/>
          </p:nvPr>
        </p:nvSpPr>
        <p:spPr/>
        <p:txBody>
          <a:bodyPr/>
          <a:lstStyle/>
          <a:p>
            <a:r>
              <a:rPr lang="en-US" dirty="0"/>
              <a:t>Water and Policy</a:t>
            </a:r>
          </a:p>
        </p:txBody>
      </p:sp>
      <p:pic>
        <p:nvPicPr>
          <p:cNvPr id="4" name="Picture 3">
            <a:extLst>
              <a:ext uri="{FF2B5EF4-FFF2-40B4-BE49-F238E27FC236}">
                <a16:creationId xmlns:a16="http://schemas.microsoft.com/office/drawing/2014/main" id="{A492168E-008C-D248-AA58-87B75F3F7861}"/>
              </a:ext>
            </a:extLst>
          </p:cNvPr>
          <p:cNvPicPr>
            <a:picLocks noChangeAspect="1"/>
          </p:cNvPicPr>
          <p:nvPr/>
        </p:nvPicPr>
        <p:blipFill>
          <a:blip r:embed="rId3"/>
          <a:stretch>
            <a:fillRect/>
          </a:stretch>
        </p:blipFill>
        <p:spPr>
          <a:xfrm>
            <a:off x="158323" y="1006391"/>
            <a:ext cx="6268983" cy="4836073"/>
          </a:xfrm>
          <a:prstGeom prst="rect">
            <a:avLst/>
          </a:prstGeom>
        </p:spPr>
      </p:pic>
      <p:sp>
        <p:nvSpPr>
          <p:cNvPr id="3" name="Content Placeholder 2">
            <a:extLst>
              <a:ext uri="{FF2B5EF4-FFF2-40B4-BE49-F238E27FC236}">
                <a16:creationId xmlns:a16="http://schemas.microsoft.com/office/drawing/2014/main" id="{302FC54D-59B7-8743-A352-6F2225139AC3}"/>
              </a:ext>
            </a:extLst>
          </p:cNvPr>
          <p:cNvSpPr>
            <a:spLocks noGrp="1"/>
          </p:cNvSpPr>
          <p:nvPr>
            <p:ph idx="1"/>
          </p:nvPr>
        </p:nvSpPr>
        <p:spPr>
          <a:xfrm>
            <a:off x="6306207" y="216145"/>
            <a:ext cx="5407572" cy="6416566"/>
          </a:xfrm>
        </p:spPr>
        <p:txBody>
          <a:bodyPr>
            <a:normAutofit lnSpcReduction="10000"/>
          </a:bodyPr>
          <a:lstStyle/>
          <a:p>
            <a:pPr marL="0" indent="0">
              <a:buNone/>
            </a:pPr>
            <a:r>
              <a:rPr lang="en-US" b="1" dirty="0"/>
              <a:t>Links to other EU Frameworks, Directives and Legislation…</a:t>
            </a:r>
          </a:p>
          <a:p>
            <a:pPr marL="0" indent="0">
              <a:buNone/>
            </a:pPr>
            <a:endParaRPr lang="en-US" b="1" dirty="0"/>
          </a:p>
          <a:p>
            <a:r>
              <a:rPr lang="en-US" b="1" dirty="0"/>
              <a:t>Birds &amp; Habitats Directives – </a:t>
            </a:r>
            <a:r>
              <a:rPr lang="en-US" dirty="0"/>
              <a:t>Protection of biodiversity within/around water.</a:t>
            </a:r>
          </a:p>
          <a:p>
            <a:r>
              <a:rPr lang="en-US" b="1" dirty="0"/>
              <a:t>Drinking water, Bathing waters and Urban Waste Water Directives – </a:t>
            </a:r>
            <a:r>
              <a:rPr lang="en-US" dirty="0"/>
              <a:t>Managing/sustainably regulating specific uses of water.</a:t>
            </a:r>
          </a:p>
          <a:p>
            <a:r>
              <a:rPr lang="en-US" b="1" dirty="0"/>
              <a:t>Industrial Emissions and Environmental Impact Assessment Directives </a:t>
            </a:r>
            <a:r>
              <a:rPr lang="en-US" dirty="0"/>
              <a:t>– regulation of activities undertaken in or around water.</a:t>
            </a:r>
            <a:endParaRPr lang="en-US" b="1" dirty="0"/>
          </a:p>
          <a:p>
            <a:r>
              <a:rPr lang="en-US" b="1" dirty="0"/>
              <a:t>Floods and Marine Strategy Framework – </a:t>
            </a:r>
            <a:r>
              <a:rPr lang="en-US" dirty="0"/>
              <a:t>flood regulation and climate control.</a:t>
            </a:r>
          </a:p>
          <a:p>
            <a:r>
              <a:rPr lang="en-US" b="1" dirty="0"/>
              <a:t>Substances Directive / Pesticides Directive – </a:t>
            </a:r>
            <a:r>
              <a:rPr lang="en-US" dirty="0"/>
              <a:t>chemical protection.</a:t>
            </a:r>
          </a:p>
          <a:p>
            <a:r>
              <a:rPr lang="en-US" b="1" dirty="0"/>
              <a:t>Groundwater Directive – </a:t>
            </a:r>
            <a:r>
              <a:rPr lang="en-US" dirty="0"/>
              <a:t>over abstraction protection.</a:t>
            </a:r>
            <a:endParaRPr lang="en-US" b="1" dirty="0"/>
          </a:p>
          <a:p>
            <a:r>
              <a:rPr lang="en-US" b="1" dirty="0"/>
              <a:t>Nitrates Directive - </a:t>
            </a:r>
            <a:r>
              <a:rPr lang="en-US" dirty="0"/>
              <a:t> protecting waters against agricultural pressures.</a:t>
            </a:r>
            <a:endParaRPr lang="en-US" b="1" dirty="0"/>
          </a:p>
        </p:txBody>
      </p:sp>
      <p:sp>
        <p:nvSpPr>
          <p:cNvPr id="5" name="TextBox 4">
            <a:extLst>
              <a:ext uri="{FF2B5EF4-FFF2-40B4-BE49-F238E27FC236}">
                <a16:creationId xmlns:a16="http://schemas.microsoft.com/office/drawing/2014/main" id="{F9848430-6B30-0643-BE6D-28113B79A69B}"/>
              </a:ext>
            </a:extLst>
          </p:cNvPr>
          <p:cNvSpPr txBox="1"/>
          <p:nvPr/>
        </p:nvSpPr>
        <p:spPr>
          <a:xfrm>
            <a:off x="158323" y="5586520"/>
            <a:ext cx="4242443" cy="276999"/>
          </a:xfrm>
          <a:prstGeom prst="rect">
            <a:avLst/>
          </a:prstGeom>
          <a:noFill/>
        </p:spPr>
        <p:txBody>
          <a:bodyPr wrap="none" rtlCol="0">
            <a:spAutoFit/>
          </a:bodyPr>
          <a:lstStyle/>
          <a:p>
            <a:r>
              <a:rPr lang="en-GB" sz="1200" dirty="0"/>
              <a:t>WFD Interaction with other EU Legislation (Source: SWMI‌, 2015)</a:t>
            </a:r>
            <a:endParaRPr lang="en-US" sz="1200" dirty="0"/>
          </a:p>
        </p:txBody>
      </p:sp>
    </p:spTree>
    <p:extLst>
      <p:ext uri="{BB962C8B-B14F-4D97-AF65-F5344CB8AC3E}">
        <p14:creationId xmlns:p14="http://schemas.microsoft.com/office/powerpoint/2010/main" val="3122177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4662-0216-4847-8483-3843F1E4D169}"/>
              </a:ext>
            </a:extLst>
          </p:cNvPr>
          <p:cNvSpPr>
            <a:spLocks noGrp="1"/>
          </p:cNvSpPr>
          <p:nvPr>
            <p:ph type="title"/>
          </p:nvPr>
        </p:nvSpPr>
        <p:spPr/>
        <p:txBody>
          <a:bodyPr/>
          <a:lstStyle/>
          <a:p>
            <a:r>
              <a:rPr lang="en-US" dirty="0"/>
              <a:t>Water and Policy</a:t>
            </a:r>
          </a:p>
        </p:txBody>
      </p:sp>
      <p:sp>
        <p:nvSpPr>
          <p:cNvPr id="3" name="Content Placeholder 2">
            <a:extLst>
              <a:ext uri="{FF2B5EF4-FFF2-40B4-BE49-F238E27FC236}">
                <a16:creationId xmlns:a16="http://schemas.microsoft.com/office/drawing/2014/main" id="{302FC54D-59B7-8743-A352-6F2225139AC3}"/>
              </a:ext>
            </a:extLst>
          </p:cNvPr>
          <p:cNvSpPr>
            <a:spLocks noGrp="1"/>
          </p:cNvSpPr>
          <p:nvPr>
            <p:ph idx="1"/>
          </p:nvPr>
        </p:nvSpPr>
        <p:spPr>
          <a:xfrm>
            <a:off x="3869268" y="441434"/>
            <a:ext cx="7315200" cy="6416566"/>
          </a:xfrm>
        </p:spPr>
        <p:txBody>
          <a:bodyPr>
            <a:normAutofit lnSpcReduction="10000"/>
          </a:bodyPr>
          <a:lstStyle/>
          <a:p>
            <a:r>
              <a:rPr lang="en-US" sz="2400" b="1" dirty="0"/>
              <a:t>Flood &amp; Water Management Act (2010)</a:t>
            </a:r>
          </a:p>
          <a:p>
            <a:pPr marL="0" indent="0">
              <a:buNone/>
            </a:pPr>
            <a:r>
              <a:rPr lang="en-US" b="1" dirty="0"/>
              <a:t>Aim</a:t>
            </a:r>
            <a:r>
              <a:rPr lang="en-US" dirty="0"/>
              <a:t> – to provide better, more sustainable management of flood risk for people, homes and businesses, help safeguard community groups from unaffordable rises in surface water drainage charges and protect water supplies to the consumer.</a:t>
            </a:r>
          </a:p>
          <a:p>
            <a:pPr marL="0" indent="0">
              <a:buNone/>
            </a:pPr>
            <a:endParaRPr lang="en-US" dirty="0"/>
          </a:p>
          <a:p>
            <a:pPr marL="0" indent="0">
              <a:buNone/>
            </a:pPr>
            <a:r>
              <a:rPr lang="en-US" dirty="0"/>
              <a:t>The people responsible under this act…</a:t>
            </a:r>
          </a:p>
          <a:p>
            <a:r>
              <a:rPr lang="en-US" dirty="0"/>
              <a:t>Agencies  such as The Environment Agency, Natural Resources Wales (NRW))</a:t>
            </a:r>
          </a:p>
          <a:p>
            <a:r>
              <a:rPr lang="en-US" dirty="0"/>
              <a:t>Lead Local Flood Authorities (LLFAs)</a:t>
            </a:r>
          </a:p>
          <a:p>
            <a:r>
              <a:rPr lang="en-US" dirty="0"/>
              <a:t>Local Authorities</a:t>
            </a:r>
          </a:p>
          <a:p>
            <a:r>
              <a:rPr lang="en-US" dirty="0"/>
              <a:t>Planning Authorities</a:t>
            </a:r>
          </a:p>
          <a:p>
            <a:r>
              <a:rPr lang="en-US" dirty="0"/>
              <a:t>Internal Drainage Boards (IDBs)</a:t>
            </a:r>
          </a:p>
          <a:p>
            <a:r>
              <a:rPr lang="en-US" dirty="0"/>
              <a:t>Highway Authorities</a:t>
            </a:r>
          </a:p>
          <a:p>
            <a:r>
              <a:rPr lang="en-US" dirty="0"/>
              <a:t>Water and sewage companies</a:t>
            </a:r>
          </a:p>
          <a:p>
            <a:r>
              <a:rPr lang="en-US" dirty="0"/>
              <a:t>Riparian owners </a:t>
            </a:r>
          </a:p>
          <a:p>
            <a:r>
              <a:rPr lang="en-US" dirty="0"/>
              <a:t>Property owners.</a:t>
            </a:r>
          </a:p>
          <a:p>
            <a:endParaRPr lang="en-US" dirty="0"/>
          </a:p>
        </p:txBody>
      </p:sp>
    </p:spTree>
    <p:extLst>
      <p:ext uri="{BB962C8B-B14F-4D97-AF65-F5344CB8AC3E}">
        <p14:creationId xmlns:p14="http://schemas.microsoft.com/office/powerpoint/2010/main" val="3411917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4662-0216-4847-8483-3843F1E4D169}"/>
              </a:ext>
            </a:extLst>
          </p:cNvPr>
          <p:cNvSpPr>
            <a:spLocks noGrp="1"/>
          </p:cNvSpPr>
          <p:nvPr>
            <p:ph type="title"/>
          </p:nvPr>
        </p:nvSpPr>
        <p:spPr/>
        <p:txBody>
          <a:bodyPr/>
          <a:lstStyle/>
          <a:p>
            <a:r>
              <a:rPr lang="en-US" dirty="0"/>
              <a:t>Water and Policy</a:t>
            </a:r>
          </a:p>
        </p:txBody>
      </p:sp>
      <p:sp>
        <p:nvSpPr>
          <p:cNvPr id="3" name="Content Placeholder 2">
            <a:extLst>
              <a:ext uri="{FF2B5EF4-FFF2-40B4-BE49-F238E27FC236}">
                <a16:creationId xmlns:a16="http://schemas.microsoft.com/office/drawing/2014/main" id="{302FC54D-59B7-8743-A352-6F2225139AC3}"/>
              </a:ext>
            </a:extLst>
          </p:cNvPr>
          <p:cNvSpPr>
            <a:spLocks noGrp="1"/>
          </p:cNvSpPr>
          <p:nvPr>
            <p:ph idx="1"/>
          </p:nvPr>
        </p:nvSpPr>
        <p:spPr>
          <a:xfrm>
            <a:off x="3869267" y="441434"/>
            <a:ext cx="7860277" cy="6132787"/>
          </a:xfrm>
        </p:spPr>
        <p:txBody>
          <a:bodyPr>
            <a:normAutofit/>
          </a:bodyPr>
          <a:lstStyle/>
          <a:p>
            <a:pPr marL="0" indent="0">
              <a:buNone/>
            </a:pPr>
            <a:r>
              <a:rPr lang="en-US" b="1" dirty="0"/>
              <a:t>Agencies  such as The Environment Agency, Natural Resources Wales (NRW))</a:t>
            </a:r>
            <a:endParaRPr lang="en-US" dirty="0"/>
          </a:p>
          <a:p>
            <a:r>
              <a:rPr lang="en-US" dirty="0"/>
              <a:t>Take strategic management of all sources of flooding &amp; coastal erosion.</a:t>
            </a:r>
          </a:p>
          <a:p>
            <a:r>
              <a:rPr lang="en-US" dirty="0"/>
              <a:t>Manage risk of flooding from rivers, reservoirs, estuaries &amp; the sea.</a:t>
            </a:r>
          </a:p>
          <a:p>
            <a:pPr marL="0" indent="0">
              <a:buNone/>
            </a:pPr>
            <a:endParaRPr lang="en-US" dirty="0"/>
          </a:p>
          <a:p>
            <a:pPr marL="0" indent="0">
              <a:buNone/>
            </a:pPr>
            <a:r>
              <a:rPr lang="en-US" b="1" dirty="0"/>
              <a:t>Lead Local Flood Authorities (LLFAs)</a:t>
            </a:r>
          </a:p>
          <a:p>
            <a:r>
              <a:rPr lang="en-US" dirty="0"/>
              <a:t>Coordinating flood risk management in their area.</a:t>
            </a:r>
          </a:p>
          <a:p>
            <a:r>
              <a:rPr lang="en-US" dirty="0"/>
              <a:t>Managing flooding of surface water, groundwater and watercourses.</a:t>
            </a:r>
          </a:p>
          <a:p>
            <a:r>
              <a:rPr lang="en-US" dirty="0"/>
              <a:t>Leading community recovery from flooding events.</a:t>
            </a:r>
          </a:p>
          <a:p>
            <a:r>
              <a:rPr lang="en-US" dirty="0"/>
              <a:t>Maintaining a register of floor risk assets and surface water risks.</a:t>
            </a:r>
          </a:p>
          <a:p>
            <a:r>
              <a:rPr lang="en-US" dirty="0"/>
              <a:t>Must have plans in place for flood events to respond to emergencies.</a:t>
            </a:r>
          </a:p>
        </p:txBody>
      </p:sp>
    </p:spTree>
    <p:extLst>
      <p:ext uri="{BB962C8B-B14F-4D97-AF65-F5344CB8AC3E}">
        <p14:creationId xmlns:p14="http://schemas.microsoft.com/office/powerpoint/2010/main" val="1487141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4662-0216-4847-8483-3843F1E4D169}"/>
              </a:ext>
            </a:extLst>
          </p:cNvPr>
          <p:cNvSpPr>
            <a:spLocks noGrp="1"/>
          </p:cNvSpPr>
          <p:nvPr>
            <p:ph type="title"/>
          </p:nvPr>
        </p:nvSpPr>
        <p:spPr/>
        <p:txBody>
          <a:bodyPr/>
          <a:lstStyle/>
          <a:p>
            <a:r>
              <a:rPr lang="en-US" dirty="0"/>
              <a:t>Water and Policy</a:t>
            </a:r>
          </a:p>
        </p:txBody>
      </p:sp>
      <p:sp>
        <p:nvSpPr>
          <p:cNvPr id="3" name="Content Placeholder 2">
            <a:extLst>
              <a:ext uri="{FF2B5EF4-FFF2-40B4-BE49-F238E27FC236}">
                <a16:creationId xmlns:a16="http://schemas.microsoft.com/office/drawing/2014/main" id="{302FC54D-59B7-8743-A352-6F2225139AC3}"/>
              </a:ext>
            </a:extLst>
          </p:cNvPr>
          <p:cNvSpPr>
            <a:spLocks noGrp="1"/>
          </p:cNvSpPr>
          <p:nvPr>
            <p:ph idx="1"/>
          </p:nvPr>
        </p:nvSpPr>
        <p:spPr>
          <a:xfrm>
            <a:off x="3869268" y="441434"/>
            <a:ext cx="7315200" cy="6416566"/>
          </a:xfrm>
        </p:spPr>
        <p:txBody>
          <a:bodyPr>
            <a:normAutofit/>
          </a:bodyPr>
          <a:lstStyle/>
          <a:p>
            <a:pPr marL="0" indent="0">
              <a:buNone/>
            </a:pPr>
            <a:r>
              <a:rPr lang="en-US" b="1" dirty="0"/>
              <a:t>Local Authorities</a:t>
            </a:r>
          </a:p>
          <a:p>
            <a:r>
              <a:rPr lang="en-US" dirty="0"/>
              <a:t>Carry out flood risk management on minor watercourses, working with Leading Local Authorities and others.</a:t>
            </a:r>
          </a:p>
          <a:p>
            <a:pPr marL="0" indent="0">
              <a:buNone/>
            </a:pPr>
            <a:endParaRPr lang="en-US" dirty="0"/>
          </a:p>
          <a:p>
            <a:pPr marL="0" indent="0">
              <a:buNone/>
            </a:pPr>
            <a:r>
              <a:rPr lang="en-US" b="1" dirty="0"/>
              <a:t>Planning Authorities (local borough/district council)</a:t>
            </a:r>
          </a:p>
          <a:p>
            <a:r>
              <a:rPr lang="en-US" dirty="0"/>
              <a:t>Develop local plans, setting out how areas will develop in the future. </a:t>
            </a:r>
          </a:p>
          <a:p>
            <a:r>
              <a:rPr lang="en-US" dirty="0"/>
              <a:t>Make decisions through planning committees where applications get approval.</a:t>
            </a:r>
          </a:p>
          <a:p>
            <a:endParaRPr lang="en-US" b="1" dirty="0"/>
          </a:p>
          <a:p>
            <a:pPr marL="0" indent="0">
              <a:buNone/>
            </a:pPr>
            <a:r>
              <a:rPr lang="en-US" b="1" dirty="0"/>
              <a:t>Internal Drainage Boards (IDBs)</a:t>
            </a:r>
          </a:p>
          <a:p>
            <a:r>
              <a:rPr lang="en-US" dirty="0"/>
              <a:t>Responsible for water level management of low lying areas.</a:t>
            </a:r>
          </a:p>
          <a:p>
            <a:r>
              <a:rPr lang="en-US" dirty="0"/>
              <a:t>Work in partnership with other authorities.</a:t>
            </a:r>
          </a:p>
          <a:p>
            <a:endParaRPr lang="en-US" b="1" dirty="0"/>
          </a:p>
        </p:txBody>
      </p:sp>
    </p:spTree>
    <p:extLst>
      <p:ext uri="{BB962C8B-B14F-4D97-AF65-F5344CB8AC3E}">
        <p14:creationId xmlns:p14="http://schemas.microsoft.com/office/powerpoint/2010/main" val="2981684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4662-0216-4847-8483-3843F1E4D169}"/>
              </a:ext>
            </a:extLst>
          </p:cNvPr>
          <p:cNvSpPr>
            <a:spLocks noGrp="1"/>
          </p:cNvSpPr>
          <p:nvPr>
            <p:ph type="title"/>
          </p:nvPr>
        </p:nvSpPr>
        <p:spPr/>
        <p:txBody>
          <a:bodyPr/>
          <a:lstStyle/>
          <a:p>
            <a:r>
              <a:rPr lang="en-US" dirty="0"/>
              <a:t>Water and Policy</a:t>
            </a:r>
          </a:p>
        </p:txBody>
      </p:sp>
      <p:sp>
        <p:nvSpPr>
          <p:cNvPr id="3" name="Content Placeholder 2">
            <a:extLst>
              <a:ext uri="{FF2B5EF4-FFF2-40B4-BE49-F238E27FC236}">
                <a16:creationId xmlns:a16="http://schemas.microsoft.com/office/drawing/2014/main" id="{302FC54D-59B7-8743-A352-6F2225139AC3}"/>
              </a:ext>
            </a:extLst>
          </p:cNvPr>
          <p:cNvSpPr>
            <a:spLocks noGrp="1"/>
          </p:cNvSpPr>
          <p:nvPr>
            <p:ph idx="1"/>
          </p:nvPr>
        </p:nvSpPr>
        <p:spPr>
          <a:xfrm>
            <a:off x="3869268" y="520261"/>
            <a:ext cx="7315200" cy="6180083"/>
          </a:xfrm>
        </p:spPr>
        <p:txBody>
          <a:bodyPr>
            <a:normAutofit lnSpcReduction="10000"/>
          </a:bodyPr>
          <a:lstStyle/>
          <a:p>
            <a:pPr marL="0" indent="0">
              <a:buNone/>
            </a:pPr>
            <a:r>
              <a:rPr lang="en-US" b="1" dirty="0"/>
              <a:t>Highway Authorities</a:t>
            </a:r>
          </a:p>
          <a:p>
            <a:r>
              <a:rPr lang="en-US" dirty="0"/>
              <a:t>Provide and manage highway drainage and roadside ditches, ensuring that any road projects don’t increase flood risk.</a:t>
            </a:r>
          </a:p>
          <a:p>
            <a:pPr marL="0" indent="0">
              <a:buNone/>
            </a:pPr>
            <a:endParaRPr lang="en-US" dirty="0"/>
          </a:p>
          <a:p>
            <a:pPr marL="0" indent="0">
              <a:buNone/>
            </a:pPr>
            <a:r>
              <a:rPr lang="en-US" b="1" dirty="0"/>
              <a:t>Water and Sewage Companies</a:t>
            </a:r>
          </a:p>
          <a:p>
            <a:r>
              <a:rPr lang="en-US" dirty="0"/>
              <a:t>Manage risks of flooding from piped water and foul or combined sewer systems providing drainage from buildings and yards.</a:t>
            </a:r>
          </a:p>
          <a:p>
            <a:endParaRPr lang="en-US" b="1" dirty="0"/>
          </a:p>
          <a:p>
            <a:pPr marL="0" indent="0">
              <a:buNone/>
            </a:pPr>
            <a:r>
              <a:rPr lang="en-US" b="1" dirty="0"/>
              <a:t>Riparian Owners</a:t>
            </a:r>
          </a:p>
          <a:p>
            <a:r>
              <a:rPr lang="en-US" dirty="0"/>
              <a:t>Have some responsibilities maintaining the waterway, but also have rights to protect their property from flooding.</a:t>
            </a:r>
          </a:p>
          <a:p>
            <a:endParaRPr lang="en-US" dirty="0"/>
          </a:p>
          <a:p>
            <a:pPr marL="0" indent="0">
              <a:buNone/>
            </a:pPr>
            <a:r>
              <a:rPr lang="en-US" b="1" dirty="0"/>
              <a:t>Property Owners</a:t>
            </a:r>
          </a:p>
          <a:p>
            <a:r>
              <a:rPr lang="en-US" dirty="0"/>
              <a:t>Responsible for looking after their property and reducing the risks of water from entering it and causing damage.  </a:t>
            </a:r>
          </a:p>
          <a:p>
            <a:r>
              <a:rPr lang="en-US" dirty="0"/>
              <a:t>Pipes below your property are your responsibility, aside from when they reach outside the property’s boundary.</a:t>
            </a:r>
          </a:p>
          <a:p>
            <a:endParaRPr lang="en-US" b="1" dirty="0"/>
          </a:p>
        </p:txBody>
      </p:sp>
    </p:spTree>
    <p:extLst>
      <p:ext uri="{BB962C8B-B14F-4D97-AF65-F5344CB8AC3E}">
        <p14:creationId xmlns:p14="http://schemas.microsoft.com/office/powerpoint/2010/main" val="1162283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EB2B-FF94-A542-81FE-2B1EA29B9FA0}"/>
              </a:ext>
            </a:extLst>
          </p:cNvPr>
          <p:cNvSpPr>
            <a:spLocks noGrp="1"/>
          </p:cNvSpPr>
          <p:nvPr>
            <p:ph type="title"/>
          </p:nvPr>
        </p:nvSpPr>
        <p:spPr/>
        <p:txBody>
          <a:bodyPr/>
          <a:lstStyle/>
          <a:p>
            <a:r>
              <a:rPr lang="en-US" dirty="0"/>
              <a:t>What are the purposes / benefits of managing watersheds?</a:t>
            </a:r>
          </a:p>
        </p:txBody>
      </p:sp>
      <p:pic>
        <p:nvPicPr>
          <p:cNvPr id="5" name="Picture 4">
            <a:extLst>
              <a:ext uri="{FF2B5EF4-FFF2-40B4-BE49-F238E27FC236}">
                <a16:creationId xmlns:a16="http://schemas.microsoft.com/office/drawing/2014/main" id="{58A9C6C7-25FC-154B-AC04-E560BC22A023}"/>
              </a:ext>
            </a:extLst>
          </p:cNvPr>
          <p:cNvPicPr>
            <a:picLocks noChangeAspect="1"/>
          </p:cNvPicPr>
          <p:nvPr/>
        </p:nvPicPr>
        <p:blipFill>
          <a:blip r:embed="rId3"/>
          <a:stretch>
            <a:fillRect/>
          </a:stretch>
        </p:blipFill>
        <p:spPr>
          <a:xfrm>
            <a:off x="4385733" y="246151"/>
            <a:ext cx="6747934" cy="6356554"/>
          </a:xfrm>
          <a:prstGeom prst="rect">
            <a:avLst/>
          </a:prstGeom>
        </p:spPr>
      </p:pic>
    </p:spTree>
    <p:extLst>
      <p:ext uri="{BB962C8B-B14F-4D97-AF65-F5344CB8AC3E}">
        <p14:creationId xmlns:p14="http://schemas.microsoft.com/office/powerpoint/2010/main" val="4250939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EB2B-FF94-A542-81FE-2B1EA29B9FA0}"/>
              </a:ext>
            </a:extLst>
          </p:cNvPr>
          <p:cNvSpPr>
            <a:spLocks noGrp="1"/>
          </p:cNvSpPr>
          <p:nvPr>
            <p:ph type="title"/>
          </p:nvPr>
        </p:nvSpPr>
        <p:spPr/>
        <p:txBody>
          <a:bodyPr/>
          <a:lstStyle/>
          <a:p>
            <a:r>
              <a:rPr lang="en-US" dirty="0"/>
              <a:t>Implementing watershed management</a:t>
            </a:r>
          </a:p>
        </p:txBody>
      </p:sp>
      <p:pic>
        <p:nvPicPr>
          <p:cNvPr id="7" name="Picture 6">
            <a:extLst>
              <a:ext uri="{FF2B5EF4-FFF2-40B4-BE49-F238E27FC236}">
                <a16:creationId xmlns:a16="http://schemas.microsoft.com/office/drawing/2014/main" id="{E93F61A4-8603-2941-9C3F-A584340A967F}"/>
              </a:ext>
            </a:extLst>
          </p:cNvPr>
          <p:cNvPicPr>
            <a:picLocks noChangeAspect="1"/>
          </p:cNvPicPr>
          <p:nvPr/>
        </p:nvPicPr>
        <p:blipFill>
          <a:blip r:embed="rId3"/>
          <a:stretch>
            <a:fillRect/>
          </a:stretch>
        </p:blipFill>
        <p:spPr>
          <a:xfrm>
            <a:off x="3602720" y="1017125"/>
            <a:ext cx="8589280" cy="5729591"/>
          </a:xfrm>
          <a:prstGeom prst="rect">
            <a:avLst/>
          </a:prstGeom>
        </p:spPr>
      </p:pic>
      <p:pic>
        <p:nvPicPr>
          <p:cNvPr id="4" name="Picture 3">
            <a:extLst>
              <a:ext uri="{FF2B5EF4-FFF2-40B4-BE49-F238E27FC236}">
                <a16:creationId xmlns:a16="http://schemas.microsoft.com/office/drawing/2014/main" id="{38684E6E-EA5F-B04F-8712-A33E1D54F9E5}"/>
              </a:ext>
            </a:extLst>
          </p:cNvPr>
          <p:cNvPicPr>
            <a:picLocks noChangeAspect="1"/>
          </p:cNvPicPr>
          <p:nvPr/>
        </p:nvPicPr>
        <p:blipFill>
          <a:blip r:embed="rId4"/>
          <a:stretch>
            <a:fillRect/>
          </a:stretch>
        </p:blipFill>
        <p:spPr>
          <a:xfrm>
            <a:off x="3602720" y="84665"/>
            <a:ext cx="8589280" cy="1998633"/>
          </a:xfrm>
          <a:prstGeom prst="rect">
            <a:avLst/>
          </a:prstGeom>
        </p:spPr>
      </p:pic>
    </p:spTree>
    <p:extLst>
      <p:ext uri="{BB962C8B-B14F-4D97-AF65-F5344CB8AC3E}">
        <p14:creationId xmlns:p14="http://schemas.microsoft.com/office/powerpoint/2010/main" val="30865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EB2B-FF94-A542-81FE-2B1EA29B9FA0}"/>
              </a:ext>
            </a:extLst>
          </p:cNvPr>
          <p:cNvSpPr>
            <a:spLocks noGrp="1"/>
          </p:cNvSpPr>
          <p:nvPr>
            <p:ph type="title"/>
          </p:nvPr>
        </p:nvSpPr>
        <p:spPr/>
        <p:txBody>
          <a:bodyPr/>
          <a:lstStyle/>
          <a:p>
            <a:r>
              <a:rPr lang="en-US" dirty="0"/>
              <a:t>Implementing watershed management</a:t>
            </a:r>
          </a:p>
        </p:txBody>
      </p:sp>
      <p:pic>
        <p:nvPicPr>
          <p:cNvPr id="5" name="Picture 4">
            <a:extLst>
              <a:ext uri="{FF2B5EF4-FFF2-40B4-BE49-F238E27FC236}">
                <a16:creationId xmlns:a16="http://schemas.microsoft.com/office/drawing/2014/main" id="{635AF90D-DA61-314B-BF90-6EECD3B7E386}"/>
              </a:ext>
            </a:extLst>
          </p:cNvPr>
          <p:cNvPicPr>
            <a:picLocks noChangeAspect="1"/>
          </p:cNvPicPr>
          <p:nvPr/>
        </p:nvPicPr>
        <p:blipFill>
          <a:blip r:embed="rId3"/>
          <a:stretch>
            <a:fillRect/>
          </a:stretch>
        </p:blipFill>
        <p:spPr>
          <a:xfrm>
            <a:off x="9364134" y="0"/>
            <a:ext cx="2269067" cy="2269067"/>
          </a:xfrm>
          <a:prstGeom prst="rect">
            <a:avLst/>
          </a:prstGeom>
        </p:spPr>
      </p:pic>
      <p:sp>
        <p:nvSpPr>
          <p:cNvPr id="3" name="Rectangle 2">
            <a:extLst>
              <a:ext uri="{FF2B5EF4-FFF2-40B4-BE49-F238E27FC236}">
                <a16:creationId xmlns:a16="http://schemas.microsoft.com/office/drawing/2014/main" id="{1208C4D2-5C99-9A46-9B49-9F239B9BD09A}"/>
              </a:ext>
            </a:extLst>
          </p:cNvPr>
          <p:cNvSpPr/>
          <p:nvPr/>
        </p:nvSpPr>
        <p:spPr>
          <a:xfrm>
            <a:off x="4030133" y="2308700"/>
            <a:ext cx="7264400" cy="3416320"/>
          </a:xfrm>
          <a:prstGeom prst="rect">
            <a:avLst/>
          </a:prstGeom>
        </p:spPr>
        <p:txBody>
          <a:bodyPr wrap="square">
            <a:spAutoFit/>
          </a:bodyPr>
          <a:lstStyle/>
          <a:p>
            <a:r>
              <a:rPr lang="en-GB" sz="2400" b="1" dirty="0">
                <a:solidFill>
                  <a:schemeClr val="tx1">
                    <a:lumMod val="65000"/>
                    <a:lumOff val="35000"/>
                  </a:schemeClr>
                </a:solidFill>
              </a:rPr>
              <a:t>Collecting &amp; analysing data about the watershed... </a:t>
            </a:r>
          </a:p>
          <a:p>
            <a:pPr marL="342900" indent="-342900">
              <a:buFont typeface="Arial" panose="020B0604020202020204" pitchFamily="34" charset="0"/>
              <a:buChar char="•"/>
            </a:pPr>
            <a:endParaRPr lang="en-GB" sz="2000" b="1" dirty="0">
              <a:solidFill>
                <a:schemeClr val="tx1">
                  <a:lumMod val="65000"/>
                  <a:lumOff val="35000"/>
                </a:schemeClr>
              </a:solidFill>
            </a:endParaRPr>
          </a:p>
          <a:p>
            <a:pPr marL="342900" indent="-342900">
              <a:buFont typeface="Arial" panose="020B0604020202020204" pitchFamily="34" charset="0"/>
              <a:buChar char="•"/>
            </a:pPr>
            <a:r>
              <a:rPr lang="en-GB" sz="2200" dirty="0">
                <a:solidFill>
                  <a:schemeClr val="tx1">
                    <a:lumMod val="65000"/>
                    <a:lumOff val="35000"/>
                  </a:schemeClr>
                </a:solidFill>
              </a:rPr>
              <a:t>Water quality and quantity</a:t>
            </a:r>
          </a:p>
          <a:p>
            <a:pPr marL="342900" indent="-342900">
              <a:buFont typeface="Arial" panose="020B0604020202020204" pitchFamily="34" charset="0"/>
              <a:buChar char="•"/>
            </a:pPr>
            <a:r>
              <a:rPr lang="en-GB" sz="2200" dirty="0">
                <a:solidFill>
                  <a:schemeClr val="tx1">
                    <a:lumMod val="65000"/>
                    <a:lumOff val="35000"/>
                  </a:schemeClr>
                </a:solidFill>
              </a:rPr>
              <a:t>Aquatic and terrestrial environments</a:t>
            </a:r>
          </a:p>
          <a:p>
            <a:pPr marL="342900" indent="-342900">
              <a:buFont typeface="Arial" panose="020B0604020202020204" pitchFamily="34" charset="0"/>
              <a:buChar char="•"/>
            </a:pPr>
            <a:r>
              <a:rPr lang="en-GB" sz="2200" dirty="0">
                <a:solidFill>
                  <a:schemeClr val="tx1">
                    <a:lumMod val="65000"/>
                    <a:lumOff val="35000"/>
                  </a:schemeClr>
                </a:solidFill>
              </a:rPr>
              <a:t>Groundwater</a:t>
            </a:r>
          </a:p>
          <a:p>
            <a:pPr marL="342900" indent="-342900">
              <a:buFont typeface="Arial" panose="020B0604020202020204" pitchFamily="34" charset="0"/>
              <a:buChar char="•"/>
            </a:pPr>
            <a:r>
              <a:rPr lang="en-GB" sz="2200" dirty="0">
                <a:solidFill>
                  <a:schemeClr val="tx1">
                    <a:lumMod val="65000"/>
                    <a:lumOff val="35000"/>
                  </a:schemeClr>
                </a:solidFill>
              </a:rPr>
              <a:t>Flood and erosion hazards</a:t>
            </a:r>
          </a:p>
          <a:p>
            <a:pPr marL="342900" indent="-342900">
              <a:buFont typeface="Arial" panose="020B0604020202020204" pitchFamily="34" charset="0"/>
              <a:buChar char="•"/>
            </a:pPr>
            <a:r>
              <a:rPr lang="en-GB" sz="2200" dirty="0">
                <a:solidFill>
                  <a:schemeClr val="tx1">
                    <a:lumMod val="65000"/>
                    <a:lumOff val="35000"/>
                  </a:schemeClr>
                </a:solidFill>
              </a:rPr>
              <a:t>Economic and recreational land uses</a:t>
            </a:r>
          </a:p>
          <a:p>
            <a:pPr marL="342900" indent="-342900">
              <a:buFont typeface="Arial" panose="020B0604020202020204" pitchFamily="34" charset="0"/>
              <a:buChar char="•"/>
            </a:pPr>
            <a:r>
              <a:rPr lang="en-GB" sz="2200" dirty="0">
                <a:solidFill>
                  <a:schemeClr val="tx1">
                    <a:lumMod val="65000"/>
                    <a:lumOff val="35000"/>
                  </a:schemeClr>
                </a:solidFill>
              </a:rPr>
              <a:t>Ecological assets</a:t>
            </a:r>
          </a:p>
          <a:p>
            <a:pPr marL="342900" indent="-342900">
              <a:buFont typeface="Arial" panose="020B0604020202020204" pitchFamily="34" charset="0"/>
              <a:buChar char="•"/>
            </a:pPr>
            <a:r>
              <a:rPr lang="en-GB" sz="2200" dirty="0">
                <a:solidFill>
                  <a:schemeClr val="tx1">
                    <a:lumMod val="65000"/>
                    <a:lumOff val="35000"/>
                  </a:schemeClr>
                </a:solidFill>
              </a:rPr>
              <a:t>Climate and the effects of climate change</a:t>
            </a:r>
          </a:p>
          <a:p>
            <a:endParaRPr lang="en-GB" dirty="0">
              <a:solidFill>
                <a:srgbClr val="444444"/>
              </a:solidFill>
              <a:latin typeface="Verdana" panose="020B0604030504040204" pitchFamily="34" charset="0"/>
            </a:endParaRPr>
          </a:p>
        </p:txBody>
      </p:sp>
    </p:spTree>
    <p:extLst>
      <p:ext uri="{BB962C8B-B14F-4D97-AF65-F5344CB8AC3E}">
        <p14:creationId xmlns:p14="http://schemas.microsoft.com/office/powerpoint/2010/main" val="915872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EB2B-FF94-A542-81FE-2B1EA29B9FA0}"/>
              </a:ext>
            </a:extLst>
          </p:cNvPr>
          <p:cNvSpPr>
            <a:spLocks noGrp="1"/>
          </p:cNvSpPr>
          <p:nvPr>
            <p:ph type="title"/>
          </p:nvPr>
        </p:nvSpPr>
        <p:spPr/>
        <p:txBody>
          <a:bodyPr/>
          <a:lstStyle/>
          <a:p>
            <a:r>
              <a:rPr lang="en-US" dirty="0"/>
              <a:t>Implementing watershed management</a:t>
            </a:r>
          </a:p>
        </p:txBody>
      </p:sp>
      <p:sp>
        <p:nvSpPr>
          <p:cNvPr id="3" name="Rectangle 2">
            <a:extLst>
              <a:ext uri="{FF2B5EF4-FFF2-40B4-BE49-F238E27FC236}">
                <a16:creationId xmlns:a16="http://schemas.microsoft.com/office/drawing/2014/main" id="{1208C4D2-5C99-9A46-9B49-9F239B9BD09A}"/>
              </a:ext>
            </a:extLst>
          </p:cNvPr>
          <p:cNvSpPr/>
          <p:nvPr/>
        </p:nvSpPr>
        <p:spPr>
          <a:xfrm>
            <a:off x="4030133" y="2308700"/>
            <a:ext cx="7264400" cy="4462760"/>
          </a:xfrm>
          <a:prstGeom prst="rect">
            <a:avLst/>
          </a:prstGeom>
        </p:spPr>
        <p:txBody>
          <a:bodyPr wrap="square">
            <a:spAutoFit/>
          </a:bodyPr>
          <a:lstStyle/>
          <a:p>
            <a:r>
              <a:rPr lang="en-GB" sz="2400" b="1" dirty="0">
                <a:solidFill>
                  <a:schemeClr val="tx1">
                    <a:lumMod val="65000"/>
                    <a:lumOff val="35000"/>
                  </a:schemeClr>
                </a:solidFill>
              </a:rPr>
              <a:t>Identify watershed issues, opportunities and constraints…</a:t>
            </a:r>
          </a:p>
          <a:p>
            <a:pPr marL="342900" indent="-342900">
              <a:buFont typeface="Arial" panose="020B0604020202020204" pitchFamily="34" charset="0"/>
              <a:buChar char="•"/>
            </a:pPr>
            <a:endParaRPr lang="en-GB" sz="2000" b="1" dirty="0">
              <a:solidFill>
                <a:schemeClr val="tx1">
                  <a:lumMod val="65000"/>
                  <a:lumOff val="35000"/>
                </a:schemeClr>
              </a:solidFill>
            </a:endParaRPr>
          </a:p>
          <a:p>
            <a:pPr marL="342900" indent="-342900">
              <a:buFont typeface="Arial" panose="020B0604020202020204" pitchFamily="34" charset="0"/>
              <a:buChar char="•"/>
            </a:pPr>
            <a:r>
              <a:rPr lang="en-GB" sz="2200" dirty="0">
                <a:solidFill>
                  <a:schemeClr val="tx1">
                    <a:lumMod val="65000"/>
                    <a:lumOff val="35000"/>
                  </a:schemeClr>
                </a:solidFill>
              </a:rPr>
              <a:t>Climate change - including risks of increased extreme weather and flooding, unpredictable weather patterns, changing ecosystems, invasive species, etc. </a:t>
            </a:r>
            <a:br>
              <a:rPr lang="en-GB" sz="2200" dirty="0">
                <a:solidFill>
                  <a:schemeClr val="tx1">
                    <a:lumMod val="65000"/>
                    <a:lumOff val="35000"/>
                  </a:schemeClr>
                </a:solidFill>
              </a:rPr>
            </a:br>
            <a:endParaRPr lang="en-GB" sz="2200" dirty="0">
              <a:solidFill>
                <a:schemeClr val="tx1">
                  <a:lumMod val="65000"/>
                  <a:lumOff val="35000"/>
                </a:schemeClr>
              </a:solidFill>
            </a:endParaRPr>
          </a:p>
          <a:p>
            <a:pPr marL="342900" indent="-342900">
              <a:buFont typeface="Arial" panose="020B0604020202020204" pitchFamily="34" charset="0"/>
              <a:buChar char="•"/>
            </a:pPr>
            <a:r>
              <a:rPr lang="en-GB" sz="2200" dirty="0">
                <a:solidFill>
                  <a:schemeClr val="tx1">
                    <a:lumMod val="65000"/>
                    <a:lumOff val="35000"/>
                  </a:schemeClr>
                </a:solidFill>
              </a:rPr>
              <a:t>Land use changes - growth and development, use of resources, etc.</a:t>
            </a:r>
            <a:br>
              <a:rPr lang="en-GB" sz="2200" dirty="0">
                <a:solidFill>
                  <a:schemeClr val="tx1">
                    <a:lumMod val="65000"/>
                    <a:lumOff val="35000"/>
                  </a:schemeClr>
                </a:solidFill>
              </a:rPr>
            </a:br>
            <a:endParaRPr lang="en-GB" sz="2200" dirty="0">
              <a:solidFill>
                <a:schemeClr val="tx1">
                  <a:lumMod val="65000"/>
                  <a:lumOff val="35000"/>
                </a:schemeClr>
              </a:solidFill>
            </a:endParaRPr>
          </a:p>
          <a:p>
            <a:pPr marL="342900" indent="-342900">
              <a:buFont typeface="Arial" panose="020B0604020202020204" pitchFamily="34" charset="0"/>
              <a:buChar char="•"/>
            </a:pPr>
            <a:r>
              <a:rPr lang="en-GB" sz="2200" dirty="0">
                <a:solidFill>
                  <a:schemeClr val="tx1">
                    <a:lumMod val="65000"/>
                    <a:lumOff val="35000"/>
                  </a:schemeClr>
                </a:solidFill>
              </a:rPr>
              <a:t>Tourism and recreational uses of environmental features.</a:t>
            </a:r>
          </a:p>
          <a:p>
            <a:endParaRPr lang="en-GB" sz="2200" dirty="0">
              <a:solidFill>
                <a:schemeClr val="tx1">
                  <a:lumMod val="65000"/>
                  <a:lumOff val="35000"/>
                </a:schemeClr>
              </a:solidFill>
            </a:endParaRPr>
          </a:p>
          <a:p>
            <a:endParaRPr lang="en-GB" dirty="0">
              <a:solidFill>
                <a:srgbClr val="444444"/>
              </a:solidFill>
              <a:latin typeface="Verdana" panose="020B0604030504040204" pitchFamily="34" charset="0"/>
            </a:endParaRPr>
          </a:p>
        </p:txBody>
      </p:sp>
      <p:pic>
        <p:nvPicPr>
          <p:cNvPr id="6" name="Picture 5">
            <a:extLst>
              <a:ext uri="{FF2B5EF4-FFF2-40B4-BE49-F238E27FC236}">
                <a16:creationId xmlns:a16="http://schemas.microsoft.com/office/drawing/2014/main" id="{50780EB5-D601-1149-B9A6-2FDD923467E5}"/>
              </a:ext>
            </a:extLst>
          </p:cNvPr>
          <p:cNvPicPr>
            <a:picLocks noChangeAspect="1"/>
          </p:cNvPicPr>
          <p:nvPr/>
        </p:nvPicPr>
        <p:blipFill>
          <a:blip r:embed="rId3"/>
          <a:stretch>
            <a:fillRect/>
          </a:stretch>
        </p:blipFill>
        <p:spPr>
          <a:xfrm>
            <a:off x="9281583" y="0"/>
            <a:ext cx="2308700" cy="2308700"/>
          </a:xfrm>
          <a:prstGeom prst="rect">
            <a:avLst/>
          </a:prstGeom>
        </p:spPr>
      </p:pic>
    </p:spTree>
    <p:extLst>
      <p:ext uri="{BB962C8B-B14F-4D97-AF65-F5344CB8AC3E}">
        <p14:creationId xmlns:p14="http://schemas.microsoft.com/office/powerpoint/2010/main" val="1814976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EB2B-FF94-A542-81FE-2B1EA29B9FA0}"/>
              </a:ext>
            </a:extLst>
          </p:cNvPr>
          <p:cNvSpPr>
            <a:spLocks noGrp="1"/>
          </p:cNvSpPr>
          <p:nvPr>
            <p:ph type="title"/>
          </p:nvPr>
        </p:nvSpPr>
        <p:spPr/>
        <p:txBody>
          <a:bodyPr/>
          <a:lstStyle/>
          <a:p>
            <a:r>
              <a:rPr lang="en-US" dirty="0"/>
              <a:t>Implementing watershed management</a:t>
            </a:r>
          </a:p>
        </p:txBody>
      </p:sp>
      <p:sp>
        <p:nvSpPr>
          <p:cNvPr id="3" name="Rectangle 2">
            <a:extLst>
              <a:ext uri="{FF2B5EF4-FFF2-40B4-BE49-F238E27FC236}">
                <a16:creationId xmlns:a16="http://schemas.microsoft.com/office/drawing/2014/main" id="{1208C4D2-5C99-9A46-9B49-9F239B9BD09A}"/>
              </a:ext>
            </a:extLst>
          </p:cNvPr>
          <p:cNvSpPr/>
          <p:nvPr/>
        </p:nvSpPr>
        <p:spPr>
          <a:xfrm>
            <a:off x="4030133" y="2308700"/>
            <a:ext cx="7264400" cy="2062103"/>
          </a:xfrm>
          <a:prstGeom prst="rect">
            <a:avLst/>
          </a:prstGeom>
        </p:spPr>
        <p:txBody>
          <a:bodyPr wrap="square">
            <a:spAutoFit/>
          </a:bodyPr>
          <a:lstStyle/>
          <a:p>
            <a:r>
              <a:rPr lang="en-GB" sz="2400" b="1" dirty="0">
                <a:solidFill>
                  <a:schemeClr val="tx1">
                    <a:lumMod val="65000"/>
                    <a:lumOff val="35000"/>
                  </a:schemeClr>
                </a:solidFill>
              </a:rPr>
              <a:t>Develop Strategies and Plan…</a:t>
            </a:r>
          </a:p>
          <a:p>
            <a:pPr marL="342900" indent="-342900">
              <a:buFont typeface="Arial" panose="020B0604020202020204" pitchFamily="34" charset="0"/>
              <a:buChar char="•"/>
            </a:pPr>
            <a:endParaRPr lang="en-GB" sz="2000" b="1" dirty="0">
              <a:solidFill>
                <a:schemeClr val="tx1">
                  <a:lumMod val="65000"/>
                  <a:lumOff val="35000"/>
                </a:schemeClr>
              </a:solidFill>
            </a:endParaRPr>
          </a:p>
          <a:p>
            <a:pPr marL="342900" indent="-342900">
              <a:buFont typeface="Arial" panose="020B0604020202020204" pitchFamily="34" charset="0"/>
              <a:buChar char="•"/>
            </a:pPr>
            <a:r>
              <a:rPr lang="en-GB" sz="2200" dirty="0">
                <a:solidFill>
                  <a:schemeClr val="tx1">
                    <a:lumMod val="65000"/>
                    <a:lumOff val="35000"/>
                  </a:schemeClr>
                </a:solidFill>
              </a:rPr>
              <a:t>Developing the plan in collaboration with </a:t>
            </a:r>
            <a:r>
              <a:rPr lang="en-US" sz="2200" dirty="0">
                <a:solidFill>
                  <a:schemeClr val="tx1">
                    <a:lumMod val="65000"/>
                    <a:lumOff val="35000"/>
                  </a:schemeClr>
                </a:solidFill>
              </a:rPr>
              <a:t>input from municipalities, communities, stakeholders and the public</a:t>
            </a:r>
            <a:r>
              <a:rPr lang="en-GB" sz="2200" dirty="0">
                <a:solidFill>
                  <a:schemeClr val="tx1">
                    <a:lumMod val="65000"/>
                    <a:lumOff val="35000"/>
                  </a:schemeClr>
                </a:solidFill>
              </a:rPr>
              <a:t>.</a:t>
            </a:r>
          </a:p>
          <a:p>
            <a:endParaRPr lang="en-GB" sz="2200" dirty="0">
              <a:solidFill>
                <a:schemeClr val="tx1">
                  <a:lumMod val="65000"/>
                  <a:lumOff val="35000"/>
                </a:schemeClr>
              </a:solidFill>
            </a:endParaRPr>
          </a:p>
          <a:p>
            <a:endParaRPr lang="en-GB" dirty="0">
              <a:solidFill>
                <a:srgbClr val="444444"/>
              </a:solidFill>
              <a:latin typeface="Verdana" panose="020B0604030504040204" pitchFamily="34" charset="0"/>
            </a:endParaRPr>
          </a:p>
        </p:txBody>
      </p:sp>
      <p:pic>
        <p:nvPicPr>
          <p:cNvPr id="4" name="Picture 3">
            <a:extLst>
              <a:ext uri="{FF2B5EF4-FFF2-40B4-BE49-F238E27FC236}">
                <a16:creationId xmlns:a16="http://schemas.microsoft.com/office/drawing/2014/main" id="{89179F29-AD7F-7444-A909-21E0400589FB}"/>
              </a:ext>
            </a:extLst>
          </p:cNvPr>
          <p:cNvPicPr>
            <a:picLocks noChangeAspect="1"/>
          </p:cNvPicPr>
          <p:nvPr/>
        </p:nvPicPr>
        <p:blipFill>
          <a:blip r:embed="rId3"/>
          <a:stretch>
            <a:fillRect/>
          </a:stretch>
        </p:blipFill>
        <p:spPr>
          <a:xfrm>
            <a:off x="9177866" y="0"/>
            <a:ext cx="2429350" cy="2429350"/>
          </a:xfrm>
          <a:prstGeom prst="rect">
            <a:avLst/>
          </a:prstGeom>
        </p:spPr>
      </p:pic>
    </p:spTree>
    <p:extLst>
      <p:ext uri="{BB962C8B-B14F-4D97-AF65-F5344CB8AC3E}">
        <p14:creationId xmlns:p14="http://schemas.microsoft.com/office/powerpoint/2010/main" val="2460894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8EDD57-BBBE-E44A-829F-498DDACF0125}"/>
              </a:ext>
            </a:extLst>
          </p:cNvPr>
          <p:cNvSpPr>
            <a:spLocks noGrp="1"/>
          </p:cNvSpPr>
          <p:nvPr>
            <p:ph idx="1"/>
          </p:nvPr>
        </p:nvSpPr>
        <p:spPr>
          <a:xfrm>
            <a:off x="3522132" y="406400"/>
            <a:ext cx="8179331" cy="5994400"/>
          </a:xfrm>
        </p:spPr>
        <p:txBody>
          <a:bodyPr>
            <a:normAutofit/>
          </a:bodyPr>
          <a:lstStyle/>
          <a:p>
            <a:pPr marL="0" indent="0">
              <a:buNone/>
            </a:pPr>
            <a:r>
              <a:rPr lang="en-GB" sz="2700" b="1" dirty="0"/>
              <a:t>Explain the elements of Sustainable Watershed Management, considering why it is important in various contexts.</a:t>
            </a:r>
            <a:br>
              <a:rPr lang="en-GB" sz="2700" b="1" dirty="0"/>
            </a:br>
            <a:r>
              <a:rPr lang="en-GB" sz="2100" dirty="0"/>
              <a:t>E.g. for species &amp; habitat conservation, for water availability and engineering hydrology.</a:t>
            </a:r>
          </a:p>
          <a:p>
            <a:pPr marL="0" indent="0">
              <a:buNone/>
            </a:pPr>
            <a:r>
              <a:rPr lang="en-GB" sz="2100" dirty="0"/>
              <a:t>Fitting with the water cycle, water retention times of an area depending on its geographic location/geology)</a:t>
            </a:r>
            <a:br>
              <a:rPr lang="en-GB" sz="2700" b="1" dirty="0"/>
            </a:br>
            <a:br>
              <a:rPr lang="en-GB" sz="2700" b="1" dirty="0"/>
            </a:br>
            <a:r>
              <a:rPr lang="en-GB" sz="2700" b="1" dirty="0"/>
              <a:t>Illustrate what this management may look like… </a:t>
            </a:r>
            <a:br>
              <a:rPr lang="en-GB" sz="2700" b="1" dirty="0"/>
            </a:br>
            <a:r>
              <a:rPr lang="en-GB" sz="2100" dirty="0"/>
              <a:t>Pros, cons, issues, solutions etc. </a:t>
            </a:r>
            <a:br>
              <a:rPr lang="en-GB" sz="2100" dirty="0"/>
            </a:br>
            <a:r>
              <a:rPr lang="en-GB" sz="2700" b="1" dirty="0"/>
              <a:t>Discuss the case study of watershed management provided.</a:t>
            </a:r>
            <a:br>
              <a:rPr lang="en-GB" dirty="0"/>
            </a:br>
            <a:br>
              <a:rPr lang="en-GB" dirty="0"/>
            </a:br>
            <a:r>
              <a:rPr lang="en-GB" dirty="0"/>
              <a:t>How may plans affect water runoff throughout a landscape?</a:t>
            </a:r>
            <a:br>
              <a:rPr lang="en-GB" dirty="0"/>
            </a:br>
            <a:r>
              <a:rPr lang="en-GB" dirty="0"/>
              <a:t>What about flood control? </a:t>
            </a:r>
            <a:r>
              <a:rPr lang="en-GB" dirty="0">
                <a:sym typeface="Wingdings" pitchFamily="2" charset="2"/>
              </a:rPr>
              <a:t> </a:t>
            </a:r>
            <a:r>
              <a:rPr lang="en-GB" dirty="0"/>
              <a:t>Hard vs. Soft Engineering</a:t>
            </a:r>
            <a:br>
              <a:rPr lang="en-GB" dirty="0"/>
            </a:br>
            <a:r>
              <a:rPr lang="en-GB" dirty="0"/>
              <a:t>Management for the benefit of human communities &amp; natural ecosystems</a:t>
            </a:r>
          </a:p>
        </p:txBody>
      </p:sp>
      <p:sp>
        <p:nvSpPr>
          <p:cNvPr id="7" name="Title 1">
            <a:extLst>
              <a:ext uri="{FF2B5EF4-FFF2-40B4-BE49-F238E27FC236}">
                <a16:creationId xmlns:a16="http://schemas.microsoft.com/office/drawing/2014/main" id="{E5900693-E7C1-8347-82E0-5E44B90A756D}"/>
              </a:ext>
            </a:extLst>
          </p:cNvPr>
          <p:cNvSpPr>
            <a:spLocks noGrp="1"/>
          </p:cNvSpPr>
          <p:nvPr>
            <p:ph type="title"/>
          </p:nvPr>
        </p:nvSpPr>
        <p:spPr>
          <a:xfrm>
            <a:off x="252919" y="1123837"/>
            <a:ext cx="2947482" cy="4601183"/>
          </a:xfrm>
        </p:spPr>
        <p:txBody>
          <a:bodyPr/>
          <a:lstStyle/>
          <a:p>
            <a:r>
              <a:rPr lang="en-US" b="1" dirty="0"/>
              <a:t>Self-led Tutorial – </a:t>
            </a:r>
            <a:br>
              <a:rPr lang="en-US" b="1" dirty="0"/>
            </a:br>
            <a:r>
              <a:rPr lang="en-US" b="1" dirty="0"/>
              <a:t>Watershed Management</a:t>
            </a:r>
          </a:p>
        </p:txBody>
      </p:sp>
    </p:spTree>
    <p:extLst>
      <p:ext uri="{BB962C8B-B14F-4D97-AF65-F5344CB8AC3E}">
        <p14:creationId xmlns:p14="http://schemas.microsoft.com/office/powerpoint/2010/main" val="2091152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3116C-CF63-9344-AE42-B1A875AB7137}"/>
              </a:ext>
            </a:extLst>
          </p:cNvPr>
          <p:cNvSpPr>
            <a:spLocks noGrp="1"/>
          </p:cNvSpPr>
          <p:nvPr>
            <p:ph type="title"/>
          </p:nvPr>
        </p:nvSpPr>
        <p:spPr/>
        <p:txBody>
          <a:bodyPr/>
          <a:lstStyle/>
          <a:p>
            <a:r>
              <a:rPr lang="en-US" dirty="0"/>
              <a:t>Useful Additional Reading…</a:t>
            </a:r>
          </a:p>
        </p:txBody>
      </p:sp>
      <p:sp>
        <p:nvSpPr>
          <p:cNvPr id="3" name="Content Placeholder 2">
            <a:extLst>
              <a:ext uri="{FF2B5EF4-FFF2-40B4-BE49-F238E27FC236}">
                <a16:creationId xmlns:a16="http://schemas.microsoft.com/office/drawing/2014/main" id="{B339167B-E4E0-E942-9108-0F3388F7A3BE}"/>
              </a:ext>
            </a:extLst>
          </p:cNvPr>
          <p:cNvSpPr>
            <a:spLocks noGrp="1"/>
          </p:cNvSpPr>
          <p:nvPr>
            <p:ph idx="1"/>
          </p:nvPr>
        </p:nvSpPr>
        <p:spPr>
          <a:xfrm>
            <a:off x="3716869" y="881041"/>
            <a:ext cx="3698180" cy="5120640"/>
          </a:xfrm>
        </p:spPr>
        <p:txBody>
          <a:bodyPr/>
          <a:lstStyle/>
          <a:p>
            <a:r>
              <a:rPr lang="en-US" b="1" i="1" dirty="0"/>
              <a:t>The Environmental Implementation Review (2019) </a:t>
            </a:r>
          </a:p>
          <a:p>
            <a:pPr marL="0" indent="0">
              <a:buNone/>
            </a:pPr>
            <a:r>
              <a:rPr lang="en-US" dirty="0"/>
              <a:t>Reviews a vision of a circular EU economy, Natural Capital, Quality of Life (including water), and improved implementation of EU tools &amp; directives.</a:t>
            </a:r>
            <a:endParaRPr lang="en-US" b="1" i="1" dirty="0"/>
          </a:p>
        </p:txBody>
      </p:sp>
      <p:pic>
        <p:nvPicPr>
          <p:cNvPr id="5" name="Picture 4">
            <a:extLst>
              <a:ext uri="{FF2B5EF4-FFF2-40B4-BE49-F238E27FC236}">
                <a16:creationId xmlns:a16="http://schemas.microsoft.com/office/drawing/2014/main" id="{F45BF597-DD7C-6D43-B696-74DA750F3364}"/>
              </a:ext>
            </a:extLst>
          </p:cNvPr>
          <p:cNvPicPr>
            <a:picLocks noChangeAspect="1"/>
          </p:cNvPicPr>
          <p:nvPr/>
        </p:nvPicPr>
        <p:blipFill>
          <a:blip r:embed="rId3"/>
          <a:stretch>
            <a:fillRect/>
          </a:stretch>
        </p:blipFill>
        <p:spPr>
          <a:xfrm rot="315201">
            <a:off x="7672281" y="1021604"/>
            <a:ext cx="3679484" cy="5213814"/>
          </a:xfrm>
          <a:prstGeom prst="rect">
            <a:avLst/>
          </a:prstGeom>
          <a:ln>
            <a:solidFill>
              <a:schemeClr val="accent1"/>
            </a:solidFill>
          </a:ln>
          <a:effectLst>
            <a:outerShdw blurRad="50800" dist="50800" dir="5400000" algn="ctr" rotWithShape="0">
              <a:srgbClr val="000000"/>
            </a:outerShdw>
          </a:effectLst>
        </p:spPr>
      </p:pic>
    </p:spTree>
    <p:extLst>
      <p:ext uri="{BB962C8B-B14F-4D97-AF65-F5344CB8AC3E}">
        <p14:creationId xmlns:p14="http://schemas.microsoft.com/office/powerpoint/2010/main" val="249803601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{24226C86-32A9-3548-9E7C-BBB8FAE275BF}tf10001124</Template>
  <TotalTime>277</TotalTime>
  <Words>2630</Words>
  <Application>Microsoft Macintosh PowerPoint</Application>
  <PresentationFormat>Widescreen</PresentationFormat>
  <Paragraphs>237</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Corbel</vt:lpstr>
      <vt:lpstr>Verdana</vt:lpstr>
      <vt:lpstr>Wingdings</vt:lpstr>
      <vt:lpstr>Wingdings 2</vt:lpstr>
      <vt:lpstr>Frame</vt:lpstr>
      <vt:lpstr>Watershed Management</vt:lpstr>
      <vt:lpstr>What does “Watershed Management mean”?</vt:lpstr>
      <vt:lpstr>The UK’s Watershed</vt:lpstr>
      <vt:lpstr>Water and Policy</vt:lpstr>
      <vt:lpstr>Water and Policy</vt:lpstr>
      <vt:lpstr>Water and Policy</vt:lpstr>
      <vt:lpstr>Water and Policy</vt:lpstr>
      <vt:lpstr>Water and Policy</vt:lpstr>
      <vt:lpstr>Water and Policy</vt:lpstr>
      <vt:lpstr>What are the purposes / benefits of managing watersheds?</vt:lpstr>
      <vt:lpstr>Implementing watershed management</vt:lpstr>
      <vt:lpstr>Implementing watershed management</vt:lpstr>
      <vt:lpstr>Implementing watershed management</vt:lpstr>
      <vt:lpstr>Implementing watershed management</vt:lpstr>
      <vt:lpstr>Self-led Tutorial –  Watershed Management</vt:lpstr>
      <vt:lpstr>Useful Additional Reading…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Watershed Management</dc:title>
  <dc:creator>Sam! Sam!</dc:creator>
  <cp:lastModifiedBy>Sam! Sam!</cp:lastModifiedBy>
  <cp:revision>39</cp:revision>
  <dcterms:created xsi:type="dcterms:W3CDTF">2019-11-21T09:33:26Z</dcterms:created>
  <dcterms:modified xsi:type="dcterms:W3CDTF">2019-11-21T14:11:14Z</dcterms:modified>
</cp:coreProperties>
</file>