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7" r:id="rId3"/>
    <p:sldId id="259" r:id="rId4"/>
    <p:sldId id="261" r:id="rId5"/>
    <p:sldId id="263" r:id="rId6"/>
    <p:sldId id="270" r:id="rId7"/>
    <p:sldId id="269" r:id="rId8"/>
    <p:sldId id="268" r:id="rId9"/>
    <p:sldId id="271" r:id="rId10"/>
    <p:sldId id="264" r:id="rId11"/>
    <p:sldId id="272" r:id="rId12"/>
    <p:sldId id="265" r:id="rId13"/>
    <p:sldId id="26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50" d="100"/>
          <a:sy n="50" d="100"/>
        </p:scale>
        <p:origin x="-1086" y="-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FAB4F26-D1F8-47E6-93EB-3FE26F9CF9EC}" type="datetimeFigureOut">
              <a:rPr lang="en-US" smtClean="0"/>
              <a:pPr/>
              <a:t>11/24/2025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6BAA4F4-F28E-4826-A884-FBDBBFC60320}"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6BAA4F4-F28E-4826-A884-FBDBBFC60320}" type="slidenum">
              <a:rPr lang="en-US" smtClean="0"/>
              <a:pPr/>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01BBA8AE-BADA-4490-99FF-63E42670A20D}" type="datetimeFigureOut">
              <a:rPr lang="en-US" smtClean="0"/>
              <a:pPr/>
              <a:t>11/24/2025</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7A516591-5A75-45B8-ABD9-D6799686E6E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1BBA8AE-BADA-4490-99FF-63E42670A20D}" type="datetimeFigureOut">
              <a:rPr lang="en-US" smtClean="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516591-5A75-45B8-ABD9-D6799686E6E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01BBA8AE-BADA-4490-99FF-63E42670A20D}" type="datetimeFigureOut">
              <a:rPr lang="en-US" smtClean="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516591-5A75-45B8-ABD9-D6799686E6E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1BBA8AE-BADA-4490-99FF-63E42670A20D}" type="datetimeFigureOut">
              <a:rPr lang="en-US" smtClean="0"/>
              <a:pPr/>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516591-5A75-45B8-ABD9-D6799686E6E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01BBA8AE-BADA-4490-99FF-63E42670A20D}" type="datetimeFigureOut">
              <a:rPr lang="en-US" smtClean="0"/>
              <a:pPr/>
              <a:t>11/24/2025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A516591-5A75-45B8-ABD9-D6799686E6E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01BBA8AE-BADA-4490-99FF-63E42670A20D}" type="datetimeFigureOut">
              <a:rPr lang="en-US" smtClean="0"/>
              <a:pPr/>
              <a:t>11/24/2025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A516591-5A75-45B8-ABD9-D6799686E6E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BBA8AE-BADA-4490-99FF-63E42670A20D}" type="datetimeFigureOut">
              <a:rPr lang="en-US" smtClean="0"/>
              <a:pPr/>
              <a:t>11/24/2025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A516591-5A75-45B8-ABD9-D6799686E6E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1BBA8AE-BADA-4490-99FF-63E42670A20D}" type="datetimeFigureOut">
              <a:rPr lang="en-US" smtClean="0"/>
              <a:pPr/>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516591-5A75-45B8-ABD9-D6799686E6E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01BBA8AE-BADA-4490-99FF-63E42670A20D}" type="datetimeFigureOut">
              <a:rPr lang="en-US" smtClean="0"/>
              <a:pPr/>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7A516591-5A75-45B8-ABD9-D6799686E6E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1BBA8AE-BADA-4490-99FF-63E42670A20D}" type="datetimeFigureOut">
              <a:rPr lang="en-US" smtClean="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516591-5A75-45B8-ABD9-D6799686E6E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1BBA8AE-BADA-4490-99FF-63E42670A20D}" type="datetimeFigureOut">
              <a:rPr lang="en-US" smtClean="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516591-5A75-45B8-ABD9-D6799686E6E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1BBA8AE-BADA-4490-99FF-63E42670A20D}" type="datetimeFigureOut">
              <a:rPr lang="en-US" smtClean="0"/>
              <a:pPr/>
              <a:t>11/24/2025</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7A516591-5A75-45B8-ABD9-D6799686E6E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1"/>
          <p:cNvSpPr>
            <a:spLocks noChangeArrowheads="1"/>
          </p:cNvSpPr>
          <p:nvPr/>
        </p:nvSpPr>
        <p:spPr bwMode="auto">
          <a:xfrm>
            <a:off x="0" y="0"/>
            <a:ext cx="9144000" cy="7878498"/>
          </a:xfrm>
          <a:prstGeom prst="rect">
            <a:avLst/>
          </a:prstGeom>
          <a:noFill/>
          <a:ln w="9525">
            <a:noFill/>
            <a:miter lim="800000"/>
            <a:headEnd/>
            <a:tailEnd/>
          </a:ln>
          <a:effectLst/>
        </p:spPr>
        <p:txBody>
          <a:bodyPr vert="horz" wrap="square" lIns="914112" tIns="914112" rIns="914112" bIns="914112"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2000" b="1" i="0" u="none" strike="noStrike" cap="none" normalizeH="0" baseline="0" dirty="0">
                <a:ln>
                  <a:noFill/>
                </a:ln>
                <a:solidFill>
                  <a:srgbClr val="000000"/>
                </a:solidFill>
                <a:effectLst/>
                <a:latin typeface="Times New Roman" pitchFamily="18" charset="0"/>
                <a:ea typeface="SimSun" pitchFamily="2" charset="-122"/>
                <a:cs typeface="Times New Roman" pitchFamily="18" charset="0"/>
              </a:rPr>
              <a:t>UNIVERSITY OF WALES, UNITED KINGDOM</a:t>
            </a:r>
            <a:endParaRPr kumimoji="0" lang="en-US" altLang="zh-CN" sz="20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zh-CN" sz="2000" b="1" i="0" u="none" strike="noStrike" cap="none" normalizeH="0" baseline="0" dirty="0">
              <a:ln>
                <a:noFill/>
              </a:ln>
              <a:solidFill>
                <a:schemeClr val="tx1"/>
              </a:solidFill>
              <a:effectLst/>
              <a:latin typeface="Times New Roman" pitchFamily="18" charset="0"/>
              <a:ea typeface="SimSun" pitchFamily="2" charset="-122"/>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sz="2000" b="1" i="0" u="none" strike="noStrike" cap="none" normalizeH="0" baseline="0" dirty="0">
                <a:ln>
                  <a:noFill/>
                </a:ln>
                <a:solidFill>
                  <a:schemeClr val="tx1"/>
                </a:solidFill>
                <a:effectLst/>
                <a:latin typeface="Times New Roman" pitchFamily="18" charset="0"/>
                <a:ea typeface="SimSun" pitchFamily="2" charset="-122"/>
                <a:cs typeface="Times New Roman" pitchFamily="18" charset="0"/>
              </a:rPr>
              <a:t>MODULE CODE: LCLM5002</a:t>
            </a:r>
            <a:endParaRPr kumimoji="0" lang="en-US" altLang="zh-CN" sz="20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zh-CN" sz="2000" b="1" i="0" u="none" strike="noStrike" cap="none" normalizeH="0" baseline="0" dirty="0">
              <a:ln>
                <a:noFill/>
              </a:ln>
              <a:solidFill>
                <a:srgbClr val="000000"/>
              </a:solidFill>
              <a:effectLst/>
              <a:latin typeface="Times New Roman" pitchFamily="18" charset="0"/>
              <a:ea typeface="SimSun" pitchFamily="2" charset="-122"/>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sz="2000" b="1" i="0" u="none" strike="noStrike" cap="none" normalizeH="0" baseline="0" dirty="0">
                <a:ln>
                  <a:noFill/>
                </a:ln>
                <a:solidFill>
                  <a:srgbClr val="000000"/>
                </a:solidFill>
                <a:effectLst/>
                <a:latin typeface="Times New Roman" pitchFamily="18" charset="0"/>
                <a:ea typeface="SimSun" pitchFamily="2" charset="-122"/>
                <a:cs typeface="Times New Roman" pitchFamily="18" charset="0"/>
              </a:rPr>
              <a:t>STUDENT NUMBER: 2322900</a:t>
            </a:r>
            <a:endParaRPr kumimoji="0" lang="en-US" altLang="zh-CN" sz="20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zh-CN" sz="2000" b="1" i="0" u="none" strike="noStrike" cap="none" normalizeH="0" baseline="0" dirty="0">
              <a:ln>
                <a:noFill/>
              </a:ln>
              <a:solidFill>
                <a:srgbClr val="000000"/>
              </a:solidFill>
              <a:effectLst/>
              <a:latin typeface="Times New Roman" pitchFamily="18" charset="0"/>
              <a:ea typeface="SimSun" pitchFamily="2" charset="-122"/>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sz="2000" b="1" i="0" u="none" strike="noStrike" cap="none" normalizeH="0" baseline="0" dirty="0">
                <a:ln>
                  <a:noFill/>
                </a:ln>
                <a:solidFill>
                  <a:srgbClr val="000000"/>
                </a:solidFill>
                <a:effectLst/>
                <a:latin typeface="Times New Roman" pitchFamily="18" charset="0"/>
                <a:ea typeface="SimSun" pitchFamily="2" charset="-122"/>
                <a:cs typeface="Times New Roman" pitchFamily="18" charset="0"/>
              </a:rPr>
              <a:t>SUBMITTED BY: PAUL KEHINDE SOWOLE</a:t>
            </a:r>
            <a:endParaRPr kumimoji="0" lang="en-US" altLang="zh-CN" sz="20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zh-CN" sz="2000" b="1" i="0" u="none" strike="noStrike" cap="none" normalizeH="0" baseline="0" dirty="0">
              <a:ln>
                <a:noFill/>
              </a:ln>
              <a:solidFill>
                <a:schemeClr val="tx1"/>
              </a:solidFill>
              <a:effectLst/>
              <a:latin typeface="Times New Roman" pitchFamily="18" charset="0"/>
              <a:ea typeface="SimSun" pitchFamily="2" charset="-122"/>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sz="2000" b="1" i="0" u="none" strike="noStrike" cap="none" normalizeH="0" baseline="0" dirty="0">
                <a:ln>
                  <a:noFill/>
                </a:ln>
                <a:solidFill>
                  <a:schemeClr val="tx1"/>
                </a:solidFill>
                <a:effectLst/>
                <a:latin typeface="Times New Roman" pitchFamily="18" charset="0"/>
                <a:ea typeface="SimSun" pitchFamily="2" charset="-122"/>
                <a:cs typeface="Times New Roman" pitchFamily="18" charset="0"/>
              </a:rPr>
              <a:t>TITLE: DEVELOPING, MANAGING AND LEADING INDIVIDUALS AND TEAMS</a:t>
            </a:r>
            <a:endParaRPr kumimoji="0" lang="en-US" altLang="zh-CN" sz="20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zh-CN" sz="2000" b="1" i="0" u="none" strike="noStrike" cap="none" normalizeH="0" baseline="0" dirty="0">
              <a:ln>
                <a:noFill/>
              </a:ln>
              <a:solidFill>
                <a:schemeClr val="tx1"/>
              </a:solidFill>
              <a:effectLst/>
              <a:latin typeface="Times New Roman" pitchFamily="18" charset="0"/>
              <a:ea typeface="SimSun" pitchFamily="2" charset="-122"/>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sz="2000" b="1" i="0" u="none" strike="noStrike" cap="none" normalizeH="0" baseline="0" dirty="0">
                <a:ln>
                  <a:noFill/>
                </a:ln>
                <a:solidFill>
                  <a:schemeClr val="tx1"/>
                </a:solidFill>
                <a:effectLst/>
                <a:latin typeface="Times New Roman" pitchFamily="18" charset="0"/>
                <a:ea typeface="SimSun" pitchFamily="2" charset="-122"/>
                <a:cs typeface="Times New Roman" pitchFamily="18" charset="0"/>
              </a:rPr>
              <a:t>DATE: NOVEMBER 2025</a:t>
            </a:r>
            <a:endParaRPr kumimoji="0" lang="en-US" altLang="zh-CN" sz="20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zh-CN" sz="2000" b="1" i="0" u="none" strike="noStrike" cap="none" normalizeH="0" baseline="0" dirty="0">
              <a:ln>
                <a:noFill/>
              </a:ln>
              <a:solidFill>
                <a:schemeClr val="tx1"/>
              </a:solidFill>
              <a:effectLst/>
              <a:latin typeface="Times New Roman" pitchFamily="18" charset="0"/>
              <a:ea typeface="SimSun" pitchFamily="2" charset="-122"/>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sz="2000" b="1" i="0" u="none" strike="noStrike" cap="none" normalizeH="0" baseline="0" dirty="0">
                <a:ln>
                  <a:noFill/>
                </a:ln>
                <a:solidFill>
                  <a:schemeClr val="tx1"/>
                </a:solidFill>
                <a:effectLst/>
                <a:latin typeface="Times New Roman" pitchFamily="18" charset="0"/>
                <a:ea typeface="SimSun" pitchFamily="2" charset="-122"/>
                <a:cs typeface="Times New Roman" pitchFamily="18" charset="0"/>
              </a:rPr>
              <a:t>LEVEL: 5</a:t>
            </a:r>
            <a:endParaRPr kumimoji="0" lang="en-US" altLang="zh-CN" sz="20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zh-CN" sz="2000" b="1" i="0" u="none" strike="noStrike" cap="none" normalizeH="0" baseline="0" dirty="0">
              <a:ln>
                <a:noFill/>
              </a:ln>
              <a:solidFill>
                <a:schemeClr val="tx1"/>
              </a:solidFill>
              <a:effectLst/>
              <a:latin typeface="Times New Roman" pitchFamily="18" charset="0"/>
              <a:ea typeface="SimSun" pitchFamily="2" charset="-122"/>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sz="2000" b="1" i="0" u="none" strike="noStrike" cap="none" normalizeH="0" baseline="0" dirty="0">
                <a:ln>
                  <a:noFill/>
                </a:ln>
                <a:solidFill>
                  <a:schemeClr val="tx1"/>
                </a:solidFill>
                <a:effectLst/>
                <a:latin typeface="Times New Roman" pitchFamily="18" charset="0"/>
                <a:ea typeface="SimSun" pitchFamily="2" charset="-122"/>
                <a:cs typeface="Times New Roman" pitchFamily="18" charset="0"/>
              </a:rPr>
              <a:t>CREDITS: 20</a:t>
            </a:r>
            <a:endParaRPr kumimoji="0" lang="en-US" altLang="zh-CN" sz="20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zh-CN" sz="2000" b="1" i="0" u="none" strike="noStrike" cap="none" normalizeH="0" baseline="0" dirty="0">
              <a:ln>
                <a:noFill/>
              </a:ln>
              <a:solidFill>
                <a:schemeClr val="tx1"/>
              </a:solidFill>
              <a:effectLst/>
              <a:latin typeface="Times New Roman" pitchFamily="18" charset="0"/>
              <a:ea typeface="SimSun" pitchFamily="2" charset="-122"/>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sz="2000" b="1" i="0" u="none" strike="noStrike" cap="none" normalizeH="0" baseline="0" dirty="0">
                <a:ln>
                  <a:noFill/>
                </a:ln>
                <a:solidFill>
                  <a:schemeClr val="tx1"/>
                </a:solidFill>
                <a:effectLst/>
                <a:latin typeface="Times New Roman" pitchFamily="18" charset="0"/>
                <a:ea typeface="SimSun" pitchFamily="2" charset="-122"/>
                <a:cs typeface="Times New Roman" pitchFamily="18" charset="0"/>
              </a:rPr>
              <a:t>PRE-REQUISITES</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sz="1400" b="1" i="0" u="none" strike="noStrike" cap="none" normalizeH="0" baseline="0" dirty="0">
                <a:ln>
                  <a:noFill/>
                </a:ln>
                <a:solidFill>
                  <a:schemeClr val="tx1"/>
                </a:solidFill>
                <a:effectLst/>
                <a:latin typeface="Times New Roman" pitchFamily="18" charset="0"/>
                <a:ea typeface="SimSun" pitchFamily="2" charset="-122"/>
                <a:cs typeface="Times New Roman" pitchFamily="18" charset="0"/>
              </a:rPr>
              <a:t/>
            </a:r>
            <a:br>
              <a:rPr kumimoji="0" lang="en-US" altLang="zh-CN" sz="1400" b="1" i="0" u="none" strike="noStrike" cap="none" normalizeH="0" baseline="0" dirty="0">
                <a:ln>
                  <a:noFill/>
                </a:ln>
                <a:solidFill>
                  <a:schemeClr val="tx1"/>
                </a:solidFill>
                <a:effectLst/>
                <a:latin typeface="Times New Roman" pitchFamily="18" charset="0"/>
                <a:ea typeface="SimSun" pitchFamily="2" charset="-122"/>
                <a:cs typeface="Times New Roman" pitchFamily="18" charset="0"/>
              </a:rPr>
            </a:br>
            <a:endParaRPr kumimoji="0" lang="en-US" altLang="zh-CN" sz="18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52704"/>
          </a:xfrm>
        </p:spPr>
        <p:txBody>
          <a:bodyPr>
            <a:noAutofit/>
          </a:bodyPr>
          <a:lstStyle/>
          <a:p>
            <a:r>
              <a:rPr lang="en-US" sz="2000" b="1" dirty="0"/>
              <a:t> </a:t>
            </a:r>
            <a:r>
              <a:rPr lang="en-US" sz="2400" b="1" dirty="0">
                <a:latin typeface="Times New Roman" pitchFamily="18" charset="0"/>
                <a:cs typeface="Times New Roman" pitchFamily="18" charset="0"/>
              </a:rPr>
              <a:t>INTRODUCTION</a:t>
            </a:r>
            <a:endParaRPr lang="en-US" sz="2000" dirty="0">
              <a:solidFill>
                <a:schemeClr val="bg1"/>
              </a:solidFill>
            </a:endParaRPr>
          </a:p>
        </p:txBody>
      </p:sp>
      <p:sp>
        <p:nvSpPr>
          <p:cNvPr id="6" name="Content Placeholder 5"/>
          <p:cNvSpPr>
            <a:spLocks noGrp="1"/>
          </p:cNvSpPr>
          <p:nvPr>
            <p:ph idx="1"/>
          </p:nvPr>
        </p:nvSpPr>
        <p:spPr>
          <a:xfrm>
            <a:off x="457200" y="1628800"/>
            <a:ext cx="8229600" cy="4695800"/>
          </a:xfrm>
        </p:spPr>
        <p:txBody>
          <a:bodyPr>
            <a:normAutofit fontScale="77500" lnSpcReduction="20000"/>
          </a:bodyPr>
          <a:lstStyle/>
          <a:p>
            <a:r>
              <a:rPr lang="en-US" dirty="0">
                <a:latin typeface="Times New Roman" pitchFamily="18" charset="0"/>
                <a:cs typeface="Times New Roman" pitchFamily="18" charset="0"/>
              </a:rPr>
              <a:t>Human Resource Management plays a critical role in project environments, particularly in ensuring that the right people are selected to support successful project delivery. In project-based work, staffing decisions directly influence timelines, quality, and the achievement of key outcomes; therefore, HR must adopt rigorous recruitment and selection procedures to identify candidates whose skills, </a:t>
            </a:r>
            <a:r>
              <a:rPr lang="en-US" dirty="0" err="1">
                <a:latin typeface="Times New Roman" pitchFamily="18" charset="0"/>
                <a:cs typeface="Times New Roman" pitchFamily="18" charset="0"/>
              </a:rPr>
              <a:t>behaviours</a:t>
            </a:r>
            <a:r>
              <a:rPr lang="en-US" dirty="0">
                <a:latin typeface="Times New Roman" pitchFamily="18" charset="0"/>
                <a:cs typeface="Times New Roman" pitchFamily="18" charset="0"/>
              </a:rPr>
              <a:t>, and competencies align with project needs (Armstrong, 2020). Selecting competent project team members enhances collaboration, reduces risks, and supports effective problem-solving throughout the project life cycle.</a:t>
            </a:r>
          </a:p>
          <a:p>
            <a:pPr marL="0" indent="0">
              <a:buNone/>
            </a:pPr>
            <a:endParaRPr lang="en-US" dirty="0">
              <a:latin typeface="Times New Roman" pitchFamily="18" charset="0"/>
              <a:cs typeface="Times New Roman" pitchFamily="18" charset="0"/>
            </a:endParaRPr>
          </a:p>
          <a:p>
            <a:r>
              <a:rPr lang="en-US" dirty="0">
                <a:latin typeface="Times New Roman" pitchFamily="18" charset="0"/>
                <a:cs typeface="Times New Roman" pitchFamily="18" charset="0"/>
              </a:rPr>
              <a:t> This report examines how a Project Manager (HR) conducts recruitment for a new project, beginning with the recruitment process that includes job analysis, job descriptions, and person specifications. It then explores how these foundational documents guide candidate attraction, shortlisting, and assessment. The report further analyses three major types of interview methods—structured, semi-structured, and unstructured—and evaluates their relevance and effectiveness in selecting suitable project personnel</a:t>
            </a:r>
          </a:p>
          <a:p>
            <a:endParaRPr lang="en-US"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9" name="Rectangle 1"/>
          <p:cNvSpPr>
            <a:spLocks noChangeArrowheads="1"/>
          </p:cNvSpPr>
          <p:nvPr/>
        </p:nvSpPr>
        <p:spPr bwMode="auto">
          <a:xfrm>
            <a:off x="467544" y="548681"/>
            <a:ext cx="8676456" cy="655768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r>
              <a:rPr lang="en-US" sz="1600" b="1" dirty="0">
                <a:solidFill>
                  <a:schemeClr val="tx2"/>
                </a:solidFill>
              </a:rPr>
              <a:t>RECRUITMENT PROCESS FOR A NEW PROJECT</a:t>
            </a:r>
            <a:endParaRPr lang="en-US" sz="1600" dirty="0">
              <a:solidFill>
                <a:schemeClr val="tx2"/>
              </a:solidFill>
            </a:endParaRPr>
          </a:p>
          <a:p>
            <a:r>
              <a:rPr lang="en-US" sz="1600" b="1" dirty="0">
                <a:solidFill>
                  <a:schemeClr val="tx2"/>
                </a:solidFill>
              </a:rPr>
              <a:t>	</a:t>
            </a:r>
            <a:endParaRPr lang="en-US" altLang="zh-CN" sz="1600" b="1" dirty="0">
              <a:solidFill>
                <a:schemeClr val="tx2"/>
              </a:solidFill>
              <a:ea typeface="SimSun" pitchFamily="2" charset="-122"/>
              <a:cs typeface="Times New Roman" pitchFamily="18" charset="0"/>
            </a:endParaRPr>
          </a:p>
          <a:p>
            <a:pPr algn="just" fontAlgn="base">
              <a:spcBef>
                <a:spcPct val="0"/>
              </a:spcBef>
              <a:spcAft>
                <a:spcPct val="0"/>
              </a:spcAft>
            </a:pPr>
            <a:r>
              <a:rPr lang="en-US" altLang="zh-CN" sz="1600" b="1" dirty="0">
                <a:ea typeface="SimSun" pitchFamily="2" charset="-122"/>
                <a:cs typeface="Times New Roman" pitchFamily="18" charset="0"/>
              </a:rPr>
              <a:t>Job Analysis</a:t>
            </a:r>
          </a:p>
          <a:p>
            <a:pPr lvl="0" algn="just" eaLnBrk="0" fontAlgn="base" hangingPunct="0">
              <a:spcBef>
                <a:spcPct val="0"/>
              </a:spcBef>
              <a:spcAft>
                <a:spcPct val="0"/>
              </a:spcAft>
            </a:pPr>
            <a:r>
              <a:rPr lang="en-US" altLang="zh-CN" sz="1600" dirty="0">
                <a:ea typeface="SimSun" pitchFamily="2" charset="-122"/>
                <a:cs typeface="Times New Roman" pitchFamily="18" charset="0"/>
              </a:rPr>
              <a:t>Job analysis is the systematic process of identifying the duties, responsibilities, necessary skills, and working conditions associated with a specific role (Armstrong, 2020). It forms the foundation for effective recruitment because it ensures that HR professionals and project managers understand precisely what is required from potential candidates. Without a thorough job analysis, recruitment decisions risk being misaligned with project objectives, potentially resulting in underperformance, skills gaps, or delays.</a:t>
            </a:r>
            <a:endParaRPr kumimoji="0" lang="en-US" altLang="zh-CN" sz="1600" b="0" i="0" u="none" strike="noStrike" cap="none" normalizeH="0" baseline="0" dirty="0">
              <a:ln>
                <a:noFill/>
              </a:ln>
              <a:solidFill>
                <a:schemeClr val="tx1"/>
              </a:solidFill>
              <a:effectLst/>
              <a:ea typeface="SimSun" pitchFamily="2" charset="-122"/>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US" altLang="zh-CN" sz="1600" dirty="0">
              <a:ea typeface="SimSun" pitchFamily="2" charset="-122"/>
              <a:cs typeface="Times New Roman" pitchFamily="18" charset="0"/>
            </a:endParaRPr>
          </a:p>
          <a:p>
            <a:r>
              <a:rPr lang="en-US" sz="1600" b="1" dirty="0"/>
              <a:t>Job Description</a:t>
            </a:r>
            <a:endParaRPr lang="en-US" sz="1600" dirty="0"/>
          </a:p>
          <a:p>
            <a:r>
              <a:rPr lang="en-US" sz="1600" dirty="0"/>
              <a:t>A job description is a formal document that outlines the duties, responsibilities, reporting lines, and scope of a specific role (Armstrong, 2020). It serves as a critical guide for both HR and candidates, ensuring clarity regarding expectations and the key functions of the position. In project-based recruitment, job descriptions are particularly important because they define the exact contributions required from each team member, helping align individual responsibilities with overall project objectives.</a:t>
            </a:r>
          </a:p>
          <a:p>
            <a:endParaRPr kumimoji="0" lang="en-US" altLang="zh-CN" sz="1600" b="0" i="0" u="none" strike="noStrike" cap="none" normalizeH="0" baseline="0" dirty="0">
              <a:ln>
                <a:noFill/>
              </a:ln>
              <a:solidFill>
                <a:schemeClr val="tx1"/>
              </a:solidFill>
              <a:effectLst/>
              <a:cs typeface="Arial" pitchFamily="34" charset="0"/>
            </a:endParaRPr>
          </a:p>
          <a:p>
            <a:pPr lvl="0" algn="just" fontAlgn="base">
              <a:spcBef>
                <a:spcPct val="0"/>
              </a:spcBef>
              <a:spcAft>
                <a:spcPct val="0"/>
              </a:spcAft>
            </a:pPr>
            <a:r>
              <a:rPr lang="en-US" altLang="zh-CN" sz="1600" b="1" dirty="0">
                <a:ea typeface="SimSun" pitchFamily="2" charset="-122"/>
                <a:cs typeface="Times New Roman" pitchFamily="18" charset="0"/>
              </a:rPr>
              <a:t>Person Specification</a:t>
            </a:r>
          </a:p>
          <a:p>
            <a:pPr lvl="0" algn="just" fontAlgn="base">
              <a:spcBef>
                <a:spcPct val="0"/>
              </a:spcBef>
              <a:spcAft>
                <a:spcPct val="0"/>
              </a:spcAft>
            </a:pPr>
            <a:r>
              <a:rPr lang="en-US" altLang="zh-CN" sz="1600" dirty="0">
                <a:ea typeface="SimSun" pitchFamily="2" charset="-122"/>
                <a:cs typeface="Times New Roman" pitchFamily="18" charset="0"/>
              </a:rPr>
              <a:t>A person specification is a document that complements the job description by outlining the attributes, qualifications, skills, and experience a candidate must possess to perform effectively in the role (CIPD, 2023). It ensures that recruitment decisions are objective, consistent, and aligned with the project’s needs. Person specifications typically include essential criteria (mandatory skills, experience, and qualifications) and desirable criteria (additional skills or competencies that add value but are not mandatory).</a:t>
            </a:r>
          </a:p>
          <a:p>
            <a:endParaRPr kumimoji="0" lang="en-US" altLang="zh-CN" sz="1600" b="0" i="0" u="none" strike="noStrike" cap="none" normalizeH="0" baseline="0" dirty="0">
              <a:ln>
                <a:noFill/>
              </a:ln>
              <a:solidFill>
                <a:schemeClr val="tx1"/>
              </a:solidFill>
              <a:effectLst/>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1"/>
          <p:cNvSpPr>
            <a:spLocks noChangeArrowheads="1"/>
          </p:cNvSpPr>
          <p:nvPr/>
        </p:nvSpPr>
        <p:spPr bwMode="auto">
          <a:xfrm>
            <a:off x="251520" y="863752"/>
            <a:ext cx="8712968" cy="255454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algn="just" fontAlgn="base">
              <a:spcBef>
                <a:spcPct val="0"/>
              </a:spcBef>
              <a:spcAft>
                <a:spcPct val="0"/>
              </a:spcAft>
            </a:pPr>
            <a:r>
              <a:rPr lang="en-US" sz="1600" b="1" dirty="0">
                <a:solidFill>
                  <a:schemeClr val="tx2"/>
                </a:solidFill>
              </a:rPr>
              <a:t>RECRUITMENT PROCESS FOR A NEW PROJECT</a:t>
            </a:r>
          </a:p>
          <a:p>
            <a:pPr lvl="0" algn="just" fontAlgn="base">
              <a:spcBef>
                <a:spcPct val="0"/>
              </a:spcBef>
              <a:spcAft>
                <a:spcPct val="0"/>
              </a:spcAft>
            </a:pPr>
            <a:r>
              <a:rPr lang="en-US" altLang="zh-CN" sz="1600" b="1" dirty="0">
                <a:ea typeface="SimSun" pitchFamily="2" charset="-122"/>
                <a:cs typeface="Times New Roman" pitchFamily="18" charset="0"/>
              </a:rPr>
              <a:t>Advertising the Vacancy </a:t>
            </a:r>
          </a:p>
          <a:p>
            <a:pPr lvl="0" algn="just" fontAlgn="base">
              <a:spcBef>
                <a:spcPct val="0"/>
              </a:spcBef>
              <a:spcAft>
                <a:spcPct val="0"/>
              </a:spcAft>
            </a:pPr>
            <a:r>
              <a:rPr lang="en-US" altLang="zh-CN" sz="1600" dirty="0">
                <a:ea typeface="SimSun" pitchFamily="2" charset="-122"/>
                <a:cs typeface="Times New Roman" pitchFamily="18" charset="0"/>
              </a:rPr>
              <a:t>Advertising the vacancy is a crucial step in the recruitment process, as it determines the pool of potential candidates and directly affects the quality and diversity of applicants (CIPD, 2023). </a:t>
            </a:r>
            <a:r>
              <a:rPr lang="en-US" altLang="zh-CN" sz="1600" dirty="0" err="1">
                <a:ea typeface="SimSun" pitchFamily="2" charset="-122"/>
                <a:cs typeface="Times New Roman" pitchFamily="18" charset="0"/>
              </a:rPr>
              <a:t>Organisations</a:t>
            </a:r>
            <a:r>
              <a:rPr lang="en-US" altLang="zh-CN" sz="1600" dirty="0">
                <a:ea typeface="SimSun" pitchFamily="2" charset="-122"/>
                <a:cs typeface="Times New Roman" pitchFamily="18" charset="0"/>
              </a:rPr>
              <a:t> can use internal recruitment, which promotes existing employees, fostering career progression and retaining talent, or external recruitment, which attracts fresh skills and perspectives from outside the </a:t>
            </a:r>
            <a:r>
              <a:rPr lang="en-US" altLang="zh-CN" sz="1600" dirty="0" err="1">
                <a:ea typeface="SimSun" pitchFamily="2" charset="-122"/>
                <a:cs typeface="Times New Roman" pitchFamily="18" charset="0"/>
              </a:rPr>
              <a:t>organisation</a:t>
            </a:r>
            <a:r>
              <a:rPr lang="en-US" altLang="zh-CN" sz="1600" dirty="0">
                <a:ea typeface="SimSun" pitchFamily="2" charset="-122"/>
                <a:cs typeface="Times New Roman" pitchFamily="18" charset="0"/>
              </a:rPr>
              <a:t>.</a:t>
            </a:r>
          </a:p>
          <a:p>
            <a:pPr lvl="0" algn="just" fontAlgn="base">
              <a:spcBef>
                <a:spcPct val="0"/>
              </a:spcBef>
              <a:spcAft>
                <a:spcPct val="0"/>
              </a:spcAft>
            </a:pPr>
            <a:endParaRPr lang="en-US" altLang="zh-CN" sz="1600" dirty="0">
              <a:ea typeface="SimSun" pitchFamily="2" charset="-122"/>
              <a:cs typeface="Times New Roman" pitchFamily="18" charset="0"/>
            </a:endParaRPr>
          </a:p>
          <a:p>
            <a:pPr lvl="0" algn="just" fontAlgn="base">
              <a:spcBef>
                <a:spcPct val="0"/>
              </a:spcBef>
              <a:spcAft>
                <a:spcPct val="0"/>
              </a:spcAft>
            </a:pPr>
            <a:endParaRPr lang="en-US" altLang="zh-CN" sz="1600" dirty="0">
              <a:ea typeface="SimSun" pitchFamily="2" charset="-122"/>
              <a:cs typeface="Times New Roman" pitchFamily="18" charset="0"/>
            </a:endParaRPr>
          </a:p>
          <a:p>
            <a:pPr lvl="0" algn="just" fontAlgn="base">
              <a:spcBef>
                <a:spcPct val="0"/>
              </a:spcBef>
              <a:spcAft>
                <a:spcPct val="0"/>
              </a:spcAft>
            </a:pPr>
            <a:endParaRPr kumimoji="0" lang="en-US" altLang="zh-CN" sz="1600" b="0" i="0" u="none" strike="noStrike" cap="none" normalizeH="0" baseline="0" dirty="0">
              <a:ln>
                <a:noFill/>
              </a:ln>
              <a:solidFill>
                <a:schemeClr val="tx1"/>
              </a:solidFill>
              <a:effectLst/>
              <a:cs typeface="Arial" pitchFamily="34" charset="0"/>
            </a:endParaRPr>
          </a:p>
        </p:txBody>
      </p:sp>
      <p:sp>
        <p:nvSpPr>
          <p:cNvPr id="19458" name="Rectangle 2"/>
          <p:cNvSpPr>
            <a:spLocks noChangeArrowheads="1"/>
          </p:cNvSpPr>
          <p:nvPr/>
        </p:nvSpPr>
        <p:spPr bwMode="auto">
          <a:xfrm>
            <a:off x="323528" y="2944036"/>
            <a:ext cx="8712968" cy="35394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algn="just" fontAlgn="base">
              <a:spcBef>
                <a:spcPct val="0"/>
              </a:spcBef>
              <a:spcAft>
                <a:spcPct val="0"/>
              </a:spcAft>
            </a:pPr>
            <a:r>
              <a:rPr lang="en-US" altLang="zh-CN" sz="1600" b="1" dirty="0">
                <a:ea typeface="SimSun" pitchFamily="2" charset="-122"/>
                <a:cs typeface="Times New Roman" pitchFamily="18" charset="0"/>
              </a:rPr>
              <a:t>Shortlisting</a:t>
            </a:r>
          </a:p>
          <a:p>
            <a:pPr lvl="0" algn="just" fontAlgn="base">
              <a:spcBef>
                <a:spcPct val="0"/>
              </a:spcBef>
              <a:spcAft>
                <a:spcPct val="0"/>
              </a:spcAft>
            </a:pPr>
            <a:r>
              <a:rPr lang="en-US" altLang="zh-CN" sz="1600" dirty="0">
                <a:ea typeface="SimSun" pitchFamily="2" charset="-122"/>
                <a:cs typeface="Times New Roman" pitchFamily="18" charset="0"/>
              </a:rPr>
              <a:t>Shortlisting involves evaluating applications against the job and person specifications to identify candidates most suitable for the role (Armstrong, 2020; CIPD, 2023). HR professionals typically assess essential criteria first to ensure minimum qualifications and skills are met, followed by desirable criteria to rank candidates according to additional strengths.</a:t>
            </a:r>
          </a:p>
          <a:p>
            <a:pPr lvl="0" algn="just" fontAlgn="base">
              <a:spcBef>
                <a:spcPct val="0"/>
              </a:spcBef>
              <a:spcAft>
                <a:spcPct val="0"/>
              </a:spcAft>
            </a:pPr>
            <a:endParaRPr lang="en-US" altLang="zh-CN" sz="1600" dirty="0">
              <a:ea typeface="SimSun" pitchFamily="2" charset="-122"/>
              <a:cs typeface="Times New Roman" pitchFamily="18" charset="0"/>
            </a:endParaRPr>
          </a:p>
          <a:p>
            <a:pPr lvl="0" algn="just" fontAlgn="base">
              <a:spcBef>
                <a:spcPct val="0"/>
              </a:spcBef>
              <a:spcAft>
                <a:spcPct val="0"/>
              </a:spcAft>
            </a:pPr>
            <a:r>
              <a:rPr lang="en-US" altLang="zh-CN" sz="1600" b="1" dirty="0">
                <a:ea typeface="SimSun" pitchFamily="2" charset="-122"/>
                <a:cs typeface="Times New Roman" pitchFamily="18" charset="0"/>
              </a:rPr>
              <a:t>Selection Stage</a:t>
            </a:r>
          </a:p>
          <a:p>
            <a:pPr lvl="0" algn="just" fontAlgn="base">
              <a:spcBef>
                <a:spcPct val="0"/>
              </a:spcBef>
              <a:spcAft>
                <a:spcPct val="0"/>
              </a:spcAft>
            </a:pPr>
            <a:r>
              <a:rPr lang="en-US" altLang="zh-CN" sz="1600" dirty="0">
                <a:ea typeface="SimSun" pitchFamily="2" charset="-122"/>
                <a:cs typeface="Times New Roman" pitchFamily="18" charset="0"/>
              </a:rPr>
              <a:t>The selection stage is the process where shortlisted candidates are assessed to determine their suitability for the project role. This stage ensures that the </a:t>
            </a:r>
            <a:r>
              <a:rPr lang="en-US" altLang="zh-CN" sz="1600" dirty="0" err="1">
                <a:ea typeface="SimSun" pitchFamily="2" charset="-122"/>
                <a:cs typeface="Times New Roman" pitchFamily="18" charset="0"/>
              </a:rPr>
              <a:t>organisation</a:t>
            </a:r>
            <a:r>
              <a:rPr lang="en-US" altLang="zh-CN" sz="1600" dirty="0">
                <a:ea typeface="SimSun" pitchFamily="2" charset="-122"/>
                <a:cs typeface="Times New Roman" pitchFamily="18" charset="0"/>
              </a:rPr>
              <a:t> chooses individuals whose skills, experience, and </a:t>
            </a:r>
            <a:r>
              <a:rPr lang="en-US" altLang="zh-CN" sz="1600" dirty="0" err="1">
                <a:ea typeface="SimSun" pitchFamily="2" charset="-122"/>
                <a:cs typeface="Times New Roman" pitchFamily="18" charset="0"/>
              </a:rPr>
              <a:t>behaviours</a:t>
            </a:r>
            <a:r>
              <a:rPr lang="en-US" altLang="zh-CN" sz="1600" dirty="0">
                <a:ea typeface="SimSun" pitchFamily="2" charset="-122"/>
                <a:cs typeface="Times New Roman" pitchFamily="18" charset="0"/>
              </a:rPr>
              <a:t> align with both the job and project objectives (Armstrong, 2020). Effective selection </a:t>
            </a:r>
            <a:r>
              <a:rPr lang="en-US" altLang="zh-CN" sz="1600" dirty="0" err="1">
                <a:ea typeface="SimSun" pitchFamily="2" charset="-122"/>
                <a:cs typeface="Times New Roman" pitchFamily="18" charset="0"/>
              </a:rPr>
              <a:t>minimises</a:t>
            </a:r>
            <a:r>
              <a:rPr lang="en-US" altLang="zh-CN" sz="1600" dirty="0">
                <a:ea typeface="SimSun" pitchFamily="2" charset="-122"/>
                <a:cs typeface="Times New Roman" pitchFamily="18" charset="0"/>
              </a:rPr>
              <a:t> the risk of project delays, reduces turnover, and supports the overall performance of the project team</a:t>
            </a:r>
          </a:p>
          <a:p>
            <a:pPr lvl="0" algn="just" fontAlgn="base">
              <a:spcBef>
                <a:spcPct val="0"/>
              </a:spcBef>
              <a:spcAft>
                <a:spcPct val="0"/>
              </a:spcAft>
            </a:pPr>
            <a:endParaRPr lang="en-US" altLang="zh-CN" sz="1600" dirty="0">
              <a:ea typeface="SimSun" pitchFamily="2" charset="-122"/>
              <a:cs typeface="Times New Roman" pitchFamily="18" charset="0"/>
            </a:endParaRPr>
          </a:p>
          <a:p>
            <a:pPr lvl="0" algn="just" fontAlgn="base">
              <a:spcBef>
                <a:spcPct val="0"/>
              </a:spcBef>
              <a:spcAft>
                <a:spcPct val="0"/>
              </a:spcAft>
            </a:pPr>
            <a:endParaRPr kumimoji="0" lang="en-US" altLang="zh-CN" sz="1600" b="0" i="0" u="none" strike="noStrike" cap="none" normalizeH="0" baseline="0" dirty="0">
              <a:ln>
                <a:noFill/>
              </a:ln>
              <a:solidFill>
                <a:schemeClr val="tx1"/>
              </a:solidFill>
              <a:effectLst/>
              <a:cs typeface="Arial"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000108"/>
            <a:ext cx="8229600" cy="846980"/>
          </a:xfrm>
        </p:spPr>
        <p:txBody>
          <a:bodyPr>
            <a:normAutofit fontScale="90000"/>
          </a:bodyPr>
          <a:lstStyle/>
          <a:p>
            <a:pPr lvl="0"/>
            <a:r>
              <a:rPr lang="en-US" altLang="zh-CN" sz="2400" b="1" dirty="0">
                <a:latin typeface="+mn-lt"/>
                <a:ea typeface="SimSun" pitchFamily="2" charset="-122"/>
                <a:cs typeface="Times New Roman" pitchFamily="18" charset="0"/>
              </a:rPr>
              <a:t>INTERVIEW METHODS (STRUCTURED, SEMI-STRUCTURED, UNSTRUCTURED)</a:t>
            </a:r>
            <a:r>
              <a:rPr lang="en-US" altLang="zh-CN" sz="2400" dirty="0">
                <a:latin typeface="+mn-lt"/>
                <a:cs typeface="Arial" pitchFamily="34" charset="0"/>
              </a:rPr>
              <a:t/>
            </a:r>
            <a:br>
              <a:rPr lang="en-US" altLang="zh-CN" sz="2400" dirty="0">
                <a:latin typeface="+mn-lt"/>
                <a:cs typeface="Arial" pitchFamily="34" charset="0"/>
              </a:rPr>
            </a:br>
            <a:endParaRPr lang="en-US" sz="2400" dirty="0">
              <a:latin typeface="+mn-lt"/>
            </a:endParaRPr>
          </a:p>
        </p:txBody>
      </p:sp>
      <p:sp>
        <p:nvSpPr>
          <p:cNvPr id="4" name="Content Placeholder 3"/>
          <p:cNvSpPr>
            <a:spLocks noGrp="1"/>
          </p:cNvSpPr>
          <p:nvPr>
            <p:ph idx="1"/>
          </p:nvPr>
        </p:nvSpPr>
        <p:spPr>
          <a:xfrm>
            <a:off x="179512" y="1571612"/>
            <a:ext cx="8507288" cy="5457788"/>
          </a:xfrm>
        </p:spPr>
        <p:txBody>
          <a:bodyPr>
            <a:noAutofit/>
          </a:bodyPr>
          <a:lstStyle/>
          <a:p>
            <a:pPr marL="0" lvl="0" indent="0" algn="just" eaLnBrk="0" fontAlgn="base" hangingPunct="0">
              <a:spcBef>
                <a:spcPct val="0"/>
              </a:spcBef>
              <a:spcAft>
                <a:spcPct val="0"/>
              </a:spcAft>
              <a:buClrTx/>
              <a:buSzTx/>
              <a:buNone/>
            </a:pPr>
            <a:endParaRPr lang="en-US" altLang="zh-CN" sz="1600" b="1" dirty="0">
              <a:ea typeface="SimSun" pitchFamily="2" charset="-122"/>
              <a:cs typeface="Times New Roman" pitchFamily="18" charset="0"/>
            </a:endParaRPr>
          </a:p>
          <a:p>
            <a:pPr marL="0" lvl="0" indent="0" algn="just" eaLnBrk="0" fontAlgn="base" hangingPunct="0">
              <a:spcBef>
                <a:spcPct val="0"/>
              </a:spcBef>
              <a:spcAft>
                <a:spcPct val="0"/>
              </a:spcAft>
              <a:buClrTx/>
              <a:buSzTx/>
              <a:buNone/>
            </a:pPr>
            <a:r>
              <a:rPr lang="en-US" altLang="zh-CN" sz="1600" b="1" dirty="0">
                <a:ea typeface="SimSun" pitchFamily="2" charset="-122"/>
                <a:cs typeface="Times New Roman" pitchFamily="18" charset="0"/>
              </a:rPr>
              <a:t>Structured Interview</a:t>
            </a:r>
          </a:p>
          <a:p>
            <a:pPr marL="0" lvl="0" indent="0" algn="just" eaLnBrk="0" fontAlgn="base" hangingPunct="0">
              <a:spcBef>
                <a:spcPct val="0"/>
              </a:spcBef>
              <a:spcAft>
                <a:spcPct val="0"/>
              </a:spcAft>
              <a:buClrTx/>
              <a:buSzTx/>
              <a:buNone/>
            </a:pPr>
            <a:r>
              <a:rPr lang="en-US" altLang="zh-CN" sz="1600" dirty="0">
                <a:ea typeface="SimSun" pitchFamily="2" charset="-122"/>
                <a:cs typeface="Times New Roman" pitchFamily="18" charset="0"/>
              </a:rPr>
              <a:t>A structured interview is a formal interview method where all candidates are asked the same set of predetermined questions, and responses are assessed using a </a:t>
            </a:r>
            <a:r>
              <a:rPr lang="en-US" altLang="zh-CN" sz="1600" dirty="0" err="1">
                <a:ea typeface="SimSun" pitchFamily="2" charset="-122"/>
                <a:cs typeface="Times New Roman" pitchFamily="18" charset="0"/>
              </a:rPr>
              <a:t>standardised</a:t>
            </a:r>
            <a:r>
              <a:rPr lang="en-US" altLang="zh-CN" sz="1600" dirty="0">
                <a:ea typeface="SimSun" pitchFamily="2" charset="-122"/>
                <a:cs typeface="Times New Roman" pitchFamily="18" charset="0"/>
              </a:rPr>
              <a:t> scoring system (CIPD, 2023). This approach ensures consistency, fairness, and reliability in the evaluation of candidates’ competencies.</a:t>
            </a:r>
          </a:p>
          <a:p>
            <a:pPr marL="0" lvl="0" indent="0" algn="just" eaLnBrk="0" fontAlgn="base" hangingPunct="0">
              <a:spcBef>
                <a:spcPct val="0"/>
              </a:spcBef>
              <a:spcAft>
                <a:spcPct val="0"/>
              </a:spcAft>
              <a:buClrTx/>
              <a:buSzTx/>
              <a:buNone/>
            </a:pPr>
            <a:endParaRPr lang="en-US" altLang="zh-CN" sz="1600" dirty="0">
              <a:ea typeface="SimSun" pitchFamily="2" charset="-122"/>
              <a:cs typeface="Times New Roman" pitchFamily="18" charset="0"/>
            </a:endParaRPr>
          </a:p>
          <a:p>
            <a:pPr marL="0" indent="0">
              <a:buNone/>
            </a:pPr>
            <a:r>
              <a:rPr lang="en-US" sz="1600" b="1" dirty="0"/>
              <a:t>Features:</a:t>
            </a:r>
          </a:p>
          <a:p>
            <a:r>
              <a:rPr lang="en-US" sz="1600" dirty="0"/>
              <a:t>Fixed set of questions focused on role-specific competencies.</a:t>
            </a:r>
          </a:p>
          <a:p>
            <a:r>
              <a:rPr lang="en-US" sz="1600" dirty="0"/>
              <a:t>Scoring grids or rating scales to evaluate answers objectively.</a:t>
            </a:r>
          </a:p>
          <a:p>
            <a:r>
              <a:rPr lang="en-US" sz="1600" dirty="0"/>
              <a:t>Equal treatment of all candidates to reduce bias.</a:t>
            </a:r>
          </a:p>
          <a:p>
            <a:pPr marL="0" indent="0">
              <a:buNone/>
            </a:pPr>
            <a:endParaRPr lang="en-US" sz="1600" b="1" dirty="0"/>
          </a:p>
          <a:p>
            <a:pPr marL="0" indent="0">
              <a:buNone/>
            </a:pPr>
            <a:r>
              <a:rPr lang="en-US" sz="1600" b="1" dirty="0"/>
              <a:t>Advantages:</a:t>
            </a:r>
          </a:p>
          <a:p>
            <a:r>
              <a:rPr lang="en-US" sz="1600" dirty="0"/>
              <a:t>High reliability and validity in predicting job performance (McDowall &amp; Saunders, 2018).</a:t>
            </a:r>
          </a:p>
          <a:p>
            <a:r>
              <a:rPr lang="en-US" sz="1600" dirty="0" err="1"/>
              <a:t>Minimises</a:t>
            </a:r>
            <a:r>
              <a:rPr lang="en-US" sz="1600" dirty="0"/>
              <a:t> discrimination and subjective bias.</a:t>
            </a:r>
          </a:p>
          <a:p>
            <a:r>
              <a:rPr lang="en-US" sz="1600" dirty="0"/>
              <a:t>Facilitates comparison across candidates.</a:t>
            </a:r>
          </a:p>
          <a:p>
            <a:pPr marL="0" indent="0">
              <a:buNone/>
            </a:pPr>
            <a:endParaRPr lang="en-US"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000108"/>
            <a:ext cx="8229600" cy="846980"/>
          </a:xfrm>
        </p:spPr>
        <p:txBody>
          <a:bodyPr>
            <a:normAutofit fontScale="90000"/>
          </a:bodyPr>
          <a:lstStyle/>
          <a:p>
            <a:pPr lvl="0"/>
            <a:r>
              <a:rPr lang="en-US" altLang="zh-CN" sz="2400" b="1" dirty="0">
                <a:latin typeface="+mn-lt"/>
                <a:ea typeface="SimSun" pitchFamily="2" charset="-122"/>
                <a:cs typeface="Times New Roman" pitchFamily="18" charset="0"/>
              </a:rPr>
              <a:t>INTERVIEW METHODS (STRUCTURED, SEMI-STRUCTURED, UNSTRUCTURED)</a:t>
            </a:r>
            <a:r>
              <a:rPr lang="en-US" altLang="zh-CN" sz="2400" dirty="0">
                <a:latin typeface="+mn-lt"/>
                <a:cs typeface="Arial" pitchFamily="34" charset="0"/>
              </a:rPr>
              <a:t/>
            </a:r>
            <a:br>
              <a:rPr lang="en-US" altLang="zh-CN" sz="2400" dirty="0">
                <a:latin typeface="+mn-lt"/>
                <a:cs typeface="Arial" pitchFamily="34" charset="0"/>
              </a:rPr>
            </a:br>
            <a:endParaRPr lang="en-US" sz="2400" dirty="0">
              <a:latin typeface="+mn-lt"/>
            </a:endParaRPr>
          </a:p>
        </p:txBody>
      </p:sp>
      <p:sp>
        <p:nvSpPr>
          <p:cNvPr id="4" name="Content Placeholder 3"/>
          <p:cNvSpPr>
            <a:spLocks noGrp="1"/>
          </p:cNvSpPr>
          <p:nvPr>
            <p:ph idx="1"/>
          </p:nvPr>
        </p:nvSpPr>
        <p:spPr>
          <a:xfrm>
            <a:off x="179512" y="1571612"/>
            <a:ext cx="8507288" cy="4521684"/>
          </a:xfrm>
        </p:spPr>
        <p:txBody>
          <a:bodyPr>
            <a:noAutofit/>
          </a:bodyPr>
          <a:lstStyle/>
          <a:p>
            <a:pPr marL="0" lvl="0" indent="0" algn="just" eaLnBrk="0" fontAlgn="base" hangingPunct="0">
              <a:spcBef>
                <a:spcPct val="0"/>
              </a:spcBef>
              <a:spcAft>
                <a:spcPct val="0"/>
              </a:spcAft>
              <a:buClrTx/>
              <a:buSzTx/>
              <a:buNone/>
            </a:pPr>
            <a:endParaRPr lang="en-US" altLang="zh-CN" sz="1600" b="1" dirty="0">
              <a:ea typeface="SimSun" pitchFamily="2" charset="-122"/>
              <a:cs typeface="Times New Roman" pitchFamily="18" charset="0"/>
            </a:endParaRPr>
          </a:p>
          <a:p>
            <a:pPr marL="0" lvl="0" indent="0" algn="just" eaLnBrk="0" fontAlgn="base" hangingPunct="0">
              <a:spcBef>
                <a:spcPct val="0"/>
              </a:spcBef>
              <a:spcAft>
                <a:spcPct val="0"/>
              </a:spcAft>
              <a:buClrTx/>
              <a:buSzTx/>
              <a:buNone/>
            </a:pPr>
            <a:r>
              <a:rPr lang="en-US" altLang="zh-CN" sz="1600" b="1" dirty="0">
                <a:ea typeface="SimSun" pitchFamily="2" charset="-122"/>
                <a:cs typeface="Times New Roman" pitchFamily="18" charset="0"/>
              </a:rPr>
              <a:t>Structured Interview</a:t>
            </a:r>
          </a:p>
          <a:p>
            <a:pPr marL="0" lvl="0" indent="0" algn="just" eaLnBrk="0" fontAlgn="base" hangingPunct="0">
              <a:spcBef>
                <a:spcPct val="0"/>
              </a:spcBef>
              <a:spcAft>
                <a:spcPct val="0"/>
              </a:spcAft>
              <a:buClrTx/>
              <a:buSzTx/>
              <a:buNone/>
            </a:pPr>
            <a:endParaRPr lang="en-US" altLang="zh-CN" sz="1600" dirty="0">
              <a:ea typeface="SimSun" pitchFamily="2" charset="-122"/>
              <a:cs typeface="Times New Roman" pitchFamily="18" charset="0"/>
            </a:endParaRPr>
          </a:p>
          <a:p>
            <a:pPr marL="0" indent="0">
              <a:buNone/>
            </a:pPr>
            <a:r>
              <a:rPr lang="en-US" sz="1600" b="1" dirty="0"/>
              <a:t>Disadvantages:</a:t>
            </a:r>
          </a:p>
          <a:p>
            <a:r>
              <a:rPr lang="en-US" sz="1600" dirty="0"/>
              <a:t>Can feel rigid and impersonal to candidates.</a:t>
            </a:r>
          </a:p>
          <a:p>
            <a:r>
              <a:rPr lang="en-US" sz="1600" dirty="0"/>
              <a:t>Limits exploration of unexpected but relevant skills.</a:t>
            </a:r>
          </a:p>
          <a:p>
            <a:endParaRPr lang="en-US" sz="1600" dirty="0"/>
          </a:p>
          <a:p>
            <a:pPr marL="0" indent="0">
              <a:buNone/>
            </a:pPr>
            <a:endParaRPr lang="en-US" sz="1600" dirty="0"/>
          </a:p>
          <a:p>
            <a:pPr marL="0" indent="0">
              <a:buNone/>
            </a:pPr>
            <a:r>
              <a:rPr lang="en-US" sz="1600" b="1" dirty="0"/>
              <a:t>Example questions for a Project Officer role:</a:t>
            </a:r>
          </a:p>
          <a:p>
            <a:r>
              <a:rPr lang="en-US" sz="1600" dirty="0"/>
              <a:t>Describe a time you managed multiple project deadlines successfully.</a:t>
            </a:r>
          </a:p>
          <a:p>
            <a:r>
              <a:rPr lang="en-US" sz="1600" dirty="0"/>
              <a:t>How do you ensure stakeholder communication is effective throughout a project?</a:t>
            </a:r>
          </a:p>
          <a:p>
            <a:pPr marL="0" indent="0">
              <a:buNone/>
            </a:pPr>
            <a:endParaRPr lang="en-US" sz="1600" b="1" dirty="0"/>
          </a:p>
        </p:txBody>
      </p:sp>
    </p:spTree>
    <p:extLst>
      <p:ext uri="{BB962C8B-B14F-4D97-AF65-F5344CB8AC3E}">
        <p14:creationId xmlns:p14="http://schemas.microsoft.com/office/powerpoint/2010/main" xmlns="" val="1537949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000108"/>
            <a:ext cx="8229600" cy="846980"/>
          </a:xfrm>
        </p:spPr>
        <p:txBody>
          <a:bodyPr>
            <a:normAutofit fontScale="90000"/>
          </a:bodyPr>
          <a:lstStyle/>
          <a:p>
            <a:pPr lvl="0"/>
            <a:r>
              <a:rPr lang="en-US" altLang="zh-CN" sz="2400" b="1" dirty="0">
                <a:latin typeface="+mn-lt"/>
                <a:ea typeface="SimSun" pitchFamily="2" charset="-122"/>
                <a:cs typeface="Times New Roman" pitchFamily="18" charset="0"/>
              </a:rPr>
              <a:t>INTERVIEW METHODS (STRUCTURED, SEMI-STRUCTURED, UNSTRUCTURED)</a:t>
            </a:r>
            <a:r>
              <a:rPr lang="en-US" altLang="zh-CN" sz="2400" dirty="0">
                <a:latin typeface="+mn-lt"/>
                <a:cs typeface="Arial" pitchFamily="34" charset="0"/>
              </a:rPr>
              <a:t/>
            </a:r>
            <a:br>
              <a:rPr lang="en-US" altLang="zh-CN" sz="2400" dirty="0">
                <a:latin typeface="+mn-lt"/>
                <a:cs typeface="Arial" pitchFamily="34" charset="0"/>
              </a:rPr>
            </a:br>
            <a:endParaRPr lang="en-US" sz="2400" dirty="0">
              <a:latin typeface="+mn-lt"/>
            </a:endParaRPr>
          </a:p>
        </p:txBody>
      </p:sp>
      <p:sp>
        <p:nvSpPr>
          <p:cNvPr id="4" name="Content Placeholder 3"/>
          <p:cNvSpPr>
            <a:spLocks noGrp="1"/>
          </p:cNvSpPr>
          <p:nvPr>
            <p:ph idx="1"/>
          </p:nvPr>
        </p:nvSpPr>
        <p:spPr>
          <a:xfrm>
            <a:off x="179512" y="1571612"/>
            <a:ext cx="8507288" cy="5457788"/>
          </a:xfrm>
        </p:spPr>
        <p:txBody>
          <a:bodyPr>
            <a:noAutofit/>
          </a:bodyPr>
          <a:lstStyle/>
          <a:p>
            <a:pPr marL="0" lvl="0" indent="0" algn="just" eaLnBrk="0" fontAlgn="base" hangingPunct="0">
              <a:spcBef>
                <a:spcPct val="0"/>
              </a:spcBef>
              <a:spcAft>
                <a:spcPct val="0"/>
              </a:spcAft>
              <a:buClrTx/>
              <a:buSzTx/>
              <a:buNone/>
            </a:pPr>
            <a:endParaRPr lang="en-US" altLang="zh-CN" sz="1600" b="1" dirty="0">
              <a:ea typeface="SimSun" pitchFamily="2" charset="-122"/>
              <a:cs typeface="Times New Roman" pitchFamily="18" charset="0"/>
            </a:endParaRPr>
          </a:p>
          <a:p>
            <a:pPr marL="0" lvl="0" indent="0" algn="just" eaLnBrk="0" fontAlgn="base" hangingPunct="0">
              <a:spcBef>
                <a:spcPct val="0"/>
              </a:spcBef>
              <a:spcAft>
                <a:spcPct val="0"/>
              </a:spcAft>
              <a:buClrTx/>
              <a:buSzTx/>
              <a:buNone/>
            </a:pPr>
            <a:r>
              <a:rPr lang="en-US" altLang="zh-CN" sz="1600" b="1" dirty="0">
                <a:ea typeface="SimSun" pitchFamily="2" charset="-122"/>
                <a:cs typeface="Times New Roman" pitchFamily="18" charset="0"/>
              </a:rPr>
              <a:t>Semi-Structured Interview</a:t>
            </a:r>
          </a:p>
          <a:p>
            <a:pPr marL="0" lvl="0" indent="0" algn="just" eaLnBrk="0" fontAlgn="base" hangingPunct="0">
              <a:spcBef>
                <a:spcPct val="0"/>
              </a:spcBef>
              <a:spcAft>
                <a:spcPct val="0"/>
              </a:spcAft>
              <a:buClrTx/>
              <a:buSzTx/>
              <a:buNone/>
            </a:pPr>
            <a:r>
              <a:rPr lang="en-US" altLang="zh-CN" sz="1600" dirty="0">
                <a:ea typeface="SimSun" pitchFamily="2" charset="-122"/>
                <a:cs typeface="Times New Roman" pitchFamily="18" charset="0"/>
              </a:rPr>
              <a:t>A semi-structured interview combines a framework of prepared questions with the flexibility to explore candidate responses in depth (Torrington, Hall &amp; Taylor, 2019). This method allows HR to probe competencies while still ensuring consistency across interviews.</a:t>
            </a:r>
          </a:p>
          <a:p>
            <a:pPr marL="0" lvl="0" indent="0" algn="just" eaLnBrk="0" fontAlgn="base" hangingPunct="0">
              <a:spcBef>
                <a:spcPct val="0"/>
              </a:spcBef>
              <a:spcAft>
                <a:spcPct val="0"/>
              </a:spcAft>
              <a:buClrTx/>
              <a:buSzTx/>
              <a:buNone/>
            </a:pPr>
            <a:endParaRPr lang="en-US" altLang="zh-CN" sz="1600" dirty="0">
              <a:ea typeface="SimSun" pitchFamily="2" charset="-122"/>
              <a:cs typeface="Times New Roman" pitchFamily="18" charset="0"/>
            </a:endParaRPr>
          </a:p>
          <a:p>
            <a:pPr marL="0" indent="0">
              <a:buNone/>
            </a:pPr>
            <a:r>
              <a:rPr lang="en-US" sz="1600" b="1" dirty="0"/>
              <a:t>Why it balances structure + flexibility:</a:t>
            </a:r>
          </a:p>
          <a:p>
            <a:r>
              <a:rPr lang="en-US" sz="1600" dirty="0"/>
              <a:t>Core questions maintain comparability.</a:t>
            </a:r>
          </a:p>
          <a:p>
            <a:r>
              <a:rPr lang="en-US" sz="1600" dirty="0"/>
              <a:t>Follow-up questions allow clarification or exploration of unique experiences.</a:t>
            </a:r>
          </a:p>
          <a:p>
            <a:pPr marL="0" indent="0">
              <a:buNone/>
            </a:pPr>
            <a:endParaRPr lang="en-US" sz="1600" b="1" dirty="0"/>
          </a:p>
          <a:p>
            <a:pPr marL="0" indent="0">
              <a:buNone/>
            </a:pPr>
            <a:r>
              <a:rPr lang="en-US" sz="1600" b="1" dirty="0"/>
              <a:t>Advantages:</a:t>
            </a:r>
          </a:p>
          <a:p>
            <a:r>
              <a:rPr lang="en-US" sz="1600" dirty="0"/>
              <a:t>Provides richer qualitative information.</a:t>
            </a:r>
          </a:p>
          <a:p>
            <a:r>
              <a:rPr lang="en-US" sz="1600" dirty="0"/>
              <a:t>Encourages candidates to demonstrate </a:t>
            </a:r>
            <a:r>
              <a:rPr lang="en-US" sz="1600" dirty="0" err="1"/>
              <a:t>behaviours</a:t>
            </a:r>
            <a:r>
              <a:rPr lang="en-US" sz="1600" dirty="0"/>
              <a:t> and problem-solving skills.</a:t>
            </a:r>
          </a:p>
          <a:p>
            <a:r>
              <a:rPr lang="en-US" sz="1600" dirty="0"/>
              <a:t>Retains a degree of </a:t>
            </a:r>
            <a:r>
              <a:rPr lang="en-US" sz="1600" dirty="0" err="1"/>
              <a:t>standardisation</a:t>
            </a:r>
            <a:r>
              <a:rPr lang="en-US" sz="1600" dirty="0"/>
              <a:t> to compare responses.</a:t>
            </a:r>
          </a:p>
          <a:p>
            <a:pPr marL="0" indent="0">
              <a:buNone/>
            </a:pPr>
            <a:endParaRPr lang="en-US" sz="1600" dirty="0"/>
          </a:p>
          <a:p>
            <a:pPr marL="0" indent="0">
              <a:buNone/>
            </a:pPr>
            <a:endParaRPr lang="en-US" sz="1600" dirty="0"/>
          </a:p>
        </p:txBody>
      </p:sp>
    </p:spTree>
    <p:extLst>
      <p:ext uri="{BB962C8B-B14F-4D97-AF65-F5344CB8AC3E}">
        <p14:creationId xmlns:p14="http://schemas.microsoft.com/office/powerpoint/2010/main" xmlns="" val="4264370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000108"/>
            <a:ext cx="8229600" cy="846980"/>
          </a:xfrm>
        </p:spPr>
        <p:txBody>
          <a:bodyPr>
            <a:normAutofit fontScale="90000"/>
          </a:bodyPr>
          <a:lstStyle/>
          <a:p>
            <a:pPr lvl="0"/>
            <a:r>
              <a:rPr lang="en-US" altLang="zh-CN" sz="2400" b="1" dirty="0">
                <a:latin typeface="+mn-lt"/>
                <a:ea typeface="SimSun" pitchFamily="2" charset="-122"/>
                <a:cs typeface="Times New Roman" pitchFamily="18" charset="0"/>
              </a:rPr>
              <a:t>INTERVIEW METHODS (STRUCTURED, SEMI-STRUCTURED, UNSTRUCTURED)</a:t>
            </a:r>
            <a:r>
              <a:rPr lang="en-US" altLang="zh-CN" sz="2400" dirty="0">
                <a:latin typeface="+mn-lt"/>
                <a:cs typeface="Arial" pitchFamily="34" charset="0"/>
              </a:rPr>
              <a:t/>
            </a:r>
            <a:br>
              <a:rPr lang="en-US" altLang="zh-CN" sz="2400" dirty="0">
                <a:latin typeface="+mn-lt"/>
                <a:cs typeface="Arial" pitchFamily="34" charset="0"/>
              </a:rPr>
            </a:br>
            <a:endParaRPr lang="en-US" sz="2400" dirty="0">
              <a:latin typeface="+mn-lt"/>
            </a:endParaRPr>
          </a:p>
        </p:txBody>
      </p:sp>
      <p:sp>
        <p:nvSpPr>
          <p:cNvPr id="4" name="Content Placeholder 3"/>
          <p:cNvSpPr>
            <a:spLocks noGrp="1"/>
          </p:cNvSpPr>
          <p:nvPr>
            <p:ph idx="1"/>
          </p:nvPr>
        </p:nvSpPr>
        <p:spPr>
          <a:xfrm>
            <a:off x="179512" y="1571612"/>
            <a:ext cx="8507288" cy="4521684"/>
          </a:xfrm>
        </p:spPr>
        <p:txBody>
          <a:bodyPr>
            <a:noAutofit/>
          </a:bodyPr>
          <a:lstStyle/>
          <a:p>
            <a:pPr marL="0" lvl="0" indent="0" algn="just" eaLnBrk="0" fontAlgn="base" hangingPunct="0">
              <a:spcBef>
                <a:spcPct val="0"/>
              </a:spcBef>
              <a:spcAft>
                <a:spcPct val="0"/>
              </a:spcAft>
              <a:buClrTx/>
              <a:buSzTx/>
              <a:buNone/>
            </a:pPr>
            <a:endParaRPr lang="en-US" altLang="zh-CN" sz="1600" b="1" dirty="0">
              <a:ea typeface="SimSun" pitchFamily="2" charset="-122"/>
              <a:cs typeface="Times New Roman" pitchFamily="18" charset="0"/>
            </a:endParaRPr>
          </a:p>
          <a:p>
            <a:pPr marL="0" lvl="0" indent="0" algn="just" eaLnBrk="0" fontAlgn="base" hangingPunct="0">
              <a:spcBef>
                <a:spcPct val="0"/>
              </a:spcBef>
              <a:spcAft>
                <a:spcPct val="0"/>
              </a:spcAft>
              <a:buClrTx/>
              <a:buSzTx/>
              <a:buNone/>
            </a:pPr>
            <a:r>
              <a:rPr lang="en-US" altLang="zh-CN" sz="1600" b="1" dirty="0" smtClean="0">
                <a:ea typeface="SimSun" pitchFamily="2" charset="-122"/>
                <a:cs typeface="Times New Roman" pitchFamily="18" charset="0"/>
              </a:rPr>
              <a:t>Semi-Structured </a:t>
            </a:r>
            <a:r>
              <a:rPr lang="en-US" altLang="zh-CN" sz="1600" b="1" dirty="0" smtClean="0">
                <a:ea typeface="SimSun" pitchFamily="2" charset="-122"/>
                <a:cs typeface="Times New Roman" pitchFamily="18" charset="0"/>
              </a:rPr>
              <a:t>Interview</a:t>
            </a:r>
          </a:p>
          <a:p>
            <a:pPr marL="0" lvl="0" indent="0" algn="just" eaLnBrk="0" fontAlgn="base" hangingPunct="0">
              <a:spcBef>
                <a:spcPct val="0"/>
              </a:spcBef>
              <a:spcAft>
                <a:spcPct val="0"/>
              </a:spcAft>
              <a:buClrTx/>
              <a:buSzTx/>
              <a:buNone/>
            </a:pPr>
            <a:endParaRPr lang="en-US" altLang="zh-CN" sz="1600" dirty="0">
              <a:ea typeface="SimSun" pitchFamily="2" charset="-122"/>
              <a:cs typeface="Times New Roman" pitchFamily="18" charset="0"/>
            </a:endParaRPr>
          </a:p>
          <a:p>
            <a:pPr marL="0" indent="0">
              <a:buNone/>
            </a:pPr>
            <a:r>
              <a:rPr lang="en-US" sz="1600" b="1" dirty="0"/>
              <a:t>Disadvantages:</a:t>
            </a:r>
          </a:p>
          <a:p>
            <a:r>
              <a:rPr lang="en-US" sz="1600" dirty="0" smtClean="0"/>
              <a:t>Scoring </a:t>
            </a:r>
            <a:r>
              <a:rPr lang="en-US" sz="1600" dirty="0" smtClean="0"/>
              <a:t>may be less objective than structured interviews.</a:t>
            </a:r>
          </a:p>
          <a:p>
            <a:r>
              <a:rPr lang="en-US" sz="1600" dirty="0" smtClean="0"/>
              <a:t>Requires </a:t>
            </a:r>
            <a:r>
              <a:rPr lang="en-US" sz="1600" dirty="0" smtClean="0"/>
              <a:t>skilled interviewers to manage follow-up </a:t>
            </a:r>
            <a:r>
              <a:rPr lang="en-US" sz="1600" dirty="0" smtClean="0"/>
              <a:t>questions</a:t>
            </a:r>
            <a:r>
              <a:rPr lang="en-US" sz="1600" dirty="0" smtClean="0"/>
              <a:t>.</a:t>
            </a:r>
            <a:endParaRPr lang="en-US" sz="1600" dirty="0"/>
          </a:p>
          <a:p>
            <a:endParaRPr lang="en-US" sz="1600" dirty="0"/>
          </a:p>
          <a:p>
            <a:pPr marL="0" indent="0">
              <a:buNone/>
            </a:pPr>
            <a:endParaRPr lang="en-US" sz="1600" dirty="0"/>
          </a:p>
          <a:p>
            <a:pPr marL="0" indent="0">
              <a:buNone/>
            </a:pPr>
            <a:r>
              <a:rPr lang="en-US" sz="1600" b="1" dirty="0"/>
              <a:t>Example questions for a Project Officer </a:t>
            </a:r>
            <a:r>
              <a:rPr lang="en-US" sz="1600" b="1" dirty="0" smtClean="0"/>
              <a:t>role:</a:t>
            </a:r>
            <a:endParaRPr lang="en-US" sz="1600" b="1" dirty="0"/>
          </a:p>
          <a:p>
            <a:pPr lvl="0"/>
            <a:r>
              <a:rPr lang="en-US" sz="1600" dirty="0" smtClean="0"/>
              <a:t>Can you give an example of how you used data to improve project outcomes?</a:t>
            </a:r>
          </a:p>
          <a:p>
            <a:pPr lvl="0"/>
            <a:r>
              <a:rPr lang="en-US" sz="1600" dirty="0" smtClean="0"/>
              <a:t>Tell me about a time when project priorities changed unexpectedly. How did you respond?</a:t>
            </a:r>
          </a:p>
          <a:p>
            <a:r>
              <a:rPr lang="en-US" sz="1600" dirty="0" smtClean="0"/>
              <a:t>Why it is commonly used in project environments: Semi-structured interviews are effective for assessing both technical and </a:t>
            </a:r>
            <a:r>
              <a:rPr lang="en-US" sz="1600" dirty="0" err="1" smtClean="0"/>
              <a:t>behavioural</a:t>
            </a:r>
            <a:r>
              <a:rPr lang="en-US" sz="1600" dirty="0" smtClean="0"/>
              <a:t> competencies, particularly when candidates’ experience varies across projects or industries (CIPD, 2023; McDowall &amp; Saunders, 2018)</a:t>
            </a:r>
            <a:endParaRPr lang="en-US" sz="1600" b="1" dirty="0" smtClean="0"/>
          </a:p>
        </p:txBody>
      </p:sp>
    </p:spTree>
    <p:extLst>
      <p:ext uri="{BB962C8B-B14F-4D97-AF65-F5344CB8AC3E}">
        <p14:creationId xmlns:p14="http://schemas.microsoft.com/office/powerpoint/2010/main" xmlns="" val="1328732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000108"/>
            <a:ext cx="8229600" cy="846980"/>
          </a:xfrm>
        </p:spPr>
        <p:txBody>
          <a:bodyPr>
            <a:normAutofit fontScale="90000"/>
          </a:bodyPr>
          <a:lstStyle/>
          <a:p>
            <a:pPr lvl="0"/>
            <a:r>
              <a:rPr lang="en-US" altLang="zh-CN" sz="2400" b="1" dirty="0">
                <a:latin typeface="+mn-lt"/>
                <a:ea typeface="SimSun" pitchFamily="2" charset="-122"/>
                <a:cs typeface="Times New Roman" pitchFamily="18" charset="0"/>
              </a:rPr>
              <a:t>INTERVIEW METHODS (STRUCTURED, SEMI-STRUCTURED, UNSTRUCTURED)</a:t>
            </a:r>
            <a:r>
              <a:rPr lang="en-US" altLang="zh-CN" sz="2400" dirty="0">
                <a:latin typeface="+mn-lt"/>
                <a:cs typeface="Arial" pitchFamily="34" charset="0"/>
              </a:rPr>
              <a:t/>
            </a:r>
            <a:br>
              <a:rPr lang="en-US" altLang="zh-CN" sz="2400" dirty="0">
                <a:latin typeface="+mn-lt"/>
                <a:cs typeface="Arial" pitchFamily="34" charset="0"/>
              </a:rPr>
            </a:br>
            <a:endParaRPr lang="en-US" sz="2400" dirty="0">
              <a:latin typeface="+mn-lt"/>
            </a:endParaRPr>
          </a:p>
        </p:txBody>
      </p:sp>
      <p:sp>
        <p:nvSpPr>
          <p:cNvPr id="4" name="Content Placeholder 3"/>
          <p:cNvSpPr>
            <a:spLocks noGrp="1"/>
          </p:cNvSpPr>
          <p:nvPr>
            <p:ph idx="1"/>
          </p:nvPr>
        </p:nvSpPr>
        <p:spPr>
          <a:xfrm>
            <a:off x="179512" y="1571612"/>
            <a:ext cx="8507288" cy="5457788"/>
          </a:xfrm>
        </p:spPr>
        <p:txBody>
          <a:bodyPr>
            <a:noAutofit/>
          </a:bodyPr>
          <a:lstStyle/>
          <a:p>
            <a:pPr marL="0" lvl="0" indent="0" algn="just" eaLnBrk="0" fontAlgn="base" hangingPunct="0">
              <a:spcBef>
                <a:spcPct val="0"/>
              </a:spcBef>
              <a:spcAft>
                <a:spcPct val="0"/>
              </a:spcAft>
              <a:buClrTx/>
              <a:buSzTx/>
              <a:buNone/>
            </a:pPr>
            <a:r>
              <a:rPr lang="en-US" altLang="zh-CN" sz="1600" b="1" dirty="0" smtClean="0">
                <a:ea typeface="SimSun" pitchFamily="2" charset="-122"/>
                <a:cs typeface="Times New Roman" pitchFamily="18" charset="0"/>
              </a:rPr>
              <a:t>Unstructured </a:t>
            </a:r>
            <a:r>
              <a:rPr lang="en-US" altLang="zh-CN" sz="1600" b="1" dirty="0" smtClean="0">
                <a:ea typeface="SimSun" pitchFamily="2" charset="-122"/>
                <a:cs typeface="Times New Roman" pitchFamily="18" charset="0"/>
              </a:rPr>
              <a:t>Interview</a:t>
            </a:r>
            <a:endParaRPr lang="en-US" altLang="zh-CN" sz="1600" b="1" dirty="0">
              <a:ea typeface="SimSun" pitchFamily="2" charset="-122"/>
              <a:cs typeface="Times New Roman" pitchFamily="18" charset="0"/>
            </a:endParaRPr>
          </a:p>
          <a:p>
            <a:pPr marL="0" lvl="0" indent="0" algn="just" eaLnBrk="0" fontAlgn="base" hangingPunct="0">
              <a:spcBef>
                <a:spcPct val="0"/>
              </a:spcBef>
              <a:spcAft>
                <a:spcPct val="0"/>
              </a:spcAft>
              <a:buClrTx/>
              <a:buSzTx/>
              <a:buNone/>
            </a:pPr>
            <a:r>
              <a:rPr lang="en-US" altLang="zh-CN" sz="1600" dirty="0" smtClean="0">
                <a:ea typeface="SimSun" pitchFamily="2" charset="-122"/>
                <a:cs typeface="Times New Roman" pitchFamily="18" charset="0"/>
              </a:rPr>
              <a:t>Unstructured interviews are informal, conversational interviews without predetermined questions (Armstrong, 2020). The interviewer adapts questions dynamically based on the discussion, exploring candidate skills, motivation, and cultural fit.</a:t>
            </a:r>
            <a:endParaRPr lang="en-US" altLang="zh-CN" sz="1600" dirty="0">
              <a:ea typeface="SimSun" pitchFamily="2" charset="-122"/>
              <a:cs typeface="Times New Roman" pitchFamily="18" charset="0"/>
            </a:endParaRPr>
          </a:p>
          <a:p>
            <a:pPr marL="0" indent="0">
              <a:buNone/>
            </a:pPr>
            <a:endParaRPr lang="en-US" sz="1600" b="1" dirty="0"/>
          </a:p>
          <a:p>
            <a:pPr marL="0" indent="0">
              <a:buNone/>
            </a:pPr>
            <a:r>
              <a:rPr lang="en-US" sz="1600" b="1" dirty="0"/>
              <a:t>Advantages:</a:t>
            </a:r>
          </a:p>
          <a:p>
            <a:r>
              <a:rPr lang="en-US" sz="1600" dirty="0" smtClean="0"/>
              <a:t>Encourages </a:t>
            </a:r>
            <a:r>
              <a:rPr lang="en-US" sz="1600" dirty="0" smtClean="0"/>
              <a:t>candidates to share insights and experiences naturally.</a:t>
            </a:r>
          </a:p>
          <a:p>
            <a:r>
              <a:rPr lang="en-US" sz="1600" dirty="0" smtClean="0"/>
              <a:t>Can </a:t>
            </a:r>
            <a:r>
              <a:rPr lang="en-US" sz="1600" dirty="0" smtClean="0"/>
              <a:t>reveal personality traits and soft skills not captured by structured methods.</a:t>
            </a:r>
          </a:p>
          <a:p>
            <a:r>
              <a:rPr lang="en-US" sz="1600" dirty="0" smtClean="0"/>
              <a:t>Useful </a:t>
            </a:r>
            <a:r>
              <a:rPr lang="en-US" sz="1600" dirty="0" smtClean="0"/>
              <a:t>for assessing fit in collaborative, innovative project </a:t>
            </a:r>
            <a:r>
              <a:rPr lang="en-US" sz="1600" dirty="0" smtClean="0"/>
              <a:t>teams</a:t>
            </a:r>
            <a:r>
              <a:rPr lang="en-US" sz="1600" dirty="0" smtClean="0"/>
              <a:t>.</a:t>
            </a:r>
          </a:p>
          <a:p>
            <a:pPr>
              <a:buNone/>
            </a:pPr>
            <a:endParaRPr lang="en-US" sz="1600" dirty="0" smtClean="0"/>
          </a:p>
          <a:p>
            <a:pPr>
              <a:buNone/>
            </a:pPr>
            <a:r>
              <a:rPr lang="en-US" sz="1600" b="1" dirty="0" smtClean="0"/>
              <a:t>Disadvantages:</a:t>
            </a:r>
          </a:p>
          <a:p>
            <a:r>
              <a:rPr lang="en-US" sz="1600" dirty="0" smtClean="0"/>
              <a:t>Low reliability and validity; scoring is </a:t>
            </a:r>
            <a:r>
              <a:rPr lang="en-US" sz="1600" dirty="0" smtClean="0"/>
              <a:t>subjective.</a:t>
            </a:r>
          </a:p>
          <a:p>
            <a:r>
              <a:rPr lang="en-US" sz="1600" dirty="0" smtClean="0"/>
              <a:t>High </a:t>
            </a:r>
            <a:r>
              <a:rPr lang="en-US" sz="1600" dirty="0" smtClean="0"/>
              <a:t>risk of bias and inconsistency between </a:t>
            </a:r>
            <a:r>
              <a:rPr lang="en-US" sz="1600" dirty="0" smtClean="0"/>
              <a:t>candidates.</a:t>
            </a:r>
          </a:p>
          <a:p>
            <a:r>
              <a:rPr lang="en-US" sz="1600" dirty="0" smtClean="0"/>
              <a:t>Difficult </a:t>
            </a:r>
            <a:r>
              <a:rPr lang="en-US" sz="1600" dirty="0" smtClean="0"/>
              <a:t>to compare multiple candidates objectively</a:t>
            </a:r>
          </a:p>
          <a:p>
            <a:pPr>
              <a:buNone/>
            </a:pPr>
            <a:r>
              <a:rPr lang="en-US" sz="1600" b="1" dirty="0" smtClean="0"/>
              <a:t>Example:</a:t>
            </a:r>
          </a:p>
          <a:p>
            <a:r>
              <a:rPr lang="en-US" sz="1600" dirty="0" smtClean="0"/>
              <a:t>Exploring </a:t>
            </a:r>
            <a:r>
              <a:rPr lang="en-US" sz="1600" dirty="0" smtClean="0"/>
              <a:t>leadership potential in a Project Manager </a:t>
            </a:r>
            <a:r>
              <a:rPr lang="en-US" sz="1600" dirty="0" smtClean="0"/>
              <a:t>candidate.</a:t>
            </a:r>
          </a:p>
          <a:p>
            <a:r>
              <a:rPr lang="en-US" sz="1600" dirty="0" smtClean="0"/>
              <a:t>Assessing </a:t>
            </a:r>
            <a:r>
              <a:rPr lang="en-US" sz="1600" dirty="0" smtClean="0"/>
              <a:t>how a candidate would integrate into an existing project team</a:t>
            </a:r>
            <a:r>
              <a:rPr lang="en-US" sz="1600" dirty="0" smtClean="0"/>
              <a:t>.</a:t>
            </a:r>
            <a:endParaRPr lang="en-US" sz="1600" dirty="0" smtClean="0"/>
          </a:p>
        </p:txBody>
      </p:sp>
    </p:spTree>
    <p:extLst>
      <p:ext uri="{BB962C8B-B14F-4D97-AF65-F5344CB8AC3E}">
        <p14:creationId xmlns:p14="http://schemas.microsoft.com/office/powerpoint/2010/main" xmlns="" val="4264370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lvl="0"/>
            <a:r>
              <a:rPr lang="en-US" altLang="zh-CN" sz="2400" b="1" dirty="0" smtClean="0">
                <a:latin typeface="Times New Roman" pitchFamily="18" charset="0"/>
                <a:ea typeface="SimSun" pitchFamily="2" charset="-122"/>
                <a:cs typeface="Times New Roman" pitchFamily="18" charset="0"/>
              </a:rPr>
              <a:t>IMPORTANCE OF CHOOSING THE RIGHT INTERVIEW TYPE</a:t>
            </a:r>
            <a:r>
              <a:rPr lang="en-US" altLang="zh-CN" sz="2400" dirty="0" smtClean="0">
                <a:latin typeface="Arial" pitchFamily="34" charset="0"/>
                <a:cs typeface="Arial" pitchFamily="34" charset="0"/>
              </a:rPr>
              <a:t/>
            </a:r>
            <a:br>
              <a:rPr lang="en-US" altLang="zh-CN" sz="2400" dirty="0" smtClean="0">
                <a:latin typeface="Arial" pitchFamily="34" charset="0"/>
                <a:cs typeface="Arial" pitchFamily="34" charset="0"/>
              </a:rPr>
            </a:br>
            <a:endParaRPr lang="en-US" sz="2400" dirty="0"/>
          </a:p>
        </p:txBody>
      </p:sp>
      <p:sp>
        <p:nvSpPr>
          <p:cNvPr id="4" name="Content Placeholder 3"/>
          <p:cNvSpPr>
            <a:spLocks noGrp="1"/>
          </p:cNvSpPr>
          <p:nvPr>
            <p:ph idx="1"/>
          </p:nvPr>
        </p:nvSpPr>
        <p:spPr>
          <a:xfrm>
            <a:off x="457200" y="1571612"/>
            <a:ext cx="8229600" cy="4752988"/>
          </a:xfrm>
        </p:spPr>
        <p:txBody>
          <a:bodyPr>
            <a:noAutofit/>
          </a:bodyPr>
          <a:lstStyle/>
          <a:p>
            <a:pPr marL="0" indent="0" eaLnBrk="0" fontAlgn="base" hangingPunct="0">
              <a:spcBef>
                <a:spcPct val="0"/>
              </a:spcBef>
              <a:spcAft>
                <a:spcPct val="0"/>
              </a:spcAft>
              <a:buClrTx/>
              <a:buSzTx/>
            </a:pPr>
            <a:r>
              <a:rPr lang="en-US" altLang="zh-CN" sz="1800" b="1" dirty="0" smtClean="0">
                <a:ea typeface="SimSun" pitchFamily="2" charset="-122"/>
                <a:cs typeface="Times New Roman" pitchFamily="18" charset="0"/>
              </a:rPr>
              <a:t> How Each Method Affects Project Success</a:t>
            </a:r>
          </a:p>
          <a:p>
            <a:pPr marL="0" indent="0" eaLnBrk="0" fontAlgn="base" hangingPunct="0">
              <a:spcBef>
                <a:spcPct val="0"/>
              </a:spcBef>
              <a:spcAft>
                <a:spcPct val="0"/>
              </a:spcAft>
              <a:buClrTx/>
              <a:buSzTx/>
              <a:buNone/>
            </a:pPr>
            <a:endParaRPr lang="en-US" altLang="zh-CN" sz="1800" b="1" dirty="0" smtClean="0">
              <a:ea typeface="SimSun" pitchFamily="2" charset="-122"/>
              <a:cs typeface="Times New Roman" pitchFamily="18" charset="0"/>
            </a:endParaRPr>
          </a:p>
          <a:p>
            <a:pPr marL="0" lvl="0" indent="0" eaLnBrk="0" fontAlgn="base" hangingPunct="0">
              <a:spcBef>
                <a:spcPct val="0"/>
              </a:spcBef>
              <a:spcAft>
                <a:spcPct val="0"/>
              </a:spcAft>
              <a:buClrTx/>
              <a:buSzTx/>
              <a:buNone/>
            </a:pPr>
            <a:r>
              <a:rPr lang="en-US" altLang="zh-CN" sz="1800" dirty="0" smtClean="0">
                <a:ea typeface="SimSun" pitchFamily="2" charset="-122"/>
                <a:cs typeface="Times New Roman" pitchFamily="18" charset="0"/>
              </a:rPr>
              <a:t>Selecting </a:t>
            </a:r>
            <a:r>
              <a:rPr lang="en-US" altLang="zh-CN" sz="1800" dirty="0" smtClean="0">
                <a:ea typeface="SimSun" pitchFamily="2" charset="-122"/>
                <a:cs typeface="Times New Roman" pitchFamily="18" charset="0"/>
              </a:rPr>
              <a:t>the appropriate interview type is critical to the success of project recruitment, as it directly influences the ability to identify candidates who possess both the technical skills and </a:t>
            </a:r>
            <a:r>
              <a:rPr lang="en-US" altLang="zh-CN" sz="1800" dirty="0" err="1" smtClean="0">
                <a:ea typeface="SimSun" pitchFamily="2" charset="-122"/>
                <a:cs typeface="Times New Roman" pitchFamily="18" charset="0"/>
              </a:rPr>
              <a:t>behavioural</a:t>
            </a:r>
            <a:r>
              <a:rPr lang="en-US" altLang="zh-CN" sz="1800" dirty="0" smtClean="0">
                <a:ea typeface="SimSun" pitchFamily="2" charset="-122"/>
                <a:cs typeface="Times New Roman" pitchFamily="18" charset="0"/>
              </a:rPr>
              <a:t> competencies required for project delivery (CIPD, 2023</a:t>
            </a:r>
            <a:r>
              <a:rPr lang="en-US" altLang="zh-CN" sz="1800" dirty="0" smtClean="0">
                <a:ea typeface="SimSun" pitchFamily="2" charset="-122"/>
                <a:cs typeface="Times New Roman" pitchFamily="18" charset="0"/>
              </a:rPr>
              <a:t>).</a:t>
            </a:r>
          </a:p>
          <a:p>
            <a:pPr marL="0" lvl="0" indent="0" eaLnBrk="0" fontAlgn="base" hangingPunct="0">
              <a:spcBef>
                <a:spcPct val="0"/>
              </a:spcBef>
              <a:spcAft>
                <a:spcPct val="0"/>
              </a:spcAft>
              <a:buClrTx/>
              <a:buSzTx/>
              <a:buNone/>
            </a:pPr>
            <a:endParaRPr lang="en-US" altLang="zh-CN" sz="1800" dirty="0" smtClean="0">
              <a:ea typeface="SimSun" pitchFamily="2" charset="-122"/>
              <a:cs typeface="Times New Roman" pitchFamily="18" charset="0"/>
            </a:endParaRPr>
          </a:p>
          <a:p>
            <a:pPr marL="0" lvl="0" indent="0" eaLnBrk="0" fontAlgn="base" hangingPunct="0">
              <a:spcBef>
                <a:spcPct val="0"/>
              </a:spcBef>
              <a:spcAft>
                <a:spcPct val="0"/>
              </a:spcAft>
              <a:buClrTx/>
              <a:buSzTx/>
              <a:buNone/>
            </a:pPr>
            <a:r>
              <a:rPr lang="en-US" sz="1800" b="1" dirty="0" smtClean="0"/>
              <a:t>Structured</a:t>
            </a:r>
            <a:r>
              <a:rPr lang="en-US" sz="1800" dirty="0" smtClean="0"/>
              <a:t> interviews ensure consistency and objectivity, providing reliable comparisons between candidates’ technical knowledge and alignment with the project’s requirements. </a:t>
            </a:r>
            <a:endParaRPr lang="en-US" sz="1800" dirty="0" smtClean="0"/>
          </a:p>
          <a:p>
            <a:pPr marL="0" lvl="0" indent="0" eaLnBrk="0" fontAlgn="base" hangingPunct="0">
              <a:spcBef>
                <a:spcPct val="0"/>
              </a:spcBef>
              <a:spcAft>
                <a:spcPct val="0"/>
              </a:spcAft>
              <a:buClrTx/>
              <a:buSzTx/>
              <a:buNone/>
            </a:pPr>
            <a:r>
              <a:rPr lang="en-US" sz="1800" b="1" dirty="0" smtClean="0"/>
              <a:t>Semi-structured</a:t>
            </a:r>
            <a:r>
              <a:rPr lang="en-US" sz="1800" dirty="0" smtClean="0"/>
              <a:t> </a:t>
            </a:r>
            <a:r>
              <a:rPr lang="en-US" sz="1800" dirty="0" smtClean="0"/>
              <a:t>interviews balance structure with flexibility, allowing HR to explore problem-solving abilities and interpersonal skills, which are essential for project collaboration (Torrington, Hall &amp; Taylor, 2019). </a:t>
            </a:r>
            <a:endParaRPr lang="en-US" sz="1800" dirty="0" smtClean="0"/>
          </a:p>
          <a:p>
            <a:pPr marL="0" lvl="0" indent="0" eaLnBrk="0" fontAlgn="base" hangingPunct="0">
              <a:spcBef>
                <a:spcPct val="0"/>
              </a:spcBef>
              <a:spcAft>
                <a:spcPct val="0"/>
              </a:spcAft>
              <a:buClrTx/>
              <a:buSzTx/>
              <a:buNone/>
            </a:pPr>
            <a:r>
              <a:rPr lang="en-US" sz="1800" b="1" dirty="0" smtClean="0"/>
              <a:t>Unstructured </a:t>
            </a:r>
            <a:r>
              <a:rPr lang="en-US" sz="1800" b="1" dirty="0" smtClean="0"/>
              <a:t>interviews</a:t>
            </a:r>
            <a:r>
              <a:rPr lang="en-US" sz="1800" dirty="0" smtClean="0"/>
              <a:t>, while less formal, can provide insights into cultural fit, motivation, and adaptability, which are critical in dynamic project teams (Armstrong, 2020</a:t>
            </a:r>
            <a:r>
              <a:rPr lang="en-US" sz="1800" dirty="0" smtClean="0"/>
              <a:t>).</a:t>
            </a:r>
          </a:p>
          <a:p>
            <a:pPr marL="0" lvl="0" indent="0" eaLnBrk="0" fontAlgn="base" hangingPunct="0">
              <a:spcBef>
                <a:spcPct val="0"/>
              </a:spcBef>
              <a:spcAft>
                <a:spcPct val="0"/>
              </a:spcAft>
              <a:buClrTx/>
              <a:buSzTx/>
              <a:buNone/>
            </a:pPr>
            <a:endParaRPr lang="en-US" altLang="zh-CN" sz="1800" dirty="0">
              <a:ea typeface="SimSun" pitchFamily="2" charset="-122"/>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lvl="0"/>
            <a:r>
              <a:rPr lang="en-US" altLang="zh-CN" sz="2400" b="1" dirty="0" smtClean="0">
                <a:latin typeface="Times New Roman" pitchFamily="18" charset="0"/>
                <a:ea typeface="SimSun" pitchFamily="2" charset="-122"/>
                <a:cs typeface="Times New Roman" pitchFamily="18" charset="0"/>
              </a:rPr>
              <a:t>IMPORTANCE OF CHOOSING THE RIGHT INTERVIEW TYPE</a:t>
            </a:r>
            <a:r>
              <a:rPr lang="en-US" altLang="zh-CN" sz="2400" dirty="0" smtClean="0">
                <a:latin typeface="Arial" pitchFamily="34" charset="0"/>
                <a:cs typeface="Arial" pitchFamily="34" charset="0"/>
              </a:rPr>
              <a:t/>
            </a:r>
            <a:br>
              <a:rPr lang="en-US" altLang="zh-CN" sz="2400" dirty="0" smtClean="0">
                <a:latin typeface="Arial" pitchFamily="34" charset="0"/>
                <a:cs typeface="Arial" pitchFamily="34" charset="0"/>
              </a:rPr>
            </a:br>
            <a:endParaRPr lang="en-US" sz="2400" dirty="0"/>
          </a:p>
        </p:txBody>
      </p:sp>
      <p:sp>
        <p:nvSpPr>
          <p:cNvPr id="4" name="Content Placeholder 3"/>
          <p:cNvSpPr>
            <a:spLocks noGrp="1"/>
          </p:cNvSpPr>
          <p:nvPr>
            <p:ph idx="1"/>
          </p:nvPr>
        </p:nvSpPr>
        <p:spPr>
          <a:xfrm>
            <a:off x="457200" y="1571612"/>
            <a:ext cx="8229600" cy="4752988"/>
          </a:xfrm>
        </p:spPr>
        <p:txBody>
          <a:bodyPr>
            <a:noAutofit/>
          </a:bodyPr>
          <a:lstStyle/>
          <a:p>
            <a:pPr marL="0" indent="0" eaLnBrk="0" fontAlgn="base" hangingPunct="0">
              <a:spcBef>
                <a:spcPct val="0"/>
              </a:spcBef>
              <a:spcAft>
                <a:spcPct val="0"/>
              </a:spcAft>
              <a:buClrTx/>
              <a:buSzTx/>
            </a:pPr>
            <a:r>
              <a:rPr lang="en-US" altLang="zh-CN" sz="1800" b="1" dirty="0" smtClean="0">
                <a:ea typeface="SimSun" pitchFamily="2" charset="-122"/>
                <a:cs typeface="Times New Roman" pitchFamily="18" charset="0"/>
              </a:rPr>
              <a:t> Risk of Choosing the Wrong Interview Technique</a:t>
            </a:r>
          </a:p>
          <a:p>
            <a:pPr marL="0" indent="0" eaLnBrk="0" fontAlgn="base" hangingPunct="0">
              <a:spcBef>
                <a:spcPct val="0"/>
              </a:spcBef>
              <a:spcAft>
                <a:spcPct val="0"/>
              </a:spcAft>
              <a:buClrTx/>
              <a:buSzTx/>
              <a:buNone/>
            </a:pPr>
            <a:endParaRPr lang="en-US" altLang="zh-CN" sz="1800" b="1" dirty="0" smtClean="0">
              <a:ea typeface="SimSun" pitchFamily="2" charset="-122"/>
              <a:cs typeface="Times New Roman" pitchFamily="18" charset="0"/>
            </a:endParaRPr>
          </a:p>
          <a:p>
            <a:pPr marL="0" lvl="0" indent="0" eaLnBrk="0" fontAlgn="base" hangingPunct="0">
              <a:spcBef>
                <a:spcPct val="0"/>
              </a:spcBef>
              <a:spcAft>
                <a:spcPct val="0"/>
              </a:spcAft>
              <a:buClrTx/>
              <a:buSzTx/>
              <a:buNone/>
            </a:pPr>
            <a:r>
              <a:rPr lang="en-US" sz="1800" dirty="0" smtClean="0"/>
              <a:t>Choosing the wrong interview method can introduce significant risks. Over-reliance on unstructured interviews may result in subjective judgments and bias, leading to poor hires. Conversely, overly rigid structured interviews may overlook candidates’ creativity or soft skills, resulting in technically competent but poorly collaborative team members (McDowall &amp; Saunders, 2018</a:t>
            </a:r>
            <a:r>
              <a:rPr lang="en-US" sz="1800" dirty="0" smtClean="0"/>
              <a:t>)</a:t>
            </a:r>
            <a:r>
              <a:rPr lang="en-US" sz="1800" dirty="0" smtClean="0">
                <a:ea typeface="SimSun" pitchFamily="2" charset="-122"/>
                <a:cs typeface="Times New Roman" pitchFamily="18" charset="0"/>
              </a:rPr>
              <a:t>.</a:t>
            </a:r>
          </a:p>
          <a:p>
            <a:pPr marL="0" lvl="0" indent="0" eaLnBrk="0" fontAlgn="base" hangingPunct="0">
              <a:spcBef>
                <a:spcPct val="0"/>
              </a:spcBef>
              <a:spcAft>
                <a:spcPct val="0"/>
              </a:spcAft>
              <a:buClrTx/>
              <a:buSzTx/>
              <a:buNone/>
            </a:pPr>
            <a:endParaRPr lang="en-US" sz="1800" dirty="0" smtClean="0">
              <a:ea typeface="SimSun" pitchFamily="2" charset="-122"/>
              <a:cs typeface="Times New Roman" pitchFamily="18" charset="0"/>
            </a:endParaRPr>
          </a:p>
          <a:p>
            <a:pPr marL="0" indent="0" eaLnBrk="0" fontAlgn="base" hangingPunct="0">
              <a:spcBef>
                <a:spcPct val="0"/>
              </a:spcBef>
              <a:spcAft>
                <a:spcPct val="0"/>
              </a:spcAft>
              <a:buClrTx/>
              <a:buSzTx/>
            </a:pPr>
            <a:r>
              <a:rPr lang="en-US" sz="1800" dirty="0" smtClean="0">
                <a:ea typeface="SimSun" pitchFamily="2" charset="-122"/>
                <a:cs typeface="Times New Roman" pitchFamily="18" charset="0"/>
              </a:rPr>
              <a:t> </a:t>
            </a:r>
            <a:r>
              <a:rPr lang="en-US" sz="1800" b="1" dirty="0" smtClean="0">
                <a:ea typeface="SimSun" pitchFamily="2" charset="-122"/>
                <a:cs typeface="Times New Roman" pitchFamily="18" charset="0"/>
              </a:rPr>
              <a:t>The Need for Behavioral and Technical Assessment</a:t>
            </a:r>
          </a:p>
          <a:p>
            <a:pPr marL="0" indent="0" eaLnBrk="0" fontAlgn="base" hangingPunct="0">
              <a:spcBef>
                <a:spcPct val="0"/>
              </a:spcBef>
              <a:spcAft>
                <a:spcPct val="0"/>
              </a:spcAft>
              <a:buClrTx/>
              <a:buSzTx/>
              <a:buNone/>
            </a:pPr>
            <a:r>
              <a:rPr lang="en-US" sz="1800" dirty="0" smtClean="0"/>
              <a:t>Project roles demand a combination of </a:t>
            </a:r>
            <a:r>
              <a:rPr lang="en-US" sz="1800" dirty="0" err="1" smtClean="0"/>
              <a:t>behavioural</a:t>
            </a:r>
            <a:r>
              <a:rPr lang="en-US" sz="1800" dirty="0" smtClean="0"/>
              <a:t> and technical assessment. Technical skills ensure candidates can execute tasks efficiently, while </a:t>
            </a:r>
            <a:r>
              <a:rPr lang="en-US" sz="1800" dirty="0" err="1" smtClean="0"/>
              <a:t>behavioural</a:t>
            </a:r>
            <a:r>
              <a:rPr lang="en-US" sz="1800" dirty="0" smtClean="0"/>
              <a:t> competencies such as communication, teamwork, and adaptability predict how well they integrate into existing teams (</a:t>
            </a:r>
            <a:r>
              <a:rPr lang="en-US" sz="1800" dirty="0" err="1" smtClean="0"/>
              <a:t>Breaugh</a:t>
            </a:r>
            <a:r>
              <a:rPr lang="en-US" sz="1800" dirty="0" smtClean="0"/>
              <a:t>, 2017). Interviews allow HR and project managers to gauge potential for collaboration, assess communication skills, and anticipate performance under project pressures</a:t>
            </a:r>
            <a:r>
              <a:rPr lang="en-US" sz="1800" dirty="0" smtClean="0"/>
              <a:t>..</a:t>
            </a:r>
          </a:p>
          <a:p>
            <a:pPr marL="0" lvl="0" indent="0" eaLnBrk="0" fontAlgn="base" hangingPunct="0">
              <a:spcBef>
                <a:spcPct val="0"/>
              </a:spcBef>
              <a:spcAft>
                <a:spcPct val="0"/>
              </a:spcAft>
              <a:buClrTx/>
              <a:buSzTx/>
              <a:buNone/>
            </a:pPr>
            <a:endParaRPr lang="en-US" altLang="zh-CN" sz="1800" dirty="0">
              <a:ea typeface="SimSun" pitchFamily="2" charset="-122"/>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endParaRPr lang="en-US" dirty="0"/>
          </a:p>
        </p:txBody>
      </p:sp>
      <p:sp>
        <p:nvSpPr>
          <p:cNvPr id="3" name="Content Placeholder 2"/>
          <p:cNvSpPr>
            <a:spLocks noGrp="1"/>
          </p:cNvSpPr>
          <p:nvPr>
            <p:ph idx="1"/>
          </p:nvPr>
        </p:nvSpPr>
        <p:spPr/>
        <p:txBody>
          <a:bodyPr>
            <a:normAutofit fontScale="92500" lnSpcReduction="20000"/>
          </a:bodyPr>
          <a:lstStyle/>
          <a:p>
            <a:pPr indent="0" algn="just">
              <a:buNone/>
            </a:pPr>
            <a:r>
              <a:rPr lang="en-US" dirty="0" smtClean="0"/>
              <a:t>Effective recruitment is fundamental to the success </a:t>
            </a:r>
            <a:r>
              <a:rPr lang="en-US" dirty="0" smtClean="0"/>
              <a:t>of any </a:t>
            </a:r>
            <a:r>
              <a:rPr lang="en-US" dirty="0" smtClean="0"/>
              <a:t>project, and it begins with comprehensive job analysis, job descriptions, and person specifications. These foundational documents ensure that HR and project managers understand the exact skills, qualifications, and </a:t>
            </a:r>
            <a:r>
              <a:rPr lang="en-US" dirty="0" err="1" smtClean="0"/>
              <a:t>behaviours</a:t>
            </a:r>
            <a:r>
              <a:rPr lang="en-US" dirty="0" smtClean="0"/>
              <a:t> required for each role, providing a clear framework for evaluating </a:t>
            </a:r>
            <a:r>
              <a:rPr lang="en-US" dirty="0" smtClean="0"/>
              <a:t>candidates.</a:t>
            </a:r>
          </a:p>
          <a:p>
            <a:pPr indent="0" algn="just">
              <a:buNone/>
            </a:pPr>
            <a:endParaRPr lang="en-US" dirty="0" smtClean="0"/>
          </a:p>
          <a:p>
            <a:pPr indent="0" algn="just">
              <a:buNone/>
            </a:pPr>
            <a:r>
              <a:rPr lang="en-US" dirty="0" smtClean="0"/>
              <a:t>By aligning recruitment processes with job and person specifications, </a:t>
            </a:r>
            <a:r>
              <a:rPr lang="en-US" dirty="0" err="1" smtClean="0"/>
              <a:t>organisations</a:t>
            </a:r>
            <a:r>
              <a:rPr lang="en-US" dirty="0" smtClean="0"/>
              <a:t> can reduce the risk of hiring mismatches. The strategic use of appropriate interview methods ensures that candidates possess both technical and </a:t>
            </a:r>
            <a:r>
              <a:rPr lang="en-US" dirty="0" err="1" smtClean="0"/>
              <a:t>behavioural</a:t>
            </a:r>
            <a:r>
              <a:rPr lang="en-US" dirty="0" smtClean="0"/>
              <a:t> competencies, ultimately supporting better team performance and successful project delivery.</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noChangeArrowheads="1"/>
          </p:cNvSpPr>
          <p:nvPr/>
        </p:nvSpPr>
        <p:spPr bwMode="auto">
          <a:xfrm>
            <a:off x="928662" y="2928934"/>
            <a:ext cx="5786478"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200" b="1" i="0" u="none" strike="noStrike" cap="none" normalizeH="0" baseline="0" dirty="0">
                <a:ln>
                  <a:noFill/>
                </a:ln>
                <a:solidFill>
                  <a:schemeClr val="tx1"/>
                </a:solidFill>
                <a:effectLst/>
                <a:latin typeface="Times New Roman" pitchFamily="18" charset="0"/>
                <a:ea typeface="SimSun" pitchFamily="2" charset="-122"/>
                <a:cs typeface="Times New Roman" pitchFamily="18" charset="0"/>
              </a:rPr>
              <a:t>Thank you</a:t>
            </a:r>
            <a:endParaRPr kumimoji="0" lang="en-US" altLang="zh-CN" sz="18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143</TotalTime>
  <Words>1261</Words>
  <Application>Microsoft Office PowerPoint</Application>
  <PresentationFormat>On-screen Show (4:3)</PresentationFormat>
  <Paragraphs>130</Paragraphs>
  <Slides>13</Slides>
  <Notes>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Flow</vt:lpstr>
      <vt:lpstr>Slide 1</vt:lpstr>
      <vt:lpstr> INTRODUCTION</vt:lpstr>
      <vt:lpstr>Slide 3</vt:lpstr>
      <vt:lpstr>Slide 4</vt:lpstr>
      <vt:lpstr>INTERVIEW METHODS (STRUCTURED, SEMI-STRUCTURED, UNSTRUCTURED) </vt:lpstr>
      <vt:lpstr>INTERVIEW METHODS (STRUCTURED, SEMI-STRUCTURED, UNSTRUCTURED) </vt:lpstr>
      <vt:lpstr>INTERVIEW METHODS (STRUCTURED, SEMI-STRUCTURED, UNSTRUCTURED) </vt:lpstr>
      <vt:lpstr>INTERVIEW METHODS (STRUCTURED, SEMI-STRUCTURED, UNSTRUCTURED) </vt:lpstr>
      <vt:lpstr>INTERVIEW METHODS (STRUCTURED, SEMI-STRUCTURED, UNSTRUCTURED) </vt:lpstr>
      <vt:lpstr>IMPORTANCE OF CHOOSING THE RIGHT INTERVIEW TYPE </vt:lpstr>
      <vt:lpstr>IMPORTANCE OF CHOOSING THE RIGHT INTERVIEW TYPE </vt:lpstr>
      <vt:lpstr>CONCLUSION</vt:lpstr>
      <vt:lpstr>Slide 13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DEVELOPING, MANAGING AND LEADING INDIVIDUALS AND TEAMS.  MODULE CODE:                                               LCLM5002  DATE:                                                                    NOVEMBER 2025   LEVEL:                                                                                                 5</dc:title>
  <dc:creator>TOSHIBA</dc:creator>
  <cp:lastModifiedBy>samsung</cp:lastModifiedBy>
  <cp:revision>42</cp:revision>
  <dcterms:created xsi:type="dcterms:W3CDTF">2025-11-11T11:57:09Z</dcterms:created>
  <dcterms:modified xsi:type="dcterms:W3CDTF">2025-11-24T19:34:37Z</dcterms:modified>
</cp:coreProperties>
</file>