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5"/>
  </p:notesMasterIdLst>
  <p:sldIdLst>
    <p:sldId id="334" r:id="rId2"/>
    <p:sldId id="317" r:id="rId3"/>
    <p:sldId id="318" r:id="rId4"/>
    <p:sldId id="332" r:id="rId5"/>
    <p:sldId id="323" r:id="rId6"/>
    <p:sldId id="333" r:id="rId7"/>
    <p:sldId id="324" r:id="rId8"/>
    <p:sldId id="325" r:id="rId9"/>
    <p:sldId id="326" r:id="rId10"/>
    <p:sldId id="327" r:id="rId11"/>
    <p:sldId id="328" r:id="rId12"/>
    <p:sldId id="330" r:id="rId13"/>
    <p:sldId id="331" r:id="rId14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205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showAnimation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785" autoAdjust="0"/>
    <p:restoredTop sz="90719" autoAdjust="0"/>
  </p:normalViewPr>
  <p:slideViewPr>
    <p:cSldViewPr>
      <p:cViewPr varScale="1">
        <p:scale>
          <a:sx n="70" d="100"/>
          <a:sy n="70" d="100"/>
        </p:scale>
        <p:origin x="1944" y="60"/>
      </p:cViewPr>
      <p:guideLst>
        <p:guide orient="horz" pos="2205"/>
        <p:guide pos="2880"/>
      </p:guideLst>
    </p:cSldViewPr>
  </p:slideViewPr>
  <p:outlineViewPr>
    <p:cViewPr>
      <p:scale>
        <a:sx n="33" d="100"/>
        <a:sy n="33" d="100"/>
      </p:scale>
      <p:origin x="0" y="-138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GB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B93BFFB-CFF1-4C9B-8509-54D62A3A2293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33600" y="1371600"/>
            <a:ext cx="6477000" cy="1752600"/>
          </a:xfrm>
        </p:spPr>
        <p:txBody>
          <a:bodyPr/>
          <a:lstStyle>
            <a:lvl1pPr>
              <a:defRPr sz="4000" b="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3733800"/>
            <a:ext cx="6477000" cy="1981200"/>
          </a:xfrm>
        </p:spPr>
        <p:txBody>
          <a:bodyPr/>
          <a:lstStyle>
            <a:lvl1pPr marL="0" indent="0">
              <a:buFont typeface="Wingdings" pitchFamily="2" charset="2"/>
              <a:buNone/>
              <a:defRPr b="0"/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137223" name="Line 7"/>
          <p:cNvSpPr>
            <a:spLocks noChangeShapeType="1"/>
          </p:cNvSpPr>
          <p:nvPr/>
        </p:nvSpPr>
        <p:spPr bwMode="auto">
          <a:xfrm>
            <a:off x="1905000" y="1219200"/>
            <a:ext cx="0" cy="2057400"/>
          </a:xfrm>
          <a:prstGeom prst="line">
            <a:avLst/>
          </a:prstGeom>
          <a:noFill/>
          <a:ln w="34925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224" name="Oval 8"/>
          <p:cNvSpPr>
            <a:spLocks noChangeArrowheads="1"/>
          </p:cNvSpPr>
          <p:nvPr/>
        </p:nvSpPr>
        <p:spPr bwMode="auto">
          <a:xfrm>
            <a:off x="163513" y="2103438"/>
            <a:ext cx="347662" cy="347662"/>
          </a:xfrm>
          <a:prstGeom prst="ellipse">
            <a:avLst/>
          </a:pr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</a:endParaRPr>
          </a:p>
        </p:txBody>
      </p:sp>
      <p:sp>
        <p:nvSpPr>
          <p:cNvPr id="137225" name="Oval 9"/>
          <p:cNvSpPr>
            <a:spLocks noChangeArrowheads="1"/>
          </p:cNvSpPr>
          <p:nvPr/>
        </p:nvSpPr>
        <p:spPr bwMode="auto">
          <a:xfrm>
            <a:off x="739775" y="2105025"/>
            <a:ext cx="349250" cy="347663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</a:endParaRPr>
          </a:p>
        </p:txBody>
      </p:sp>
      <p:sp>
        <p:nvSpPr>
          <p:cNvPr id="137226" name="Oval 10"/>
          <p:cNvSpPr>
            <a:spLocks noChangeArrowheads="1"/>
          </p:cNvSpPr>
          <p:nvPr/>
        </p:nvSpPr>
        <p:spPr bwMode="auto">
          <a:xfrm>
            <a:off x="1317625" y="2105025"/>
            <a:ext cx="347663" cy="347663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6AA16C6-6F79-4982-885D-BA03DC63C060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9E6A243-6AE9-45C5-80FF-2D126B493E26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0" y="1557338"/>
            <a:ext cx="3429000" cy="44624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05400" y="1557338"/>
            <a:ext cx="3429000" cy="44624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4ADBC51-0BF6-473D-ACDD-AC893B96C1E1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DB63C48-49DE-4664-B15D-E17D3A0CA57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C928615-E65E-4AB6-8D2A-FC5D350B047C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821DF77-9652-41A5-97B0-01DCCE558DB2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4DCE6E4-843C-404A-8DC0-24619AF019B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A4C5013-F98A-444F-8EE2-952BBB2C55EB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661CF78-1231-49E6-A6E0-AB19E3B7DCA5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00850" y="404813"/>
            <a:ext cx="1757363" cy="561498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0" y="404813"/>
            <a:ext cx="5124450" cy="561498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AC8E80A-0445-4DD7-81C1-F144C98D3312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404813"/>
            <a:ext cx="70104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0" y="1557338"/>
            <a:ext cx="7010400" cy="446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1361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72450" y="6308725"/>
            <a:ext cx="576263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1"/>
            </a:lvl1pPr>
          </a:lstStyle>
          <a:p>
            <a:fld id="{BBEBC3E9-B1AD-470C-89EA-C39D48D3374E}" type="slidenum">
              <a:rPr lang="en-GB"/>
              <a:pPr/>
              <a:t>‹#›</a:t>
            </a:fld>
            <a:endParaRPr lang="en-GB"/>
          </a:p>
        </p:txBody>
      </p:sp>
      <p:sp>
        <p:nvSpPr>
          <p:cNvPr id="136199" name="Line 7"/>
          <p:cNvSpPr>
            <a:spLocks noChangeShapeType="1"/>
          </p:cNvSpPr>
          <p:nvPr/>
        </p:nvSpPr>
        <p:spPr bwMode="auto">
          <a:xfrm flipV="1">
            <a:off x="1371600" y="304800"/>
            <a:ext cx="0" cy="129540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6200" name="Oval 8"/>
          <p:cNvSpPr>
            <a:spLocks noChangeArrowheads="1"/>
          </p:cNvSpPr>
          <p:nvPr/>
        </p:nvSpPr>
        <p:spPr bwMode="auto">
          <a:xfrm>
            <a:off x="152400" y="838200"/>
            <a:ext cx="228600" cy="228600"/>
          </a:xfrm>
          <a:prstGeom prst="ellipse">
            <a:avLst/>
          </a:pr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</a:endParaRPr>
          </a:p>
        </p:txBody>
      </p:sp>
      <p:sp>
        <p:nvSpPr>
          <p:cNvPr id="136201" name="Oval 9"/>
          <p:cNvSpPr>
            <a:spLocks noChangeArrowheads="1"/>
          </p:cNvSpPr>
          <p:nvPr/>
        </p:nvSpPr>
        <p:spPr bwMode="auto">
          <a:xfrm>
            <a:off x="539750" y="8382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</a:endParaRPr>
          </a:p>
        </p:txBody>
      </p:sp>
      <p:sp>
        <p:nvSpPr>
          <p:cNvPr id="136202" name="Oval 10"/>
          <p:cNvSpPr>
            <a:spLocks noChangeArrowheads="1"/>
          </p:cNvSpPr>
          <p:nvPr/>
        </p:nvSpPr>
        <p:spPr bwMode="auto">
          <a:xfrm>
            <a:off x="927100" y="838200"/>
            <a:ext cx="228600" cy="228600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34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400" b="1">
          <a:solidFill>
            <a:schemeClr val="tx1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3400" b="1">
          <a:solidFill>
            <a:schemeClr val="tx1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3400" b="1">
          <a:solidFill>
            <a:schemeClr val="tx1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3400" b="1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400" b="1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400" b="1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400" b="1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4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1"/>
        </a:buClr>
        <a:buSzPct val="70000"/>
        <a:buFont typeface="Wingdings" pitchFamily="2" charset="2"/>
        <a:buChar char="¢"/>
        <a:defRPr sz="3000" b="1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l"/>
        <a:defRPr sz="2800" b="1">
          <a:solidFill>
            <a:schemeClr val="tx2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•"/>
        <a:defRPr sz="2400" b="1">
          <a:solidFill>
            <a:schemeClr val="tx2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000" b="1">
          <a:solidFill>
            <a:schemeClr val="tx2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•"/>
        <a:defRPr sz="2000" b="1">
          <a:solidFill>
            <a:schemeClr val="tx2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•"/>
        <a:defRPr sz="2000" b="1">
          <a:solidFill>
            <a:schemeClr val="tx2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•"/>
        <a:defRPr sz="2000" b="1">
          <a:solidFill>
            <a:schemeClr val="tx2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•"/>
        <a:defRPr sz="2000" b="1">
          <a:solidFill>
            <a:schemeClr val="tx2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•"/>
        <a:defRPr sz="2000" b="1">
          <a:solidFill>
            <a:schemeClr val="tx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CB0547-0886-4A81-942E-6A5EFA77AF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E2A840-7985-43E9-B716-F28B691DE8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Lecture  CRM  and Corporate Social Responsibility</a:t>
            </a:r>
            <a:endParaRPr lang="en-GB" sz="2500" dirty="0">
              <a:solidFill>
                <a:srgbClr val="FF0000"/>
              </a:solidFill>
            </a:endParaRP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EB8392-6F2A-434E-A8A0-9A19FC093A9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A16C6-6F79-4982-885D-BA03DC63C060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0581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7B06BA-3E7E-46F1-8A4E-D7FD43A5BFBD}" type="slidenum">
              <a:rPr lang="en-GB"/>
              <a:pPr/>
              <a:t>2</a:t>
            </a:fld>
            <a:endParaRPr lang="en-GB"/>
          </a:p>
        </p:txBody>
      </p:sp>
      <p:sp>
        <p:nvSpPr>
          <p:cNvPr id="186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2600"/>
              <a:t>Defining Corporate Social Responsibility</a:t>
            </a:r>
            <a:endParaRPr lang="en-GB" sz="3800"/>
          </a:p>
        </p:txBody>
      </p:sp>
      <p:sp>
        <p:nvSpPr>
          <p:cNvPr id="186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800" y="1989138"/>
            <a:ext cx="7010400" cy="4462462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600" i="1" dirty="0"/>
              <a:t>“	An organisation’s obligation to maximise its positive impact and minimise its negative effects in being a contributing member to society, with concern for societies long run needs and wants.  CSR means being a good steward of society’s economic and human resources”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600" i="1" dirty="0"/>
              <a:t>					Lantos, (2000)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37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CE8E7B-9942-4DE6-98CC-ED34BEF84883}" type="slidenum">
              <a:rPr lang="en-GB"/>
              <a:pPr/>
              <a:t>3</a:t>
            </a:fld>
            <a:endParaRPr lang="en-GB"/>
          </a:p>
        </p:txBody>
      </p:sp>
      <p:sp>
        <p:nvSpPr>
          <p:cNvPr id="187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Roots of CSR</a:t>
            </a:r>
          </a:p>
        </p:txBody>
      </p:sp>
      <p:sp>
        <p:nvSpPr>
          <p:cNvPr id="187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800" y="1916113"/>
            <a:ext cx="7010400" cy="4462462"/>
          </a:xfrm>
        </p:spPr>
        <p:txBody>
          <a:bodyPr/>
          <a:lstStyle/>
          <a:p>
            <a:r>
              <a:rPr lang="en-GB" sz="2800" dirty="0"/>
              <a:t>Charity principle:  </a:t>
            </a:r>
            <a:r>
              <a:rPr lang="en-GB" sz="2800" i="1" dirty="0"/>
              <a:t>The well off should help others</a:t>
            </a:r>
          </a:p>
          <a:p>
            <a:r>
              <a:rPr lang="en-GB" sz="2800" dirty="0"/>
              <a:t>Stewardship principle:  </a:t>
            </a:r>
            <a:r>
              <a:rPr lang="en-GB" sz="2800" i="1" dirty="0"/>
              <a:t>Businesses are stewards of societies resources</a:t>
            </a:r>
          </a:p>
          <a:p>
            <a:r>
              <a:rPr lang="en-GB" sz="2800" dirty="0"/>
              <a:t>Social contract:  </a:t>
            </a:r>
            <a:r>
              <a:rPr lang="en-GB" sz="2800" i="1" dirty="0"/>
              <a:t>the process by which members of a society accept an influence over their individual freedoms in order to achieve collective goals</a:t>
            </a:r>
            <a:endParaRPr lang="en-GB" sz="26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7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7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7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7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7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7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395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6A9F30-24F4-4C9E-A739-0126D2481673}" type="slidenum">
              <a:rPr lang="en-GB"/>
              <a:pPr/>
              <a:t>4</a:t>
            </a:fld>
            <a:endParaRPr lang="en-GB"/>
          </a:p>
        </p:txBody>
      </p:sp>
      <p:sp>
        <p:nvSpPr>
          <p:cNvPr id="191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Traditional Economic View</a:t>
            </a:r>
          </a:p>
        </p:txBody>
      </p:sp>
      <p:sp>
        <p:nvSpPr>
          <p:cNvPr id="1914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800" y="2060575"/>
            <a:ext cx="7010400" cy="4462463"/>
          </a:xfrm>
        </p:spPr>
        <p:txBody>
          <a:bodyPr/>
          <a:lstStyle/>
          <a:p>
            <a:r>
              <a:rPr lang="en-GB" sz="2800" dirty="0"/>
              <a:t>Adam </a:t>
            </a:r>
            <a:r>
              <a:rPr lang="en-GB" sz="2800" dirty="0" smtClean="0"/>
              <a:t>Smith (1776) : </a:t>
            </a:r>
            <a:r>
              <a:rPr lang="en-GB" sz="2800" i="1" dirty="0"/>
              <a:t>The wealth of Nations</a:t>
            </a:r>
          </a:p>
          <a:p>
            <a:r>
              <a:rPr lang="en-GB" sz="2800" dirty="0"/>
              <a:t>Milton Friedman: CSR is an illegitimate use of shareholder funds by their agents (managers).</a:t>
            </a:r>
          </a:p>
          <a:p>
            <a:endParaRPr lang="en-GB" sz="2800" dirty="0"/>
          </a:p>
          <a:p>
            <a:pPr algn="ctr">
              <a:buFont typeface="Wingdings" pitchFamily="2" charset="2"/>
              <a:buNone/>
            </a:pPr>
            <a:r>
              <a:rPr lang="en-GB" sz="2800" i="1" dirty="0"/>
              <a:t>“The social responsibility of organisations is to maximise profits” , Friedman M. (1972)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252981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91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91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91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1491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F969CE-C4CB-419F-996A-4350A435A4D5}" type="slidenum">
              <a:rPr lang="en-GB"/>
              <a:pPr/>
              <a:t>5</a:t>
            </a:fld>
            <a:endParaRPr lang="en-GB"/>
          </a:p>
        </p:txBody>
      </p:sp>
      <p:sp>
        <p:nvSpPr>
          <p:cNvPr id="192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An Alternative View</a:t>
            </a:r>
            <a:endParaRPr lang="en-GB" sz="4300"/>
          </a:p>
        </p:txBody>
      </p:sp>
      <p:sp>
        <p:nvSpPr>
          <p:cNvPr id="192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2205038"/>
            <a:ext cx="7416800" cy="3076575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dirty="0"/>
              <a:t>Four responsibilities of business:</a:t>
            </a:r>
          </a:p>
          <a:p>
            <a:pPr>
              <a:lnSpc>
                <a:spcPct val="90000"/>
              </a:lnSpc>
            </a:pPr>
            <a:r>
              <a:rPr lang="en-GB" dirty="0"/>
              <a:t>Economic</a:t>
            </a:r>
          </a:p>
          <a:p>
            <a:pPr>
              <a:lnSpc>
                <a:spcPct val="90000"/>
              </a:lnSpc>
            </a:pPr>
            <a:r>
              <a:rPr lang="en-GB" dirty="0"/>
              <a:t>Legal</a:t>
            </a:r>
          </a:p>
          <a:p>
            <a:pPr>
              <a:lnSpc>
                <a:spcPct val="90000"/>
              </a:lnSpc>
            </a:pPr>
            <a:r>
              <a:rPr lang="en-GB" dirty="0"/>
              <a:t>Ethical</a:t>
            </a:r>
          </a:p>
          <a:p>
            <a:pPr>
              <a:lnSpc>
                <a:spcPct val="90000"/>
              </a:lnSpc>
            </a:pPr>
            <a:r>
              <a:rPr lang="en-GB" dirty="0"/>
              <a:t>Discretionary/Philanthropic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1900" dirty="0"/>
              <a:t>					Carroll A.( 1979;2000)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2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92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92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92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925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925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251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2ACDB9-C0B4-46D9-B723-4E685A74C6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" name="Content Placeholder 5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103368BF-20C2-4C8E-9096-022CA36F05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350"/>
            <a:ext cx="8748713" cy="6597650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8DF280-E58C-4A72-9CBA-628C86290A1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A16C6-6F79-4982-885D-BA03DC63C060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7061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FCABDA-BE79-4A7F-A88D-5617B3D64460}" type="slidenum">
              <a:rPr lang="en-GB"/>
              <a:pPr/>
              <a:t>7</a:t>
            </a:fld>
            <a:endParaRPr lang="en-GB"/>
          </a:p>
        </p:txBody>
      </p:sp>
      <p:sp>
        <p:nvSpPr>
          <p:cNvPr id="193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Economic Responsibilities</a:t>
            </a:r>
          </a:p>
        </p:txBody>
      </p:sp>
      <p:sp>
        <p:nvSpPr>
          <p:cNvPr id="193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1913" y="2205038"/>
            <a:ext cx="6081712" cy="2590800"/>
          </a:xfrm>
        </p:spPr>
        <p:txBody>
          <a:bodyPr/>
          <a:lstStyle/>
          <a:p>
            <a:r>
              <a:rPr lang="en-GB"/>
              <a:t>Be profitable for principals</a:t>
            </a:r>
          </a:p>
          <a:p>
            <a:r>
              <a:rPr lang="en-GB"/>
              <a:t>Deliver value to customers</a:t>
            </a:r>
          </a:p>
          <a:p>
            <a:r>
              <a:rPr lang="en-GB"/>
              <a:t>Deliver quality at a fair price</a:t>
            </a:r>
          </a:p>
          <a:p>
            <a:r>
              <a:rPr lang="en-GB"/>
              <a:t>Create and maintain jobs and wealth</a:t>
            </a:r>
          </a:p>
          <a:p>
            <a:endParaRPr lang="en-GB"/>
          </a:p>
          <a:p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93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93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91707E-BFD1-4C03-935B-5E2BA97DE42E}" type="slidenum">
              <a:rPr lang="en-GB"/>
              <a:pPr/>
              <a:t>8</a:t>
            </a:fld>
            <a:endParaRPr lang="en-GB"/>
          </a:p>
        </p:txBody>
      </p:sp>
      <p:sp>
        <p:nvSpPr>
          <p:cNvPr id="194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Legal Responsibilities</a:t>
            </a:r>
          </a:p>
        </p:txBody>
      </p:sp>
      <p:sp>
        <p:nvSpPr>
          <p:cNvPr id="194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76375" y="2060575"/>
            <a:ext cx="6480175" cy="3284538"/>
          </a:xfrm>
        </p:spPr>
        <p:txBody>
          <a:bodyPr/>
          <a:lstStyle/>
          <a:p>
            <a:r>
              <a:rPr lang="en-GB" dirty="0"/>
              <a:t>Complying with the law</a:t>
            </a:r>
          </a:p>
          <a:p>
            <a:r>
              <a:rPr lang="en-GB" dirty="0"/>
              <a:t>Laws tend to be minimalist</a:t>
            </a:r>
          </a:p>
          <a:p>
            <a:r>
              <a:rPr lang="en-GB" dirty="0"/>
              <a:t>Governance laws are passed for a variety of factors including lack of trust of organisations</a:t>
            </a:r>
          </a:p>
          <a:p>
            <a:endParaRPr lang="en-GB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94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94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94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6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C4AD76-AF8B-4BD8-8278-0FF4D89767BF}" type="slidenum">
              <a:rPr lang="en-GB"/>
              <a:pPr/>
              <a:t>9</a:t>
            </a:fld>
            <a:endParaRPr lang="en-GB"/>
          </a:p>
        </p:txBody>
      </p:sp>
      <p:sp>
        <p:nvSpPr>
          <p:cNvPr id="195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Ethical Responsibilities</a:t>
            </a:r>
          </a:p>
        </p:txBody>
      </p:sp>
      <p:sp>
        <p:nvSpPr>
          <p:cNvPr id="195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800" y="1844675"/>
            <a:ext cx="7010400" cy="4462463"/>
          </a:xfrm>
        </p:spPr>
        <p:txBody>
          <a:bodyPr/>
          <a:lstStyle/>
          <a:p>
            <a:r>
              <a:rPr lang="en-GB"/>
              <a:t>Organisations should do the right thing</a:t>
            </a:r>
          </a:p>
          <a:p>
            <a:r>
              <a:rPr lang="en-GB"/>
              <a:t>Responsibilities are to follow generally held beliefs about how one should act in society</a:t>
            </a:r>
          </a:p>
          <a:p>
            <a:r>
              <a:rPr lang="en-GB"/>
              <a:t>Avoiding harm or injury</a:t>
            </a:r>
          </a:p>
          <a:p>
            <a:r>
              <a:rPr lang="en-GB"/>
              <a:t>Duties can be based on expected or prohibited actions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95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95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95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955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58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244B8B-32F4-4C86-94FB-40A473EAF79A}" type="slidenum">
              <a:rPr lang="en-GB"/>
              <a:pPr/>
              <a:t>10</a:t>
            </a:fld>
            <a:endParaRPr lang="en-GB"/>
          </a:p>
        </p:txBody>
      </p:sp>
      <p:sp>
        <p:nvSpPr>
          <p:cNvPr id="196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000"/>
              <a:t>Discretionary or Philanthropic Responsibilities - CSR?</a:t>
            </a:r>
            <a:endParaRPr lang="en-GB" sz="3800"/>
          </a:p>
        </p:txBody>
      </p:sp>
      <p:sp>
        <p:nvSpPr>
          <p:cNvPr id="196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2205038"/>
            <a:ext cx="8229600" cy="3484562"/>
          </a:xfrm>
        </p:spPr>
        <p:txBody>
          <a:bodyPr/>
          <a:lstStyle/>
          <a:p>
            <a:r>
              <a:rPr lang="en-GB" dirty="0"/>
              <a:t>The area that causes most controversy</a:t>
            </a:r>
          </a:p>
          <a:p>
            <a:r>
              <a:rPr lang="en-GB" dirty="0"/>
              <a:t>Purely voluntary obligations a company takes on</a:t>
            </a:r>
          </a:p>
          <a:p>
            <a:r>
              <a:rPr lang="en-GB" dirty="0"/>
              <a:t>The discretionary activities of today </a:t>
            </a:r>
            <a:r>
              <a:rPr lang="en-GB" u="sng" dirty="0"/>
              <a:t>may </a:t>
            </a:r>
            <a:r>
              <a:rPr lang="en-GB" dirty="0"/>
              <a:t>become the ethical (expected) duties of tomorrow (e.g. recycling of our waste)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6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6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6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6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6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6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71C36-DB0C-4428-8390-AEC2C23D7C49}" type="slidenum">
              <a:rPr lang="en-GB"/>
              <a:pPr/>
              <a:t>11</a:t>
            </a:fld>
            <a:endParaRPr lang="en-GB"/>
          </a:p>
        </p:txBody>
      </p:sp>
      <p:sp>
        <p:nvSpPr>
          <p:cNvPr id="197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Who is right?</a:t>
            </a:r>
            <a:endParaRPr lang="en-GB" sz="4300"/>
          </a:p>
        </p:txBody>
      </p:sp>
      <p:sp>
        <p:nvSpPr>
          <p:cNvPr id="1976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1916113"/>
            <a:ext cx="7010400" cy="4462462"/>
          </a:xfrm>
        </p:spPr>
        <p:txBody>
          <a:bodyPr/>
          <a:lstStyle/>
          <a:p>
            <a:r>
              <a:rPr lang="en-GB" sz="2400" dirty="0"/>
              <a:t>Friedman argues that engaging in CSR may hurt a firms efficiency,  </a:t>
            </a:r>
          </a:p>
          <a:p>
            <a:pPr>
              <a:buFont typeface="Wingdings" pitchFamily="2" charset="2"/>
              <a:buNone/>
            </a:pPr>
            <a:r>
              <a:rPr lang="en-GB" sz="2400" i="1" dirty="0"/>
              <a:t>	</a:t>
            </a:r>
            <a:r>
              <a:rPr lang="en-GB" sz="2400" b="0" i="1" dirty="0"/>
              <a:t>But…</a:t>
            </a:r>
            <a:endParaRPr lang="en-GB" sz="2400" dirty="0"/>
          </a:p>
          <a:p>
            <a:r>
              <a:rPr lang="en-GB" sz="2400" dirty="0"/>
              <a:t>Carroll argues that </a:t>
            </a:r>
            <a:r>
              <a:rPr lang="en-GB" sz="2400" i="1" dirty="0"/>
              <a:t>not </a:t>
            </a:r>
            <a:r>
              <a:rPr lang="en-GB" sz="2400" dirty="0"/>
              <a:t>engaging in voluntary actions may result in future legal constraints hurting a firms efficiency.</a:t>
            </a:r>
          </a:p>
          <a:p>
            <a:endParaRPr lang="en-GB" sz="2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97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97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97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63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7951B0-6162-42A2-BD46-1F5E84CC36B0}" type="slidenum">
              <a:rPr lang="en-GB"/>
              <a:pPr/>
              <a:t>12</a:t>
            </a:fld>
            <a:endParaRPr lang="en-GB"/>
          </a:p>
        </p:txBody>
      </p:sp>
      <p:sp>
        <p:nvSpPr>
          <p:cNvPr id="199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Ethical Dualism	</a:t>
            </a:r>
          </a:p>
        </p:txBody>
      </p:sp>
      <p:sp>
        <p:nvSpPr>
          <p:cNvPr id="199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800" y="1916113"/>
            <a:ext cx="7010400" cy="4462462"/>
          </a:xfrm>
        </p:spPr>
        <p:txBody>
          <a:bodyPr/>
          <a:lstStyle/>
          <a:p>
            <a:r>
              <a:rPr lang="en-GB" sz="2600"/>
              <a:t>Teleological Ethics: </a:t>
            </a:r>
            <a:r>
              <a:rPr lang="en-GB" sz="2600" i="1"/>
              <a:t>The rightness of an action depends on the value of the consequences - ‘The ends justify the means’</a:t>
            </a:r>
            <a:endParaRPr lang="en-GB" sz="2600"/>
          </a:p>
          <a:p>
            <a:pPr lvl="1"/>
            <a:r>
              <a:rPr lang="en-GB" sz="2400"/>
              <a:t>Utilitarianism - e.g. Bentham, Mill.</a:t>
            </a:r>
          </a:p>
          <a:p>
            <a:endParaRPr lang="en-GB" sz="2600"/>
          </a:p>
          <a:p>
            <a:r>
              <a:rPr lang="en-GB" sz="2600"/>
              <a:t>De-ontological Ethics:  </a:t>
            </a:r>
            <a:r>
              <a:rPr lang="en-GB" sz="2600" i="1"/>
              <a:t>The motivations and means themselves should be moral, not guided by the ends.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9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9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9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9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9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9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683" grpId="0" build="p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6BAFF8-8A5A-4108-B514-01FC2738E69A}" type="slidenum">
              <a:rPr lang="en-GB"/>
              <a:pPr/>
              <a:t>13</a:t>
            </a:fld>
            <a:endParaRPr lang="en-GB"/>
          </a:p>
        </p:txBody>
      </p:sp>
      <p:sp>
        <p:nvSpPr>
          <p:cNvPr id="200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CSR - A Summary</a:t>
            </a:r>
          </a:p>
        </p:txBody>
      </p:sp>
      <p:sp>
        <p:nvSpPr>
          <p:cNvPr id="2007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2060575"/>
            <a:ext cx="8064500" cy="3384550"/>
          </a:xfrm>
        </p:spPr>
        <p:txBody>
          <a:bodyPr/>
          <a:lstStyle/>
          <a:p>
            <a:r>
              <a:rPr lang="en-GB" dirty="0"/>
              <a:t>This is a balancing act for companies</a:t>
            </a:r>
          </a:p>
          <a:p>
            <a:r>
              <a:rPr lang="en-GB" dirty="0"/>
              <a:t>Tensions exist between demands of stakeholder groups</a:t>
            </a:r>
          </a:p>
          <a:p>
            <a:pPr lvl="1"/>
            <a:r>
              <a:rPr lang="en-GB" dirty="0"/>
              <a:t>Employee safety or speed of production?</a:t>
            </a:r>
          </a:p>
          <a:p>
            <a:pPr lvl="1"/>
            <a:r>
              <a:rPr lang="en-GB" dirty="0"/>
              <a:t>Family friendly or financial performance?</a:t>
            </a:r>
          </a:p>
          <a:p>
            <a:endParaRPr lang="en-GB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0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0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0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0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0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0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0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0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707" grpId="0" build="p" bldLvl="2"/>
    </p:bldLst>
  </p:timing>
</p:sld>
</file>

<file path=ppt/theme/theme1.xml><?xml version="1.0" encoding="utf-8"?>
<a:theme xmlns:a="http://schemas.openxmlformats.org/drawingml/2006/main" name="Echo">
  <a:themeElements>
    <a:clrScheme name="Echo 7">
      <a:dk1>
        <a:srgbClr val="336666"/>
      </a:dk1>
      <a:lt1>
        <a:srgbClr val="FFFFFF"/>
      </a:lt1>
      <a:dk2>
        <a:srgbClr val="000000"/>
      </a:dk2>
      <a:lt2>
        <a:srgbClr val="666699"/>
      </a:lt2>
      <a:accent1>
        <a:srgbClr val="99CCCC"/>
      </a:accent1>
      <a:accent2>
        <a:srgbClr val="CCCCCC"/>
      </a:accent2>
      <a:accent3>
        <a:srgbClr val="FFFFFF"/>
      </a:accent3>
      <a:accent4>
        <a:srgbClr val="2A5656"/>
      </a:accent4>
      <a:accent5>
        <a:srgbClr val="CAE2E2"/>
      </a:accent5>
      <a:accent6>
        <a:srgbClr val="B9B9B9"/>
      </a:accent6>
      <a:hlink>
        <a:srgbClr val="006666"/>
      </a:hlink>
      <a:folHlink>
        <a:srgbClr val="B2B2B2"/>
      </a:folHlink>
    </a:clrScheme>
    <a:fontScheme name="Ech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cho 1">
        <a:dk1>
          <a:srgbClr val="25252F"/>
        </a:dk1>
        <a:lt1>
          <a:srgbClr val="9999FF"/>
        </a:lt1>
        <a:dk2>
          <a:srgbClr val="000000"/>
        </a:dk2>
        <a:lt2>
          <a:srgbClr val="FFFFFF"/>
        </a:lt2>
        <a:accent1>
          <a:srgbClr val="3366FF"/>
        </a:accent1>
        <a:accent2>
          <a:srgbClr val="003399"/>
        </a:accent2>
        <a:accent3>
          <a:srgbClr val="AAAAAA"/>
        </a:accent3>
        <a:accent4>
          <a:srgbClr val="8282DA"/>
        </a:accent4>
        <a:accent5>
          <a:srgbClr val="ADB8FF"/>
        </a:accent5>
        <a:accent6>
          <a:srgbClr val="002D8A"/>
        </a:accent6>
        <a:hlink>
          <a:srgbClr val="009999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ho 2">
        <a:dk1>
          <a:srgbClr val="314183"/>
        </a:dk1>
        <a:lt1>
          <a:srgbClr val="FFFFFF"/>
        </a:lt1>
        <a:dk2>
          <a:srgbClr val="0B1E45"/>
        </a:dk2>
        <a:lt2>
          <a:srgbClr val="FFFFFF"/>
        </a:lt2>
        <a:accent1>
          <a:srgbClr val="6666FF"/>
        </a:accent1>
        <a:accent2>
          <a:srgbClr val="0066FF"/>
        </a:accent2>
        <a:accent3>
          <a:srgbClr val="AAABB0"/>
        </a:accent3>
        <a:accent4>
          <a:srgbClr val="DADADA"/>
        </a:accent4>
        <a:accent5>
          <a:srgbClr val="B8B8FF"/>
        </a:accent5>
        <a:accent6>
          <a:srgbClr val="005CE7"/>
        </a:accent6>
        <a:hlink>
          <a:srgbClr val="006699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ho 3">
        <a:dk1>
          <a:srgbClr val="194349"/>
        </a:dk1>
        <a:lt1>
          <a:srgbClr val="FFFFCC"/>
        </a:lt1>
        <a:dk2>
          <a:srgbClr val="006666"/>
        </a:dk2>
        <a:lt2>
          <a:srgbClr val="FFFFFF"/>
        </a:lt2>
        <a:accent1>
          <a:srgbClr val="99CC00"/>
        </a:accent1>
        <a:accent2>
          <a:srgbClr val="00B6B2"/>
        </a:accent2>
        <a:accent3>
          <a:srgbClr val="AAB8B8"/>
        </a:accent3>
        <a:accent4>
          <a:srgbClr val="DADAAE"/>
        </a:accent4>
        <a:accent5>
          <a:srgbClr val="CAE2AA"/>
        </a:accent5>
        <a:accent6>
          <a:srgbClr val="00A5A1"/>
        </a:accent6>
        <a:hlink>
          <a:srgbClr val="669900"/>
        </a:hlink>
        <a:folHlink>
          <a:srgbClr val="66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ho 4">
        <a:dk1>
          <a:srgbClr val="194349"/>
        </a:dk1>
        <a:lt1>
          <a:srgbClr val="FFFFCC"/>
        </a:lt1>
        <a:dk2>
          <a:srgbClr val="0000FF"/>
        </a:dk2>
        <a:lt2>
          <a:srgbClr val="FFFFFF"/>
        </a:lt2>
        <a:accent1>
          <a:srgbClr val="0099FF"/>
        </a:accent1>
        <a:accent2>
          <a:srgbClr val="33CC33"/>
        </a:accent2>
        <a:accent3>
          <a:srgbClr val="AAAAFF"/>
        </a:accent3>
        <a:accent4>
          <a:srgbClr val="DADAAE"/>
        </a:accent4>
        <a:accent5>
          <a:srgbClr val="AACAFF"/>
        </a:accent5>
        <a:accent6>
          <a:srgbClr val="2DB92D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ho 5">
        <a:dk1>
          <a:srgbClr val="194349"/>
        </a:dk1>
        <a:lt1>
          <a:srgbClr val="FFFFCC"/>
        </a:lt1>
        <a:dk2>
          <a:srgbClr val="72A497"/>
        </a:dk2>
        <a:lt2>
          <a:srgbClr val="000000"/>
        </a:lt2>
        <a:accent1>
          <a:srgbClr val="805D32"/>
        </a:accent1>
        <a:accent2>
          <a:srgbClr val="7D2F3C"/>
        </a:accent2>
        <a:accent3>
          <a:srgbClr val="BCCFC9"/>
        </a:accent3>
        <a:accent4>
          <a:srgbClr val="DADAAE"/>
        </a:accent4>
        <a:accent5>
          <a:srgbClr val="C0B6AD"/>
        </a:accent5>
        <a:accent6>
          <a:srgbClr val="712A35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ho 6">
        <a:dk1>
          <a:srgbClr val="1C1C1C"/>
        </a:dk1>
        <a:lt1>
          <a:srgbClr val="FFFFFF"/>
        </a:lt1>
        <a:dk2>
          <a:srgbClr val="710F0F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BB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666699"/>
        </a:hlink>
        <a:folHlink>
          <a:srgbClr val="99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ho 7">
        <a:dk1>
          <a:srgbClr val="336666"/>
        </a:dk1>
        <a:lt1>
          <a:srgbClr val="FFFFFF"/>
        </a:lt1>
        <a:dk2>
          <a:srgbClr val="000000"/>
        </a:dk2>
        <a:lt2>
          <a:srgbClr val="666699"/>
        </a:lt2>
        <a:accent1>
          <a:srgbClr val="99CCCC"/>
        </a:accent1>
        <a:accent2>
          <a:srgbClr val="CCCCCC"/>
        </a:accent2>
        <a:accent3>
          <a:srgbClr val="FFFFFF"/>
        </a:accent3>
        <a:accent4>
          <a:srgbClr val="2A5656"/>
        </a:accent4>
        <a:accent5>
          <a:srgbClr val="CAE2E2"/>
        </a:accent5>
        <a:accent6>
          <a:srgbClr val="B9B9B9"/>
        </a:accent6>
        <a:hlink>
          <a:srgbClr val="00666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ho 8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336699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ho 9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CC3300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E2ADAA"/>
        </a:accent5>
        <a:accent6>
          <a:srgbClr val="B98A00"/>
        </a:accent6>
        <a:hlink>
          <a:srgbClr val="CC66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ho 10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666699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B8B8CA"/>
        </a:accent5>
        <a:accent6>
          <a:srgbClr val="8A8AE7"/>
        </a:accent6>
        <a:hlink>
          <a:srgbClr val="3366FF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Echo</Template>
  <TotalTime>1035</TotalTime>
  <Words>353</Words>
  <Application>Microsoft Office PowerPoint</Application>
  <PresentationFormat>On-screen Show (4:3)</PresentationFormat>
  <Paragraphs>65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Times New Roman</vt:lpstr>
      <vt:lpstr>Wingdings</vt:lpstr>
      <vt:lpstr>Echo</vt:lpstr>
      <vt:lpstr>PowerPoint Presentation</vt:lpstr>
      <vt:lpstr>Defining Corporate Social Responsibility</vt:lpstr>
      <vt:lpstr>Roots of CSR</vt:lpstr>
      <vt:lpstr>Traditional Economic View</vt:lpstr>
      <vt:lpstr>An Alternative View</vt:lpstr>
      <vt:lpstr>PowerPoint Presentation</vt:lpstr>
      <vt:lpstr>Economic Responsibilities</vt:lpstr>
      <vt:lpstr>Legal Responsibilities</vt:lpstr>
      <vt:lpstr>Ethical Responsibilities</vt:lpstr>
      <vt:lpstr>Discretionary or Philanthropic Responsibilities - CSR?</vt:lpstr>
      <vt:lpstr>Who is right?</vt:lpstr>
      <vt:lpstr>Ethical Dualism </vt:lpstr>
      <vt:lpstr>CSR - A Summary</vt:lpstr>
    </vt:vector>
  </TitlesOfParts>
  <Company>University of Glamorgan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wamorgan</dc:creator>
  <cp:lastModifiedBy>Maria Heffernan</cp:lastModifiedBy>
  <cp:revision>139</cp:revision>
  <dcterms:created xsi:type="dcterms:W3CDTF">2006-04-24T13:39:26Z</dcterms:created>
  <dcterms:modified xsi:type="dcterms:W3CDTF">2020-02-05T09:02:17Z</dcterms:modified>
</cp:coreProperties>
</file>