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41AB2-C31A-850E-CC89-960CE0DD2A6A}" v="25" dt="2026-03-30T10:07:42.326"/>
    <p1510:client id="{BB9DBCB3-C7CE-4398-A966-C06FF32276B1}" v="1219" dt="2026-03-30T09:30:26.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19A9-8662-94FE-FC99-9F572229E0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5A63C4-A206-4ACD-C77B-2A1D676A52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6ED812-3DA3-E6F1-28E1-A7684DF15CE1}"/>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FB6DD385-2C91-C9F7-4D94-AF935615E2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B62740-8D30-E3F0-022A-1542EEBBBF61}"/>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2060896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A61A-87A1-2C82-8279-30CE91CF67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339C3-B257-9AA3-22B4-08DB60F9D1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EF6423-FF31-DDBA-45CF-5A7A5C66847C}"/>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71CA0131-AA5A-1844-713B-17F3C419D6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7717B-EE0B-C4FC-C391-E5364F13BA53}"/>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1630928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53922-A571-1991-5524-7548EB53AD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4DA184-DF92-BB1B-6F02-FFC158D5B9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A6D980-4042-C116-6DF3-DA229131F33F}"/>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1924C786-8B5F-2FCD-712F-64F66DB91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47C59-9530-2D3E-51EE-40A5E14DC890}"/>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25966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7CD8-69A3-3744-713C-BD88706751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DAD1F4-DD3A-8370-8ECF-97AFE0856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8C72E9-FFF3-5867-B5AF-EE153B3FEF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9C97D5-3E03-55D4-BF6A-57217629CA7F}"/>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6" name="Footer Placeholder 5">
            <a:extLst>
              <a:ext uri="{FF2B5EF4-FFF2-40B4-BE49-F238E27FC236}">
                <a16:creationId xmlns:a16="http://schemas.microsoft.com/office/drawing/2014/main" id="{A8764DD7-EC57-8603-FA06-FE64C0A0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9986F0-BD19-0DE3-20A5-F167077D0F1E}"/>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15148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70A2-FA0A-1428-4AFD-D53AC8C8E4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759DE6-8501-477B-0F2A-FFCF939D06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ED7BF1-E19C-CEEB-5CCA-2F340233E8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1BD47C-2DB3-9785-C2B2-4B94B1E9BD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324F24-4198-E464-0863-3982113431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3796DE-4CA5-E5A4-709F-4FA1555F4D02}"/>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8" name="Footer Placeholder 7">
            <a:extLst>
              <a:ext uri="{FF2B5EF4-FFF2-40B4-BE49-F238E27FC236}">
                <a16:creationId xmlns:a16="http://schemas.microsoft.com/office/drawing/2014/main" id="{2A1D5FE5-F525-BC1A-284F-BAD8743E65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ECE6AB-2332-88C3-FBD6-246205039B18}"/>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1196457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F2FD0-5CB2-EF62-5BE3-638DEB0402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6BF64F-6D67-878E-698B-9B2CE8280816}"/>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4" name="Footer Placeholder 3">
            <a:extLst>
              <a:ext uri="{FF2B5EF4-FFF2-40B4-BE49-F238E27FC236}">
                <a16:creationId xmlns:a16="http://schemas.microsoft.com/office/drawing/2014/main" id="{5D657731-8775-B319-670D-F3AD1AA759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0F05D9-2309-5A75-BDF5-B0A6E908788E}"/>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3555725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576C89-CC09-C8C1-880D-EBFA6E26E3B1}"/>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3" name="Footer Placeholder 2">
            <a:extLst>
              <a:ext uri="{FF2B5EF4-FFF2-40B4-BE49-F238E27FC236}">
                <a16:creationId xmlns:a16="http://schemas.microsoft.com/office/drawing/2014/main" id="{2F88BA72-2CEE-77DF-FA16-774D80A624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BD4B23-4FE9-4FFE-C844-8A890395A608}"/>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318903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3523-B1FD-ED7A-104D-12C7F2347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ABE42C-6E9C-7C0D-FC1C-C3AF916BE8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13D9DE-EC88-2CB4-7D8F-73043B7A3C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103FF9-1FF0-0B12-1CE0-6F680E341082}"/>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6" name="Footer Placeholder 5">
            <a:extLst>
              <a:ext uri="{FF2B5EF4-FFF2-40B4-BE49-F238E27FC236}">
                <a16:creationId xmlns:a16="http://schemas.microsoft.com/office/drawing/2014/main" id="{44FDF060-F1A3-8C44-14CE-1358D3C745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CE518B-3204-3E59-3B2C-1A6EADFA69B9}"/>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1115286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4399-2E53-74CC-FEF6-84A437D428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130A34-8765-5981-BF9A-8DD02EE277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BE1F19-D7D9-AE6E-045C-5B2A59E2D8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0EF318-5334-17F6-D72F-5F1EE780B729}"/>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6" name="Footer Placeholder 5">
            <a:extLst>
              <a:ext uri="{FF2B5EF4-FFF2-40B4-BE49-F238E27FC236}">
                <a16:creationId xmlns:a16="http://schemas.microsoft.com/office/drawing/2014/main" id="{26A21500-8456-7DD0-3868-6129A125E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2544DC-C7CE-5F8F-226C-8FC83878DD8B}"/>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2527414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44CBB-2123-EB0E-07BD-1DF670189E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DFBA65-612A-7838-C050-26F0CE928E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1D8CC4-E802-0D50-5D46-7BAD270E6E27}"/>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D8BC5AFA-168C-18CE-C918-4595C55CC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AAEB2F-417C-80F9-6036-971A932EFE9E}"/>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2099933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6F4F01-888B-8C90-4F7B-C9A8193EA5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58495B-5D49-B8EC-068D-176A25FBCC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EB0119-C14F-5E84-2C4A-E2CBBA6595BF}"/>
              </a:ext>
            </a:extLst>
          </p:cNvPr>
          <p:cNvSpPr>
            <a:spLocks noGrp="1"/>
          </p:cNvSpPr>
          <p:nvPr>
            <p:ph type="dt" sz="half" idx="10"/>
          </p:nvPr>
        </p:nvSpPr>
        <p:spPr/>
        <p:txBody>
          <a:body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764E9A72-8107-4454-1CC7-B09F2921E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1CBD01-4D82-40B7-5E47-03EEAFE93868}"/>
              </a:ext>
            </a:extLst>
          </p:cNvPr>
          <p:cNvSpPr>
            <a:spLocks noGrp="1"/>
          </p:cNvSpPr>
          <p:nvPr>
            <p:ph type="sldNum" sz="quarter" idx="12"/>
          </p:nvPr>
        </p:nvSpPr>
        <p:spPr/>
        <p:txBody>
          <a:bodyPr/>
          <a:lstStyle/>
          <a:p>
            <a:fld id="{00E5899D-2681-414E-AEA7-B1B292F30E5B}" type="slidenum">
              <a:rPr lang="en-GB" smtClean="0"/>
              <a:t>‹#›</a:t>
            </a:fld>
            <a:endParaRPr lang="en-GB"/>
          </a:p>
        </p:txBody>
      </p:sp>
    </p:spTree>
    <p:extLst>
      <p:ext uri="{BB962C8B-B14F-4D97-AF65-F5344CB8AC3E}">
        <p14:creationId xmlns:p14="http://schemas.microsoft.com/office/powerpoint/2010/main" val="1133104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19D5-C50C-7A60-86A0-35D3B4BAF3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C10FB7-75AE-E1CF-F2EA-3F41D76DCF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A0DE3E-173D-E141-D025-BE01975BC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7AC7CA-033A-44E9-A0FF-0CACCB50817A}" type="datetimeFigureOut">
              <a:rPr lang="en-GB" smtClean="0"/>
              <a:t>30/03/2026</a:t>
            </a:fld>
            <a:endParaRPr lang="en-GB"/>
          </a:p>
        </p:txBody>
      </p:sp>
      <p:sp>
        <p:nvSpPr>
          <p:cNvPr id="5" name="Footer Placeholder 4">
            <a:extLst>
              <a:ext uri="{FF2B5EF4-FFF2-40B4-BE49-F238E27FC236}">
                <a16:creationId xmlns:a16="http://schemas.microsoft.com/office/drawing/2014/main" id="{3B767D3F-5AFE-FE94-0837-E2FF3D24B1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0F095DC-1081-7425-E3B6-375CE9F09A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5899D-2681-414E-AEA7-B1B292F30E5B}" type="slidenum">
              <a:rPr lang="en-GB" smtClean="0"/>
              <a:t>‹#›</a:t>
            </a:fld>
            <a:endParaRPr lang="en-GB"/>
          </a:p>
        </p:txBody>
      </p:sp>
    </p:spTree>
    <p:extLst>
      <p:ext uri="{BB962C8B-B14F-4D97-AF65-F5344CB8AC3E}">
        <p14:creationId xmlns:p14="http://schemas.microsoft.com/office/powerpoint/2010/main" val="1332512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EF08-0F7C-555A-CFA4-A0B712BCAAEF}"/>
              </a:ext>
            </a:extLst>
          </p:cNvPr>
          <p:cNvSpPr>
            <a:spLocks noGrp="1"/>
          </p:cNvSpPr>
          <p:nvPr>
            <p:ph type="title"/>
          </p:nvPr>
        </p:nvSpPr>
        <p:spPr>
          <a:xfrm>
            <a:off x="2952854" y="55830"/>
            <a:ext cx="6621380" cy="410402"/>
          </a:xfrm>
        </p:spPr>
        <p:txBody>
          <a:bodyPr>
            <a:normAutofit/>
          </a:bodyPr>
          <a:lstStyle/>
          <a:p>
            <a:r>
              <a:rPr lang="en-GB" sz="1400" dirty="0">
                <a:latin typeface="Arial" panose="020B0604020202020204" pitchFamily="34" charset="0"/>
                <a:cs typeface="Arial" panose="020B0604020202020204" pitchFamily="34" charset="0"/>
              </a:rPr>
              <a:t>Lean Improvement of Heavy Plant Transport Operations – Thomas Plant Hire Ltd</a:t>
            </a:r>
          </a:p>
        </p:txBody>
      </p:sp>
      <p:sp>
        <p:nvSpPr>
          <p:cNvPr id="3" name="Content Placeholder 2">
            <a:extLst>
              <a:ext uri="{FF2B5EF4-FFF2-40B4-BE49-F238E27FC236}">
                <a16:creationId xmlns:a16="http://schemas.microsoft.com/office/drawing/2014/main" id="{6C73DA04-6890-9882-FBC0-B75FB3703182}"/>
              </a:ext>
            </a:extLst>
          </p:cNvPr>
          <p:cNvSpPr>
            <a:spLocks noGrp="1"/>
          </p:cNvSpPr>
          <p:nvPr>
            <p:ph idx="1"/>
          </p:nvPr>
        </p:nvSpPr>
        <p:spPr>
          <a:xfrm>
            <a:off x="2243694" y="367998"/>
            <a:ext cx="2867065" cy="296463"/>
          </a:xfrm>
        </p:spPr>
        <p:txBody>
          <a:bodyPr>
            <a:noAutofit/>
          </a:bodyPr>
          <a:lstStyle/>
          <a:p>
            <a:pPr marL="0" lvl="0" indent="0">
              <a:buNone/>
            </a:pPr>
            <a:r>
              <a:rPr lang="en-GB" sz="800" b="1" dirty="0">
                <a:latin typeface="Arial" panose="020B0604020202020204" pitchFamily="34" charset="0"/>
                <a:cs typeface="Arial" panose="020B0604020202020204" pitchFamily="34" charset="0"/>
              </a:rPr>
              <a:t>3.0 Current State Analysis – Wastes Investigated</a:t>
            </a:r>
            <a:br>
              <a:rPr lang="en-GB" sz="1050" dirty="0">
                <a:latin typeface="Arial" panose="020B0604020202020204" pitchFamily="34" charset="0"/>
                <a:cs typeface="Arial" panose="020B0604020202020204" pitchFamily="34" charset="0"/>
              </a:rPr>
            </a:br>
            <a:endParaRPr lang="en-GB" sz="105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5A986977-09CE-9368-9E6D-DF95BCCDEAC9}"/>
              </a:ext>
            </a:extLst>
          </p:cNvPr>
          <p:cNvSpPr txBox="1">
            <a:spLocks/>
          </p:cNvSpPr>
          <p:nvPr/>
        </p:nvSpPr>
        <p:spPr>
          <a:xfrm>
            <a:off x="20844" y="60829"/>
            <a:ext cx="2346736" cy="67709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900" b="1" dirty="0">
                <a:latin typeface="Arial" panose="020B0604020202020204" pitchFamily="34" charset="0"/>
                <a:cs typeface="Arial" panose="020B0604020202020204" pitchFamily="34" charset="0"/>
              </a:rPr>
              <a:t>1.0 Introduction:</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Thomas Plant Hire Ltd operates a nationwide heavy plant machinery hire service that supports construction, civil engineering and groundworks across the United Kingdom. A crucial operational factor in the business is the transportation of plant machinery such as dumpers, telehandlers, rollers and excavators between sites.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Transport operations in the business represents a high cost and heavy workload. This is because the operation is influenced by demand fluctuations, driver availability, wide geographical coverage and asset utilisation levels. There are many inefficiencies within the company surrounding transport operations, however, upon initial review the major inefficiencies are vehicle utilisation, idle machinery, site delays, driver availability and active planning.</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2.0 Theoretical Framework – Lean Thinking </a:t>
            </a:r>
            <a:br>
              <a:rPr lang="en-GB" sz="900" dirty="0"/>
            </a:br>
            <a:r>
              <a:rPr lang="en-GB" sz="900" dirty="0">
                <a:latin typeface="Arial" panose="020B0604020202020204" pitchFamily="34" charset="0"/>
                <a:cs typeface="Arial" panose="020B0604020202020204" pitchFamily="34" charset="0"/>
              </a:rPr>
              <a:t>Lean Thinking (Womack &amp; Jones,2003) aims to eliminate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non-value-adding activities (waste) within the processes.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The 9 wastes include: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Transport</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Inventory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Motion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Waiting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Overproduction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Overprocessing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Defects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Skills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Energy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Within heavy plant logistics, the most critical wastes identified are: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Transport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Waiting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Inventory</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Defects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Skills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Energy</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While Lean thinking supports waste reduction, it has ben criticised for limited consideration of variability and uncertainty (Slack et al, 2010). In heavy plant transport, demand is volatile and geographically dispersed meaning it’s vital to be combined with flexible, data-driven planning to remain effective. </a:t>
            </a:r>
          </a:p>
        </p:txBody>
      </p:sp>
      <p:graphicFrame>
        <p:nvGraphicFramePr>
          <p:cNvPr id="6" name="Table 5">
            <a:extLst>
              <a:ext uri="{FF2B5EF4-FFF2-40B4-BE49-F238E27FC236}">
                <a16:creationId xmlns:a16="http://schemas.microsoft.com/office/drawing/2014/main" id="{994F548F-C788-485F-A646-D25B4F4D1685}"/>
              </a:ext>
            </a:extLst>
          </p:cNvPr>
          <p:cNvGraphicFramePr>
            <a:graphicFrameLocks noGrp="1"/>
          </p:cNvGraphicFramePr>
          <p:nvPr>
            <p:extLst>
              <p:ext uri="{D42A27DB-BD31-4B8C-83A1-F6EECF244321}">
                <p14:modId xmlns:p14="http://schemas.microsoft.com/office/powerpoint/2010/main" val="2170018183"/>
              </p:ext>
            </p:extLst>
          </p:nvPr>
        </p:nvGraphicFramePr>
        <p:xfrm>
          <a:off x="2266461" y="595923"/>
          <a:ext cx="2036455" cy="6223582"/>
        </p:xfrm>
        <a:graphic>
          <a:graphicData uri="http://schemas.openxmlformats.org/drawingml/2006/table">
            <a:tbl>
              <a:tblPr firstRow="1" bandRow="1">
                <a:tableStyleId>{5C22544A-7EE6-4342-B048-85BDC9FD1C3A}</a:tableStyleId>
              </a:tblPr>
              <a:tblGrid>
                <a:gridCol w="1003409">
                  <a:extLst>
                    <a:ext uri="{9D8B030D-6E8A-4147-A177-3AD203B41FA5}">
                      <a16:colId xmlns:a16="http://schemas.microsoft.com/office/drawing/2014/main" val="2140492670"/>
                    </a:ext>
                  </a:extLst>
                </a:gridCol>
                <a:gridCol w="1033046">
                  <a:extLst>
                    <a:ext uri="{9D8B030D-6E8A-4147-A177-3AD203B41FA5}">
                      <a16:colId xmlns:a16="http://schemas.microsoft.com/office/drawing/2014/main" val="1120380004"/>
                    </a:ext>
                  </a:extLst>
                </a:gridCol>
              </a:tblGrid>
              <a:tr h="342851">
                <a:tc>
                  <a:txBody>
                    <a:bodyPr/>
                    <a:lstStyle/>
                    <a:p>
                      <a:r>
                        <a:rPr lang="en-GB" sz="900" dirty="0">
                          <a:latin typeface="Arial" panose="020B0604020202020204" pitchFamily="34" charset="0"/>
                          <a:cs typeface="Arial" panose="020B0604020202020204" pitchFamily="34" charset="0"/>
                        </a:rPr>
                        <a:t>Waste Investigated</a:t>
                      </a:r>
                    </a:p>
                  </a:txBody>
                  <a:tcPr/>
                </a:tc>
                <a:tc>
                  <a:txBody>
                    <a:bodyPr/>
                    <a:lstStyle/>
                    <a:p>
                      <a:r>
                        <a:rPr lang="en-GB" sz="900" b="1" kern="1200" dirty="0">
                          <a:solidFill>
                            <a:schemeClr val="lt1"/>
                          </a:solidFill>
                          <a:effectLst/>
                          <a:latin typeface="Arial" panose="020B0604020202020204" pitchFamily="34" charset="0"/>
                          <a:ea typeface="+mn-ea"/>
                          <a:cs typeface="Arial" panose="020B0604020202020204" pitchFamily="34" charset="0"/>
                        </a:rPr>
                        <a:t>Observed Issues</a:t>
                      </a: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74228208"/>
                  </a:ext>
                </a:extLst>
              </a:tr>
              <a:tr h="911004">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3.1 Transport Waste</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Empty return journeys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Underutilized low-loader capacity.</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Reactive dispatch planning</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50282578"/>
                  </a:ext>
                </a:extLst>
              </a:tr>
              <a:tr h="1567317">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3.2 Waiting Waste</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Drivers waiting on construction sites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Drivers waiting in depots</a:t>
                      </a:r>
                      <a:r>
                        <a:rPr lang="en-GB" sz="800" dirty="0">
                          <a:effectLst/>
                          <a:latin typeface="Aptos" panose="020B0004020202020204" pitchFamily="34" charset="0"/>
                          <a:ea typeface="Arial" panose="020B0604020202020204" pitchFamily="34" charset="0"/>
                          <a:cs typeface="Times New Roman" panose="02020603050405020304" pitchFamily="18" charset="0"/>
                        </a:rPr>
                        <a:t>.</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Delays due to site access restrictions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Machines waiting at depots for allocation/ transportation</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76442261"/>
                  </a:ext>
                </a:extLst>
              </a:tr>
              <a:tr h="391829">
                <a:tc>
                  <a:txBody>
                    <a:bodyPr/>
                    <a:lstStyle/>
                    <a:p>
                      <a:pPr algn="l">
                        <a:lnSpc>
                          <a:spcPct val="116000"/>
                        </a:lnSpc>
                        <a:spcAft>
                          <a:spcPts val="800"/>
                        </a:spcAft>
                        <a:buNone/>
                      </a:pPr>
                      <a:r>
                        <a:rPr lang="en-GB" sz="800" dirty="0">
                          <a:effectLst/>
                          <a:latin typeface="Arial"/>
                          <a:ea typeface="Arial" panose="020B0604020202020204" pitchFamily="34" charset="0"/>
                          <a:cs typeface="Times New Roman"/>
                        </a:rPr>
                        <a:t>3.3 Inventory Waste</a:t>
                      </a:r>
                      <a:endParaRPr lang="en-GB" sz="800" dirty="0">
                        <a:effectLst/>
                        <a:latin typeface="Arial"/>
                        <a:ea typeface="Times New Roman" panose="02020603050405020304" pitchFamily="18" charset="0"/>
                        <a:cs typeface="Times New Roman"/>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Storage space costs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Insurance</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77486320"/>
                  </a:ext>
                </a:extLst>
              </a:tr>
              <a:tr h="656315">
                <a:tc>
                  <a:txBody>
                    <a:bodyPr/>
                    <a:lstStyle/>
                    <a:p>
                      <a:pPr algn="l">
                        <a:lnSpc>
                          <a:spcPct val="116000"/>
                        </a:lnSpc>
                        <a:spcAft>
                          <a:spcPts val="800"/>
                        </a:spcAft>
                        <a:buNone/>
                      </a:pPr>
                      <a:r>
                        <a:rPr lang="en-GB" sz="800" dirty="0">
                          <a:effectLst/>
                          <a:latin typeface="Arial"/>
                          <a:ea typeface="Arial" panose="020B0604020202020204" pitchFamily="34" charset="0"/>
                          <a:cs typeface="Times New Roman"/>
                        </a:rPr>
                        <a:t>3.4 Defects</a:t>
                      </a:r>
                      <a:endParaRPr lang="en-GB" sz="800" dirty="0">
                        <a:effectLst/>
                        <a:latin typeface="Arial"/>
                        <a:ea typeface="Times New Roman" panose="02020603050405020304" pitchFamily="18" charset="0"/>
                        <a:cs typeface="Times New Roman"/>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Transport damage</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Missing pars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I</a:t>
                      </a:r>
                      <a:r>
                        <a:rPr lang="en-GB" sz="800" dirty="0">
                          <a:effectLst/>
                          <a:latin typeface="Arial" panose="020B0604020202020204" pitchFamily="34" charset="0"/>
                          <a:ea typeface="Arial" panose="020B0604020202020204" pitchFamily="34" charset="0"/>
                          <a:cs typeface="Times New Roman" panose="02020603050405020304" pitchFamily="18" charset="0"/>
                        </a:rPr>
                        <a:t>ncorrect paperwork</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63119330"/>
                  </a:ext>
                </a:extLst>
              </a:tr>
              <a:tr h="1283239">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3.5 Skills Waste</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Drivers not engaged in route planning decisions</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Planners operating reactively not logically.</a:t>
                      </a:r>
                      <a:br>
                        <a:rPr lang="en-GB" sz="800" dirty="0">
                          <a:effectLst/>
                          <a:latin typeface="Arial" panose="020B0604020202020204" pitchFamily="34" charset="0"/>
                          <a:ea typeface="Arial" panose="020B0604020202020204" pitchFamily="34" charset="0"/>
                          <a:cs typeface="Times New Roman" panose="02020603050405020304" pitchFamily="18" charset="0"/>
                        </a:rPr>
                      </a:br>
                      <a:r>
                        <a:rPr lang="en-GB" sz="800" dirty="0">
                          <a:effectLst/>
                          <a:latin typeface="Arial" panose="020B0604020202020204" pitchFamily="34" charset="0"/>
                          <a:ea typeface="Arial" panose="020B0604020202020204" pitchFamily="34" charset="0"/>
                          <a:cs typeface="Times New Roman" panose="02020603050405020304" pitchFamily="18" charset="0"/>
                        </a:rPr>
                        <a:t>- Lack of communication across depots</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23775068"/>
                  </a:ext>
                </a:extLst>
              </a:tr>
              <a:tr h="911004">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3.6 Energy Waste</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16000"/>
                        </a:lnSpc>
                        <a:spcAft>
                          <a:spcPts val="800"/>
                        </a:spcAft>
                        <a:buNone/>
                      </a:pPr>
                      <a:r>
                        <a:rPr lang="en-GB" sz="800" dirty="0">
                          <a:effectLst/>
                          <a:latin typeface="Arial" panose="020B0604020202020204" pitchFamily="34" charset="0"/>
                          <a:ea typeface="Arial" panose="020B0604020202020204" pitchFamily="34" charset="0"/>
                          <a:cs typeface="Times New Roman" panose="02020603050405020304" pitchFamily="18" charset="0"/>
                        </a:rPr>
                        <a:t>- Excess fuel consumption due to planning</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Idling during waiting time</a:t>
                      </a:r>
                      <a:br>
                        <a:rPr lang="en-GB" sz="800" dirty="0">
                          <a:effectLst/>
                          <a:latin typeface="Aptos" panose="020B0004020202020204" pitchFamily="34" charset="0"/>
                          <a:ea typeface="Arial" panose="020B0604020202020204" pitchFamily="34" charset="0"/>
                          <a:cs typeface="Times New Roman" panose="02020603050405020304" pitchFamily="18" charset="0"/>
                        </a:rPr>
                      </a:br>
                      <a:r>
                        <a:rPr lang="en-GB" sz="800" dirty="0">
                          <a:effectLst/>
                          <a:latin typeface="Aptos" panose="020B0004020202020204" pitchFamily="34" charset="0"/>
                          <a:ea typeface="Arial" panose="020B0604020202020204" pitchFamily="34" charset="0"/>
                          <a:cs typeface="Times New Roman" panose="02020603050405020304" pitchFamily="18" charset="0"/>
                        </a:rPr>
                        <a:t>- </a:t>
                      </a:r>
                      <a:r>
                        <a:rPr lang="en-GB" sz="800" dirty="0">
                          <a:effectLst/>
                          <a:latin typeface="Arial" panose="020B0604020202020204" pitchFamily="34" charset="0"/>
                          <a:ea typeface="Arial" panose="020B0604020202020204" pitchFamily="34" charset="0"/>
                          <a:cs typeface="Times New Roman" panose="02020603050405020304" pitchFamily="18" charset="0"/>
                        </a:rPr>
                        <a:t>Inefficient yard movement</a:t>
                      </a:r>
                      <a:endParaRPr lang="en-GB" sz="8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76251596"/>
                  </a:ext>
                </a:extLst>
              </a:tr>
            </a:tbl>
          </a:graphicData>
        </a:graphic>
      </p:graphicFrame>
      <p:sp>
        <p:nvSpPr>
          <p:cNvPr id="7" name="Content Placeholder 2">
            <a:extLst>
              <a:ext uri="{FF2B5EF4-FFF2-40B4-BE49-F238E27FC236}">
                <a16:creationId xmlns:a16="http://schemas.microsoft.com/office/drawing/2014/main" id="{DEE3ABBF-A595-BB02-305D-C0F90F35B11A}"/>
              </a:ext>
            </a:extLst>
          </p:cNvPr>
          <p:cNvSpPr txBox="1">
            <a:spLocks/>
          </p:cNvSpPr>
          <p:nvPr/>
        </p:nvSpPr>
        <p:spPr>
          <a:xfrm>
            <a:off x="4649261" y="447102"/>
            <a:ext cx="2803916" cy="2950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b="1" dirty="0">
                <a:latin typeface="Arial" panose="020B0604020202020204" pitchFamily="34" charset="0"/>
                <a:cs typeface="Arial" panose="020B0604020202020204" pitchFamily="34" charset="0"/>
              </a:rPr>
              <a:t>4.0 Quantification of Waste (Data Analysis)</a:t>
            </a:r>
          </a:p>
        </p:txBody>
      </p:sp>
      <p:sp>
        <p:nvSpPr>
          <p:cNvPr id="8" name="Content Placeholder 2">
            <a:extLst>
              <a:ext uri="{FF2B5EF4-FFF2-40B4-BE49-F238E27FC236}">
                <a16:creationId xmlns:a16="http://schemas.microsoft.com/office/drawing/2014/main" id="{CD84D626-1EA5-C4C4-6BF2-6655D555578A}"/>
              </a:ext>
            </a:extLst>
          </p:cNvPr>
          <p:cNvSpPr txBox="1">
            <a:spLocks/>
          </p:cNvSpPr>
          <p:nvPr/>
        </p:nvSpPr>
        <p:spPr>
          <a:xfrm>
            <a:off x="4291953" y="597681"/>
            <a:ext cx="2336583" cy="623439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dirty="0">
                <a:latin typeface="Arial"/>
                <a:cs typeface="Arial"/>
              </a:rPr>
              <a:t>4.1 Transport Waste</a:t>
            </a:r>
            <a:br>
              <a:rPr lang="en-GB" sz="900" dirty="0">
                <a:latin typeface="Arial" panose="020B0604020202020204" pitchFamily="34" charset="0"/>
                <a:cs typeface="Arial" panose="020B0604020202020204" pitchFamily="34" charset="0"/>
              </a:rPr>
            </a:br>
            <a:r>
              <a:rPr lang="en-GB" sz="900" dirty="0">
                <a:latin typeface="Arial"/>
                <a:cs typeface="Arial"/>
              </a:rPr>
              <a:t>Estimated Company Data</a:t>
            </a:r>
            <a:br>
              <a:rPr lang="en-GB" sz="900" dirty="0">
                <a:latin typeface="Arial" panose="020B0604020202020204" pitchFamily="34" charset="0"/>
                <a:cs typeface="Arial" panose="020B0604020202020204" pitchFamily="34" charset="0"/>
              </a:rPr>
            </a:br>
            <a:r>
              <a:rPr lang="en-GB" sz="900" dirty="0">
                <a:latin typeface="Arial"/>
                <a:cs typeface="Arial"/>
              </a:rPr>
              <a:t>- Average transport costs per move: £750</a:t>
            </a:r>
            <a:br>
              <a:rPr lang="en-GB" sz="900" dirty="0">
                <a:latin typeface="Arial" panose="020B0604020202020204" pitchFamily="34" charset="0"/>
                <a:cs typeface="Arial" panose="020B0604020202020204" pitchFamily="34" charset="0"/>
              </a:rPr>
            </a:br>
            <a:r>
              <a:rPr lang="en-GB" sz="900" dirty="0">
                <a:latin typeface="Arial"/>
                <a:cs typeface="Arial"/>
              </a:rPr>
              <a:t>- 6 unnecessary/ poorly structured trips per week</a:t>
            </a:r>
            <a:br>
              <a:rPr lang="en-GB" sz="900" dirty="0">
                <a:latin typeface="Arial" panose="020B0604020202020204" pitchFamily="34" charset="0"/>
                <a:cs typeface="Arial" panose="020B0604020202020204" pitchFamily="34" charset="0"/>
              </a:rPr>
            </a:br>
            <a:r>
              <a:rPr lang="en-GB" sz="900" dirty="0">
                <a:latin typeface="Arial"/>
                <a:cs typeface="Arial"/>
              </a:rPr>
              <a:t>- 13% of journeys below 70% vehicle capacity</a:t>
            </a:r>
            <a:br>
              <a:rPr lang="en-GB" sz="900" dirty="0">
                <a:latin typeface="Arial" panose="020B0604020202020204" pitchFamily="34" charset="0"/>
                <a:cs typeface="Arial" panose="020B0604020202020204" pitchFamily="34" charset="0"/>
              </a:rPr>
            </a:br>
            <a:r>
              <a:rPr lang="en-GB" sz="900" dirty="0">
                <a:latin typeface="Arial"/>
                <a:cs typeface="Arial"/>
              </a:rPr>
              <a:t>- Annual Cost of Unnecessary Trips:</a:t>
            </a:r>
            <a:br>
              <a:rPr lang="en-GB" sz="900" dirty="0">
                <a:latin typeface="Arial" panose="020B0604020202020204" pitchFamily="34" charset="0"/>
                <a:cs typeface="Arial" panose="020B0604020202020204" pitchFamily="34" charset="0"/>
              </a:rPr>
            </a:br>
            <a:r>
              <a:rPr lang="en-GB" sz="900" dirty="0">
                <a:latin typeface="Arial"/>
                <a:cs typeface="Arial"/>
              </a:rPr>
              <a:t>- 6 x £750 x 52 = £234,000</a:t>
            </a:r>
            <a:br>
              <a:rPr lang="en-GB" sz="900" dirty="0">
                <a:latin typeface="Arial" panose="020B0604020202020204" pitchFamily="34" charset="0"/>
                <a:cs typeface="Arial" panose="020B0604020202020204" pitchFamily="34" charset="0"/>
              </a:rPr>
            </a:br>
            <a:r>
              <a:rPr lang="en-GB" sz="900" dirty="0">
                <a:latin typeface="Arial"/>
                <a:cs typeface="Arial"/>
              </a:rPr>
              <a:t>- Spend £47,000 on fuel each week (wagons only)</a:t>
            </a:r>
            <a:br>
              <a:rPr lang="en-GB" sz="900" dirty="0">
                <a:latin typeface="Arial" panose="020B0604020202020204" pitchFamily="34" charset="0"/>
                <a:cs typeface="Arial" panose="020B0604020202020204" pitchFamily="34" charset="0"/>
              </a:rPr>
            </a:br>
            <a:r>
              <a:rPr lang="en-GB" sz="900" dirty="0">
                <a:latin typeface="Arial"/>
                <a:cs typeface="Arial"/>
              </a:rPr>
              <a:t>- Estimated additional £24,000 per annum in fuel inefficiency</a:t>
            </a:r>
            <a:br>
              <a:rPr lang="en-GB" sz="900" dirty="0">
                <a:latin typeface="Arial" panose="020B0604020202020204" pitchFamily="34" charset="0"/>
                <a:cs typeface="Arial" panose="020B0604020202020204" pitchFamily="34" charset="0"/>
              </a:rPr>
            </a:br>
            <a:r>
              <a:rPr lang="en-GB" sz="900" dirty="0">
                <a:latin typeface="Arial"/>
                <a:cs typeface="Arial"/>
              </a:rPr>
              <a:t>Total Estimated Transport Waste: £258,000 per annum</a:t>
            </a:r>
          </a:p>
          <a:p>
            <a:pPr marL="0" indent="0">
              <a:buNone/>
            </a:pPr>
            <a:r>
              <a:rPr lang="en-GB" sz="900" dirty="0">
                <a:latin typeface="Arial" panose="020B0604020202020204" pitchFamily="34" charset="0"/>
                <a:cs typeface="Arial" panose="020B0604020202020204" pitchFamily="34" charset="0"/>
              </a:rPr>
              <a:t>4.2 Waiting Waste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Estimated Company Data</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Average site delays: 1.5 hours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Driver cost: £28/hour</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- 4 delayed deliveries per week</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Weekly Cost:</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- 1.5 x 4 x £28 = £168</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Annual Cost:</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£168 x 52 = £8,</a:t>
            </a:r>
            <a:r>
              <a:rPr lang="en-GB" sz="900" dirty="0"/>
              <a:t>736</a:t>
            </a:r>
          </a:p>
          <a:p>
            <a:pPr marL="0" indent="0">
              <a:buNone/>
            </a:pPr>
            <a:r>
              <a:rPr lang="en-GB" sz="900" dirty="0">
                <a:latin typeface="Arial" panose="020B0604020202020204" pitchFamily="34" charset="0"/>
                <a:cs typeface="Arial" panose="020B0604020202020204" pitchFamily="34" charset="0"/>
              </a:rPr>
              <a:t>4.3 Inventory Waste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Estimated Company Data</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- 12 machines idled across depots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Average hire value; £550/day</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- 3 idle days per month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Monthly Lost Revenue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12 x £550 x3 = £19,800</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Annual Lost Revenue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£19,800 x 12 = £237,600</a:t>
            </a:r>
          </a:p>
          <a:p>
            <a:pPr marL="0" indent="0">
              <a:buNone/>
            </a:pPr>
            <a:r>
              <a:rPr lang="en-GB" sz="900" dirty="0">
                <a:latin typeface="Arial"/>
                <a:cs typeface="Arial"/>
              </a:rPr>
              <a:t>4.4 Defects</a:t>
            </a:r>
            <a:br>
              <a:rPr lang="en-GB" sz="900" dirty="0">
                <a:latin typeface="Arial" panose="020B0604020202020204" pitchFamily="34" charset="0"/>
                <a:cs typeface="Arial" panose="020B0604020202020204" pitchFamily="34" charset="0"/>
              </a:rPr>
            </a:br>
            <a:r>
              <a:rPr lang="en-GB" sz="900" dirty="0">
                <a:latin typeface="Arial"/>
                <a:cs typeface="Arial"/>
              </a:rPr>
              <a:t>Estimated Company Data</a:t>
            </a:r>
            <a:br>
              <a:rPr lang="en-GB" sz="900" dirty="0">
                <a:latin typeface="Arial" panose="020B0604020202020204" pitchFamily="34" charset="0"/>
                <a:cs typeface="Arial" panose="020B0604020202020204" pitchFamily="34" charset="0"/>
              </a:rPr>
            </a:br>
            <a:r>
              <a:rPr lang="en-GB" sz="900">
                <a:latin typeface="Arial"/>
                <a:cs typeface="Arial"/>
              </a:rPr>
              <a:t>- 7 transport damage incidents a month</a:t>
            </a:r>
            <a:br>
              <a:rPr lang="en-GB" sz="900" dirty="0">
                <a:latin typeface="Arial" panose="020B0604020202020204" pitchFamily="34" charset="0"/>
                <a:cs typeface="Arial" panose="020B0604020202020204" pitchFamily="34" charset="0"/>
              </a:rPr>
            </a:br>
            <a:r>
              <a:rPr lang="en-GB" sz="900">
                <a:latin typeface="Arial"/>
                <a:cs typeface="Arial"/>
              </a:rPr>
              <a:t>- Average cost of repair; £1,300</a:t>
            </a:r>
            <a:br>
              <a:rPr lang="en-GB" sz="900" dirty="0">
                <a:latin typeface="Arial" panose="020B0604020202020204" pitchFamily="34" charset="0"/>
                <a:cs typeface="Arial" panose="020B0604020202020204" pitchFamily="34" charset="0"/>
              </a:rPr>
            </a:br>
            <a:r>
              <a:rPr lang="en-GB" sz="900" dirty="0">
                <a:latin typeface="Arial"/>
                <a:cs typeface="Arial"/>
              </a:rPr>
              <a:t>Annual Cost: 7 x £1,300 x 12 = </a:t>
            </a:r>
            <a:br>
              <a:rPr lang="en-GB" sz="900" dirty="0">
                <a:latin typeface="Arial"/>
                <a:cs typeface="Arial"/>
              </a:rPr>
            </a:br>
            <a:r>
              <a:rPr lang="en-GB" sz="900">
                <a:latin typeface="Arial"/>
                <a:cs typeface="Arial"/>
              </a:rPr>
              <a:t>£109,200</a:t>
            </a:r>
            <a:br>
              <a:rPr lang="en-GB" sz="900" dirty="0">
                <a:latin typeface="Arial" panose="020B0604020202020204" pitchFamily="34" charset="0"/>
                <a:cs typeface="Arial" panose="020B0604020202020204" pitchFamily="34" charset="0"/>
              </a:rPr>
            </a:br>
            <a:r>
              <a:rPr lang="en-GB" sz="900">
                <a:latin typeface="Arial"/>
                <a:cs typeface="Arial"/>
              </a:rPr>
              <a:t>Total Estimated Annual Waste</a:t>
            </a:r>
            <a:br>
              <a:rPr lang="en-GB" sz="900" dirty="0">
                <a:latin typeface="Arial" panose="020B0604020202020204" pitchFamily="34" charset="0"/>
                <a:cs typeface="Arial" panose="020B0604020202020204" pitchFamily="34" charset="0"/>
              </a:rPr>
            </a:br>
            <a:r>
              <a:rPr lang="en-GB" sz="900" dirty="0">
                <a:latin typeface="Arial"/>
                <a:cs typeface="Arial"/>
              </a:rPr>
              <a:t>Transport; £258,000</a:t>
            </a:r>
            <a:br>
              <a:rPr lang="en-GB" sz="900" dirty="0">
                <a:latin typeface="Arial" panose="020B0604020202020204" pitchFamily="34" charset="0"/>
                <a:cs typeface="Arial" panose="020B0604020202020204" pitchFamily="34" charset="0"/>
              </a:rPr>
            </a:br>
            <a:r>
              <a:rPr lang="en-GB" sz="900" dirty="0">
                <a:latin typeface="Arial"/>
                <a:cs typeface="Arial"/>
              </a:rPr>
              <a:t>Waiting: £8,736</a:t>
            </a:r>
            <a:br>
              <a:rPr lang="en-GB" sz="900" dirty="0">
                <a:latin typeface="Arial" panose="020B0604020202020204" pitchFamily="34" charset="0"/>
                <a:cs typeface="Arial" panose="020B0604020202020204" pitchFamily="34" charset="0"/>
              </a:rPr>
            </a:br>
            <a:r>
              <a:rPr lang="en-GB" sz="900" dirty="0">
                <a:latin typeface="Arial"/>
                <a:cs typeface="Arial"/>
              </a:rPr>
              <a:t>Inventory: £237,600</a:t>
            </a:r>
            <a:br>
              <a:rPr lang="en-GB" sz="900" dirty="0">
                <a:latin typeface="Arial" panose="020B0604020202020204" pitchFamily="34" charset="0"/>
                <a:cs typeface="Arial" panose="020B0604020202020204" pitchFamily="34" charset="0"/>
              </a:rPr>
            </a:br>
            <a:r>
              <a:rPr lang="en-GB" sz="900" dirty="0">
                <a:latin typeface="Arial"/>
                <a:cs typeface="Arial"/>
              </a:rPr>
              <a:t>Defects: £109,200</a:t>
            </a:r>
            <a:br>
              <a:rPr lang="en-GB" sz="900" dirty="0">
                <a:latin typeface="Arial" panose="020B0604020202020204" pitchFamily="34" charset="0"/>
                <a:cs typeface="Arial" panose="020B0604020202020204" pitchFamily="34" charset="0"/>
              </a:rPr>
            </a:br>
            <a:r>
              <a:rPr lang="en-GB" sz="900" b="1" dirty="0">
                <a:latin typeface="Arial"/>
                <a:cs typeface="Arial"/>
              </a:rPr>
              <a:t>Total ; £613,536 per annum</a:t>
            </a:r>
            <a:br>
              <a:rPr lang="en-GB" sz="1000" dirty="0"/>
            </a:br>
            <a:endParaRPr lang="en-GB" sz="1000" dirty="0"/>
          </a:p>
          <a:p>
            <a:pPr marL="0" indent="0">
              <a:buNone/>
            </a:pPr>
            <a:endParaRPr lang="en-GB" sz="1000" dirty="0"/>
          </a:p>
          <a:p>
            <a:pPr marL="0" indent="0">
              <a:buNone/>
            </a:pPr>
            <a:endParaRPr lang="en-GB" sz="1000" dirty="0">
              <a:latin typeface="Arial" panose="020B0604020202020204" pitchFamily="34" charset="0"/>
              <a:cs typeface="Arial" panose="020B0604020202020204" pitchFamily="34" charset="0"/>
            </a:endParaRPr>
          </a:p>
        </p:txBody>
      </p:sp>
      <p:pic>
        <p:nvPicPr>
          <p:cNvPr id="15" name="drawing">
            <a:extLst>
              <a:ext uri="{FF2B5EF4-FFF2-40B4-BE49-F238E27FC236}">
                <a16:creationId xmlns:a16="http://schemas.microsoft.com/office/drawing/2014/main" id="{BAAAAB40-40D1-7A43-3F62-A0EE8C721C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44975" y="32005"/>
            <a:ext cx="2006987" cy="1205206"/>
          </a:xfrm>
          <a:prstGeom prst="rect">
            <a:avLst/>
          </a:prstGeom>
        </p:spPr>
      </p:pic>
      <p:sp>
        <p:nvSpPr>
          <p:cNvPr id="18" name="Content Placeholder 2">
            <a:extLst>
              <a:ext uri="{FF2B5EF4-FFF2-40B4-BE49-F238E27FC236}">
                <a16:creationId xmlns:a16="http://schemas.microsoft.com/office/drawing/2014/main" id="{AA7B4E8D-CAB0-4B7B-104D-BDAE4B8A1ED1}"/>
              </a:ext>
            </a:extLst>
          </p:cNvPr>
          <p:cNvSpPr txBox="1">
            <a:spLocks/>
          </p:cNvSpPr>
          <p:nvPr/>
        </p:nvSpPr>
        <p:spPr>
          <a:xfrm>
            <a:off x="7268664" y="424792"/>
            <a:ext cx="1745390" cy="35881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b="1" dirty="0">
                <a:latin typeface="Arial" panose="020B0604020202020204" pitchFamily="34" charset="0"/>
                <a:cs typeface="Arial" panose="020B0604020202020204" pitchFamily="34" charset="0"/>
              </a:rPr>
              <a:t>5.0 Root Cause Analysis</a:t>
            </a:r>
          </a:p>
        </p:txBody>
      </p:sp>
      <p:sp>
        <p:nvSpPr>
          <p:cNvPr id="21" name="Content Placeholder 2">
            <a:extLst>
              <a:ext uri="{FF2B5EF4-FFF2-40B4-BE49-F238E27FC236}">
                <a16:creationId xmlns:a16="http://schemas.microsoft.com/office/drawing/2014/main" id="{27A311E6-2122-4820-FFFB-A8CE4824C122}"/>
              </a:ext>
            </a:extLst>
          </p:cNvPr>
          <p:cNvSpPr txBox="1">
            <a:spLocks/>
          </p:cNvSpPr>
          <p:nvPr/>
        </p:nvSpPr>
        <p:spPr>
          <a:xfrm>
            <a:off x="8612757" y="549752"/>
            <a:ext cx="2989111" cy="26911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br>
              <a:rPr lang="en-GB" sz="1000" dirty="0"/>
            </a:br>
            <a:endParaRPr lang="en-GB" sz="1000" dirty="0"/>
          </a:p>
          <a:p>
            <a:pPr marL="0" indent="0">
              <a:buNone/>
            </a:pPr>
            <a:endParaRPr lang="en-GB" sz="1000" dirty="0"/>
          </a:p>
          <a:p>
            <a:pPr marL="0" indent="0">
              <a:buNone/>
            </a:pPr>
            <a:endParaRPr lang="en-GB" sz="1000" dirty="0">
              <a:latin typeface="Arial" panose="020B0604020202020204" pitchFamily="34" charset="0"/>
              <a:cs typeface="Arial" panose="020B0604020202020204" pitchFamily="34" charset="0"/>
            </a:endParaRPr>
          </a:p>
        </p:txBody>
      </p:sp>
      <p:sp>
        <p:nvSpPr>
          <p:cNvPr id="22" name="Content Placeholder 2">
            <a:extLst>
              <a:ext uri="{FF2B5EF4-FFF2-40B4-BE49-F238E27FC236}">
                <a16:creationId xmlns:a16="http://schemas.microsoft.com/office/drawing/2014/main" id="{E4A7AF28-E376-EE16-3C2C-52E328974D65}"/>
              </a:ext>
            </a:extLst>
          </p:cNvPr>
          <p:cNvSpPr txBox="1">
            <a:spLocks/>
          </p:cNvSpPr>
          <p:nvPr/>
        </p:nvSpPr>
        <p:spPr>
          <a:xfrm>
            <a:off x="6522833" y="638640"/>
            <a:ext cx="3245737" cy="196269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b="1" dirty="0">
                <a:latin typeface="Arial" panose="020B0604020202020204" pitchFamily="34" charset="0"/>
                <a:cs typeface="Arial" panose="020B0604020202020204" pitchFamily="34" charset="0"/>
              </a:rPr>
              <a:t>Problem: Frequent empty return journeys to depot.</a:t>
            </a:r>
            <a:br>
              <a:rPr lang="en-GB" sz="900" b="1"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Why 1: Why are there empty return trips?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Machine is delivered to region but no return is scheduled.</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Why 2: Why is there no return load scheduled for drivers?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Operation of transport planning is done reactively based on individual job bookings for hires.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Why 3: Why is planning reactive?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Limited visibility of upcoming hires &amp; deliveries and their demand.</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Why 4: Why is there limited visibility of jobs/deliveries?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No frequent national demand data is used to assess demand of machines leading to frequent empty return trips.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Why 5: Why is there no data-driven system?</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Operation of transport planning relies on manual coordination instead of data-driven tools.</a:t>
            </a:r>
          </a:p>
          <a:p>
            <a:pPr marL="0" indent="0">
              <a:buNone/>
            </a:pPr>
            <a:br>
              <a:rPr lang="en-GB" sz="1000" dirty="0">
                <a:latin typeface="Arial" panose="020B0604020202020204" pitchFamily="34" charset="0"/>
                <a:cs typeface="Arial" panose="020B0604020202020204" pitchFamily="34" charset="0"/>
              </a:rPr>
            </a:br>
            <a:br>
              <a:rPr lang="en-GB" sz="1000" dirty="0"/>
            </a:br>
            <a:endParaRPr lang="en-GB" sz="1000" dirty="0"/>
          </a:p>
          <a:p>
            <a:pPr marL="0" indent="0">
              <a:buNone/>
            </a:pPr>
            <a:endParaRPr lang="en-GB" sz="1000" dirty="0"/>
          </a:p>
          <a:p>
            <a:pPr marL="0" indent="0">
              <a:buNone/>
            </a:pPr>
            <a:endParaRPr lang="en-GB" sz="1000" dirty="0">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BB6D72F0-E75E-461C-37A2-54C96957C378}"/>
              </a:ext>
            </a:extLst>
          </p:cNvPr>
          <p:cNvSpPr txBox="1">
            <a:spLocks/>
          </p:cNvSpPr>
          <p:nvPr/>
        </p:nvSpPr>
        <p:spPr>
          <a:xfrm>
            <a:off x="6339993" y="2655483"/>
            <a:ext cx="3304352" cy="42053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dirty="0">
                <a:latin typeface="Arial" panose="020B0604020202020204" pitchFamily="34" charset="0"/>
                <a:cs typeface="Arial" panose="020B0604020202020204" pitchFamily="34" charset="0"/>
              </a:rPr>
              <a:t>Root Cause Identified</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From the 5 whys, we have been able to identify the root cause of the issue why there are frequent empty return journeys to depots. The reasoning is due to the lack of integrated and data driven forecasting tools for transport planning. This reinforces that this a process failure within the company and not a driver failure.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One way to improve the major transport planning restriction is to implement transport optimisation software in a depot to start to assess whether a data-driven approach is the best way to improve the company. Therefore, by implementing this step, it allows less manual labour and coordination within the company as well as being able to keep track of drivers and loads throughout the United Kingdom from one area.</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Another area of improvement the business could investigate to minimise the number of empty runs is to have set driving routes per 2-3 drivers. By implementing this step, it means that all areas of the UK are covered and enables the company to look at which areas require the most amount of drivers. Providing drivers with set routes means there will be fewer empty runs back to depots, as the company will ensure only the correct number of driver are allocated to each area. This reinforces smoother business operations of the business running smoothly as it allows the transport manager to allocate more or fewer drivers to that location is needed meaning there isn’t a driver surplus in them areas. </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Although the 5 whys technique identifies the lack of data-driven planning as the root cause, it can be argued that it oversimplifies the operational systems. Inefficiencies can also be influenced by regional demand visibility, traffic conditions and customer scheduling which are not fully captured within the analysis.</a:t>
            </a:r>
            <a:br>
              <a:rPr lang="en-GB" sz="1000" dirty="0">
                <a:latin typeface="Arial" panose="020B0604020202020204" pitchFamily="34" charset="0"/>
                <a:cs typeface="Arial" panose="020B0604020202020204" pitchFamily="34" charset="0"/>
              </a:rPr>
            </a:br>
            <a:br>
              <a:rPr lang="en-GB" sz="1000" dirty="0"/>
            </a:br>
            <a:endParaRPr lang="en-GB" sz="1000" dirty="0"/>
          </a:p>
          <a:p>
            <a:pPr marL="0" indent="0">
              <a:buNone/>
            </a:pPr>
            <a:endParaRPr lang="en-GB" sz="1000" dirty="0"/>
          </a:p>
          <a:p>
            <a:pPr marL="0" indent="0">
              <a:buNone/>
            </a:pPr>
            <a:endParaRPr lang="en-GB" sz="1000" dirty="0">
              <a:latin typeface="Arial" panose="020B0604020202020204" pitchFamily="34" charset="0"/>
              <a:cs typeface="Arial" panose="020B0604020202020204" pitchFamily="34" charset="0"/>
            </a:endParaRPr>
          </a:p>
        </p:txBody>
      </p:sp>
      <p:sp>
        <p:nvSpPr>
          <p:cNvPr id="25" name="Content Placeholder 2">
            <a:extLst>
              <a:ext uri="{FF2B5EF4-FFF2-40B4-BE49-F238E27FC236}">
                <a16:creationId xmlns:a16="http://schemas.microsoft.com/office/drawing/2014/main" id="{85A3CDD5-A172-3F81-3838-1F1DFF68D3D7}"/>
              </a:ext>
            </a:extLst>
          </p:cNvPr>
          <p:cNvSpPr txBox="1">
            <a:spLocks/>
          </p:cNvSpPr>
          <p:nvPr/>
        </p:nvSpPr>
        <p:spPr>
          <a:xfrm>
            <a:off x="9496729" y="1237211"/>
            <a:ext cx="2368665" cy="26949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b="1" dirty="0">
                <a:latin typeface="Arial" panose="020B0604020202020204" pitchFamily="34" charset="0"/>
                <a:cs typeface="Arial" panose="020B0604020202020204" pitchFamily="34" charset="0"/>
              </a:rPr>
              <a:t>6.0 Proposed Improvements</a:t>
            </a:r>
          </a:p>
        </p:txBody>
      </p:sp>
      <p:sp>
        <p:nvSpPr>
          <p:cNvPr id="26" name="Content Placeholder 2">
            <a:extLst>
              <a:ext uri="{FF2B5EF4-FFF2-40B4-BE49-F238E27FC236}">
                <a16:creationId xmlns:a16="http://schemas.microsoft.com/office/drawing/2014/main" id="{0F779716-09DE-33E9-B213-4F73F9CF3755}"/>
              </a:ext>
            </a:extLst>
          </p:cNvPr>
          <p:cNvSpPr txBox="1">
            <a:spLocks/>
          </p:cNvSpPr>
          <p:nvPr/>
        </p:nvSpPr>
        <p:spPr>
          <a:xfrm>
            <a:off x="9566375" y="1368971"/>
            <a:ext cx="2621160" cy="536030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900" b="1" dirty="0">
                <a:latin typeface="Arial" panose="020B0604020202020204" pitchFamily="34" charset="0"/>
                <a:cs typeface="Arial" panose="020B0604020202020204" pitchFamily="34" charset="0"/>
              </a:rPr>
              <a:t>6.1 Centralised Transport Planning System</a:t>
            </a: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Implement transport route software to:</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Reduce empty journeys by 10-15%</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Generate geographically aligned jobs for drivers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Improve visibility of fleet capacity Expected Saving: £38,000 - £50,000</a:t>
            </a:r>
          </a:p>
          <a:p>
            <a:pPr marL="0" indent="0">
              <a:buNone/>
            </a:pPr>
            <a:r>
              <a:rPr lang="en-GB" sz="900" b="1" dirty="0">
                <a:latin typeface="Arial" panose="020B0604020202020204" pitchFamily="34" charset="0"/>
                <a:cs typeface="Arial" panose="020B0604020202020204" pitchFamily="34" charset="0"/>
              </a:rPr>
              <a:t>6.2 Visual Lean Planning Board</a:t>
            </a: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Daily 15-minute transport meeting with planners and drivers</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Machine allocation tracking</a:t>
            </a:r>
          </a:p>
          <a:p>
            <a:pPr marL="0" indent="0">
              <a:buNone/>
            </a:pPr>
            <a:r>
              <a:rPr lang="en-GB" sz="900" dirty="0">
                <a:latin typeface="Arial" panose="020B0604020202020204" pitchFamily="34" charset="0"/>
                <a:cs typeface="Arial" panose="020B0604020202020204" pitchFamily="34" charset="0"/>
              </a:rPr>
              <a:t>By doing this implementation, one could argue that this could improve responsiveness and reduce waiting time.</a:t>
            </a:r>
            <a:br>
              <a:rPr lang="en-GB" sz="900"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6.4 Standardised Transport Quality Checklist</a:t>
            </a: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Photo evidence of machine before hire and post-hire as well as before leaving depot and once arrives at site.</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Attachment verification system (will only allow the driver to see the site location after uploading images of machine to system and accepting)</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Standard documentation control; when the driver arrives at the customer site, the customer is to sign a document attached to the job in the system. If this is not done, the driver cannot complete job on their phone and move on to next job)</a:t>
            </a:r>
          </a:p>
          <a:p>
            <a:pPr marL="0" indent="0">
              <a:buNone/>
            </a:pPr>
            <a:r>
              <a:rPr lang="en-GB" sz="900" b="1" dirty="0">
                <a:latin typeface="Arial" panose="020B0604020202020204" pitchFamily="34" charset="0"/>
                <a:cs typeface="Arial" panose="020B0604020202020204" pitchFamily="34" charset="0"/>
              </a:rPr>
              <a:t>6.5 Driver Engagement &amp; Continuous Improvement:</a:t>
            </a: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Organise lean thinking awareness training and courses for both transport planners and drivers to ensure clear communication and effective teamwork.</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Provide a driver route feedback system so they can give feedback to transport planners and highlight areas needing improvement within the logistical operations of the business. </a:t>
            </a:r>
            <a:br>
              <a:rPr lang="en-GB" dirty="0"/>
            </a:br>
            <a:endParaRPr lang="en-GB" dirty="0"/>
          </a:p>
          <a:p>
            <a:pPr marL="0" indent="0">
              <a:buNone/>
            </a:pPr>
            <a:br>
              <a:rPr lang="en-GB" sz="1000" dirty="0">
                <a:latin typeface="Arial" panose="020B0604020202020204" pitchFamily="34" charset="0"/>
                <a:cs typeface="Arial" panose="020B0604020202020204" pitchFamily="34" charset="0"/>
              </a:rPr>
            </a:br>
            <a:br>
              <a:rPr lang="en-GB" sz="1000" dirty="0"/>
            </a:br>
            <a:endParaRPr lang="en-GB" sz="1000" dirty="0"/>
          </a:p>
          <a:p>
            <a:pPr marL="0" indent="0">
              <a:buNone/>
            </a:pPr>
            <a:endParaRPr lang="en-GB" sz="1000" dirty="0"/>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1270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TotalTime>
  <Words>1424</Words>
  <Application>Microsoft Office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Lean Improvement of Heavy Plant Transport Operations – Thomas Plant Hire Ltd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Sioned Hughes</dc:creator>
  <cp:lastModifiedBy>Sioned Hughes (2503173)</cp:lastModifiedBy>
  <cp:revision>16</cp:revision>
  <dcterms:created xsi:type="dcterms:W3CDTF">2026-03-11T09:25:34Z</dcterms:created>
  <dcterms:modified xsi:type="dcterms:W3CDTF">2026-03-30T16:23:11Z</dcterms:modified>
</cp:coreProperties>
</file>