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12"/>
  </p:notesMasterIdLst>
  <p:sldIdLst>
    <p:sldId id="256" r:id="rId2"/>
    <p:sldId id="257" r:id="rId3"/>
    <p:sldId id="267" r:id="rId4"/>
    <p:sldId id="262" r:id="rId5"/>
    <p:sldId id="259" r:id="rId6"/>
    <p:sldId id="260" r:id="rId7"/>
    <p:sldId id="263"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252"/>
    <p:restoredTop sz="94787"/>
  </p:normalViewPr>
  <p:slideViewPr>
    <p:cSldViewPr snapToGrid="0">
      <p:cViewPr varScale="1">
        <p:scale>
          <a:sx n="120" d="100"/>
          <a:sy n="120" d="100"/>
        </p:scale>
        <p:origin x="73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FBADBD-A5BD-1B46-92BE-2E7012E0DF9B}" type="datetimeFigureOut">
              <a:rPr lang="en-US" smtClean="0"/>
              <a:t>2/12/26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14AFAE-0013-C944-AF0E-6CF68211636E}" type="slidenum">
              <a:rPr lang="en-US" smtClean="0"/>
              <a:t>‹#›</a:t>
            </a:fld>
            <a:endParaRPr lang="en-US"/>
          </a:p>
        </p:txBody>
      </p:sp>
    </p:spTree>
    <p:extLst>
      <p:ext uri="{BB962C8B-B14F-4D97-AF65-F5344CB8AC3E}">
        <p14:creationId xmlns:p14="http://schemas.microsoft.com/office/powerpoint/2010/main" val="2059707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D14AFAE-0013-C944-AF0E-6CF68211636E}" type="slidenum">
              <a:rPr lang="en-US" smtClean="0"/>
              <a:t>1</a:t>
            </a:fld>
            <a:endParaRPr lang="en-US"/>
          </a:p>
        </p:txBody>
      </p:sp>
    </p:spTree>
    <p:extLst>
      <p:ext uri="{BB962C8B-B14F-4D97-AF65-F5344CB8AC3E}">
        <p14:creationId xmlns:p14="http://schemas.microsoft.com/office/powerpoint/2010/main" val="13430887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Jenny has experienced prolonged caregiving during adolescence, critical development stage and raises concerns about emotional social and </a:t>
            </a:r>
            <a:r>
              <a:rPr lang="en-US" dirty="0" err="1"/>
              <a:t>psycological</a:t>
            </a:r>
            <a:r>
              <a:rPr lang="en-US" dirty="0"/>
              <a:t> well-being.</a:t>
            </a:r>
          </a:p>
        </p:txBody>
      </p:sp>
      <p:sp>
        <p:nvSpPr>
          <p:cNvPr id="4" name="Slide Number Placeholder 3"/>
          <p:cNvSpPr>
            <a:spLocks noGrp="1"/>
          </p:cNvSpPr>
          <p:nvPr>
            <p:ph type="sldNum" sz="quarter" idx="5"/>
          </p:nvPr>
        </p:nvSpPr>
        <p:spPr/>
        <p:txBody>
          <a:bodyPr/>
          <a:lstStyle/>
          <a:p>
            <a:fld id="{FD14AFAE-0013-C944-AF0E-6CF68211636E}" type="slidenum">
              <a:rPr lang="en-US" smtClean="0"/>
              <a:t>2</a:t>
            </a:fld>
            <a:endParaRPr lang="en-US"/>
          </a:p>
        </p:txBody>
      </p:sp>
    </p:spTree>
    <p:extLst>
      <p:ext uri="{BB962C8B-B14F-4D97-AF65-F5344CB8AC3E}">
        <p14:creationId xmlns:p14="http://schemas.microsoft.com/office/powerpoint/2010/main" val="40471326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5E46B1-EE33-6C13-7242-7260EF67B6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F18BCD-DAC7-0C7F-D2B1-86AA170A02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42AFD2-264B-6872-CFB8-2CFBEB758C7E}"/>
              </a:ext>
            </a:extLst>
          </p:cNvPr>
          <p:cNvSpPr>
            <a:spLocks noGrp="1"/>
          </p:cNvSpPr>
          <p:nvPr>
            <p:ph type="body" idx="1"/>
          </p:nvPr>
        </p:nvSpPr>
        <p:spPr/>
        <p:txBody>
          <a:bodyPr/>
          <a:lstStyle/>
          <a:p>
            <a:r>
              <a:rPr lang="en-US" dirty="0"/>
              <a:t>Jenny has experienced prolonged caregiving during adolescence, critical development stage and raises concerns about emotional social and </a:t>
            </a:r>
            <a:r>
              <a:rPr lang="en-US" dirty="0" err="1"/>
              <a:t>psycological</a:t>
            </a:r>
            <a:r>
              <a:rPr lang="en-US" dirty="0"/>
              <a:t> well-being.</a:t>
            </a:r>
          </a:p>
        </p:txBody>
      </p:sp>
      <p:sp>
        <p:nvSpPr>
          <p:cNvPr id="4" name="Slide Number Placeholder 3">
            <a:extLst>
              <a:ext uri="{FF2B5EF4-FFF2-40B4-BE49-F238E27FC236}">
                <a16:creationId xmlns:a16="http://schemas.microsoft.com/office/drawing/2014/main" id="{56D190F6-AB75-BB10-C205-8E2B9A59D709}"/>
              </a:ext>
            </a:extLst>
          </p:cNvPr>
          <p:cNvSpPr>
            <a:spLocks noGrp="1"/>
          </p:cNvSpPr>
          <p:nvPr>
            <p:ph type="sldNum" sz="quarter" idx="5"/>
          </p:nvPr>
        </p:nvSpPr>
        <p:spPr/>
        <p:txBody>
          <a:bodyPr/>
          <a:lstStyle/>
          <a:p>
            <a:fld id="{FD14AFAE-0013-C944-AF0E-6CF68211636E}" type="slidenum">
              <a:rPr lang="en-US" smtClean="0"/>
              <a:t>3</a:t>
            </a:fld>
            <a:endParaRPr lang="en-US"/>
          </a:p>
        </p:txBody>
      </p:sp>
    </p:spTree>
    <p:extLst>
      <p:ext uri="{BB962C8B-B14F-4D97-AF65-F5344CB8AC3E}">
        <p14:creationId xmlns:p14="http://schemas.microsoft.com/office/powerpoint/2010/main" val="21019435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1AD5A2-1D6C-361C-78B9-198D58014A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7A85D7-4391-5CDA-5126-4987AD01EA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27BE60-C00B-A916-3C21-8DB414B33FF6}"/>
              </a:ext>
            </a:extLst>
          </p:cNvPr>
          <p:cNvSpPr>
            <a:spLocks noGrp="1"/>
          </p:cNvSpPr>
          <p:nvPr>
            <p:ph type="body" idx="1"/>
          </p:nvPr>
        </p:nvSpPr>
        <p:spPr/>
        <p:txBody>
          <a:bodyPr/>
          <a:lstStyle/>
          <a:p>
            <a:r>
              <a:rPr lang="en-US" dirty="0"/>
              <a:t>Jenny has experienced prolonged caregiving during adolescence, critical development stage and raises concerns about emotional social and </a:t>
            </a:r>
            <a:r>
              <a:rPr lang="en-US" dirty="0" err="1"/>
              <a:t>psycological</a:t>
            </a:r>
            <a:r>
              <a:rPr lang="en-US" dirty="0"/>
              <a:t> well-being.</a:t>
            </a:r>
          </a:p>
        </p:txBody>
      </p:sp>
      <p:sp>
        <p:nvSpPr>
          <p:cNvPr id="4" name="Slide Number Placeholder 3">
            <a:extLst>
              <a:ext uri="{FF2B5EF4-FFF2-40B4-BE49-F238E27FC236}">
                <a16:creationId xmlns:a16="http://schemas.microsoft.com/office/drawing/2014/main" id="{75DA0905-50C3-CDDE-07E5-6EFD626B84B0}"/>
              </a:ext>
            </a:extLst>
          </p:cNvPr>
          <p:cNvSpPr>
            <a:spLocks noGrp="1"/>
          </p:cNvSpPr>
          <p:nvPr>
            <p:ph type="sldNum" sz="quarter" idx="5"/>
          </p:nvPr>
        </p:nvSpPr>
        <p:spPr/>
        <p:txBody>
          <a:bodyPr/>
          <a:lstStyle/>
          <a:p>
            <a:fld id="{FD14AFAE-0013-C944-AF0E-6CF68211636E}" type="slidenum">
              <a:rPr lang="en-US" smtClean="0"/>
              <a:t>4</a:t>
            </a:fld>
            <a:endParaRPr lang="en-US"/>
          </a:p>
        </p:txBody>
      </p:sp>
    </p:spTree>
    <p:extLst>
      <p:ext uri="{BB962C8B-B14F-4D97-AF65-F5344CB8AC3E}">
        <p14:creationId xmlns:p14="http://schemas.microsoft.com/office/powerpoint/2010/main" val="39852376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Attachement</a:t>
            </a:r>
            <a:r>
              <a:rPr lang="en-US" dirty="0"/>
              <a:t> theory is chosen because jenny has experienced bereavement and shift changes with caregiving in which both disrupts emotional development.</a:t>
            </a:r>
          </a:p>
        </p:txBody>
      </p:sp>
      <p:sp>
        <p:nvSpPr>
          <p:cNvPr id="4" name="Slide Number Placeholder 3"/>
          <p:cNvSpPr>
            <a:spLocks noGrp="1"/>
          </p:cNvSpPr>
          <p:nvPr>
            <p:ph type="sldNum" sz="quarter" idx="5"/>
          </p:nvPr>
        </p:nvSpPr>
        <p:spPr/>
        <p:txBody>
          <a:bodyPr/>
          <a:lstStyle/>
          <a:p>
            <a:fld id="{FD14AFAE-0013-C944-AF0E-6CF68211636E}" type="slidenum">
              <a:rPr lang="en-US" smtClean="0"/>
              <a:t>5</a:t>
            </a:fld>
            <a:endParaRPr lang="en-US"/>
          </a:p>
        </p:txBody>
      </p:sp>
    </p:spTree>
    <p:extLst>
      <p:ext uri="{BB962C8B-B14F-4D97-AF65-F5344CB8AC3E}">
        <p14:creationId xmlns:p14="http://schemas.microsoft.com/office/powerpoint/2010/main" val="21349155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DC1654-DF78-0934-A40C-B4B99C7FF8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091EEB-E59E-4949-EC7B-09A50A574F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C0CB58-EEB5-2D49-9691-D5833721B7EE}"/>
              </a:ext>
            </a:extLst>
          </p:cNvPr>
          <p:cNvSpPr>
            <a:spLocks noGrp="1"/>
          </p:cNvSpPr>
          <p:nvPr>
            <p:ph type="body" idx="1"/>
          </p:nvPr>
        </p:nvSpPr>
        <p:spPr/>
        <p:txBody>
          <a:bodyPr/>
          <a:lstStyle/>
          <a:p>
            <a:r>
              <a:rPr lang="en-US" dirty="0" err="1"/>
              <a:t>Attachement</a:t>
            </a:r>
            <a:r>
              <a:rPr lang="en-US" dirty="0"/>
              <a:t> theory is chosen because jenny has experienced bereavement and shift changes with caregiving in which both disrupts emotional development.</a:t>
            </a:r>
          </a:p>
        </p:txBody>
      </p:sp>
      <p:sp>
        <p:nvSpPr>
          <p:cNvPr id="4" name="Slide Number Placeholder 3">
            <a:extLst>
              <a:ext uri="{FF2B5EF4-FFF2-40B4-BE49-F238E27FC236}">
                <a16:creationId xmlns:a16="http://schemas.microsoft.com/office/drawing/2014/main" id="{616F1072-385C-6802-A2C9-CA9DC4723781}"/>
              </a:ext>
            </a:extLst>
          </p:cNvPr>
          <p:cNvSpPr>
            <a:spLocks noGrp="1"/>
          </p:cNvSpPr>
          <p:nvPr>
            <p:ph type="sldNum" sz="quarter" idx="5"/>
          </p:nvPr>
        </p:nvSpPr>
        <p:spPr/>
        <p:txBody>
          <a:bodyPr/>
          <a:lstStyle/>
          <a:p>
            <a:fld id="{FD14AFAE-0013-C944-AF0E-6CF68211636E}" type="slidenum">
              <a:rPr lang="en-US" smtClean="0"/>
              <a:t>6</a:t>
            </a:fld>
            <a:endParaRPr lang="en-US"/>
          </a:p>
        </p:txBody>
      </p:sp>
    </p:spTree>
    <p:extLst>
      <p:ext uri="{BB962C8B-B14F-4D97-AF65-F5344CB8AC3E}">
        <p14:creationId xmlns:p14="http://schemas.microsoft.com/office/powerpoint/2010/main" val="32889951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F132B4-1B33-EA70-3742-C743C685F3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29AF7D-7616-2C25-F827-6315CDFF77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CE5BA9-CC05-6624-37F2-3C20A1CE9E77}"/>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rgbClr val="000000"/>
                </a:solidFill>
                <a:effectLst/>
                <a:latin typeface="Arial" panose="020B0604020202020204" pitchFamily="34" charset="0"/>
              </a:rPr>
              <a:t>Impact on interventions: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800" b="0" i="0" u="none" strike="noStrike" cap="none" normalizeH="0" baseline="0" dirty="0">
                <a:ln>
                  <a:noFill/>
                </a:ln>
                <a:solidFill>
                  <a:srgbClr val="000000"/>
                </a:solidFill>
                <a:effectLst/>
                <a:latin typeface="Arial" panose="020B0604020202020204" pitchFamily="34" charset="0"/>
              </a:rPr>
              <a:t>Emotional support and counselling may take time</a:t>
            </a:r>
            <a:endParaRPr kumimoji="0" lang="en-US" altLang="en-US" sz="12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rgbClr val="000000"/>
                </a:solidFill>
                <a:effectLst/>
                <a:latin typeface="Arial" panose="020B0604020202020204" pitchFamily="34" charset="0"/>
              </a:rPr>
              <a:t>Jenny may struggle to trust support initially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rgbClr val="000000"/>
                </a:solidFill>
                <a:effectLst/>
                <a:latin typeface="Arial" panose="020B0604020202020204" pitchFamily="34" charset="0"/>
              </a:rPr>
              <a:t>Long-term consistency is crucial for effectiveness</a:t>
            </a:r>
          </a:p>
        </p:txBody>
      </p:sp>
      <p:sp>
        <p:nvSpPr>
          <p:cNvPr id="4" name="Slide Number Placeholder 3">
            <a:extLst>
              <a:ext uri="{FF2B5EF4-FFF2-40B4-BE49-F238E27FC236}">
                <a16:creationId xmlns:a16="http://schemas.microsoft.com/office/drawing/2014/main" id="{5FDBAD38-84F9-D480-AD25-070FBB59787A}"/>
              </a:ext>
            </a:extLst>
          </p:cNvPr>
          <p:cNvSpPr>
            <a:spLocks noGrp="1"/>
          </p:cNvSpPr>
          <p:nvPr>
            <p:ph type="sldNum" sz="quarter" idx="5"/>
          </p:nvPr>
        </p:nvSpPr>
        <p:spPr/>
        <p:txBody>
          <a:bodyPr/>
          <a:lstStyle/>
          <a:p>
            <a:fld id="{FD14AFAE-0013-C944-AF0E-6CF68211636E}" type="slidenum">
              <a:rPr lang="en-US" smtClean="0"/>
              <a:t>7</a:t>
            </a:fld>
            <a:endParaRPr lang="en-US"/>
          </a:p>
        </p:txBody>
      </p:sp>
    </p:spTree>
    <p:extLst>
      <p:ext uri="{BB962C8B-B14F-4D97-AF65-F5344CB8AC3E}">
        <p14:creationId xmlns:p14="http://schemas.microsoft.com/office/powerpoint/2010/main" val="899707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07C27C-B4E3-8F6F-5954-B42DC3B234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84BAFA-EF25-FA50-7920-05430FDDC9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96ADCE-587A-2045-D70F-3D402876E1ED}"/>
              </a:ext>
            </a:extLst>
          </p:cNvPr>
          <p:cNvSpPr>
            <a:spLocks noGrp="1"/>
          </p:cNvSpPr>
          <p:nvPr>
            <p:ph type="body" idx="1"/>
          </p:nvPr>
        </p:nvSpPr>
        <p:spPr/>
        <p:txBody>
          <a:bodyPr/>
          <a:lstStyle/>
          <a:p>
            <a:r>
              <a:rPr lang="en-US" dirty="0" err="1"/>
              <a:t>Attachement</a:t>
            </a:r>
            <a:r>
              <a:rPr lang="en-US" dirty="0"/>
              <a:t> theory is chosen because jenny has experienced bereavement and shift changes with caregiving in which both disrupts emotional development.</a:t>
            </a:r>
          </a:p>
        </p:txBody>
      </p:sp>
      <p:sp>
        <p:nvSpPr>
          <p:cNvPr id="4" name="Slide Number Placeholder 3">
            <a:extLst>
              <a:ext uri="{FF2B5EF4-FFF2-40B4-BE49-F238E27FC236}">
                <a16:creationId xmlns:a16="http://schemas.microsoft.com/office/drawing/2014/main" id="{0C720703-0243-BC8A-33DE-3FFBB36DA2B3}"/>
              </a:ext>
            </a:extLst>
          </p:cNvPr>
          <p:cNvSpPr>
            <a:spLocks noGrp="1"/>
          </p:cNvSpPr>
          <p:nvPr>
            <p:ph type="sldNum" sz="quarter" idx="5"/>
          </p:nvPr>
        </p:nvSpPr>
        <p:spPr/>
        <p:txBody>
          <a:bodyPr/>
          <a:lstStyle/>
          <a:p>
            <a:fld id="{FD14AFAE-0013-C944-AF0E-6CF68211636E}" type="slidenum">
              <a:rPr lang="en-US" smtClean="0"/>
              <a:t>8</a:t>
            </a:fld>
            <a:endParaRPr lang="en-US"/>
          </a:p>
        </p:txBody>
      </p:sp>
    </p:spTree>
    <p:extLst>
      <p:ext uri="{BB962C8B-B14F-4D97-AF65-F5344CB8AC3E}">
        <p14:creationId xmlns:p14="http://schemas.microsoft.com/office/powerpoint/2010/main" val="40818852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C47A9-5609-67C3-09A3-98BBC6E488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A2F334-A315-C581-A615-7F20F0BF17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137E88-D58B-3BF3-579B-31337548EA1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472B65F-CE49-B89A-4DF6-0D181C49095D}"/>
              </a:ext>
            </a:extLst>
          </p:cNvPr>
          <p:cNvSpPr>
            <a:spLocks noGrp="1"/>
          </p:cNvSpPr>
          <p:nvPr>
            <p:ph type="sldNum" sz="quarter" idx="5"/>
          </p:nvPr>
        </p:nvSpPr>
        <p:spPr/>
        <p:txBody>
          <a:bodyPr/>
          <a:lstStyle/>
          <a:p>
            <a:fld id="{FD14AFAE-0013-C944-AF0E-6CF68211636E}" type="slidenum">
              <a:rPr lang="en-US" smtClean="0"/>
              <a:t>9</a:t>
            </a:fld>
            <a:endParaRPr lang="en-US"/>
          </a:p>
        </p:txBody>
      </p:sp>
    </p:spTree>
    <p:extLst>
      <p:ext uri="{BB962C8B-B14F-4D97-AF65-F5344CB8AC3E}">
        <p14:creationId xmlns:p14="http://schemas.microsoft.com/office/powerpoint/2010/main" val="33837842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0E14ED-1998-5346-1730-FB7781967A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3239C4-689C-EEDC-1A90-C1D4DE9220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C51E17-FED4-3D22-9478-5F1801BCA44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F411234-438D-E852-E4F9-15EFA0948A8E}"/>
              </a:ext>
            </a:extLst>
          </p:cNvPr>
          <p:cNvSpPr>
            <a:spLocks noGrp="1"/>
          </p:cNvSpPr>
          <p:nvPr>
            <p:ph type="sldNum" sz="quarter" idx="5"/>
          </p:nvPr>
        </p:nvSpPr>
        <p:spPr/>
        <p:txBody>
          <a:bodyPr/>
          <a:lstStyle/>
          <a:p>
            <a:fld id="{FD14AFAE-0013-C944-AF0E-6CF68211636E}" type="slidenum">
              <a:rPr lang="en-US" smtClean="0"/>
              <a:t>10</a:t>
            </a:fld>
            <a:endParaRPr lang="en-US"/>
          </a:p>
        </p:txBody>
      </p:sp>
    </p:spTree>
    <p:extLst>
      <p:ext uri="{BB962C8B-B14F-4D97-AF65-F5344CB8AC3E}">
        <p14:creationId xmlns:p14="http://schemas.microsoft.com/office/powerpoint/2010/main" val="1680260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2FDE14C1-4B4E-1142-9521-E142DA26DF4A}" type="datetimeFigureOut">
              <a:rPr lang="en-US" smtClean="0"/>
              <a:t>2/12/26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AD11E90-5BB6-C24F-A98B-F7F6F01DCEA1}" type="slidenum">
              <a:rPr lang="en-US" smtClean="0"/>
              <a:t>‹#›</a:t>
            </a:fld>
            <a:endParaRPr lang="en-US"/>
          </a:p>
        </p:txBody>
      </p:sp>
    </p:spTree>
    <p:extLst>
      <p:ext uri="{BB962C8B-B14F-4D97-AF65-F5344CB8AC3E}">
        <p14:creationId xmlns:p14="http://schemas.microsoft.com/office/powerpoint/2010/main" val="364183092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FDE14C1-4B4E-1142-9521-E142DA26DF4A}" type="datetimeFigureOut">
              <a:rPr lang="en-US" smtClean="0"/>
              <a:t>2/12/26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AD11E90-5BB6-C24F-A98B-F7F6F01DCEA1}" type="slidenum">
              <a:rPr lang="en-US" smtClean="0"/>
              <a:t>‹#›</a:t>
            </a:fld>
            <a:endParaRPr lang="en-US"/>
          </a:p>
        </p:txBody>
      </p:sp>
    </p:spTree>
    <p:extLst>
      <p:ext uri="{BB962C8B-B14F-4D97-AF65-F5344CB8AC3E}">
        <p14:creationId xmlns:p14="http://schemas.microsoft.com/office/powerpoint/2010/main" val="1658126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2FDE14C1-4B4E-1142-9521-E142DA26DF4A}" type="datetimeFigureOut">
              <a:rPr lang="en-US" smtClean="0"/>
              <a:t>2/12/26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AD11E90-5BB6-C24F-A98B-F7F6F01DCEA1}" type="slidenum">
              <a:rPr lang="en-US" smtClean="0"/>
              <a:t>‹#›</a:t>
            </a:fld>
            <a:endParaRPr lang="en-US"/>
          </a:p>
        </p:txBody>
      </p:sp>
    </p:spTree>
    <p:extLst>
      <p:ext uri="{BB962C8B-B14F-4D97-AF65-F5344CB8AC3E}">
        <p14:creationId xmlns:p14="http://schemas.microsoft.com/office/powerpoint/2010/main" val="8106009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2FDE14C1-4B4E-1142-9521-E142DA26DF4A}" type="datetimeFigureOut">
              <a:rPr lang="en-US" smtClean="0"/>
              <a:t>2/12/26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AD11E90-5BB6-C24F-A98B-F7F6F01DCEA1}" type="slidenum">
              <a:rPr lang="en-US" smtClean="0"/>
              <a:t>‹#›</a:t>
            </a:fld>
            <a:endParaRPr lang="en-US"/>
          </a:p>
        </p:txBody>
      </p:sp>
    </p:spTree>
    <p:extLst>
      <p:ext uri="{BB962C8B-B14F-4D97-AF65-F5344CB8AC3E}">
        <p14:creationId xmlns:p14="http://schemas.microsoft.com/office/powerpoint/2010/main" val="3022890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2FDE14C1-4B4E-1142-9521-E142DA26DF4A}" type="datetimeFigureOut">
              <a:rPr lang="en-US" smtClean="0"/>
              <a:t>2/12/26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AD11E90-5BB6-C24F-A98B-F7F6F01DCEA1}"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2658543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FDE14C1-4B4E-1142-9521-E142DA26DF4A}" type="datetimeFigureOut">
              <a:rPr lang="en-US" smtClean="0"/>
              <a:t>2/12/26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AD11E90-5BB6-C24F-A98B-F7F6F01DCEA1}" type="slidenum">
              <a:rPr lang="en-US" smtClean="0"/>
              <a:t>‹#›</a:t>
            </a:fld>
            <a:endParaRPr lang="en-US"/>
          </a:p>
        </p:txBody>
      </p:sp>
    </p:spTree>
    <p:extLst>
      <p:ext uri="{BB962C8B-B14F-4D97-AF65-F5344CB8AC3E}">
        <p14:creationId xmlns:p14="http://schemas.microsoft.com/office/powerpoint/2010/main" val="2508283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DE14C1-4B4E-1142-9521-E142DA26DF4A}" type="datetimeFigureOut">
              <a:rPr lang="en-US" smtClean="0"/>
              <a:t>2/12/26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AD11E90-5BB6-C24F-A98B-F7F6F01DCEA1}" type="slidenum">
              <a:rPr lang="en-US" smtClean="0"/>
              <a:t>‹#›</a:t>
            </a:fld>
            <a:endParaRPr lang="en-US"/>
          </a:p>
        </p:txBody>
      </p:sp>
    </p:spTree>
    <p:extLst>
      <p:ext uri="{BB962C8B-B14F-4D97-AF65-F5344CB8AC3E}">
        <p14:creationId xmlns:p14="http://schemas.microsoft.com/office/powerpoint/2010/main" val="3258528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2FDE14C1-4B4E-1142-9521-E142DA26DF4A}" type="datetimeFigureOut">
              <a:rPr lang="en-US" smtClean="0"/>
              <a:t>2/12/26</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4AD11E90-5BB6-C24F-A98B-F7F6F01DCEA1}" type="slidenum">
              <a:rPr lang="en-US" smtClean="0"/>
              <a:t>‹#›</a:t>
            </a:fld>
            <a:endParaRPr lang="en-US"/>
          </a:p>
        </p:txBody>
      </p:sp>
    </p:spTree>
    <p:extLst>
      <p:ext uri="{BB962C8B-B14F-4D97-AF65-F5344CB8AC3E}">
        <p14:creationId xmlns:p14="http://schemas.microsoft.com/office/powerpoint/2010/main" val="1108354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2FDE14C1-4B4E-1142-9521-E142DA26DF4A}" type="datetimeFigureOut">
              <a:rPr lang="en-US" smtClean="0"/>
              <a:t>2/12/26</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4AD11E90-5BB6-C24F-A98B-F7F6F01DCEA1}" type="slidenum">
              <a:rPr lang="en-US" smtClean="0"/>
              <a:t>‹#›</a:t>
            </a:fld>
            <a:endParaRPr lang="en-US"/>
          </a:p>
        </p:txBody>
      </p:sp>
    </p:spTree>
    <p:extLst>
      <p:ext uri="{BB962C8B-B14F-4D97-AF65-F5344CB8AC3E}">
        <p14:creationId xmlns:p14="http://schemas.microsoft.com/office/powerpoint/2010/main" val="2715662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FDE14C1-4B4E-1142-9521-E142DA26DF4A}" type="datetimeFigureOut">
              <a:rPr lang="en-US" smtClean="0"/>
              <a:t>2/12/26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D11E90-5BB6-C24F-A98B-F7F6F01DCEA1}" type="slidenum">
              <a:rPr lang="en-US" smtClean="0"/>
              <a:t>‹#›</a:t>
            </a:fld>
            <a:endParaRPr lang="en-US"/>
          </a:p>
        </p:txBody>
      </p:sp>
    </p:spTree>
    <p:extLst>
      <p:ext uri="{BB962C8B-B14F-4D97-AF65-F5344CB8AC3E}">
        <p14:creationId xmlns:p14="http://schemas.microsoft.com/office/powerpoint/2010/main" val="15633705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FDE14C1-4B4E-1142-9521-E142DA26DF4A}" type="datetimeFigureOut">
              <a:rPr lang="en-US" smtClean="0"/>
              <a:t>2/12/26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D11E90-5BB6-C24F-A98B-F7F6F01DCEA1}" type="slidenum">
              <a:rPr lang="en-US" smtClean="0"/>
              <a:t>‹#›</a:t>
            </a:fld>
            <a:endParaRPr lang="en-US"/>
          </a:p>
        </p:txBody>
      </p:sp>
    </p:spTree>
    <p:extLst>
      <p:ext uri="{BB962C8B-B14F-4D97-AF65-F5344CB8AC3E}">
        <p14:creationId xmlns:p14="http://schemas.microsoft.com/office/powerpoint/2010/main" val="566819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2FDE14C1-4B4E-1142-9521-E142DA26DF4A}" type="datetimeFigureOut">
              <a:rPr lang="en-US" smtClean="0"/>
              <a:t>2/12/26</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4AD11E90-5BB6-C24F-A98B-F7F6F01DCEA1}" type="slidenum">
              <a:rPr lang="en-US" smtClean="0"/>
              <a:t>‹#›</a:t>
            </a:fld>
            <a:endParaRPr lang="en-US"/>
          </a:p>
        </p:txBody>
      </p:sp>
    </p:spTree>
    <p:extLst>
      <p:ext uri="{BB962C8B-B14F-4D97-AF65-F5344CB8AC3E}">
        <p14:creationId xmlns:p14="http://schemas.microsoft.com/office/powerpoint/2010/main" val="409433722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52697-362B-37A0-E178-6396E0887849}"/>
              </a:ext>
            </a:extLst>
          </p:cNvPr>
          <p:cNvSpPr>
            <a:spLocks noGrp="1"/>
          </p:cNvSpPr>
          <p:nvPr>
            <p:ph type="ctrTitle"/>
          </p:nvPr>
        </p:nvSpPr>
        <p:spPr>
          <a:xfrm>
            <a:off x="1600200" y="996075"/>
            <a:ext cx="8991600" cy="1828800"/>
          </a:xfrm>
          <a:noFill/>
          <a:ln>
            <a:solidFill>
              <a:schemeClr val="tx1"/>
            </a:solidFill>
          </a:ln>
        </p:spPr>
        <p:txBody>
          <a:bodyPr>
            <a:normAutofit/>
          </a:bodyPr>
          <a:lstStyle/>
          <a:p>
            <a:r>
              <a:rPr lang="en-US" sz="3200">
                <a:solidFill>
                  <a:schemeClr val="tx1"/>
                </a:solidFill>
              </a:rPr>
              <a:t>Supporting a young carer: </a:t>
            </a:r>
            <a:br>
              <a:rPr lang="en-US" sz="3200">
                <a:solidFill>
                  <a:schemeClr val="tx1"/>
                </a:solidFill>
              </a:rPr>
            </a:br>
            <a:r>
              <a:rPr lang="en-US" sz="3200">
                <a:solidFill>
                  <a:schemeClr val="tx1"/>
                </a:solidFill>
              </a:rPr>
              <a:t>an attachment theory perspective on Jenny’s development.</a:t>
            </a:r>
          </a:p>
        </p:txBody>
      </p:sp>
      <p:sp>
        <p:nvSpPr>
          <p:cNvPr id="3" name="Subtitle 2">
            <a:extLst>
              <a:ext uri="{FF2B5EF4-FFF2-40B4-BE49-F238E27FC236}">
                <a16:creationId xmlns:a16="http://schemas.microsoft.com/office/drawing/2014/main" id="{EE5473CB-3FD4-B7BF-C1F3-E00C7CA258FA}"/>
              </a:ext>
            </a:extLst>
          </p:cNvPr>
          <p:cNvSpPr>
            <a:spLocks noGrp="1"/>
          </p:cNvSpPr>
          <p:nvPr>
            <p:ph type="subTitle" idx="1"/>
          </p:nvPr>
        </p:nvSpPr>
        <p:spPr>
          <a:xfrm>
            <a:off x="2695194" y="4483290"/>
            <a:ext cx="6801612" cy="1329208"/>
          </a:xfrm>
        </p:spPr>
        <p:txBody>
          <a:bodyPr>
            <a:normAutofit fontScale="85000" lnSpcReduction="20000"/>
          </a:bodyPr>
          <a:lstStyle/>
          <a:p>
            <a:r>
              <a:rPr lang="en-US" dirty="0"/>
              <a:t>SHEGUTFA NOREEN – 2432272</a:t>
            </a:r>
          </a:p>
          <a:p>
            <a:r>
              <a:rPr lang="en-US" dirty="0"/>
              <a:t>LECTURER: ALICE CLAYTON</a:t>
            </a:r>
          </a:p>
          <a:p>
            <a:r>
              <a:rPr lang="en-US" dirty="0"/>
              <a:t>PSYCHOLOGY IN HEALTH AND SOCIAL CARE</a:t>
            </a:r>
          </a:p>
          <a:p>
            <a:r>
              <a:rPr lang="en-US" dirty="0"/>
              <a:t>LCHS4010 COMPONENT 1</a:t>
            </a:r>
          </a:p>
        </p:txBody>
      </p:sp>
    </p:spTree>
    <p:extLst>
      <p:ext uri="{BB962C8B-B14F-4D97-AF65-F5344CB8AC3E}">
        <p14:creationId xmlns:p14="http://schemas.microsoft.com/office/powerpoint/2010/main" val="3194609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2D2ED89-5AE9-4E9E-B74C-07803A862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9948" y="0"/>
            <a:ext cx="673210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971828-3842-ACE7-D0BB-FFA4B74E9431}"/>
              </a:ext>
            </a:extLst>
          </p:cNvPr>
          <p:cNvSpPr>
            <a:spLocks noGrp="1"/>
          </p:cNvSpPr>
          <p:nvPr>
            <p:ph type="title"/>
          </p:nvPr>
        </p:nvSpPr>
        <p:spPr>
          <a:xfrm>
            <a:off x="1761066" y="265445"/>
            <a:ext cx="8669868" cy="1188720"/>
          </a:xfrm>
          <a:solidFill>
            <a:srgbClr val="FFFFFF"/>
          </a:solidFill>
          <a:ln>
            <a:solidFill>
              <a:srgbClr val="404040"/>
            </a:solidFill>
          </a:ln>
        </p:spPr>
        <p:txBody>
          <a:bodyPr>
            <a:normAutofit/>
          </a:bodyPr>
          <a:lstStyle/>
          <a:p>
            <a:r>
              <a:rPr lang="en-US" dirty="0">
                <a:solidFill>
                  <a:srgbClr val="404040"/>
                </a:solidFill>
              </a:rPr>
              <a:t>introduction</a:t>
            </a:r>
          </a:p>
        </p:txBody>
      </p:sp>
      <p:sp>
        <p:nvSpPr>
          <p:cNvPr id="3" name="Content Placeholder 2">
            <a:extLst>
              <a:ext uri="{FF2B5EF4-FFF2-40B4-BE49-F238E27FC236}">
                <a16:creationId xmlns:a16="http://schemas.microsoft.com/office/drawing/2014/main" id="{2CCAA2A4-5015-9BBE-F50F-BB205C4E1DBC}"/>
              </a:ext>
            </a:extLst>
          </p:cNvPr>
          <p:cNvSpPr>
            <a:spLocks noGrp="1"/>
          </p:cNvSpPr>
          <p:nvPr>
            <p:ph idx="1"/>
          </p:nvPr>
        </p:nvSpPr>
        <p:spPr>
          <a:xfrm>
            <a:off x="2729948" y="1719610"/>
            <a:ext cx="6732104" cy="4524756"/>
          </a:xfrm>
        </p:spPr>
        <p:txBody>
          <a:bodyPr>
            <a:normAutofit/>
          </a:bodyPr>
          <a:lstStyle/>
          <a:p>
            <a:r>
              <a:rPr lang="en-US" sz="2000" dirty="0"/>
              <a:t>My name is Shegufta Noreen and I am doing a presentation exploring the impact of caring responsibilities on a 16-year-old, Jenny.</a:t>
            </a:r>
          </a:p>
          <a:p>
            <a:r>
              <a:rPr lang="en-US" sz="2000" dirty="0"/>
              <a:t>The presentation will utilize Bowlby’s Attachment Theory to understand Jenny’s development and situation.</a:t>
            </a:r>
          </a:p>
          <a:p>
            <a:r>
              <a:rPr lang="en-US" sz="2000" dirty="0"/>
              <a:t>Jenny lost her farther at age 11 and has been caring for her mother for the last 5 years.</a:t>
            </a:r>
          </a:p>
          <a:p>
            <a:r>
              <a:rPr lang="en-US" sz="2000" dirty="0"/>
              <a:t>The presentation will go into more depth on:</a:t>
            </a:r>
          </a:p>
          <a:p>
            <a:r>
              <a:rPr lang="en-US" sz="2000" dirty="0"/>
              <a:t>- The impact to Jenny’s emotional and psychological development.</a:t>
            </a:r>
          </a:p>
          <a:p>
            <a:r>
              <a:rPr lang="en-US" sz="2000" dirty="0"/>
              <a:t>Practical strategies to support her wellbeing.</a:t>
            </a:r>
          </a:p>
        </p:txBody>
      </p:sp>
    </p:spTree>
    <p:extLst>
      <p:ext uri="{BB962C8B-B14F-4D97-AF65-F5344CB8AC3E}">
        <p14:creationId xmlns:p14="http://schemas.microsoft.com/office/powerpoint/2010/main" val="361957138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linds(horizontal)">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a:extLst>
            <a:ext uri="{FF2B5EF4-FFF2-40B4-BE49-F238E27FC236}">
              <a16:creationId xmlns:a16="http://schemas.microsoft.com/office/drawing/2014/main" id="{FA02BFEE-8DCE-69F2-9C7C-0AA90FDA4AFA}"/>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4231D6AD-520F-0431-C4D8-11C0DEDC4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9948" y="0"/>
            <a:ext cx="673210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F2A486-74E7-46AC-C8E9-14111AE57975}"/>
              </a:ext>
            </a:extLst>
          </p:cNvPr>
          <p:cNvSpPr>
            <a:spLocks noGrp="1"/>
          </p:cNvSpPr>
          <p:nvPr>
            <p:ph type="title"/>
          </p:nvPr>
        </p:nvSpPr>
        <p:spPr>
          <a:xfrm>
            <a:off x="1761066" y="265445"/>
            <a:ext cx="8669868" cy="1188720"/>
          </a:xfrm>
          <a:solidFill>
            <a:srgbClr val="FFFFFF"/>
          </a:solidFill>
          <a:ln>
            <a:solidFill>
              <a:srgbClr val="404040"/>
            </a:solidFill>
          </a:ln>
        </p:spPr>
        <p:txBody>
          <a:bodyPr>
            <a:normAutofit/>
          </a:bodyPr>
          <a:lstStyle/>
          <a:p>
            <a:r>
              <a:rPr lang="en-US" dirty="0">
                <a:solidFill>
                  <a:srgbClr val="404040"/>
                </a:solidFill>
              </a:rPr>
              <a:t>Scenario</a:t>
            </a:r>
          </a:p>
        </p:txBody>
      </p:sp>
      <p:graphicFrame>
        <p:nvGraphicFramePr>
          <p:cNvPr id="4" name="Table 3">
            <a:extLst>
              <a:ext uri="{FF2B5EF4-FFF2-40B4-BE49-F238E27FC236}">
                <a16:creationId xmlns:a16="http://schemas.microsoft.com/office/drawing/2014/main" id="{949B3BC6-B021-40A6-E498-814AA92F3373}"/>
              </a:ext>
            </a:extLst>
          </p:cNvPr>
          <p:cNvGraphicFramePr>
            <a:graphicFrameLocks noGrp="1"/>
          </p:cNvGraphicFramePr>
          <p:nvPr>
            <p:extLst>
              <p:ext uri="{D42A27DB-BD31-4B8C-83A1-F6EECF244321}">
                <p14:modId xmlns:p14="http://schemas.microsoft.com/office/powerpoint/2010/main" val="373895298"/>
              </p:ext>
            </p:extLst>
          </p:nvPr>
        </p:nvGraphicFramePr>
        <p:xfrm>
          <a:off x="1684276" y="1719610"/>
          <a:ext cx="8995145" cy="4380614"/>
        </p:xfrm>
        <a:graphic>
          <a:graphicData uri="http://schemas.openxmlformats.org/drawingml/2006/table">
            <a:tbl>
              <a:tblPr>
                <a:tableStyleId>{5C22544A-7EE6-4342-B048-85BDC9FD1C3A}</a:tableStyleId>
              </a:tblPr>
              <a:tblGrid>
                <a:gridCol w="8995145">
                  <a:extLst>
                    <a:ext uri="{9D8B030D-6E8A-4147-A177-3AD203B41FA5}">
                      <a16:colId xmlns:a16="http://schemas.microsoft.com/office/drawing/2014/main" val="2515599284"/>
                    </a:ext>
                  </a:extLst>
                </a:gridCol>
              </a:tblGrid>
              <a:tr h="4380614">
                <a:tc>
                  <a:txBody>
                    <a:bodyPr/>
                    <a:lstStyle/>
                    <a:p>
                      <a:pPr marL="457200" algn="l">
                        <a:lnSpc>
                          <a:spcPct val="150000"/>
                        </a:lnSpc>
                        <a:buNone/>
                      </a:pPr>
                      <a:r>
                        <a:rPr lang="en-GB" sz="1600" dirty="0">
                          <a:effectLst/>
                        </a:rPr>
                        <a:t>You are setting up a community support plan for Jenny, who is 16 years old. Jenny has been caring for her mother over the past 5 years, following the death of her father, who used to provide this care. Jenny’s mother needs practical help around the home, including cooking, cleaning, and shopping, due to mobility problems. Jenny’s mother also needs help with administrative tasks due to memory problems, forgetfulness, and low mood.</a:t>
                      </a:r>
                    </a:p>
                    <a:p>
                      <a:pPr marL="457200" algn="l">
                        <a:lnSpc>
                          <a:spcPct val="150000"/>
                        </a:lnSpc>
                        <a:buNone/>
                      </a:pPr>
                      <a:r>
                        <a:rPr lang="en-GB" sz="1600" dirty="0">
                          <a:effectLst/>
                        </a:rPr>
                        <a:t> </a:t>
                      </a:r>
                    </a:p>
                    <a:p>
                      <a:pPr marL="457200" algn="l">
                        <a:lnSpc>
                          <a:spcPct val="150000"/>
                        </a:lnSpc>
                        <a:buNone/>
                      </a:pPr>
                      <a:r>
                        <a:rPr lang="en-GB" sz="1600" dirty="0">
                          <a:effectLst/>
                        </a:rPr>
                        <a:t>Your role is to consider the potential impact of the past 5 years on Jenny’s own development and needs. You should also consider her current situation and choose the best plan to support her well-being and meet her needs. </a:t>
                      </a:r>
                      <a:r>
                        <a:rPr lang="en-US" sz="1600" dirty="0">
                          <a:effectLst/>
                        </a:rPr>
                        <a:t>You need to demonstrate</a:t>
                      </a:r>
                      <a:r>
                        <a:rPr lang="en-US" sz="1600" spc="-70" dirty="0">
                          <a:effectLst/>
                        </a:rPr>
                        <a:t> </a:t>
                      </a:r>
                      <a:r>
                        <a:rPr lang="en-US" sz="1600" dirty="0">
                          <a:effectLst/>
                        </a:rPr>
                        <a:t>an</a:t>
                      </a:r>
                      <a:r>
                        <a:rPr lang="en-US" sz="1600" spc="-60" dirty="0">
                          <a:effectLst/>
                        </a:rPr>
                        <a:t> </a:t>
                      </a:r>
                      <a:r>
                        <a:rPr lang="en-US" sz="1600" dirty="0">
                          <a:effectLst/>
                        </a:rPr>
                        <a:t>understanding</a:t>
                      </a:r>
                      <a:r>
                        <a:rPr lang="en-US" sz="1600" spc="-60" dirty="0">
                          <a:effectLst/>
                        </a:rPr>
                        <a:t> </a:t>
                      </a:r>
                      <a:r>
                        <a:rPr lang="en-US" sz="1600" dirty="0">
                          <a:effectLst/>
                        </a:rPr>
                        <a:t>of</a:t>
                      </a:r>
                      <a:r>
                        <a:rPr lang="en-US" sz="1600" spc="-65" dirty="0">
                          <a:effectLst/>
                        </a:rPr>
                        <a:t> </a:t>
                      </a:r>
                      <a:r>
                        <a:rPr lang="en-US" sz="1600" dirty="0">
                          <a:effectLst/>
                        </a:rPr>
                        <a:t>concepts</a:t>
                      </a:r>
                      <a:r>
                        <a:rPr lang="en-US" sz="1600" spc="-65" dirty="0">
                          <a:effectLst/>
                        </a:rPr>
                        <a:t> </a:t>
                      </a:r>
                      <a:r>
                        <a:rPr lang="en-US" sz="1600" dirty="0">
                          <a:effectLst/>
                        </a:rPr>
                        <a:t>and</a:t>
                      </a:r>
                      <a:r>
                        <a:rPr lang="en-US" sz="1600" spc="-70" dirty="0">
                          <a:effectLst/>
                        </a:rPr>
                        <a:t> </a:t>
                      </a:r>
                      <a:r>
                        <a:rPr lang="en-US" sz="1600" dirty="0">
                          <a:effectLst/>
                        </a:rPr>
                        <a:t>theoretical</a:t>
                      </a:r>
                      <a:r>
                        <a:rPr lang="en-US" sz="1600" spc="-60" dirty="0">
                          <a:effectLst/>
                        </a:rPr>
                        <a:t> </a:t>
                      </a:r>
                      <a:r>
                        <a:rPr lang="en-US" sz="1600" dirty="0">
                          <a:effectLst/>
                        </a:rPr>
                        <a:t>perspectives</a:t>
                      </a:r>
                      <a:r>
                        <a:rPr lang="en-US" sz="1600" spc="-80" dirty="0">
                          <a:effectLst/>
                        </a:rPr>
                        <a:t> </a:t>
                      </a:r>
                      <a:r>
                        <a:rPr lang="en-US" sz="1600" dirty="0">
                          <a:effectLst/>
                        </a:rPr>
                        <a:t>related</a:t>
                      </a:r>
                      <a:r>
                        <a:rPr lang="en-US" sz="1600" spc="-50" dirty="0">
                          <a:effectLst/>
                        </a:rPr>
                        <a:t> </a:t>
                      </a:r>
                      <a:r>
                        <a:rPr lang="en-US" sz="1600" dirty="0">
                          <a:effectLst/>
                        </a:rPr>
                        <a:t>to</a:t>
                      </a:r>
                      <a:r>
                        <a:rPr lang="en-US" sz="1600" spc="-70" dirty="0">
                          <a:effectLst/>
                        </a:rPr>
                        <a:t> </a:t>
                      </a:r>
                      <a:r>
                        <a:rPr lang="en-US" sz="1600" dirty="0">
                          <a:effectLst/>
                        </a:rPr>
                        <a:t>lifespan</a:t>
                      </a:r>
                      <a:r>
                        <a:rPr lang="en-US" sz="1600" spc="-70" dirty="0">
                          <a:effectLst/>
                        </a:rPr>
                        <a:t> </a:t>
                      </a:r>
                      <a:r>
                        <a:rPr lang="en-US" sz="1600" dirty="0">
                          <a:effectLst/>
                        </a:rPr>
                        <a:t>development. </a:t>
                      </a:r>
                      <a:r>
                        <a:rPr lang="en-GB" sz="1600" dirty="0">
                          <a:effectLst/>
                        </a:rPr>
                        <a:t>  </a:t>
                      </a:r>
                      <a:endParaRPr lang="en-GB" sz="1600" dirty="0">
                        <a:effectLst/>
                        <a:latin typeface="Arial" panose="020B0604020202020204" pitchFamily="34" charset="0"/>
                        <a:ea typeface="Arial" panose="020B0604020202020204" pitchFamily="34" charset="0"/>
                      </a:endParaRPr>
                    </a:p>
                  </a:txBody>
                  <a:tcPr marL="114300" marR="114300" marT="0" marB="0"/>
                </a:tc>
                <a:extLst>
                  <a:ext uri="{0D108BD9-81ED-4DB2-BD59-A6C34878D82A}">
                    <a16:rowId xmlns:a16="http://schemas.microsoft.com/office/drawing/2014/main" val="1153518217"/>
                  </a:ext>
                </a:extLst>
              </a:tr>
            </a:tbl>
          </a:graphicData>
        </a:graphic>
      </p:graphicFrame>
    </p:spTree>
    <p:extLst>
      <p:ext uri="{BB962C8B-B14F-4D97-AF65-F5344CB8AC3E}">
        <p14:creationId xmlns:p14="http://schemas.microsoft.com/office/powerpoint/2010/main" val="331676311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a:extLst>
            <a:ext uri="{FF2B5EF4-FFF2-40B4-BE49-F238E27FC236}">
              <a16:creationId xmlns:a16="http://schemas.microsoft.com/office/drawing/2014/main" id="{9CF8DEA1-91D4-1343-1A75-0BC09489ED22}"/>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395FC07A-FF47-C821-1FAB-7C3EA194D3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9948" y="0"/>
            <a:ext cx="673210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2A1334-8A32-1676-E85F-1B9A9EEFC4A1}"/>
              </a:ext>
            </a:extLst>
          </p:cNvPr>
          <p:cNvSpPr>
            <a:spLocks noGrp="1"/>
          </p:cNvSpPr>
          <p:nvPr>
            <p:ph type="title"/>
          </p:nvPr>
        </p:nvSpPr>
        <p:spPr>
          <a:xfrm>
            <a:off x="1761066" y="130302"/>
            <a:ext cx="8669868" cy="1188720"/>
          </a:xfrm>
          <a:solidFill>
            <a:srgbClr val="FFFFFF"/>
          </a:solidFill>
          <a:ln>
            <a:solidFill>
              <a:srgbClr val="404040"/>
            </a:solidFill>
          </a:ln>
        </p:spPr>
        <p:txBody>
          <a:bodyPr>
            <a:normAutofit/>
          </a:bodyPr>
          <a:lstStyle/>
          <a:p>
            <a:r>
              <a:rPr lang="en-US" dirty="0">
                <a:solidFill>
                  <a:srgbClr val="404040"/>
                </a:solidFill>
              </a:rPr>
              <a:t>Bowlby’s attachment theory</a:t>
            </a:r>
          </a:p>
        </p:txBody>
      </p:sp>
      <p:sp>
        <p:nvSpPr>
          <p:cNvPr id="3" name="Content Placeholder 2">
            <a:extLst>
              <a:ext uri="{FF2B5EF4-FFF2-40B4-BE49-F238E27FC236}">
                <a16:creationId xmlns:a16="http://schemas.microsoft.com/office/drawing/2014/main" id="{E89DDA0F-B592-6F9D-F0AB-BB923EC5D738}"/>
              </a:ext>
            </a:extLst>
          </p:cNvPr>
          <p:cNvSpPr>
            <a:spLocks noGrp="1"/>
          </p:cNvSpPr>
          <p:nvPr>
            <p:ph idx="1"/>
          </p:nvPr>
        </p:nvSpPr>
        <p:spPr>
          <a:xfrm>
            <a:off x="533783" y="1668646"/>
            <a:ext cx="6951538" cy="5059052"/>
          </a:xfrm>
        </p:spPr>
        <p:txBody>
          <a:bodyPr>
            <a:normAutofit/>
          </a:bodyPr>
          <a:lstStyle/>
          <a:p>
            <a:pPr marL="0" indent="0">
              <a:buNone/>
            </a:pPr>
            <a:r>
              <a:rPr lang="en-US" dirty="0"/>
              <a:t>Bowlby’s attachment theory is when infants have an innate, evolutionary drive to form close emotional bonds with primary caregivers for survival which predicted John Bowlby.</a:t>
            </a:r>
          </a:p>
          <a:p>
            <a:pPr marL="0" indent="0">
              <a:buNone/>
            </a:pPr>
            <a:r>
              <a:rPr lang="en-US" dirty="0"/>
              <a:t>Attachments regulate emotional and healthy relationships however, disrupted or insecure attachments will affect moods, anxiety and self-worth.</a:t>
            </a:r>
          </a:p>
          <a:p>
            <a:r>
              <a:rPr lang="en-US" dirty="0"/>
              <a:t>The theory I have chosen is Bowlby’s attachment theory; this is due to the explanation of impact from loss and separation Jenny experiences.</a:t>
            </a:r>
          </a:p>
          <a:p>
            <a:r>
              <a:rPr lang="en-US" dirty="0"/>
              <a:t>This theory is relevant throughout the lifespan. </a:t>
            </a:r>
          </a:p>
          <a:p>
            <a:r>
              <a:rPr lang="en-US" dirty="0"/>
              <a:t>It also highlights the emotional security and caregiving roles.</a:t>
            </a:r>
          </a:p>
          <a:p>
            <a:r>
              <a:rPr lang="en-US" dirty="0"/>
              <a:t>It is widely used in health and social care (Robledo et al,. 2022).</a:t>
            </a:r>
          </a:p>
          <a:p>
            <a:pPr marL="0" indent="0">
              <a:buNone/>
            </a:pPr>
            <a:endParaRPr lang="en-US" dirty="0"/>
          </a:p>
        </p:txBody>
      </p:sp>
      <p:pic>
        <p:nvPicPr>
          <p:cNvPr id="5122" name="Picture 2" descr="About The Bowlby Centre - The John Bowlby Centre">
            <a:extLst>
              <a:ext uri="{FF2B5EF4-FFF2-40B4-BE49-F238E27FC236}">
                <a16:creationId xmlns:a16="http://schemas.microsoft.com/office/drawing/2014/main" id="{6004C34A-D88D-8EAA-10FA-9C823D532F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46336" y="1449324"/>
            <a:ext cx="3670300" cy="487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91088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par>
                                <p:cTn id="23" presetID="3" presetClass="entr" presetSubtype="1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blinds(horizontal)">
                                      <p:cBhvr>
                                        <p:cTn id="25" dur="500"/>
                                        <p:tgtEl>
                                          <p:spTgt spid="3">
                                            <p:txEl>
                                              <p:pRg st="4" end="4"/>
                                            </p:txEl>
                                          </p:spTgt>
                                        </p:tgtEl>
                                      </p:cBhvr>
                                    </p:animEffect>
                                  </p:childTnLst>
                                </p:cTn>
                              </p:par>
                              <p:par>
                                <p:cTn id="26" presetID="3" presetClass="entr" presetSubtype="10"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blinds(horizontal)">
                                      <p:cBhvr>
                                        <p:cTn id="28"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a:extLst>
            <a:ext uri="{FF2B5EF4-FFF2-40B4-BE49-F238E27FC236}">
              <a16:creationId xmlns:a16="http://schemas.microsoft.com/office/drawing/2014/main" id="{81E04F80-74F2-4247-3291-CD0E43EF2702}"/>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8CB25AF5-2273-A9E3-75E3-B62997435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9948" y="0"/>
            <a:ext cx="673210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927EC7-212A-CE3D-0CA2-CA8F7E2F07A7}"/>
              </a:ext>
            </a:extLst>
          </p:cNvPr>
          <p:cNvSpPr>
            <a:spLocks noGrp="1"/>
          </p:cNvSpPr>
          <p:nvPr>
            <p:ph type="title"/>
          </p:nvPr>
        </p:nvSpPr>
        <p:spPr>
          <a:xfrm>
            <a:off x="667371" y="255479"/>
            <a:ext cx="11363263" cy="1188720"/>
          </a:xfrm>
          <a:solidFill>
            <a:srgbClr val="FFFFFF"/>
          </a:solidFill>
          <a:ln>
            <a:solidFill>
              <a:srgbClr val="404040"/>
            </a:solidFill>
          </a:ln>
        </p:spPr>
        <p:txBody>
          <a:bodyPr>
            <a:normAutofit/>
          </a:bodyPr>
          <a:lstStyle/>
          <a:p>
            <a:r>
              <a:rPr lang="en-US" dirty="0">
                <a:solidFill>
                  <a:srgbClr val="404040"/>
                </a:solidFill>
              </a:rPr>
              <a:t>Bowlby’s attachment theory with jenny</a:t>
            </a:r>
          </a:p>
        </p:txBody>
      </p:sp>
      <p:sp>
        <p:nvSpPr>
          <p:cNvPr id="3" name="Content Placeholder 2">
            <a:extLst>
              <a:ext uri="{FF2B5EF4-FFF2-40B4-BE49-F238E27FC236}">
                <a16:creationId xmlns:a16="http://schemas.microsoft.com/office/drawing/2014/main" id="{C75730AD-A390-F069-D1E4-CD68C4B8707E}"/>
              </a:ext>
            </a:extLst>
          </p:cNvPr>
          <p:cNvSpPr>
            <a:spLocks noGrp="1"/>
          </p:cNvSpPr>
          <p:nvPr>
            <p:ph idx="1"/>
          </p:nvPr>
        </p:nvSpPr>
        <p:spPr>
          <a:xfrm>
            <a:off x="161366" y="1807771"/>
            <a:ext cx="8218063" cy="3586615"/>
          </a:xfrm>
        </p:spPr>
        <p:txBody>
          <a:bodyPr>
            <a:normAutofit lnSpcReduction="10000"/>
          </a:bodyPr>
          <a:lstStyle/>
          <a:p>
            <a:pPr marL="0" indent="0">
              <a:buNone/>
            </a:pPr>
            <a:r>
              <a:rPr lang="en-US" dirty="0"/>
              <a:t>The Theory I have chosen is Bowlby’s attachment theory; this is due to the explanation of impact from loss and separation Jenny experiences.</a:t>
            </a:r>
          </a:p>
          <a:p>
            <a:pPr marL="0" indent="0">
              <a:buNone/>
            </a:pPr>
            <a:r>
              <a:rPr lang="en-US" dirty="0"/>
              <a:t>During adolescence attachment is very significant during loss and stress which is what Jenny is experiencing with the loss of her father and the stress of caring for her mother at such a young age (11 years old).</a:t>
            </a:r>
          </a:p>
          <a:p>
            <a:pPr marL="0" indent="0">
              <a:buNone/>
            </a:pPr>
            <a:r>
              <a:rPr lang="en-US" dirty="0"/>
              <a:t>Jenny is attachment is towards her mother, as she feels it is an obligation to care for her mother instead of getting a carer.</a:t>
            </a:r>
          </a:p>
          <a:p>
            <a:pPr marL="0" indent="0">
              <a:buNone/>
            </a:pPr>
            <a:r>
              <a:rPr lang="en-US" dirty="0"/>
              <a:t>Jenny has taken on adult responsibilities, which reduces emotional support for herself and contributes to a low mood, worrying about her mother's health and bottling up emotions.</a:t>
            </a:r>
          </a:p>
          <a:p>
            <a:pPr marL="0" indent="0">
              <a:buNone/>
            </a:pPr>
            <a:r>
              <a:rPr lang="en-US" dirty="0"/>
              <a:t>Jenny struggles to create secure emotional support outside home, this is because of her situation (McLeod, 2024).</a:t>
            </a:r>
          </a:p>
          <a:p>
            <a:pPr marL="0" indent="0">
              <a:buNone/>
            </a:pPr>
            <a:endParaRPr lang="en-US" dirty="0"/>
          </a:p>
          <a:p>
            <a:endParaRPr lang="en-US" dirty="0"/>
          </a:p>
        </p:txBody>
      </p:sp>
      <p:pic>
        <p:nvPicPr>
          <p:cNvPr id="6146" name="Picture 2" descr="Crying People Mourning: Over 1,184 Royalty-Free Licensable Stock  Illustrations &amp; Drawings | Shutterstock">
            <a:extLst>
              <a:ext uri="{FF2B5EF4-FFF2-40B4-BE49-F238E27FC236}">
                <a16:creationId xmlns:a16="http://schemas.microsoft.com/office/drawing/2014/main" id="{C0AB0C27-9016-DA7B-9389-E6B683BBC0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06650" y="2240280"/>
            <a:ext cx="3785350" cy="27696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909953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a:extLst>
            <a:ext uri="{FF2B5EF4-FFF2-40B4-BE49-F238E27FC236}">
              <a16:creationId xmlns:a16="http://schemas.microsoft.com/office/drawing/2014/main" id="{84668206-7D67-B815-A41A-DB784AE4E7D9}"/>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3C37DAC4-DA6A-3894-796B-15891B55C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9948" y="0"/>
            <a:ext cx="673210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551AFC-2530-A5D2-0CC4-7EFD95610D19}"/>
              </a:ext>
            </a:extLst>
          </p:cNvPr>
          <p:cNvSpPr>
            <a:spLocks noGrp="1"/>
          </p:cNvSpPr>
          <p:nvPr>
            <p:ph type="title"/>
          </p:nvPr>
        </p:nvSpPr>
        <p:spPr>
          <a:xfrm>
            <a:off x="1344104" y="255479"/>
            <a:ext cx="10107162" cy="1188720"/>
          </a:xfrm>
          <a:solidFill>
            <a:srgbClr val="FFFFFF"/>
          </a:solidFill>
          <a:ln>
            <a:solidFill>
              <a:srgbClr val="404040"/>
            </a:solidFill>
          </a:ln>
        </p:spPr>
        <p:txBody>
          <a:bodyPr>
            <a:normAutofit/>
          </a:bodyPr>
          <a:lstStyle/>
          <a:p>
            <a:r>
              <a:rPr lang="en-US" dirty="0">
                <a:solidFill>
                  <a:srgbClr val="404040"/>
                </a:solidFill>
              </a:rPr>
              <a:t>Practical strategies to support jenny’s experience.</a:t>
            </a:r>
          </a:p>
        </p:txBody>
      </p:sp>
      <p:sp>
        <p:nvSpPr>
          <p:cNvPr id="3" name="Content Placeholder 2">
            <a:extLst>
              <a:ext uri="{FF2B5EF4-FFF2-40B4-BE49-F238E27FC236}">
                <a16:creationId xmlns:a16="http://schemas.microsoft.com/office/drawing/2014/main" id="{6CAC7795-8253-51AC-4CE8-79BBF3CFB243}"/>
              </a:ext>
            </a:extLst>
          </p:cNvPr>
          <p:cNvSpPr>
            <a:spLocks noGrp="1"/>
          </p:cNvSpPr>
          <p:nvPr>
            <p:ph idx="1"/>
          </p:nvPr>
        </p:nvSpPr>
        <p:spPr>
          <a:xfrm>
            <a:off x="1567387" y="8334311"/>
            <a:ext cx="8218063" cy="3586615"/>
          </a:xfrm>
        </p:spPr>
        <p:txBody>
          <a:bodyPr>
            <a:normAutofit/>
          </a:bodyPr>
          <a:lstStyle/>
          <a:p>
            <a:r>
              <a:rPr lang="en-US" dirty="0"/>
              <a:t>The theory I have chosen is Bowlby’s attachment theory; this is due to the explanation of impact from loss and separation Jenny experiences.</a:t>
            </a:r>
          </a:p>
          <a:p>
            <a:r>
              <a:rPr lang="en-US" dirty="0"/>
              <a:t>This theory is relevant throughout the lifespan. </a:t>
            </a:r>
          </a:p>
          <a:p>
            <a:r>
              <a:rPr lang="en-US" dirty="0"/>
              <a:t>It also highlights the emotional security and caregiving roles.</a:t>
            </a:r>
          </a:p>
          <a:p>
            <a:r>
              <a:rPr lang="en-US" dirty="0"/>
              <a:t>It is widely used in health and social care.</a:t>
            </a:r>
          </a:p>
        </p:txBody>
      </p:sp>
      <p:sp>
        <p:nvSpPr>
          <p:cNvPr id="5" name="TextBox 4">
            <a:extLst>
              <a:ext uri="{FF2B5EF4-FFF2-40B4-BE49-F238E27FC236}">
                <a16:creationId xmlns:a16="http://schemas.microsoft.com/office/drawing/2014/main" id="{7EB43B3F-FA59-B7D5-8565-AAC16567C0C1}"/>
              </a:ext>
            </a:extLst>
          </p:cNvPr>
          <p:cNvSpPr txBox="1"/>
          <p:nvPr/>
        </p:nvSpPr>
        <p:spPr>
          <a:xfrm>
            <a:off x="524539" y="1524208"/>
            <a:ext cx="11142921" cy="5078313"/>
          </a:xfrm>
          <a:prstGeom prst="rect">
            <a:avLst/>
          </a:prstGeom>
          <a:noFill/>
        </p:spPr>
        <p:txBody>
          <a:bodyPr wrap="square" rtlCol="0">
            <a:spAutoFit/>
          </a:bodyPr>
          <a:lstStyle/>
          <a:p>
            <a:r>
              <a:rPr lang="en-US" dirty="0"/>
              <a:t>The aim is to rebuild Jenny’s emotional security and decrease caregiving burdens.</a:t>
            </a:r>
          </a:p>
          <a:p>
            <a:r>
              <a:rPr lang="en-US" dirty="0"/>
              <a:t>These include:</a:t>
            </a:r>
          </a:p>
          <a:p>
            <a:endParaRPr lang="en-US" dirty="0"/>
          </a:p>
          <a:p>
            <a:r>
              <a:rPr lang="en-US" b="1" u="sng" dirty="0"/>
              <a:t>Young Carers Support Service:</a:t>
            </a:r>
          </a:p>
          <a:p>
            <a:r>
              <a:rPr lang="en-US" dirty="0"/>
              <a:t>Which helps provide support and activities outside of home which could assist Jenny’s experience with relationships beyond her caregiving role.</a:t>
            </a:r>
          </a:p>
          <a:p>
            <a:endParaRPr lang="en-US" dirty="0"/>
          </a:p>
          <a:p>
            <a:r>
              <a:rPr lang="en-US" b="1" u="sng" dirty="0"/>
              <a:t>School-based Pastoral Support or Student Counsellor:</a:t>
            </a:r>
          </a:p>
          <a:p>
            <a:r>
              <a:rPr lang="en-US" dirty="0"/>
              <a:t>This is a safe space for Jenny to express her emotions which have been bottled up.</a:t>
            </a:r>
          </a:p>
          <a:p>
            <a:r>
              <a:rPr lang="en-US" dirty="0"/>
              <a:t>Jenny will have emotional validation and consistency with this support.</a:t>
            </a:r>
          </a:p>
          <a:p>
            <a:endParaRPr lang="en-US" b="1" u="sng" dirty="0"/>
          </a:p>
          <a:p>
            <a:r>
              <a:rPr lang="en-US" b="1" u="sng" dirty="0"/>
              <a:t>Family Support/ Social Care Assessments:</a:t>
            </a:r>
          </a:p>
          <a:p>
            <a:r>
              <a:rPr lang="en-US" dirty="0"/>
              <a:t>Practical help for Jenny’s mother for example a care package.</a:t>
            </a:r>
          </a:p>
          <a:p>
            <a:r>
              <a:rPr lang="en-US" dirty="0"/>
              <a:t>Jenny will have reduced adult responsibilities.</a:t>
            </a:r>
          </a:p>
          <a:p>
            <a:endParaRPr lang="en-US" dirty="0"/>
          </a:p>
          <a:p>
            <a:r>
              <a:rPr lang="en-US" b="1" u="sng" dirty="0"/>
              <a:t>Bereavement Counselling:</a:t>
            </a:r>
          </a:p>
          <a:p>
            <a:r>
              <a:rPr lang="en-US" dirty="0"/>
              <a:t>Supports Jenny with the passing of her father and any unresolved grief she suffers with (Stevens et al., 2024).</a:t>
            </a:r>
          </a:p>
          <a:p>
            <a:endParaRPr lang="en-US" dirty="0"/>
          </a:p>
        </p:txBody>
      </p:sp>
    </p:spTree>
    <p:extLst>
      <p:ext uri="{BB962C8B-B14F-4D97-AF65-F5344CB8AC3E}">
        <p14:creationId xmlns:p14="http://schemas.microsoft.com/office/powerpoint/2010/main" val="234253630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 calcmode="lin" valueType="num">
                                      <p:cBhvr additive="base">
                                        <p:cTn id="1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 calcmode="lin" valueType="num">
                                      <p:cBhvr additive="base">
                                        <p:cTn id="2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anim calcmode="lin" valueType="num">
                                      <p:cBhvr additive="base">
                                        <p:cTn id="27"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5">
                                            <p:txEl>
                                              <p:pRg st="7" end="7"/>
                                            </p:txEl>
                                          </p:spTgt>
                                        </p:tgtEl>
                                        <p:attrNameLst>
                                          <p:attrName>style.visibility</p:attrName>
                                        </p:attrNameLst>
                                      </p:cBhvr>
                                      <p:to>
                                        <p:strVal val="visible"/>
                                      </p:to>
                                    </p:set>
                                    <p:anim calcmode="lin" valueType="num">
                                      <p:cBhvr additive="base">
                                        <p:cTn id="31"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5">
                                            <p:txEl>
                                              <p:pRg st="8" end="8"/>
                                            </p:txEl>
                                          </p:spTgt>
                                        </p:tgtEl>
                                        <p:attrNameLst>
                                          <p:attrName>style.visibility</p:attrName>
                                        </p:attrNameLst>
                                      </p:cBhvr>
                                      <p:to>
                                        <p:strVal val="visible"/>
                                      </p:to>
                                    </p:set>
                                    <p:anim calcmode="lin" valueType="num">
                                      <p:cBhvr additive="base">
                                        <p:cTn id="35"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5">
                                            <p:txEl>
                                              <p:pRg st="10" end="10"/>
                                            </p:txEl>
                                          </p:spTgt>
                                        </p:tgtEl>
                                        <p:attrNameLst>
                                          <p:attrName>style.visibility</p:attrName>
                                        </p:attrNameLst>
                                      </p:cBhvr>
                                      <p:to>
                                        <p:strVal val="visible"/>
                                      </p:to>
                                    </p:set>
                                    <p:anim calcmode="lin" valueType="num">
                                      <p:cBhvr additive="base">
                                        <p:cTn id="41" dur="500" fill="hold"/>
                                        <p:tgtEl>
                                          <p:spTgt spid="5">
                                            <p:txEl>
                                              <p:pRg st="10" end="1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5">
                                            <p:txEl>
                                              <p:pRg st="10" end="10"/>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5">
                                            <p:txEl>
                                              <p:pRg st="11" end="11"/>
                                            </p:txEl>
                                          </p:spTgt>
                                        </p:tgtEl>
                                        <p:attrNameLst>
                                          <p:attrName>style.visibility</p:attrName>
                                        </p:attrNameLst>
                                      </p:cBhvr>
                                      <p:to>
                                        <p:strVal val="visible"/>
                                      </p:to>
                                    </p:set>
                                    <p:anim calcmode="lin" valueType="num">
                                      <p:cBhvr additive="base">
                                        <p:cTn id="45" dur="500" fill="hold"/>
                                        <p:tgtEl>
                                          <p:spTgt spid="5">
                                            <p:txEl>
                                              <p:pRg st="11" end="11"/>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5">
                                            <p:txEl>
                                              <p:pRg st="11" end="11"/>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5">
                                            <p:txEl>
                                              <p:pRg st="12" end="12"/>
                                            </p:txEl>
                                          </p:spTgt>
                                        </p:tgtEl>
                                        <p:attrNameLst>
                                          <p:attrName>style.visibility</p:attrName>
                                        </p:attrNameLst>
                                      </p:cBhvr>
                                      <p:to>
                                        <p:strVal val="visible"/>
                                      </p:to>
                                    </p:set>
                                    <p:anim calcmode="lin" valueType="num">
                                      <p:cBhvr additive="base">
                                        <p:cTn id="49" dur="500" fill="hold"/>
                                        <p:tgtEl>
                                          <p:spTgt spid="5">
                                            <p:txEl>
                                              <p:pRg st="12" end="1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
                                            <p:txEl>
                                              <p:pRg st="14" end="14"/>
                                            </p:txEl>
                                          </p:spTgt>
                                        </p:tgtEl>
                                        <p:attrNameLst>
                                          <p:attrName>style.visibility</p:attrName>
                                        </p:attrNameLst>
                                      </p:cBhvr>
                                      <p:to>
                                        <p:strVal val="visible"/>
                                      </p:to>
                                    </p:set>
                                    <p:anim calcmode="lin" valueType="num">
                                      <p:cBhvr additive="base">
                                        <p:cTn id="55" dur="500" fill="hold"/>
                                        <p:tgtEl>
                                          <p:spTgt spid="5">
                                            <p:txEl>
                                              <p:pRg st="14" end="14"/>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14" end="14"/>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5">
                                            <p:txEl>
                                              <p:pRg st="15" end="15"/>
                                            </p:txEl>
                                          </p:spTgt>
                                        </p:tgtEl>
                                        <p:attrNameLst>
                                          <p:attrName>style.visibility</p:attrName>
                                        </p:attrNameLst>
                                      </p:cBhvr>
                                      <p:to>
                                        <p:strVal val="visible"/>
                                      </p:to>
                                    </p:set>
                                    <p:anim calcmode="lin" valueType="num">
                                      <p:cBhvr additive="base">
                                        <p:cTn id="59" dur="500" fill="hold"/>
                                        <p:tgtEl>
                                          <p:spTgt spid="5">
                                            <p:txEl>
                                              <p:pRg st="15" end="15"/>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5">
                                            <p:txEl>
                                              <p:pRg st="15" end="1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a:extLst>
            <a:ext uri="{FF2B5EF4-FFF2-40B4-BE49-F238E27FC236}">
              <a16:creationId xmlns:a16="http://schemas.microsoft.com/office/drawing/2014/main" id="{8547C5E6-0018-A25F-ABC3-9C9F5F746F43}"/>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70B4B446-7D18-01C2-329B-2C14E552F7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9948" y="0"/>
            <a:ext cx="673210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60695C-14A6-4AD6-C0A9-DEB26A01F7AF}"/>
              </a:ext>
            </a:extLst>
          </p:cNvPr>
          <p:cNvSpPr>
            <a:spLocks noGrp="1"/>
          </p:cNvSpPr>
          <p:nvPr>
            <p:ph type="title"/>
          </p:nvPr>
        </p:nvSpPr>
        <p:spPr>
          <a:xfrm>
            <a:off x="621088" y="73406"/>
            <a:ext cx="11170417" cy="1188720"/>
          </a:xfrm>
          <a:solidFill>
            <a:srgbClr val="FFFFFF"/>
          </a:solidFill>
          <a:ln>
            <a:solidFill>
              <a:srgbClr val="404040"/>
            </a:solidFill>
          </a:ln>
        </p:spPr>
        <p:txBody>
          <a:bodyPr>
            <a:normAutofit/>
          </a:bodyPr>
          <a:lstStyle/>
          <a:p>
            <a:r>
              <a:rPr lang="en-US">
                <a:solidFill>
                  <a:srgbClr val="404040"/>
                </a:solidFill>
              </a:rPr>
              <a:t>Nature vs Nurture in jenny development</a:t>
            </a:r>
            <a:endParaRPr lang="en-US" dirty="0">
              <a:solidFill>
                <a:srgbClr val="404040"/>
              </a:solidFill>
            </a:endParaRPr>
          </a:p>
        </p:txBody>
      </p:sp>
      <p:sp>
        <p:nvSpPr>
          <p:cNvPr id="3" name="Content Placeholder 2">
            <a:extLst>
              <a:ext uri="{FF2B5EF4-FFF2-40B4-BE49-F238E27FC236}">
                <a16:creationId xmlns:a16="http://schemas.microsoft.com/office/drawing/2014/main" id="{0CF8FC85-7B56-002B-BC99-B7F19A5D6390}"/>
              </a:ext>
            </a:extLst>
          </p:cNvPr>
          <p:cNvSpPr>
            <a:spLocks noGrp="1"/>
          </p:cNvSpPr>
          <p:nvPr>
            <p:ph idx="1"/>
          </p:nvPr>
        </p:nvSpPr>
        <p:spPr>
          <a:xfrm>
            <a:off x="323378" y="1544656"/>
            <a:ext cx="8427217" cy="5030814"/>
          </a:xfrm>
        </p:spPr>
        <p:txBody>
          <a:bodyPr>
            <a:normAutofit/>
          </a:bodyPr>
          <a:lstStyle/>
          <a:p>
            <a:r>
              <a:rPr lang="en-US" u="sng" dirty="0"/>
              <a:t>Environmental Influences (Nurture):</a:t>
            </a:r>
          </a:p>
          <a:p>
            <a:r>
              <a:rPr lang="en-US" dirty="0"/>
              <a:t>These include Jennys loss of her father at age 11</a:t>
            </a:r>
          </a:p>
          <a:p>
            <a:r>
              <a:rPr lang="en-US" dirty="0"/>
              <a:t> Long-term caring responsibilities</a:t>
            </a:r>
          </a:p>
          <a:p>
            <a:r>
              <a:rPr lang="en-US" dirty="0"/>
              <a:t>Mother’s low mood and ill health</a:t>
            </a:r>
          </a:p>
          <a:p>
            <a:r>
              <a:rPr lang="en-US" dirty="0"/>
              <a:t>Limited peer interaction and emotional support (no friends </a:t>
            </a:r>
            <a:r>
              <a:rPr lang="en-US" dirty="0" err="1"/>
              <a:t>etc</a:t>
            </a:r>
            <a:r>
              <a:rPr lang="en-US" dirty="0"/>
              <a:t>).</a:t>
            </a:r>
          </a:p>
          <a:p>
            <a:r>
              <a:rPr lang="en-US" dirty="0"/>
              <a:t>Strong negative impact on emotional well-being.</a:t>
            </a:r>
          </a:p>
          <a:p>
            <a:endParaRPr lang="en-US" dirty="0"/>
          </a:p>
          <a:p>
            <a:r>
              <a:rPr lang="en-US" u="sng" dirty="0"/>
              <a:t>Biological Influences (Nature):</a:t>
            </a:r>
          </a:p>
          <a:p>
            <a:r>
              <a:rPr lang="en-US" dirty="0"/>
              <a:t>Adolescent hormonal changes (menstrual cycle).</a:t>
            </a:r>
          </a:p>
          <a:p>
            <a:r>
              <a:rPr lang="en-US" dirty="0"/>
              <a:t>Increased emotional sensitivity and stress activity which can increase low mood and anxiety (</a:t>
            </a:r>
            <a:r>
              <a:rPr lang="en-US" dirty="0" err="1"/>
              <a:t>Stoewen</a:t>
            </a:r>
            <a:r>
              <a:rPr lang="en-US" dirty="0"/>
              <a:t>, D, L, 2022).</a:t>
            </a:r>
          </a:p>
        </p:txBody>
      </p:sp>
    </p:spTree>
    <p:extLst>
      <p:ext uri="{BB962C8B-B14F-4D97-AF65-F5344CB8AC3E}">
        <p14:creationId xmlns:p14="http://schemas.microsoft.com/office/powerpoint/2010/main" val="7321375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 calcmode="lin" valueType="num">
                                      <p:cBhvr additive="base">
                                        <p:cTn id="5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a:extLst>
            <a:ext uri="{FF2B5EF4-FFF2-40B4-BE49-F238E27FC236}">
              <a16:creationId xmlns:a16="http://schemas.microsoft.com/office/drawing/2014/main" id="{F628D0B2-94EF-CBE2-CAD3-ECECA7ED8220}"/>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66D7BE60-8FE8-B18C-108F-C4EBD01C5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9948" y="0"/>
            <a:ext cx="673210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064F12-E732-1A0D-4982-2BE3619427A0}"/>
              </a:ext>
            </a:extLst>
          </p:cNvPr>
          <p:cNvSpPr>
            <a:spLocks noGrp="1"/>
          </p:cNvSpPr>
          <p:nvPr>
            <p:ph type="title"/>
          </p:nvPr>
        </p:nvSpPr>
        <p:spPr>
          <a:xfrm>
            <a:off x="344643" y="85317"/>
            <a:ext cx="11606352" cy="1188720"/>
          </a:xfrm>
          <a:solidFill>
            <a:srgbClr val="FFFFFF"/>
          </a:solidFill>
          <a:ln>
            <a:solidFill>
              <a:srgbClr val="404040"/>
            </a:solidFill>
          </a:ln>
        </p:spPr>
        <p:txBody>
          <a:bodyPr>
            <a:normAutofit/>
          </a:bodyPr>
          <a:lstStyle/>
          <a:p>
            <a:r>
              <a:rPr lang="en-US" dirty="0">
                <a:solidFill>
                  <a:srgbClr val="404040"/>
                </a:solidFill>
              </a:rPr>
              <a:t>Evaluation Bowlby’s attachment theory</a:t>
            </a:r>
          </a:p>
        </p:txBody>
      </p:sp>
      <p:sp>
        <p:nvSpPr>
          <p:cNvPr id="3" name="Content Placeholder 2">
            <a:extLst>
              <a:ext uri="{FF2B5EF4-FFF2-40B4-BE49-F238E27FC236}">
                <a16:creationId xmlns:a16="http://schemas.microsoft.com/office/drawing/2014/main" id="{AAC9A1CA-9BE1-CA53-0C42-3511458EA840}"/>
              </a:ext>
            </a:extLst>
          </p:cNvPr>
          <p:cNvSpPr>
            <a:spLocks noGrp="1"/>
          </p:cNvSpPr>
          <p:nvPr>
            <p:ph idx="1"/>
          </p:nvPr>
        </p:nvSpPr>
        <p:spPr>
          <a:xfrm>
            <a:off x="1673714" y="1646433"/>
            <a:ext cx="8203934" cy="4541716"/>
          </a:xfrm>
        </p:spPr>
        <p:txBody>
          <a:bodyPr>
            <a:normAutofit/>
          </a:bodyPr>
          <a:lstStyle/>
          <a:p>
            <a:r>
              <a:rPr lang="en-US" dirty="0"/>
              <a:t>This theory was chosen as it explains the impact of  loss, separation and caregiving role reversal since Jenny’s father died and explains Jenny’s low mood, worry and emotional withdrawal (Khadka, 2022).</a:t>
            </a:r>
          </a:p>
          <a:p>
            <a:r>
              <a:rPr lang="en-US" dirty="0"/>
              <a:t>The Bowlby attachment theory is relevant for this case study and is widely used in health and social care settings.</a:t>
            </a:r>
          </a:p>
          <a:p>
            <a:r>
              <a:rPr lang="en-US" dirty="0"/>
              <a:t>However, there are limitations with this suggestion as it fails to explain Jenny’s resilience or problem-solving skills and less focus on social factors (McLeod, 2024).</a:t>
            </a:r>
          </a:p>
          <a:p>
            <a:r>
              <a:rPr lang="en-US" dirty="0"/>
              <a:t>The Bowlby theory is the best theory for Jenny’s situation, although the Jean Piaget’s Cognitive Development Theory suggest cognitive load is vital for young adults, and could explain and assist in understanding Jenny’s cognitive load and problem solving. This theory can explain how emotional stress can limit cognitive load which is vital for everyday life (</a:t>
            </a:r>
            <a:r>
              <a:rPr lang="en-US" dirty="0" err="1"/>
              <a:t>Pakpahan</a:t>
            </a:r>
            <a:r>
              <a:rPr lang="en-US" dirty="0"/>
              <a:t> and </a:t>
            </a:r>
            <a:r>
              <a:rPr lang="en-US" dirty="0" err="1"/>
              <a:t>Saragih</a:t>
            </a:r>
            <a:r>
              <a:rPr lang="en-US" dirty="0"/>
              <a:t> 2022).</a:t>
            </a:r>
          </a:p>
          <a:p>
            <a:endParaRPr lang="en-US" dirty="0"/>
          </a:p>
        </p:txBody>
      </p:sp>
    </p:spTree>
    <p:extLst>
      <p:ext uri="{BB962C8B-B14F-4D97-AF65-F5344CB8AC3E}">
        <p14:creationId xmlns:p14="http://schemas.microsoft.com/office/powerpoint/2010/main" val="192426008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a:extLst>
            <a:ext uri="{FF2B5EF4-FFF2-40B4-BE49-F238E27FC236}">
              <a16:creationId xmlns:a16="http://schemas.microsoft.com/office/drawing/2014/main" id="{80CB0399-9119-74DD-9A36-F5197DA17DB8}"/>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37CFF69F-0B7A-9712-CEF6-E4067B2301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9948" y="0"/>
            <a:ext cx="673210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1902B8-8793-2B8C-F558-CDA39C63D737}"/>
              </a:ext>
            </a:extLst>
          </p:cNvPr>
          <p:cNvSpPr>
            <a:spLocks noGrp="1"/>
          </p:cNvSpPr>
          <p:nvPr>
            <p:ph type="title"/>
          </p:nvPr>
        </p:nvSpPr>
        <p:spPr>
          <a:xfrm>
            <a:off x="1414558" y="223540"/>
            <a:ext cx="9362883" cy="1188720"/>
          </a:xfrm>
          <a:solidFill>
            <a:srgbClr val="FFFFFF"/>
          </a:solidFill>
          <a:ln>
            <a:solidFill>
              <a:srgbClr val="404040"/>
            </a:solidFill>
          </a:ln>
        </p:spPr>
        <p:txBody>
          <a:bodyPr>
            <a:normAutofit/>
          </a:bodyPr>
          <a:lstStyle/>
          <a:p>
            <a:r>
              <a:rPr lang="en-US" dirty="0">
                <a:solidFill>
                  <a:srgbClr val="404040"/>
                </a:solidFill>
              </a:rPr>
              <a:t>Conclusions</a:t>
            </a:r>
          </a:p>
        </p:txBody>
      </p:sp>
      <p:sp>
        <p:nvSpPr>
          <p:cNvPr id="3" name="Content Placeholder 2">
            <a:extLst>
              <a:ext uri="{FF2B5EF4-FFF2-40B4-BE49-F238E27FC236}">
                <a16:creationId xmlns:a16="http://schemas.microsoft.com/office/drawing/2014/main" id="{58B10C58-89B6-CE3B-5611-4E02E2F4B7E0}"/>
              </a:ext>
            </a:extLst>
          </p:cNvPr>
          <p:cNvSpPr>
            <a:spLocks noGrp="1"/>
          </p:cNvSpPr>
          <p:nvPr>
            <p:ph idx="1"/>
          </p:nvPr>
        </p:nvSpPr>
        <p:spPr>
          <a:xfrm>
            <a:off x="1280308" y="1944145"/>
            <a:ext cx="9362883" cy="3586615"/>
          </a:xfrm>
        </p:spPr>
        <p:txBody>
          <a:bodyPr>
            <a:normAutofit/>
          </a:bodyPr>
          <a:lstStyle/>
          <a:p>
            <a:r>
              <a:rPr lang="en-US" dirty="0"/>
              <a:t>Bowlby’s Attachment Theory is highly effective within explaining Jenny’s emotional well-being.</a:t>
            </a:r>
          </a:p>
          <a:p>
            <a:r>
              <a:rPr lang="en-US" dirty="0"/>
              <a:t>Jenny’s insecure attachment is created by bereavement and caregiving stress.</a:t>
            </a:r>
          </a:p>
          <a:p>
            <a:r>
              <a:rPr lang="en-US" dirty="0"/>
              <a:t>Interventions at school could help rebuild Jenny’s emotional security.</a:t>
            </a:r>
          </a:p>
          <a:p>
            <a:r>
              <a:rPr lang="en-US" dirty="0"/>
              <a:t>Psychology is significant in health and social care for understanding emotional needs, not just behavioral needs.</a:t>
            </a:r>
          </a:p>
          <a:p>
            <a:r>
              <a:rPr lang="en-US" dirty="0"/>
              <a:t>Understanding attachments can help professionals support young carers emotionally, not just practically.</a:t>
            </a:r>
          </a:p>
        </p:txBody>
      </p:sp>
    </p:spTree>
    <p:extLst>
      <p:ext uri="{BB962C8B-B14F-4D97-AF65-F5344CB8AC3E}">
        <p14:creationId xmlns:p14="http://schemas.microsoft.com/office/powerpoint/2010/main" val="414716552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a:extLst>
            <a:ext uri="{FF2B5EF4-FFF2-40B4-BE49-F238E27FC236}">
              <a16:creationId xmlns:a16="http://schemas.microsoft.com/office/drawing/2014/main" id="{218B70BE-B246-22CA-DDAC-BD2C26DC2170}"/>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8C481BC1-56FF-968E-D9AB-CC7C72D7A3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9948" y="0"/>
            <a:ext cx="673210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49D967-CF37-8EB2-53CA-7265A3D25E69}"/>
              </a:ext>
            </a:extLst>
          </p:cNvPr>
          <p:cNvSpPr>
            <a:spLocks noGrp="1"/>
          </p:cNvSpPr>
          <p:nvPr>
            <p:ph type="title"/>
          </p:nvPr>
        </p:nvSpPr>
        <p:spPr>
          <a:xfrm>
            <a:off x="1414558" y="138520"/>
            <a:ext cx="9362883" cy="1188720"/>
          </a:xfrm>
          <a:solidFill>
            <a:srgbClr val="FFFFFF"/>
          </a:solidFill>
          <a:ln>
            <a:solidFill>
              <a:srgbClr val="404040"/>
            </a:solidFill>
          </a:ln>
        </p:spPr>
        <p:txBody>
          <a:bodyPr>
            <a:normAutofit/>
          </a:bodyPr>
          <a:lstStyle/>
          <a:p>
            <a:r>
              <a:rPr lang="en-US" dirty="0">
                <a:solidFill>
                  <a:srgbClr val="404040"/>
                </a:solidFill>
              </a:rPr>
              <a:t>References:</a:t>
            </a:r>
          </a:p>
        </p:txBody>
      </p:sp>
      <p:sp>
        <p:nvSpPr>
          <p:cNvPr id="12" name="TextBox 11">
            <a:extLst>
              <a:ext uri="{FF2B5EF4-FFF2-40B4-BE49-F238E27FC236}">
                <a16:creationId xmlns:a16="http://schemas.microsoft.com/office/drawing/2014/main" id="{5DBB8FC1-18C0-4C10-A97B-701B994AC4DE}"/>
              </a:ext>
            </a:extLst>
          </p:cNvPr>
          <p:cNvSpPr txBox="1"/>
          <p:nvPr/>
        </p:nvSpPr>
        <p:spPr>
          <a:xfrm>
            <a:off x="643480" y="1686457"/>
            <a:ext cx="10637664" cy="4278094"/>
          </a:xfrm>
          <a:prstGeom prst="rect">
            <a:avLst/>
          </a:prstGeom>
          <a:noFill/>
        </p:spPr>
        <p:txBody>
          <a:bodyPr wrap="square">
            <a:spAutoFit/>
          </a:bodyPr>
          <a:lstStyle/>
          <a:p>
            <a:pPr marL="63500">
              <a:buNone/>
            </a:pPr>
            <a:r>
              <a:rPr lang="en-GB" sz="1600" b="1" dirty="0">
                <a:effectLst/>
                <a:latin typeface="Arial" panose="020B0604020202020204" pitchFamily="34" charset="0"/>
                <a:ea typeface="Arial" panose="020B0604020202020204" pitchFamily="34" charset="0"/>
              </a:rPr>
              <a:t>Khadka, C., 2022. The evolution of attachment theory: From Bowlby to modern perspectives. </a:t>
            </a:r>
            <a:r>
              <a:rPr lang="en-GB" sz="1600" b="1" i="1" dirty="0">
                <a:effectLst/>
                <a:latin typeface="Arial" panose="020B0604020202020204" pitchFamily="34" charset="0"/>
                <a:ea typeface="Arial" panose="020B0604020202020204" pitchFamily="34" charset="0"/>
              </a:rPr>
              <a:t>TUTA Journal</a:t>
            </a:r>
            <a:r>
              <a:rPr lang="en-GB" sz="1600" b="1" dirty="0">
                <a:effectLst/>
                <a:latin typeface="Arial" panose="020B0604020202020204" pitchFamily="34" charset="0"/>
                <a:ea typeface="Arial" panose="020B0604020202020204" pitchFamily="34" charset="0"/>
              </a:rPr>
              <a:t>, pp.125-140.</a:t>
            </a:r>
          </a:p>
          <a:p>
            <a:pPr marL="63500">
              <a:buNone/>
            </a:pPr>
            <a:endParaRPr lang="en-GB" sz="1600" b="1" dirty="0">
              <a:effectLst/>
              <a:latin typeface="Arial" panose="020B0604020202020204" pitchFamily="34" charset="0"/>
              <a:ea typeface="Arial" panose="020B0604020202020204" pitchFamily="34" charset="0"/>
            </a:endParaRPr>
          </a:p>
          <a:p>
            <a:pPr marL="63500">
              <a:buNone/>
            </a:pPr>
            <a:r>
              <a:rPr lang="en-GB" sz="1600" b="1" dirty="0">
                <a:effectLst/>
                <a:latin typeface="Arial" panose="020B0604020202020204" pitchFamily="34" charset="0"/>
                <a:ea typeface="Arial" panose="020B0604020202020204" pitchFamily="34" charset="0"/>
              </a:rPr>
              <a:t>McLeod, S., 2024. John Bowlby’s attachment theory. </a:t>
            </a:r>
            <a:r>
              <a:rPr lang="en-GB" sz="1600" b="1" i="1" dirty="0">
                <a:effectLst/>
                <a:latin typeface="Arial" panose="020B0604020202020204" pitchFamily="34" charset="0"/>
                <a:ea typeface="Arial" panose="020B0604020202020204" pitchFamily="34" charset="0"/>
              </a:rPr>
              <a:t>Simply psychology</a:t>
            </a:r>
            <a:r>
              <a:rPr lang="en-GB" sz="1600" b="1" dirty="0">
                <a:effectLst/>
                <a:latin typeface="Arial" panose="020B0604020202020204" pitchFamily="34" charset="0"/>
                <a:ea typeface="Arial" panose="020B0604020202020204" pitchFamily="34" charset="0"/>
              </a:rPr>
              <a:t>.</a:t>
            </a:r>
          </a:p>
          <a:p>
            <a:pPr marL="63500">
              <a:buNone/>
            </a:pPr>
            <a:endParaRPr lang="en-GB" sz="1600" b="1" dirty="0">
              <a:effectLst/>
              <a:latin typeface="Arial" panose="020B0604020202020204" pitchFamily="34" charset="0"/>
              <a:ea typeface="Arial" panose="020B0604020202020204" pitchFamily="34" charset="0"/>
            </a:endParaRPr>
          </a:p>
          <a:p>
            <a:pPr marL="63500">
              <a:buNone/>
            </a:pPr>
            <a:r>
              <a:rPr lang="en-US" sz="1600" b="1" dirty="0" err="1">
                <a:effectLst/>
                <a:latin typeface="Arial" panose="020B0604020202020204" pitchFamily="34" charset="0"/>
                <a:ea typeface="Arial" panose="020B0604020202020204" pitchFamily="34" charset="0"/>
              </a:rPr>
              <a:t>Pakpahan</a:t>
            </a:r>
            <a:r>
              <a:rPr lang="en-US" sz="1600" b="1" dirty="0">
                <a:effectLst/>
                <a:latin typeface="Arial" panose="020B0604020202020204" pitchFamily="34" charset="0"/>
                <a:ea typeface="Arial" panose="020B0604020202020204" pitchFamily="34" charset="0"/>
              </a:rPr>
              <a:t>, F.H. and </a:t>
            </a:r>
            <a:r>
              <a:rPr lang="en-US" sz="1600" b="1" dirty="0" err="1">
                <a:effectLst/>
                <a:latin typeface="Arial" panose="020B0604020202020204" pitchFamily="34" charset="0"/>
                <a:ea typeface="Arial" panose="020B0604020202020204" pitchFamily="34" charset="0"/>
              </a:rPr>
              <a:t>Saragih</a:t>
            </a:r>
            <a:r>
              <a:rPr lang="en-US" sz="1600" b="1" dirty="0">
                <a:effectLst/>
                <a:latin typeface="Arial" panose="020B0604020202020204" pitchFamily="34" charset="0"/>
                <a:ea typeface="Arial" panose="020B0604020202020204" pitchFamily="34" charset="0"/>
              </a:rPr>
              <a:t>, M., 2022. Theory of cognitive development by Jean Piaget. </a:t>
            </a:r>
            <a:r>
              <a:rPr lang="en-US" sz="1600" b="1" i="1" dirty="0">
                <a:effectLst/>
                <a:latin typeface="Arial" panose="020B0604020202020204" pitchFamily="34" charset="0"/>
                <a:ea typeface="Arial" panose="020B0604020202020204" pitchFamily="34" charset="0"/>
              </a:rPr>
              <a:t>Journal of Applied Linguistics</a:t>
            </a:r>
            <a:r>
              <a:rPr lang="en-US" sz="1600" b="1" dirty="0">
                <a:effectLst/>
                <a:latin typeface="Arial" panose="020B0604020202020204" pitchFamily="34" charset="0"/>
                <a:ea typeface="Arial" panose="020B0604020202020204" pitchFamily="34" charset="0"/>
              </a:rPr>
              <a:t>, </a:t>
            </a:r>
            <a:r>
              <a:rPr lang="en-US" sz="1600" b="1" i="1" dirty="0">
                <a:effectLst/>
                <a:latin typeface="Arial" panose="020B0604020202020204" pitchFamily="34" charset="0"/>
                <a:ea typeface="Arial" panose="020B0604020202020204" pitchFamily="34" charset="0"/>
              </a:rPr>
              <a:t>2</a:t>
            </a:r>
            <a:r>
              <a:rPr lang="en-US" sz="1600" b="1" dirty="0">
                <a:effectLst/>
                <a:latin typeface="Arial" panose="020B0604020202020204" pitchFamily="34" charset="0"/>
                <a:ea typeface="Arial" panose="020B0604020202020204" pitchFamily="34" charset="0"/>
              </a:rPr>
              <a:t>(1), pp.55-60.a</a:t>
            </a:r>
          </a:p>
          <a:p>
            <a:pPr marL="63500">
              <a:buNone/>
            </a:pPr>
            <a:endParaRPr lang="en-GB" sz="1600" b="1" dirty="0">
              <a:effectLst/>
              <a:latin typeface="Arial" panose="020B0604020202020204" pitchFamily="34" charset="0"/>
              <a:ea typeface="Arial" panose="020B0604020202020204" pitchFamily="34" charset="0"/>
            </a:endParaRPr>
          </a:p>
          <a:p>
            <a:pPr marL="63500">
              <a:buNone/>
            </a:pPr>
            <a:r>
              <a:rPr lang="en-US" sz="1600" b="1" dirty="0">
                <a:effectLst/>
                <a:latin typeface="Arial" panose="020B0604020202020204" pitchFamily="34" charset="0"/>
                <a:ea typeface="Arial" panose="020B0604020202020204" pitchFamily="34" charset="0"/>
              </a:rPr>
              <a:t>Robledo, J.P., Cross, I., Boada-Bayona, L. and </a:t>
            </a:r>
            <a:r>
              <a:rPr lang="en-US" sz="1600" b="1" dirty="0" err="1">
                <a:effectLst/>
                <a:latin typeface="Arial" panose="020B0604020202020204" pitchFamily="34" charset="0"/>
                <a:ea typeface="Arial" panose="020B0604020202020204" pitchFamily="34" charset="0"/>
              </a:rPr>
              <a:t>Demogeot</a:t>
            </a:r>
            <a:r>
              <a:rPr lang="en-US" sz="1600" b="1" dirty="0">
                <a:effectLst/>
                <a:latin typeface="Arial" panose="020B0604020202020204" pitchFamily="34" charset="0"/>
                <a:ea typeface="Arial" panose="020B0604020202020204" pitchFamily="34" charset="0"/>
              </a:rPr>
              <a:t>, N., 2022. Back to basics: A re-evaluation of the relevance of imprinting in the genesis of Bowlby’s attachment theory. </a:t>
            </a:r>
            <a:r>
              <a:rPr lang="en-US" sz="1600" b="1" i="1" dirty="0">
                <a:effectLst/>
                <a:latin typeface="Arial" panose="020B0604020202020204" pitchFamily="34" charset="0"/>
                <a:ea typeface="Arial" panose="020B0604020202020204" pitchFamily="34" charset="0"/>
              </a:rPr>
              <a:t>Frontiers in Psychology</a:t>
            </a:r>
            <a:r>
              <a:rPr lang="en-US" sz="1600" b="1" dirty="0">
                <a:effectLst/>
                <a:latin typeface="Arial" panose="020B0604020202020204" pitchFamily="34" charset="0"/>
                <a:ea typeface="Arial" panose="020B0604020202020204" pitchFamily="34" charset="0"/>
              </a:rPr>
              <a:t>, </a:t>
            </a:r>
            <a:r>
              <a:rPr lang="en-US" sz="1600" b="1" i="1" dirty="0">
                <a:effectLst/>
                <a:latin typeface="Arial" panose="020B0604020202020204" pitchFamily="34" charset="0"/>
                <a:ea typeface="Arial" panose="020B0604020202020204" pitchFamily="34" charset="0"/>
              </a:rPr>
              <a:t>13</a:t>
            </a:r>
            <a:r>
              <a:rPr lang="en-US" sz="1600" b="1" dirty="0">
                <a:effectLst/>
                <a:latin typeface="Arial" panose="020B0604020202020204" pitchFamily="34" charset="0"/>
                <a:ea typeface="Arial" panose="020B0604020202020204" pitchFamily="34" charset="0"/>
              </a:rPr>
              <a:t>, p.1033746.</a:t>
            </a:r>
          </a:p>
          <a:p>
            <a:pPr marL="63500">
              <a:buNone/>
            </a:pPr>
            <a:endParaRPr lang="en-GB" sz="1600" b="1" dirty="0">
              <a:effectLst/>
              <a:latin typeface="Arial" panose="020B0604020202020204" pitchFamily="34" charset="0"/>
              <a:ea typeface="Arial" panose="020B0604020202020204" pitchFamily="34" charset="0"/>
            </a:endParaRPr>
          </a:p>
          <a:p>
            <a:pPr marL="63500">
              <a:buNone/>
            </a:pPr>
            <a:r>
              <a:rPr lang="en-GB" sz="1600" b="1" dirty="0">
                <a:effectLst/>
                <a:latin typeface="Arial" panose="020B0604020202020204" pitchFamily="34" charset="0"/>
                <a:ea typeface="Arial" panose="020B0604020202020204" pitchFamily="34" charset="0"/>
              </a:rPr>
              <a:t>Stevens, M., Brimblecombe, N., Gowen, S., Skyer, R. and Moriarty, J., 2024. Young carers’ experiences of services and support: What is helpful and how can support be improved?. </a:t>
            </a:r>
            <a:r>
              <a:rPr lang="en-GB" sz="1600" b="1" i="1" dirty="0" err="1">
                <a:effectLst/>
                <a:latin typeface="Arial" panose="020B0604020202020204" pitchFamily="34" charset="0"/>
                <a:ea typeface="Arial" panose="020B0604020202020204" pitchFamily="34" charset="0"/>
              </a:rPr>
              <a:t>PLoS</a:t>
            </a:r>
            <a:r>
              <a:rPr lang="en-GB" sz="1600" b="1" i="1" dirty="0">
                <a:effectLst/>
                <a:latin typeface="Arial" panose="020B0604020202020204" pitchFamily="34" charset="0"/>
                <a:ea typeface="Arial" panose="020B0604020202020204" pitchFamily="34" charset="0"/>
              </a:rPr>
              <a:t> One</a:t>
            </a:r>
            <a:r>
              <a:rPr lang="en-GB" sz="1600" b="1" dirty="0">
                <a:effectLst/>
                <a:latin typeface="Arial" panose="020B0604020202020204" pitchFamily="34" charset="0"/>
                <a:ea typeface="Arial" panose="020B0604020202020204" pitchFamily="34" charset="0"/>
              </a:rPr>
              <a:t>, </a:t>
            </a:r>
            <a:r>
              <a:rPr lang="en-GB" sz="1600" b="1" i="1" dirty="0">
                <a:effectLst/>
                <a:latin typeface="Arial" panose="020B0604020202020204" pitchFamily="34" charset="0"/>
                <a:ea typeface="Arial" panose="020B0604020202020204" pitchFamily="34" charset="0"/>
              </a:rPr>
              <a:t>19</a:t>
            </a:r>
            <a:r>
              <a:rPr lang="en-GB" sz="1600" b="1" dirty="0">
                <a:effectLst/>
                <a:latin typeface="Arial" panose="020B0604020202020204" pitchFamily="34" charset="0"/>
                <a:ea typeface="Arial" panose="020B0604020202020204" pitchFamily="34" charset="0"/>
              </a:rPr>
              <a:t>(3), p.e0300551.</a:t>
            </a:r>
          </a:p>
          <a:p>
            <a:pPr marL="63500">
              <a:buNone/>
            </a:pPr>
            <a:endParaRPr lang="en-GB" sz="1600" b="1" dirty="0">
              <a:effectLst/>
              <a:latin typeface="Arial" panose="020B0604020202020204" pitchFamily="34" charset="0"/>
              <a:ea typeface="Arial" panose="020B0604020202020204" pitchFamily="34" charset="0"/>
            </a:endParaRPr>
          </a:p>
          <a:p>
            <a:pPr marL="63500">
              <a:buNone/>
            </a:pPr>
            <a:r>
              <a:rPr lang="en-GB" sz="1600" b="1" dirty="0" err="1">
                <a:effectLst/>
                <a:latin typeface="Arial" panose="020B0604020202020204" pitchFamily="34" charset="0"/>
                <a:ea typeface="Arial" panose="020B0604020202020204" pitchFamily="34" charset="0"/>
              </a:rPr>
              <a:t>Stoewen</a:t>
            </a:r>
            <a:r>
              <a:rPr lang="en-GB" sz="1600" b="1" dirty="0">
                <a:effectLst/>
                <a:latin typeface="Arial" panose="020B0604020202020204" pitchFamily="34" charset="0"/>
                <a:ea typeface="Arial" panose="020B0604020202020204" pitchFamily="34" charset="0"/>
              </a:rPr>
              <a:t>, D.L., 2022. Nature, nurture, and mental health Part 1: The influence of genetics, psychology, and biology. </a:t>
            </a:r>
            <a:r>
              <a:rPr lang="en-GB" sz="1600" b="1" i="1" dirty="0">
                <a:effectLst/>
                <a:latin typeface="Arial" panose="020B0604020202020204" pitchFamily="34" charset="0"/>
                <a:ea typeface="Arial" panose="020B0604020202020204" pitchFamily="34" charset="0"/>
              </a:rPr>
              <a:t>The Canadian Veterinary Journal</a:t>
            </a:r>
            <a:r>
              <a:rPr lang="en-GB" sz="1600" b="1" dirty="0">
                <a:effectLst/>
                <a:latin typeface="Arial" panose="020B0604020202020204" pitchFamily="34" charset="0"/>
                <a:ea typeface="Arial" panose="020B0604020202020204" pitchFamily="34" charset="0"/>
              </a:rPr>
              <a:t>, </a:t>
            </a:r>
            <a:r>
              <a:rPr lang="en-GB" sz="1600" b="1" i="1" dirty="0">
                <a:effectLst/>
                <a:latin typeface="Arial" panose="020B0604020202020204" pitchFamily="34" charset="0"/>
                <a:ea typeface="Arial" panose="020B0604020202020204" pitchFamily="34" charset="0"/>
              </a:rPr>
              <a:t>63</a:t>
            </a:r>
            <a:r>
              <a:rPr lang="en-GB" sz="1600" b="1" dirty="0">
                <a:effectLst/>
                <a:latin typeface="Arial" panose="020B0604020202020204" pitchFamily="34" charset="0"/>
                <a:ea typeface="Arial" panose="020B0604020202020204" pitchFamily="34" charset="0"/>
              </a:rPr>
              <a:t>(4), p.427.</a:t>
            </a:r>
          </a:p>
        </p:txBody>
      </p:sp>
    </p:spTree>
    <p:extLst>
      <p:ext uri="{BB962C8B-B14F-4D97-AF65-F5344CB8AC3E}">
        <p14:creationId xmlns:p14="http://schemas.microsoft.com/office/powerpoint/2010/main" val="60248337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Parcel</Template>
  <TotalTime>4470</TotalTime>
  <Words>1379</Words>
  <Application>Microsoft Macintosh PowerPoint</Application>
  <PresentationFormat>Widescreen</PresentationFormat>
  <Paragraphs>104</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Arial</vt:lpstr>
      <vt:lpstr>Gill Sans MT</vt:lpstr>
      <vt:lpstr>Parcel</vt:lpstr>
      <vt:lpstr>Supporting a young carer:  an attachment theory perspective on Jenny’s development.</vt:lpstr>
      <vt:lpstr>introduction</vt:lpstr>
      <vt:lpstr>Scenario</vt:lpstr>
      <vt:lpstr>Bowlby’s attachment theory</vt:lpstr>
      <vt:lpstr>Bowlby’s attachment theory with jenny</vt:lpstr>
      <vt:lpstr>Practical strategies to support jenny’s experience.</vt:lpstr>
      <vt:lpstr>Nature vs Nurture in jenny development</vt:lpstr>
      <vt:lpstr>Evaluation Bowlby’s attachment theory</vt:lpstr>
      <vt:lpstr>Conclusions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AZIZ, SHARYA (PGT)</dc:creator>
  <cp:lastModifiedBy>AZIZ, SHARYA (PGT)</cp:lastModifiedBy>
  <cp:revision>9</cp:revision>
  <dcterms:created xsi:type="dcterms:W3CDTF">2026-02-06T16:23:22Z</dcterms:created>
  <dcterms:modified xsi:type="dcterms:W3CDTF">2026-02-15T21:02:27Z</dcterms:modified>
</cp:coreProperties>
</file>