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9" r:id="rId1"/>
  </p:sldMasterIdLst>
  <p:notesMasterIdLst>
    <p:notesMasterId r:id="rId35"/>
  </p:notesMasterIdLst>
  <p:handoutMasterIdLst>
    <p:handoutMasterId r:id="rId36"/>
  </p:handoutMasterIdLst>
  <p:sldIdLst>
    <p:sldId id="291" r:id="rId2"/>
    <p:sldId id="293" r:id="rId3"/>
    <p:sldId id="294" r:id="rId4"/>
    <p:sldId id="295" r:id="rId5"/>
    <p:sldId id="300" r:id="rId6"/>
    <p:sldId id="319" r:id="rId7"/>
    <p:sldId id="324" r:id="rId8"/>
    <p:sldId id="325" r:id="rId9"/>
    <p:sldId id="318" r:id="rId10"/>
    <p:sldId id="303" r:id="rId11"/>
    <p:sldId id="304" r:id="rId12"/>
    <p:sldId id="305" r:id="rId13"/>
    <p:sldId id="306" r:id="rId14"/>
    <p:sldId id="273" r:id="rId15"/>
    <p:sldId id="292" r:id="rId16"/>
    <p:sldId id="276" r:id="rId17"/>
    <p:sldId id="307" r:id="rId18"/>
    <p:sldId id="308" r:id="rId19"/>
    <p:sldId id="309" r:id="rId20"/>
    <p:sldId id="310" r:id="rId21"/>
    <p:sldId id="311" r:id="rId22"/>
    <p:sldId id="312" r:id="rId23"/>
    <p:sldId id="313" r:id="rId24"/>
    <p:sldId id="314" r:id="rId25"/>
    <p:sldId id="297" r:id="rId26"/>
    <p:sldId id="274" r:id="rId27"/>
    <p:sldId id="275" r:id="rId28"/>
    <p:sldId id="277" r:id="rId29"/>
    <p:sldId id="278" r:id="rId30"/>
    <p:sldId id="279" r:id="rId31"/>
    <p:sldId id="281" r:id="rId32"/>
    <p:sldId id="316" r:id="rId33"/>
    <p:sldId id="315" r:id="rId3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7D382D-4E71-4CBD-B72B-C8D1C81C42A7}" v="2" dt="2024-02-21T18:32:54.3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4"/>
    <p:restoredTop sz="94626"/>
  </p:normalViewPr>
  <p:slideViewPr>
    <p:cSldViewPr snapToGrid="0" snapToObjects="1">
      <p:cViewPr varScale="1">
        <p:scale>
          <a:sx n="108" d="100"/>
          <a:sy n="108" d="100"/>
        </p:scale>
        <p:origin x="1704" y="12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65" d="100"/>
          <a:sy n="65" d="100"/>
        </p:scale>
        <p:origin x="2670" y="6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hola Welton" userId="33867cc6-3c98-481e-a066-a55221f849bb" providerId="ADAL" clId="{AC7D382D-4E71-4CBD-B72B-C8D1C81C42A7}"/>
    <pc:docChg chg="addSld delSld modSld">
      <pc:chgData name="Nichola Welton" userId="33867cc6-3c98-481e-a066-a55221f849bb" providerId="ADAL" clId="{AC7D382D-4E71-4CBD-B72B-C8D1C81C42A7}" dt="2024-02-21T18:38:01.840" v="10" actId="47"/>
      <pc:docMkLst>
        <pc:docMk/>
      </pc:docMkLst>
      <pc:sldChg chg="modSp mod">
        <pc:chgData name="Nichola Welton" userId="33867cc6-3c98-481e-a066-a55221f849bb" providerId="ADAL" clId="{AC7D382D-4E71-4CBD-B72B-C8D1C81C42A7}" dt="2024-02-21T18:29:11.499" v="2"/>
        <pc:sldMkLst>
          <pc:docMk/>
          <pc:sldMk cId="2441147671" sldId="319"/>
        </pc:sldMkLst>
        <pc:spChg chg="mod">
          <ac:chgData name="Nichola Welton" userId="33867cc6-3c98-481e-a066-a55221f849bb" providerId="ADAL" clId="{AC7D382D-4E71-4CBD-B72B-C8D1C81C42A7}" dt="2024-02-21T18:29:11.499" v="2"/>
          <ac:spMkLst>
            <pc:docMk/>
            <pc:sldMk cId="2441147671" sldId="319"/>
            <ac:spMk id="8" creationId="{FAE71CF9-2E2E-4782-80AC-9786B33BDE99}"/>
          </ac:spMkLst>
        </pc:spChg>
      </pc:sldChg>
      <pc:sldChg chg="del">
        <pc:chgData name="Nichola Welton" userId="33867cc6-3c98-481e-a066-a55221f849bb" providerId="ADAL" clId="{AC7D382D-4E71-4CBD-B72B-C8D1C81C42A7}" dt="2024-02-21T18:30:57.343" v="3" actId="47"/>
        <pc:sldMkLst>
          <pc:docMk/>
          <pc:sldMk cId="1702386567" sldId="320"/>
        </pc:sldMkLst>
      </pc:sldChg>
      <pc:sldChg chg="del">
        <pc:chgData name="Nichola Welton" userId="33867cc6-3c98-481e-a066-a55221f849bb" providerId="ADAL" clId="{AC7D382D-4E71-4CBD-B72B-C8D1C81C42A7}" dt="2024-02-21T18:38:00.453" v="9" actId="47"/>
        <pc:sldMkLst>
          <pc:docMk/>
          <pc:sldMk cId="3444286172" sldId="321"/>
        </pc:sldMkLst>
      </pc:sldChg>
      <pc:sldChg chg="del">
        <pc:chgData name="Nichola Welton" userId="33867cc6-3c98-481e-a066-a55221f849bb" providerId="ADAL" clId="{AC7D382D-4E71-4CBD-B72B-C8D1C81C42A7}" dt="2024-02-21T18:37:58.941" v="8" actId="47"/>
        <pc:sldMkLst>
          <pc:docMk/>
          <pc:sldMk cId="2675470289" sldId="322"/>
        </pc:sldMkLst>
      </pc:sldChg>
      <pc:sldChg chg="del">
        <pc:chgData name="Nichola Welton" userId="33867cc6-3c98-481e-a066-a55221f849bb" providerId="ADAL" clId="{AC7D382D-4E71-4CBD-B72B-C8D1C81C42A7}" dt="2024-02-21T18:38:01.840" v="10" actId="47"/>
        <pc:sldMkLst>
          <pc:docMk/>
          <pc:sldMk cId="2773023685" sldId="323"/>
        </pc:sldMkLst>
      </pc:sldChg>
      <pc:sldChg chg="addSp delSp modSp new">
        <pc:chgData name="Nichola Welton" userId="33867cc6-3c98-481e-a066-a55221f849bb" providerId="ADAL" clId="{AC7D382D-4E71-4CBD-B72B-C8D1C81C42A7}" dt="2024-02-21T18:31:07.442" v="5"/>
        <pc:sldMkLst>
          <pc:docMk/>
          <pc:sldMk cId="2662591306" sldId="324"/>
        </pc:sldMkLst>
        <pc:spChg chg="del">
          <ac:chgData name="Nichola Welton" userId="33867cc6-3c98-481e-a066-a55221f849bb" providerId="ADAL" clId="{AC7D382D-4E71-4CBD-B72B-C8D1C81C42A7}" dt="2024-02-21T18:31:07.442" v="5"/>
          <ac:spMkLst>
            <pc:docMk/>
            <pc:sldMk cId="2662591306" sldId="324"/>
            <ac:spMk id="3" creationId="{F55FDFA9-F572-080A-410B-C9984A5C7C89}"/>
          </ac:spMkLst>
        </pc:spChg>
        <pc:picChg chg="add mod">
          <ac:chgData name="Nichola Welton" userId="33867cc6-3c98-481e-a066-a55221f849bb" providerId="ADAL" clId="{AC7D382D-4E71-4CBD-B72B-C8D1C81C42A7}" dt="2024-02-21T18:31:07.442" v="5"/>
          <ac:picMkLst>
            <pc:docMk/>
            <pc:sldMk cId="2662591306" sldId="324"/>
            <ac:picMk id="1026" creationId="{B6406A31-6187-7F3F-EAC1-E14C2889D174}"/>
          </ac:picMkLst>
        </pc:picChg>
      </pc:sldChg>
      <pc:sldChg chg="addSp delSp modSp new">
        <pc:chgData name="Nichola Welton" userId="33867cc6-3c98-481e-a066-a55221f849bb" providerId="ADAL" clId="{AC7D382D-4E71-4CBD-B72B-C8D1C81C42A7}" dt="2024-02-21T18:32:54.331" v="7"/>
        <pc:sldMkLst>
          <pc:docMk/>
          <pc:sldMk cId="1635370828" sldId="325"/>
        </pc:sldMkLst>
        <pc:spChg chg="del">
          <ac:chgData name="Nichola Welton" userId="33867cc6-3c98-481e-a066-a55221f849bb" providerId="ADAL" clId="{AC7D382D-4E71-4CBD-B72B-C8D1C81C42A7}" dt="2024-02-21T18:32:54.331" v="7"/>
          <ac:spMkLst>
            <pc:docMk/>
            <pc:sldMk cId="1635370828" sldId="325"/>
            <ac:spMk id="3" creationId="{681CF36F-CC7A-A5FF-E5C8-E78141568EC6}"/>
          </ac:spMkLst>
        </pc:spChg>
        <pc:picChg chg="add mod">
          <ac:chgData name="Nichola Welton" userId="33867cc6-3c98-481e-a066-a55221f849bb" providerId="ADAL" clId="{AC7D382D-4E71-4CBD-B72B-C8D1C81C42A7}" dt="2024-02-21T18:32:54.331" v="7"/>
          <ac:picMkLst>
            <pc:docMk/>
            <pc:sldMk cId="1635370828" sldId="325"/>
            <ac:picMk id="2050" creationId="{9B53F032-4D45-DCD2-80A9-83CB0939AE24}"/>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A6B8DC-E75B-4A20-9AE6-D6AF18EFD18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47429CD1-737C-4DF1-BB1A-9165EE6C296B}">
      <dgm:prSet/>
      <dgm:spPr/>
      <dgm:t>
        <a:bodyPr/>
        <a:lstStyle/>
        <a:p>
          <a:pPr rtl="0"/>
          <a:r>
            <a:rPr lang="en-GB"/>
            <a:t>Our own perceptions.. </a:t>
          </a:r>
        </a:p>
      </dgm:t>
    </dgm:pt>
    <dgm:pt modelId="{0B4F5DB4-8078-423C-BA15-251CF3363487}" type="parTrans" cxnId="{D414A49E-0C58-4240-B361-3E42978A74F8}">
      <dgm:prSet/>
      <dgm:spPr/>
      <dgm:t>
        <a:bodyPr/>
        <a:lstStyle/>
        <a:p>
          <a:endParaRPr lang="en-US"/>
        </a:p>
      </dgm:t>
    </dgm:pt>
    <dgm:pt modelId="{8E4CB029-F34F-4265-BBD6-955C73941107}" type="sibTrans" cxnId="{D414A49E-0C58-4240-B361-3E42978A74F8}">
      <dgm:prSet/>
      <dgm:spPr/>
      <dgm:t>
        <a:bodyPr/>
        <a:lstStyle/>
        <a:p>
          <a:endParaRPr lang="en-US"/>
        </a:p>
      </dgm:t>
    </dgm:pt>
    <dgm:pt modelId="{DBE85A79-F338-4E66-BC39-72D42BBAE96C}">
      <dgm:prSet/>
      <dgm:spPr/>
      <dgm:t>
        <a:bodyPr/>
        <a:lstStyle/>
        <a:p>
          <a:pPr rtl="0"/>
          <a:r>
            <a:rPr lang="en-GB"/>
            <a:t>Why do we need to think Globally?</a:t>
          </a:r>
        </a:p>
      </dgm:t>
    </dgm:pt>
    <dgm:pt modelId="{16AADE7E-E331-4E09-822F-DEB7FD42E4D6}" type="parTrans" cxnId="{361B4DF5-7456-4183-A887-635A07F41F43}">
      <dgm:prSet/>
      <dgm:spPr/>
      <dgm:t>
        <a:bodyPr/>
        <a:lstStyle/>
        <a:p>
          <a:endParaRPr lang="en-US"/>
        </a:p>
      </dgm:t>
    </dgm:pt>
    <dgm:pt modelId="{EA1EE6B2-35E2-4314-A789-AFB654C15D7F}" type="sibTrans" cxnId="{361B4DF5-7456-4183-A887-635A07F41F43}">
      <dgm:prSet/>
      <dgm:spPr/>
      <dgm:t>
        <a:bodyPr/>
        <a:lstStyle/>
        <a:p>
          <a:endParaRPr lang="en-US"/>
        </a:p>
      </dgm:t>
    </dgm:pt>
    <dgm:pt modelId="{62778E02-24FC-430D-84E7-9C4D4FB3791A}">
      <dgm:prSet/>
      <dgm:spPr/>
      <dgm:t>
        <a:bodyPr/>
        <a:lstStyle/>
        <a:p>
          <a:pPr rtl="0"/>
          <a:r>
            <a:rPr lang="en-GB"/>
            <a:t>How do issues effect us locally?</a:t>
          </a:r>
        </a:p>
      </dgm:t>
    </dgm:pt>
    <dgm:pt modelId="{09F78185-2E95-4EF0-A019-A93E64BA65AA}" type="parTrans" cxnId="{38AA76E1-A184-4224-9FAE-37D47834CAC1}">
      <dgm:prSet/>
      <dgm:spPr/>
      <dgm:t>
        <a:bodyPr/>
        <a:lstStyle/>
        <a:p>
          <a:endParaRPr lang="en-US"/>
        </a:p>
      </dgm:t>
    </dgm:pt>
    <dgm:pt modelId="{AD48D7FE-10CE-4BD8-B1CA-200074CB42D6}" type="sibTrans" cxnId="{38AA76E1-A184-4224-9FAE-37D47834CAC1}">
      <dgm:prSet/>
      <dgm:spPr/>
      <dgm:t>
        <a:bodyPr/>
        <a:lstStyle/>
        <a:p>
          <a:endParaRPr lang="en-US"/>
        </a:p>
      </dgm:t>
    </dgm:pt>
    <dgm:pt modelId="{08C16F1A-203A-46B0-BC1D-A2A29AF6A70F}">
      <dgm:prSet/>
      <dgm:spPr/>
      <dgm:t>
        <a:bodyPr/>
        <a:lstStyle/>
        <a:p>
          <a:pPr rtl="0"/>
          <a:r>
            <a:rPr lang="en-GB"/>
            <a:t>What is our role as Youth Workers ? </a:t>
          </a:r>
        </a:p>
      </dgm:t>
    </dgm:pt>
    <dgm:pt modelId="{466EEFD0-5AC6-46C2-AD83-4BD8053E1973}" type="parTrans" cxnId="{ADC77B4E-FC23-469B-9C21-AA52D374DCBF}">
      <dgm:prSet/>
      <dgm:spPr/>
      <dgm:t>
        <a:bodyPr/>
        <a:lstStyle/>
        <a:p>
          <a:endParaRPr lang="en-US"/>
        </a:p>
      </dgm:t>
    </dgm:pt>
    <dgm:pt modelId="{1066E84E-5482-462F-A08B-43EF10E3E6C8}" type="sibTrans" cxnId="{ADC77B4E-FC23-469B-9C21-AA52D374DCBF}">
      <dgm:prSet/>
      <dgm:spPr/>
      <dgm:t>
        <a:bodyPr/>
        <a:lstStyle/>
        <a:p>
          <a:endParaRPr lang="en-US"/>
        </a:p>
      </dgm:t>
    </dgm:pt>
    <dgm:pt modelId="{C077F228-6E4B-4F09-A093-9A3525030178}" type="pres">
      <dgm:prSet presAssocID="{E3A6B8DC-E75B-4A20-9AE6-D6AF18EFD18B}" presName="linear" presStyleCnt="0">
        <dgm:presLayoutVars>
          <dgm:animLvl val="lvl"/>
          <dgm:resizeHandles val="exact"/>
        </dgm:presLayoutVars>
      </dgm:prSet>
      <dgm:spPr/>
    </dgm:pt>
    <dgm:pt modelId="{BA0C8E8F-E140-407E-B5BE-59FFDFD18557}" type="pres">
      <dgm:prSet presAssocID="{47429CD1-737C-4DF1-BB1A-9165EE6C296B}" presName="parentText" presStyleLbl="node1" presStyleIdx="0" presStyleCnt="4">
        <dgm:presLayoutVars>
          <dgm:chMax val="0"/>
          <dgm:bulletEnabled val="1"/>
        </dgm:presLayoutVars>
      </dgm:prSet>
      <dgm:spPr/>
    </dgm:pt>
    <dgm:pt modelId="{4448A88B-0A74-4252-A22E-C11CC6CB6812}" type="pres">
      <dgm:prSet presAssocID="{8E4CB029-F34F-4265-BBD6-955C73941107}" presName="spacer" presStyleCnt="0"/>
      <dgm:spPr/>
    </dgm:pt>
    <dgm:pt modelId="{7EA83C21-F68B-4A0F-8390-1CF45A7AB6EF}" type="pres">
      <dgm:prSet presAssocID="{DBE85A79-F338-4E66-BC39-72D42BBAE96C}" presName="parentText" presStyleLbl="node1" presStyleIdx="1" presStyleCnt="4">
        <dgm:presLayoutVars>
          <dgm:chMax val="0"/>
          <dgm:bulletEnabled val="1"/>
        </dgm:presLayoutVars>
      </dgm:prSet>
      <dgm:spPr/>
    </dgm:pt>
    <dgm:pt modelId="{7F845D79-815E-481A-BC58-8A01B16FAE62}" type="pres">
      <dgm:prSet presAssocID="{EA1EE6B2-35E2-4314-A789-AFB654C15D7F}" presName="spacer" presStyleCnt="0"/>
      <dgm:spPr/>
    </dgm:pt>
    <dgm:pt modelId="{09FAFDC1-1435-4E98-948E-428519F6AC44}" type="pres">
      <dgm:prSet presAssocID="{62778E02-24FC-430D-84E7-9C4D4FB3791A}" presName="parentText" presStyleLbl="node1" presStyleIdx="2" presStyleCnt="4">
        <dgm:presLayoutVars>
          <dgm:chMax val="0"/>
          <dgm:bulletEnabled val="1"/>
        </dgm:presLayoutVars>
      </dgm:prSet>
      <dgm:spPr/>
    </dgm:pt>
    <dgm:pt modelId="{06D8ECE4-E596-424C-A0F3-627CD54DF177}" type="pres">
      <dgm:prSet presAssocID="{AD48D7FE-10CE-4BD8-B1CA-200074CB42D6}" presName="spacer" presStyleCnt="0"/>
      <dgm:spPr/>
    </dgm:pt>
    <dgm:pt modelId="{4250F72C-A704-460F-A410-490483A924F7}" type="pres">
      <dgm:prSet presAssocID="{08C16F1A-203A-46B0-BC1D-A2A29AF6A70F}" presName="parentText" presStyleLbl="node1" presStyleIdx="3" presStyleCnt="4">
        <dgm:presLayoutVars>
          <dgm:chMax val="0"/>
          <dgm:bulletEnabled val="1"/>
        </dgm:presLayoutVars>
      </dgm:prSet>
      <dgm:spPr/>
    </dgm:pt>
  </dgm:ptLst>
  <dgm:cxnLst>
    <dgm:cxn modelId="{80413C1B-508E-461D-BAD5-7C8E7CFA73D5}" type="presOf" srcId="{62778E02-24FC-430D-84E7-9C4D4FB3791A}" destId="{09FAFDC1-1435-4E98-948E-428519F6AC44}" srcOrd="0" destOrd="0" presId="urn:microsoft.com/office/officeart/2005/8/layout/vList2"/>
    <dgm:cxn modelId="{6A826427-CE61-4BC2-A587-43EFF0C39085}" type="presOf" srcId="{DBE85A79-F338-4E66-BC39-72D42BBAE96C}" destId="{7EA83C21-F68B-4A0F-8390-1CF45A7AB6EF}" srcOrd="0" destOrd="0" presId="urn:microsoft.com/office/officeart/2005/8/layout/vList2"/>
    <dgm:cxn modelId="{ADC77B4E-FC23-469B-9C21-AA52D374DCBF}" srcId="{E3A6B8DC-E75B-4A20-9AE6-D6AF18EFD18B}" destId="{08C16F1A-203A-46B0-BC1D-A2A29AF6A70F}" srcOrd="3" destOrd="0" parTransId="{466EEFD0-5AC6-46C2-AD83-4BD8053E1973}" sibTransId="{1066E84E-5482-462F-A08B-43EF10E3E6C8}"/>
    <dgm:cxn modelId="{6B87B06F-B54E-4B10-AB0F-F6998FD4887C}" type="presOf" srcId="{08C16F1A-203A-46B0-BC1D-A2A29AF6A70F}" destId="{4250F72C-A704-460F-A410-490483A924F7}" srcOrd="0" destOrd="0" presId="urn:microsoft.com/office/officeart/2005/8/layout/vList2"/>
    <dgm:cxn modelId="{D414A49E-0C58-4240-B361-3E42978A74F8}" srcId="{E3A6B8DC-E75B-4A20-9AE6-D6AF18EFD18B}" destId="{47429CD1-737C-4DF1-BB1A-9165EE6C296B}" srcOrd="0" destOrd="0" parTransId="{0B4F5DB4-8078-423C-BA15-251CF3363487}" sibTransId="{8E4CB029-F34F-4265-BBD6-955C73941107}"/>
    <dgm:cxn modelId="{38AA76E1-A184-4224-9FAE-37D47834CAC1}" srcId="{E3A6B8DC-E75B-4A20-9AE6-D6AF18EFD18B}" destId="{62778E02-24FC-430D-84E7-9C4D4FB3791A}" srcOrd="2" destOrd="0" parTransId="{09F78185-2E95-4EF0-A019-A93E64BA65AA}" sibTransId="{AD48D7FE-10CE-4BD8-B1CA-200074CB42D6}"/>
    <dgm:cxn modelId="{919CC4E4-CC85-4CAA-BD03-428DBF1661F1}" type="presOf" srcId="{47429CD1-737C-4DF1-BB1A-9165EE6C296B}" destId="{BA0C8E8F-E140-407E-B5BE-59FFDFD18557}" srcOrd="0" destOrd="0" presId="urn:microsoft.com/office/officeart/2005/8/layout/vList2"/>
    <dgm:cxn modelId="{686106E7-BDE3-483E-BFCE-CB0156176A30}" type="presOf" srcId="{E3A6B8DC-E75B-4A20-9AE6-D6AF18EFD18B}" destId="{C077F228-6E4B-4F09-A093-9A3525030178}" srcOrd="0" destOrd="0" presId="urn:microsoft.com/office/officeart/2005/8/layout/vList2"/>
    <dgm:cxn modelId="{361B4DF5-7456-4183-A887-635A07F41F43}" srcId="{E3A6B8DC-E75B-4A20-9AE6-D6AF18EFD18B}" destId="{DBE85A79-F338-4E66-BC39-72D42BBAE96C}" srcOrd="1" destOrd="0" parTransId="{16AADE7E-E331-4E09-822F-DEB7FD42E4D6}" sibTransId="{EA1EE6B2-35E2-4314-A789-AFB654C15D7F}"/>
    <dgm:cxn modelId="{C28FC1F4-B074-430D-AFB5-8C9096AC12BA}" type="presParOf" srcId="{C077F228-6E4B-4F09-A093-9A3525030178}" destId="{BA0C8E8F-E140-407E-B5BE-59FFDFD18557}" srcOrd="0" destOrd="0" presId="urn:microsoft.com/office/officeart/2005/8/layout/vList2"/>
    <dgm:cxn modelId="{5E6742C2-3153-4C22-A94A-55EF1B63AA01}" type="presParOf" srcId="{C077F228-6E4B-4F09-A093-9A3525030178}" destId="{4448A88B-0A74-4252-A22E-C11CC6CB6812}" srcOrd="1" destOrd="0" presId="urn:microsoft.com/office/officeart/2005/8/layout/vList2"/>
    <dgm:cxn modelId="{7488183E-B542-4CA5-A831-00E6523451A3}" type="presParOf" srcId="{C077F228-6E4B-4F09-A093-9A3525030178}" destId="{7EA83C21-F68B-4A0F-8390-1CF45A7AB6EF}" srcOrd="2" destOrd="0" presId="urn:microsoft.com/office/officeart/2005/8/layout/vList2"/>
    <dgm:cxn modelId="{208A1233-26C6-45DB-BAB7-18E013BF5560}" type="presParOf" srcId="{C077F228-6E4B-4F09-A093-9A3525030178}" destId="{7F845D79-815E-481A-BC58-8A01B16FAE62}" srcOrd="3" destOrd="0" presId="urn:microsoft.com/office/officeart/2005/8/layout/vList2"/>
    <dgm:cxn modelId="{2EB7FDFA-C210-44A2-B000-CA28DC509638}" type="presParOf" srcId="{C077F228-6E4B-4F09-A093-9A3525030178}" destId="{09FAFDC1-1435-4E98-948E-428519F6AC44}" srcOrd="4" destOrd="0" presId="urn:microsoft.com/office/officeart/2005/8/layout/vList2"/>
    <dgm:cxn modelId="{700682D5-A6E6-4EE2-9060-E653281CF3C4}" type="presParOf" srcId="{C077F228-6E4B-4F09-A093-9A3525030178}" destId="{06D8ECE4-E596-424C-A0F3-627CD54DF177}" srcOrd="5" destOrd="0" presId="urn:microsoft.com/office/officeart/2005/8/layout/vList2"/>
    <dgm:cxn modelId="{293D0DEA-888E-4921-8A4B-98E0A13170F2}" type="presParOf" srcId="{C077F228-6E4B-4F09-A093-9A3525030178}" destId="{4250F72C-A704-460F-A410-490483A924F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10A9FD4-4B5A-40F0-BAD5-075493B8E86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048EE2E-495F-4DB4-8B4F-7FAC37123E2B}">
      <dgm:prSet/>
      <dgm:spPr/>
      <dgm:t>
        <a:bodyPr/>
        <a:lstStyle/>
        <a:p>
          <a:pPr rtl="0"/>
          <a:r>
            <a:rPr lang="en-GB"/>
            <a:t>Outline what you understand as Global Youth Work?</a:t>
          </a:r>
        </a:p>
      </dgm:t>
    </dgm:pt>
    <dgm:pt modelId="{3096C7E1-11DE-4D59-8516-AF277A6A27C2}" type="parTrans" cxnId="{C0D1A34C-3662-42E1-A081-86CFB6827448}">
      <dgm:prSet/>
      <dgm:spPr/>
      <dgm:t>
        <a:bodyPr/>
        <a:lstStyle/>
        <a:p>
          <a:endParaRPr lang="en-US"/>
        </a:p>
      </dgm:t>
    </dgm:pt>
    <dgm:pt modelId="{04AA7B64-7BF4-449D-8C40-2D086FA25C82}" type="sibTrans" cxnId="{C0D1A34C-3662-42E1-A081-86CFB6827448}">
      <dgm:prSet/>
      <dgm:spPr/>
      <dgm:t>
        <a:bodyPr/>
        <a:lstStyle/>
        <a:p>
          <a:endParaRPr lang="en-US"/>
        </a:p>
      </dgm:t>
    </dgm:pt>
    <dgm:pt modelId="{5426C12C-5A74-4CCA-BBC1-3FE4673C188F}">
      <dgm:prSet/>
      <dgm:spPr/>
      <dgm:t>
        <a:bodyPr/>
        <a:lstStyle/>
        <a:p>
          <a:pPr rtl="0"/>
          <a:r>
            <a:rPr lang="en-GB"/>
            <a:t>Discuss why as Youth Workers we should engage in such education? </a:t>
          </a:r>
        </a:p>
      </dgm:t>
    </dgm:pt>
    <dgm:pt modelId="{D18B01FD-C120-4D4A-BF16-835E009BCA2F}" type="parTrans" cxnId="{D269F2BB-14EE-4931-A2AC-84A6DC1A8930}">
      <dgm:prSet/>
      <dgm:spPr/>
      <dgm:t>
        <a:bodyPr/>
        <a:lstStyle/>
        <a:p>
          <a:endParaRPr lang="en-US"/>
        </a:p>
      </dgm:t>
    </dgm:pt>
    <dgm:pt modelId="{21070BE1-029E-4548-AAC0-D7ACEC272541}" type="sibTrans" cxnId="{D269F2BB-14EE-4931-A2AC-84A6DC1A8930}">
      <dgm:prSet/>
      <dgm:spPr/>
      <dgm:t>
        <a:bodyPr/>
        <a:lstStyle/>
        <a:p>
          <a:endParaRPr lang="en-US"/>
        </a:p>
      </dgm:t>
    </dgm:pt>
    <dgm:pt modelId="{55433A9E-802A-460A-BA95-6C88E25E04EC}" type="pres">
      <dgm:prSet presAssocID="{110A9FD4-4B5A-40F0-BAD5-075493B8E86B}" presName="linear" presStyleCnt="0">
        <dgm:presLayoutVars>
          <dgm:animLvl val="lvl"/>
          <dgm:resizeHandles val="exact"/>
        </dgm:presLayoutVars>
      </dgm:prSet>
      <dgm:spPr/>
    </dgm:pt>
    <dgm:pt modelId="{58E3D2D3-17B9-4540-8F34-FC67884F6219}" type="pres">
      <dgm:prSet presAssocID="{F048EE2E-495F-4DB4-8B4F-7FAC37123E2B}" presName="parentText" presStyleLbl="node1" presStyleIdx="0" presStyleCnt="2">
        <dgm:presLayoutVars>
          <dgm:chMax val="0"/>
          <dgm:bulletEnabled val="1"/>
        </dgm:presLayoutVars>
      </dgm:prSet>
      <dgm:spPr/>
    </dgm:pt>
    <dgm:pt modelId="{8A653682-CC1B-41D7-B330-2D56E12FCB1B}" type="pres">
      <dgm:prSet presAssocID="{04AA7B64-7BF4-449D-8C40-2D086FA25C82}" presName="spacer" presStyleCnt="0"/>
      <dgm:spPr/>
    </dgm:pt>
    <dgm:pt modelId="{3AC2D273-3127-4E96-85DA-0E3F2CBE0CA3}" type="pres">
      <dgm:prSet presAssocID="{5426C12C-5A74-4CCA-BBC1-3FE4673C188F}" presName="parentText" presStyleLbl="node1" presStyleIdx="1" presStyleCnt="2">
        <dgm:presLayoutVars>
          <dgm:chMax val="0"/>
          <dgm:bulletEnabled val="1"/>
        </dgm:presLayoutVars>
      </dgm:prSet>
      <dgm:spPr/>
    </dgm:pt>
  </dgm:ptLst>
  <dgm:cxnLst>
    <dgm:cxn modelId="{D2CFDD4A-0049-415A-858A-38F7B46C730A}" type="presOf" srcId="{5426C12C-5A74-4CCA-BBC1-3FE4673C188F}" destId="{3AC2D273-3127-4E96-85DA-0E3F2CBE0CA3}" srcOrd="0" destOrd="0" presId="urn:microsoft.com/office/officeart/2005/8/layout/vList2"/>
    <dgm:cxn modelId="{C0D1A34C-3662-42E1-A081-86CFB6827448}" srcId="{110A9FD4-4B5A-40F0-BAD5-075493B8E86B}" destId="{F048EE2E-495F-4DB4-8B4F-7FAC37123E2B}" srcOrd="0" destOrd="0" parTransId="{3096C7E1-11DE-4D59-8516-AF277A6A27C2}" sibTransId="{04AA7B64-7BF4-449D-8C40-2D086FA25C82}"/>
    <dgm:cxn modelId="{D269F2BB-14EE-4931-A2AC-84A6DC1A8930}" srcId="{110A9FD4-4B5A-40F0-BAD5-075493B8E86B}" destId="{5426C12C-5A74-4CCA-BBC1-3FE4673C188F}" srcOrd="1" destOrd="0" parTransId="{D18B01FD-C120-4D4A-BF16-835E009BCA2F}" sibTransId="{21070BE1-029E-4548-AAC0-D7ACEC272541}"/>
    <dgm:cxn modelId="{338E0BD3-67D5-4032-96DB-1D8C4EBBCDC5}" type="presOf" srcId="{F048EE2E-495F-4DB4-8B4F-7FAC37123E2B}" destId="{58E3D2D3-17B9-4540-8F34-FC67884F6219}" srcOrd="0" destOrd="0" presId="urn:microsoft.com/office/officeart/2005/8/layout/vList2"/>
    <dgm:cxn modelId="{D44E95DA-E22E-45B2-9912-91392277F1BF}" type="presOf" srcId="{110A9FD4-4B5A-40F0-BAD5-075493B8E86B}" destId="{55433A9E-802A-460A-BA95-6C88E25E04EC}" srcOrd="0" destOrd="0" presId="urn:microsoft.com/office/officeart/2005/8/layout/vList2"/>
    <dgm:cxn modelId="{778271BC-E0FE-4B3F-ACEB-D0E7EFB56C7C}" type="presParOf" srcId="{55433A9E-802A-460A-BA95-6C88E25E04EC}" destId="{58E3D2D3-17B9-4540-8F34-FC67884F6219}" srcOrd="0" destOrd="0" presId="urn:microsoft.com/office/officeart/2005/8/layout/vList2"/>
    <dgm:cxn modelId="{0FF1BD4D-B472-470E-B392-527667BFFF94}" type="presParOf" srcId="{55433A9E-802A-460A-BA95-6C88E25E04EC}" destId="{8A653682-CC1B-41D7-B330-2D56E12FCB1B}" srcOrd="1" destOrd="0" presId="urn:microsoft.com/office/officeart/2005/8/layout/vList2"/>
    <dgm:cxn modelId="{34A7C025-BB47-4746-8BB8-D9E17334F989}" type="presParOf" srcId="{55433A9E-802A-460A-BA95-6C88E25E04EC}" destId="{3AC2D273-3127-4E96-85DA-0E3F2CBE0CA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BE30CE8-7E11-411D-A0FA-DEEE6E151F7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7AA1B40-C06C-4D12-9D2B-00F13FE4030C}">
      <dgm:prSet/>
      <dgm:spPr/>
      <dgm:t>
        <a:bodyPr/>
        <a:lstStyle/>
        <a:p>
          <a:pPr rtl="0"/>
          <a:r>
            <a:rPr lang="en-GB"/>
            <a:t>“Global youth work is essentially good youth work, which responds to young people’s changing circumstances. </a:t>
          </a:r>
        </a:p>
      </dgm:t>
    </dgm:pt>
    <dgm:pt modelId="{2A665EE5-C694-47CA-B170-F6AFC7ED6E03}" type="parTrans" cxnId="{62AB9CAA-4860-4F94-8376-B4D0409E3328}">
      <dgm:prSet/>
      <dgm:spPr/>
      <dgm:t>
        <a:bodyPr/>
        <a:lstStyle/>
        <a:p>
          <a:endParaRPr lang="en-US"/>
        </a:p>
      </dgm:t>
    </dgm:pt>
    <dgm:pt modelId="{AFA49418-CDB4-4D41-A0A7-7C484839B4C7}" type="sibTrans" cxnId="{62AB9CAA-4860-4F94-8376-B4D0409E3328}">
      <dgm:prSet/>
      <dgm:spPr/>
      <dgm:t>
        <a:bodyPr/>
        <a:lstStyle/>
        <a:p>
          <a:endParaRPr lang="en-US"/>
        </a:p>
      </dgm:t>
    </dgm:pt>
    <dgm:pt modelId="{00802253-DFC0-495B-90C4-2B93A000C53D}">
      <dgm:prSet/>
      <dgm:spPr/>
      <dgm:t>
        <a:bodyPr/>
        <a:lstStyle/>
        <a:p>
          <a:pPr rtl="0"/>
          <a:r>
            <a:rPr lang="en-GB"/>
            <a:t>It also recognises that globalisation increasingly influences young people’s lives and environments, creating new opportunities, challenges and concerns.</a:t>
          </a:r>
        </a:p>
      </dgm:t>
    </dgm:pt>
    <dgm:pt modelId="{EE875794-C649-4857-A82B-915C754531BE}" type="parTrans" cxnId="{46F08010-1E33-42B6-8C0F-35BCA701FE50}">
      <dgm:prSet/>
      <dgm:spPr/>
      <dgm:t>
        <a:bodyPr/>
        <a:lstStyle/>
        <a:p>
          <a:endParaRPr lang="en-US"/>
        </a:p>
      </dgm:t>
    </dgm:pt>
    <dgm:pt modelId="{A3A815DA-6A8A-4955-8F39-FA65B4C387DB}" type="sibTrans" cxnId="{46F08010-1E33-42B6-8C0F-35BCA701FE50}">
      <dgm:prSet/>
      <dgm:spPr/>
      <dgm:t>
        <a:bodyPr/>
        <a:lstStyle/>
        <a:p>
          <a:endParaRPr lang="en-US"/>
        </a:p>
      </dgm:t>
    </dgm:pt>
    <dgm:pt modelId="{E6E253CD-51F1-455E-B9B1-874FE39C3BA6}">
      <dgm:prSet/>
      <dgm:spPr/>
      <dgm:t>
        <a:bodyPr/>
        <a:lstStyle/>
        <a:p>
          <a:pPr rtl="0"/>
          <a:r>
            <a:rPr lang="en-GB"/>
            <a:t>Global youth work aims to enable young people to develop the knowledge and skills to tackle these new issues and explore their own connections with the wider world.”                                DEA (2007, p.21)</a:t>
          </a:r>
        </a:p>
      </dgm:t>
    </dgm:pt>
    <dgm:pt modelId="{9F85365A-393E-4FD0-BC30-1E62E2519473}" type="parTrans" cxnId="{1ED6183B-A00A-46EC-970E-6E68D03F8BD2}">
      <dgm:prSet/>
      <dgm:spPr/>
      <dgm:t>
        <a:bodyPr/>
        <a:lstStyle/>
        <a:p>
          <a:endParaRPr lang="en-US"/>
        </a:p>
      </dgm:t>
    </dgm:pt>
    <dgm:pt modelId="{E6F97A72-893C-43AF-B4C8-528EEF25B10A}" type="sibTrans" cxnId="{1ED6183B-A00A-46EC-970E-6E68D03F8BD2}">
      <dgm:prSet/>
      <dgm:spPr/>
      <dgm:t>
        <a:bodyPr/>
        <a:lstStyle/>
        <a:p>
          <a:endParaRPr lang="en-US"/>
        </a:p>
      </dgm:t>
    </dgm:pt>
    <dgm:pt modelId="{753798C4-FC8C-46DC-AAEB-9778D45E4CD7}" type="pres">
      <dgm:prSet presAssocID="{3BE30CE8-7E11-411D-A0FA-DEEE6E151F7A}" presName="linear" presStyleCnt="0">
        <dgm:presLayoutVars>
          <dgm:animLvl val="lvl"/>
          <dgm:resizeHandles val="exact"/>
        </dgm:presLayoutVars>
      </dgm:prSet>
      <dgm:spPr/>
    </dgm:pt>
    <dgm:pt modelId="{154F2136-54AC-4F84-BC0C-CBBDC5EA0068}" type="pres">
      <dgm:prSet presAssocID="{D7AA1B40-C06C-4D12-9D2B-00F13FE4030C}" presName="parentText" presStyleLbl="node1" presStyleIdx="0" presStyleCnt="3">
        <dgm:presLayoutVars>
          <dgm:chMax val="0"/>
          <dgm:bulletEnabled val="1"/>
        </dgm:presLayoutVars>
      </dgm:prSet>
      <dgm:spPr/>
    </dgm:pt>
    <dgm:pt modelId="{8CA1134D-E9F8-4997-988A-985D61A3B136}" type="pres">
      <dgm:prSet presAssocID="{AFA49418-CDB4-4D41-A0A7-7C484839B4C7}" presName="spacer" presStyleCnt="0"/>
      <dgm:spPr/>
    </dgm:pt>
    <dgm:pt modelId="{3D033484-180C-4538-9AEF-5868ED91165D}" type="pres">
      <dgm:prSet presAssocID="{00802253-DFC0-495B-90C4-2B93A000C53D}" presName="parentText" presStyleLbl="node1" presStyleIdx="1" presStyleCnt="3">
        <dgm:presLayoutVars>
          <dgm:chMax val="0"/>
          <dgm:bulletEnabled val="1"/>
        </dgm:presLayoutVars>
      </dgm:prSet>
      <dgm:spPr/>
    </dgm:pt>
    <dgm:pt modelId="{B39E56D8-4128-4DB1-A8DE-B1906469CD95}" type="pres">
      <dgm:prSet presAssocID="{A3A815DA-6A8A-4955-8F39-FA65B4C387DB}" presName="spacer" presStyleCnt="0"/>
      <dgm:spPr/>
    </dgm:pt>
    <dgm:pt modelId="{EB006C73-203A-4598-8C00-020BC05D0800}" type="pres">
      <dgm:prSet presAssocID="{E6E253CD-51F1-455E-B9B1-874FE39C3BA6}" presName="parentText" presStyleLbl="node1" presStyleIdx="2" presStyleCnt="3">
        <dgm:presLayoutVars>
          <dgm:chMax val="0"/>
          <dgm:bulletEnabled val="1"/>
        </dgm:presLayoutVars>
      </dgm:prSet>
      <dgm:spPr/>
    </dgm:pt>
  </dgm:ptLst>
  <dgm:cxnLst>
    <dgm:cxn modelId="{46F08010-1E33-42B6-8C0F-35BCA701FE50}" srcId="{3BE30CE8-7E11-411D-A0FA-DEEE6E151F7A}" destId="{00802253-DFC0-495B-90C4-2B93A000C53D}" srcOrd="1" destOrd="0" parTransId="{EE875794-C649-4857-A82B-915C754531BE}" sibTransId="{A3A815DA-6A8A-4955-8F39-FA65B4C387DB}"/>
    <dgm:cxn modelId="{1ED6183B-A00A-46EC-970E-6E68D03F8BD2}" srcId="{3BE30CE8-7E11-411D-A0FA-DEEE6E151F7A}" destId="{E6E253CD-51F1-455E-B9B1-874FE39C3BA6}" srcOrd="2" destOrd="0" parTransId="{9F85365A-393E-4FD0-BC30-1E62E2519473}" sibTransId="{E6F97A72-893C-43AF-B4C8-528EEF25B10A}"/>
    <dgm:cxn modelId="{5C8BC765-65BE-4728-A4CC-93F4592DAD49}" type="presOf" srcId="{E6E253CD-51F1-455E-B9B1-874FE39C3BA6}" destId="{EB006C73-203A-4598-8C00-020BC05D0800}" srcOrd="0" destOrd="0" presId="urn:microsoft.com/office/officeart/2005/8/layout/vList2"/>
    <dgm:cxn modelId="{3D2D0075-4DEA-4C58-9075-8DE68B4EFF50}" type="presOf" srcId="{3BE30CE8-7E11-411D-A0FA-DEEE6E151F7A}" destId="{753798C4-FC8C-46DC-AAEB-9778D45E4CD7}" srcOrd="0" destOrd="0" presId="urn:microsoft.com/office/officeart/2005/8/layout/vList2"/>
    <dgm:cxn modelId="{A417CE75-F3FB-42EF-A2BA-EF5F36EBCC50}" type="presOf" srcId="{00802253-DFC0-495B-90C4-2B93A000C53D}" destId="{3D033484-180C-4538-9AEF-5868ED91165D}" srcOrd="0" destOrd="0" presId="urn:microsoft.com/office/officeart/2005/8/layout/vList2"/>
    <dgm:cxn modelId="{62AB9CAA-4860-4F94-8376-B4D0409E3328}" srcId="{3BE30CE8-7E11-411D-A0FA-DEEE6E151F7A}" destId="{D7AA1B40-C06C-4D12-9D2B-00F13FE4030C}" srcOrd="0" destOrd="0" parTransId="{2A665EE5-C694-47CA-B170-F6AFC7ED6E03}" sibTransId="{AFA49418-CDB4-4D41-A0A7-7C484839B4C7}"/>
    <dgm:cxn modelId="{E3AE67BA-CFD0-4C85-BF56-2DCA389DF8ED}" type="presOf" srcId="{D7AA1B40-C06C-4D12-9D2B-00F13FE4030C}" destId="{154F2136-54AC-4F84-BC0C-CBBDC5EA0068}" srcOrd="0" destOrd="0" presId="urn:microsoft.com/office/officeart/2005/8/layout/vList2"/>
    <dgm:cxn modelId="{B0563EC0-9E41-42C9-9023-2487FFC2613B}" type="presParOf" srcId="{753798C4-FC8C-46DC-AAEB-9778D45E4CD7}" destId="{154F2136-54AC-4F84-BC0C-CBBDC5EA0068}" srcOrd="0" destOrd="0" presId="urn:microsoft.com/office/officeart/2005/8/layout/vList2"/>
    <dgm:cxn modelId="{4FB04064-5E2E-4FB4-8124-50A5E627B783}" type="presParOf" srcId="{753798C4-FC8C-46DC-AAEB-9778D45E4CD7}" destId="{8CA1134D-E9F8-4997-988A-985D61A3B136}" srcOrd="1" destOrd="0" presId="urn:microsoft.com/office/officeart/2005/8/layout/vList2"/>
    <dgm:cxn modelId="{7B1E3D22-A8B5-40CB-905C-5F583E011745}" type="presParOf" srcId="{753798C4-FC8C-46DC-AAEB-9778D45E4CD7}" destId="{3D033484-180C-4538-9AEF-5868ED91165D}" srcOrd="2" destOrd="0" presId="urn:microsoft.com/office/officeart/2005/8/layout/vList2"/>
    <dgm:cxn modelId="{346495EE-E4D0-48E3-955F-3A72BCF20C2D}" type="presParOf" srcId="{753798C4-FC8C-46DC-AAEB-9778D45E4CD7}" destId="{B39E56D8-4128-4DB1-A8DE-B1906469CD95}" srcOrd="3" destOrd="0" presId="urn:microsoft.com/office/officeart/2005/8/layout/vList2"/>
    <dgm:cxn modelId="{CE645CF1-8246-4AF0-A4AA-8D3617D0EC7A}" type="presParOf" srcId="{753798C4-FC8C-46DC-AAEB-9778D45E4CD7}" destId="{EB006C73-203A-4598-8C00-020BC05D080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FF60C3F-987C-4A7A-BCC0-38B70C31884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3315B149-8B6F-43BD-92C7-A68A74F587EE}">
      <dgm:prSet/>
      <dgm:spPr/>
      <dgm:t>
        <a:bodyPr/>
        <a:lstStyle/>
        <a:p>
          <a:pPr rtl="0"/>
          <a:r>
            <a:rPr lang="en-US"/>
            <a:t>They inherit prejudices</a:t>
          </a:r>
          <a:endParaRPr lang="en-GB"/>
        </a:p>
      </dgm:t>
    </dgm:pt>
    <dgm:pt modelId="{EA082D67-5CC8-431C-8891-B091AC047D14}" type="parTrans" cxnId="{0BF7AA3C-5032-48B9-B299-C49AB7F5F0C8}">
      <dgm:prSet/>
      <dgm:spPr/>
      <dgm:t>
        <a:bodyPr/>
        <a:lstStyle/>
        <a:p>
          <a:endParaRPr lang="en-US"/>
        </a:p>
      </dgm:t>
    </dgm:pt>
    <dgm:pt modelId="{D0E3CA93-19B7-48B3-A567-8D89903F6C90}" type="sibTrans" cxnId="{0BF7AA3C-5032-48B9-B299-C49AB7F5F0C8}">
      <dgm:prSet/>
      <dgm:spPr/>
      <dgm:t>
        <a:bodyPr/>
        <a:lstStyle/>
        <a:p>
          <a:endParaRPr lang="en-US"/>
        </a:p>
      </dgm:t>
    </dgm:pt>
    <dgm:pt modelId="{A4A28A23-ABCD-4B4D-BC24-51F43C3BF186}">
      <dgm:prSet/>
      <dgm:spPr/>
      <dgm:t>
        <a:bodyPr/>
        <a:lstStyle/>
        <a:p>
          <a:pPr rtl="0"/>
          <a:r>
            <a:rPr lang="en-US"/>
            <a:t>They are not aware</a:t>
          </a:r>
          <a:endParaRPr lang="en-GB"/>
        </a:p>
      </dgm:t>
    </dgm:pt>
    <dgm:pt modelId="{D37B0721-D14B-4AD8-9570-27F70A672FB5}" type="parTrans" cxnId="{CBD5FAD5-6C76-4299-A99B-7C8A9FB93D64}">
      <dgm:prSet/>
      <dgm:spPr/>
      <dgm:t>
        <a:bodyPr/>
        <a:lstStyle/>
        <a:p>
          <a:endParaRPr lang="en-US"/>
        </a:p>
      </dgm:t>
    </dgm:pt>
    <dgm:pt modelId="{F10205B7-CCF9-4925-90DD-47357DFE45FC}" type="sibTrans" cxnId="{CBD5FAD5-6C76-4299-A99B-7C8A9FB93D64}">
      <dgm:prSet/>
      <dgm:spPr/>
      <dgm:t>
        <a:bodyPr/>
        <a:lstStyle/>
        <a:p>
          <a:endParaRPr lang="en-US"/>
        </a:p>
      </dgm:t>
    </dgm:pt>
    <dgm:pt modelId="{CE7C1F0C-E86E-4A4C-8994-8F0DF8B5E530}">
      <dgm:prSet/>
      <dgm:spPr/>
      <dgm:t>
        <a:bodyPr/>
        <a:lstStyle/>
        <a:p>
          <a:pPr rtl="0"/>
          <a:r>
            <a:rPr lang="en-US"/>
            <a:t>They are not connected or organised</a:t>
          </a:r>
          <a:endParaRPr lang="en-GB"/>
        </a:p>
      </dgm:t>
    </dgm:pt>
    <dgm:pt modelId="{0E59729D-4105-4584-9039-8A3240FDBC46}" type="parTrans" cxnId="{56D321DB-67BB-4646-BA03-1BD2C2EA1B04}">
      <dgm:prSet/>
      <dgm:spPr/>
      <dgm:t>
        <a:bodyPr/>
        <a:lstStyle/>
        <a:p>
          <a:endParaRPr lang="en-US"/>
        </a:p>
      </dgm:t>
    </dgm:pt>
    <dgm:pt modelId="{E3B9D6EE-31CE-4700-AC96-1B0024D2B3F3}" type="sibTrans" cxnId="{56D321DB-67BB-4646-BA03-1BD2C2EA1B04}">
      <dgm:prSet/>
      <dgm:spPr/>
      <dgm:t>
        <a:bodyPr/>
        <a:lstStyle/>
        <a:p>
          <a:endParaRPr lang="en-US"/>
        </a:p>
      </dgm:t>
    </dgm:pt>
    <dgm:pt modelId="{5982758C-EFE8-4ABD-8E16-C91ECAE99181}">
      <dgm:prSet/>
      <dgm:spPr/>
      <dgm:t>
        <a:bodyPr/>
        <a:lstStyle/>
        <a:p>
          <a:pPr rtl="0"/>
          <a:r>
            <a:rPr lang="en-US"/>
            <a:t>They may lack information</a:t>
          </a:r>
          <a:endParaRPr lang="en-GB"/>
        </a:p>
      </dgm:t>
    </dgm:pt>
    <dgm:pt modelId="{8CC55D70-4E79-431D-9B33-F2A8C9D7951A}" type="parTrans" cxnId="{F86917E8-B5D1-45F9-8F8E-07CBBAC9F007}">
      <dgm:prSet/>
      <dgm:spPr/>
      <dgm:t>
        <a:bodyPr/>
        <a:lstStyle/>
        <a:p>
          <a:endParaRPr lang="en-US"/>
        </a:p>
      </dgm:t>
    </dgm:pt>
    <dgm:pt modelId="{F228E05E-4C7A-45CB-85BE-0A9B52736101}" type="sibTrans" cxnId="{F86917E8-B5D1-45F9-8F8E-07CBBAC9F007}">
      <dgm:prSet/>
      <dgm:spPr/>
      <dgm:t>
        <a:bodyPr/>
        <a:lstStyle/>
        <a:p>
          <a:endParaRPr lang="en-US"/>
        </a:p>
      </dgm:t>
    </dgm:pt>
    <dgm:pt modelId="{D34C60F9-9A41-45E8-9E13-8B9CF11E5454}">
      <dgm:prSet/>
      <dgm:spPr/>
      <dgm:t>
        <a:bodyPr/>
        <a:lstStyle/>
        <a:p>
          <a:pPr rtl="0"/>
          <a:r>
            <a:rPr lang="en-US"/>
            <a:t>Power structures limit their participation</a:t>
          </a:r>
          <a:endParaRPr lang="en-GB"/>
        </a:p>
      </dgm:t>
    </dgm:pt>
    <dgm:pt modelId="{5BD71986-AF3C-4C3F-A817-C70A5C811870}" type="parTrans" cxnId="{6BC19D68-7C70-4CA7-8A2C-A0A8E98343D8}">
      <dgm:prSet/>
      <dgm:spPr/>
      <dgm:t>
        <a:bodyPr/>
        <a:lstStyle/>
        <a:p>
          <a:endParaRPr lang="en-US"/>
        </a:p>
      </dgm:t>
    </dgm:pt>
    <dgm:pt modelId="{26396500-3C99-4C30-AD49-FB9BCF0E584D}" type="sibTrans" cxnId="{6BC19D68-7C70-4CA7-8A2C-A0A8E98343D8}">
      <dgm:prSet/>
      <dgm:spPr/>
      <dgm:t>
        <a:bodyPr/>
        <a:lstStyle/>
        <a:p>
          <a:endParaRPr lang="en-US"/>
        </a:p>
      </dgm:t>
    </dgm:pt>
    <dgm:pt modelId="{F3CCF0B9-9783-4540-B39A-A34F8CB86485}">
      <dgm:prSet/>
      <dgm:spPr/>
      <dgm:t>
        <a:bodyPr/>
        <a:lstStyle/>
        <a:p>
          <a:pPr rtl="0"/>
          <a:r>
            <a:rPr lang="en-US"/>
            <a:t>Youth are perceived as lazy, ignorant, violent, etc.</a:t>
          </a:r>
          <a:endParaRPr lang="en-GB"/>
        </a:p>
      </dgm:t>
    </dgm:pt>
    <dgm:pt modelId="{E8F49FC9-E55A-454D-8AE8-2E5CFE470AA7}" type="parTrans" cxnId="{87444967-DF73-4E1E-BCAB-FA9D57F35387}">
      <dgm:prSet/>
      <dgm:spPr/>
      <dgm:t>
        <a:bodyPr/>
        <a:lstStyle/>
        <a:p>
          <a:endParaRPr lang="en-US"/>
        </a:p>
      </dgm:t>
    </dgm:pt>
    <dgm:pt modelId="{9F694B7F-583B-46A8-AF7A-D3E1A50141EF}" type="sibTrans" cxnId="{87444967-DF73-4E1E-BCAB-FA9D57F35387}">
      <dgm:prSet/>
      <dgm:spPr/>
      <dgm:t>
        <a:bodyPr/>
        <a:lstStyle/>
        <a:p>
          <a:endParaRPr lang="en-US"/>
        </a:p>
      </dgm:t>
    </dgm:pt>
    <dgm:pt modelId="{171AE650-A6FB-4989-BB18-E3B83A1CE6AA}" type="pres">
      <dgm:prSet presAssocID="{2FF60C3F-987C-4A7A-BCC0-38B70C318840}" presName="linear" presStyleCnt="0">
        <dgm:presLayoutVars>
          <dgm:animLvl val="lvl"/>
          <dgm:resizeHandles val="exact"/>
        </dgm:presLayoutVars>
      </dgm:prSet>
      <dgm:spPr/>
    </dgm:pt>
    <dgm:pt modelId="{4E887DC3-3D49-4758-8D0B-FD5C41E4AFC8}" type="pres">
      <dgm:prSet presAssocID="{3315B149-8B6F-43BD-92C7-A68A74F587EE}" presName="parentText" presStyleLbl="node1" presStyleIdx="0" presStyleCnt="6">
        <dgm:presLayoutVars>
          <dgm:chMax val="0"/>
          <dgm:bulletEnabled val="1"/>
        </dgm:presLayoutVars>
      </dgm:prSet>
      <dgm:spPr/>
    </dgm:pt>
    <dgm:pt modelId="{9983800E-2311-4F3D-BDB1-7C1E6A129497}" type="pres">
      <dgm:prSet presAssocID="{D0E3CA93-19B7-48B3-A567-8D89903F6C90}" presName="spacer" presStyleCnt="0"/>
      <dgm:spPr/>
    </dgm:pt>
    <dgm:pt modelId="{2231CEB1-16CC-4F1D-BA80-5EBAD7922066}" type="pres">
      <dgm:prSet presAssocID="{A4A28A23-ABCD-4B4D-BC24-51F43C3BF186}" presName="parentText" presStyleLbl="node1" presStyleIdx="1" presStyleCnt="6">
        <dgm:presLayoutVars>
          <dgm:chMax val="0"/>
          <dgm:bulletEnabled val="1"/>
        </dgm:presLayoutVars>
      </dgm:prSet>
      <dgm:spPr/>
    </dgm:pt>
    <dgm:pt modelId="{334C3A65-FC19-4ECA-A961-BA5FAEB052C0}" type="pres">
      <dgm:prSet presAssocID="{F10205B7-CCF9-4925-90DD-47357DFE45FC}" presName="spacer" presStyleCnt="0"/>
      <dgm:spPr/>
    </dgm:pt>
    <dgm:pt modelId="{9B5520F2-DF64-43B8-8991-4E89983D56A6}" type="pres">
      <dgm:prSet presAssocID="{CE7C1F0C-E86E-4A4C-8994-8F0DF8B5E530}" presName="parentText" presStyleLbl="node1" presStyleIdx="2" presStyleCnt="6">
        <dgm:presLayoutVars>
          <dgm:chMax val="0"/>
          <dgm:bulletEnabled val="1"/>
        </dgm:presLayoutVars>
      </dgm:prSet>
      <dgm:spPr/>
    </dgm:pt>
    <dgm:pt modelId="{DEE76B6F-3660-4EB4-8AE2-F18CBCFC38BC}" type="pres">
      <dgm:prSet presAssocID="{E3B9D6EE-31CE-4700-AC96-1B0024D2B3F3}" presName="spacer" presStyleCnt="0"/>
      <dgm:spPr/>
    </dgm:pt>
    <dgm:pt modelId="{62CD83B6-2B54-44CD-827D-812B0367FAC0}" type="pres">
      <dgm:prSet presAssocID="{5982758C-EFE8-4ABD-8E16-C91ECAE99181}" presName="parentText" presStyleLbl="node1" presStyleIdx="3" presStyleCnt="6">
        <dgm:presLayoutVars>
          <dgm:chMax val="0"/>
          <dgm:bulletEnabled val="1"/>
        </dgm:presLayoutVars>
      </dgm:prSet>
      <dgm:spPr/>
    </dgm:pt>
    <dgm:pt modelId="{D0A4B402-B5AC-4F9C-BDFF-F5420C914D2C}" type="pres">
      <dgm:prSet presAssocID="{F228E05E-4C7A-45CB-85BE-0A9B52736101}" presName="spacer" presStyleCnt="0"/>
      <dgm:spPr/>
    </dgm:pt>
    <dgm:pt modelId="{33CA0570-4E0C-49A1-8BF6-CC005A0DB5A3}" type="pres">
      <dgm:prSet presAssocID="{D34C60F9-9A41-45E8-9E13-8B9CF11E5454}" presName="parentText" presStyleLbl="node1" presStyleIdx="4" presStyleCnt="6">
        <dgm:presLayoutVars>
          <dgm:chMax val="0"/>
          <dgm:bulletEnabled val="1"/>
        </dgm:presLayoutVars>
      </dgm:prSet>
      <dgm:spPr/>
    </dgm:pt>
    <dgm:pt modelId="{DEED38F8-AAAC-49E9-A0DF-FB163700188B}" type="pres">
      <dgm:prSet presAssocID="{26396500-3C99-4C30-AD49-FB9BCF0E584D}" presName="spacer" presStyleCnt="0"/>
      <dgm:spPr/>
    </dgm:pt>
    <dgm:pt modelId="{6C80A70D-78D7-420F-9E9B-80DA97D87E95}" type="pres">
      <dgm:prSet presAssocID="{F3CCF0B9-9783-4540-B39A-A34F8CB86485}" presName="parentText" presStyleLbl="node1" presStyleIdx="5" presStyleCnt="6">
        <dgm:presLayoutVars>
          <dgm:chMax val="0"/>
          <dgm:bulletEnabled val="1"/>
        </dgm:presLayoutVars>
      </dgm:prSet>
      <dgm:spPr/>
    </dgm:pt>
  </dgm:ptLst>
  <dgm:cxnLst>
    <dgm:cxn modelId="{83EB220D-E511-4402-BC69-2BE3DD96080C}" type="presOf" srcId="{D34C60F9-9A41-45E8-9E13-8B9CF11E5454}" destId="{33CA0570-4E0C-49A1-8BF6-CC005A0DB5A3}" srcOrd="0" destOrd="0" presId="urn:microsoft.com/office/officeart/2005/8/layout/vList2"/>
    <dgm:cxn modelId="{114BA032-396D-49D0-9433-B8D6EAE8AD63}" type="presOf" srcId="{CE7C1F0C-E86E-4A4C-8994-8F0DF8B5E530}" destId="{9B5520F2-DF64-43B8-8991-4E89983D56A6}" srcOrd="0" destOrd="0" presId="urn:microsoft.com/office/officeart/2005/8/layout/vList2"/>
    <dgm:cxn modelId="{85070D3B-E2E1-46A5-860C-93862409654C}" type="presOf" srcId="{5982758C-EFE8-4ABD-8E16-C91ECAE99181}" destId="{62CD83B6-2B54-44CD-827D-812B0367FAC0}" srcOrd="0" destOrd="0" presId="urn:microsoft.com/office/officeart/2005/8/layout/vList2"/>
    <dgm:cxn modelId="{0BF7AA3C-5032-48B9-B299-C49AB7F5F0C8}" srcId="{2FF60C3F-987C-4A7A-BCC0-38B70C318840}" destId="{3315B149-8B6F-43BD-92C7-A68A74F587EE}" srcOrd="0" destOrd="0" parTransId="{EA082D67-5CC8-431C-8891-B091AC047D14}" sibTransId="{D0E3CA93-19B7-48B3-A567-8D89903F6C90}"/>
    <dgm:cxn modelId="{87444967-DF73-4E1E-BCAB-FA9D57F35387}" srcId="{2FF60C3F-987C-4A7A-BCC0-38B70C318840}" destId="{F3CCF0B9-9783-4540-B39A-A34F8CB86485}" srcOrd="5" destOrd="0" parTransId="{E8F49FC9-E55A-454D-8AE8-2E5CFE470AA7}" sibTransId="{9F694B7F-583B-46A8-AF7A-D3E1A50141EF}"/>
    <dgm:cxn modelId="{6BC19D68-7C70-4CA7-8A2C-A0A8E98343D8}" srcId="{2FF60C3F-987C-4A7A-BCC0-38B70C318840}" destId="{D34C60F9-9A41-45E8-9E13-8B9CF11E5454}" srcOrd="4" destOrd="0" parTransId="{5BD71986-AF3C-4C3F-A817-C70A5C811870}" sibTransId="{26396500-3C99-4C30-AD49-FB9BCF0E584D}"/>
    <dgm:cxn modelId="{5FDAAF72-45B6-4D8C-A0E3-B32EEF179FF5}" type="presOf" srcId="{2FF60C3F-987C-4A7A-BCC0-38B70C318840}" destId="{171AE650-A6FB-4989-BB18-E3B83A1CE6AA}" srcOrd="0" destOrd="0" presId="urn:microsoft.com/office/officeart/2005/8/layout/vList2"/>
    <dgm:cxn modelId="{F3F3B995-9D65-4A47-AA12-71C4C47BFB3F}" type="presOf" srcId="{A4A28A23-ABCD-4B4D-BC24-51F43C3BF186}" destId="{2231CEB1-16CC-4F1D-BA80-5EBAD7922066}" srcOrd="0" destOrd="0" presId="urn:microsoft.com/office/officeart/2005/8/layout/vList2"/>
    <dgm:cxn modelId="{784F7EAD-0AC7-415B-B452-4721C9C1785E}" type="presOf" srcId="{F3CCF0B9-9783-4540-B39A-A34F8CB86485}" destId="{6C80A70D-78D7-420F-9E9B-80DA97D87E95}" srcOrd="0" destOrd="0" presId="urn:microsoft.com/office/officeart/2005/8/layout/vList2"/>
    <dgm:cxn modelId="{C0ED29D0-E5A7-4803-9273-9B27FD3F716C}" type="presOf" srcId="{3315B149-8B6F-43BD-92C7-A68A74F587EE}" destId="{4E887DC3-3D49-4758-8D0B-FD5C41E4AFC8}" srcOrd="0" destOrd="0" presId="urn:microsoft.com/office/officeart/2005/8/layout/vList2"/>
    <dgm:cxn modelId="{CBD5FAD5-6C76-4299-A99B-7C8A9FB93D64}" srcId="{2FF60C3F-987C-4A7A-BCC0-38B70C318840}" destId="{A4A28A23-ABCD-4B4D-BC24-51F43C3BF186}" srcOrd="1" destOrd="0" parTransId="{D37B0721-D14B-4AD8-9570-27F70A672FB5}" sibTransId="{F10205B7-CCF9-4925-90DD-47357DFE45FC}"/>
    <dgm:cxn modelId="{56D321DB-67BB-4646-BA03-1BD2C2EA1B04}" srcId="{2FF60C3F-987C-4A7A-BCC0-38B70C318840}" destId="{CE7C1F0C-E86E-4A4C-8994-8F0DF8B5E530}" srcOrd="2" destOrd="0" parTransId="{0E59729D-4105-4584-9039-8A3240FDBC46}" sibTransId="{E3B9D6EE-31CE-4700-AC96-1B0024D2B3F3}"/>
    <dgm:cxn modelId="{F86917E8-B5D1-45F9-8F8E-07CBBAC9F007}" srcId="{2FF60C3F-987C-4A7A-BCC0-38B70C318840}" destId="{5982758C-EFE8-4ABD-8E16-C91ECAE99181}" srcOrd="3" destOrd="0" parTransId="{8CC55D70-4E79-431D-9B33-F2A8C9D7951A}" sibTransId="{F228E05E-4C7A-45CB-85BE-0A9B52736101}"/>
    <dgm:cxn modelId="{18DE464B-A631-4824-947B-E0F8F9C48E9B}" type="presParOf" srcId="{171AE650-A6FB-4989-BB18-E3B83A1CE6AA}" destId="{4E887DC3-3D49-4758-8D0B-FD5C41E4AFC8}" srcOrd="0" destOrd="0" presId="urn:microsoft.com/office/officeart/2005/8/layout/vList2"/>
    <dgm:cxn modelId="{47280275-AD3A-48E2-936C-5ECD4A8F9D6D}" type="presParOf" srcId="{171AE650-A6FB-4989-BB18-E3B83A1CE6AA}" destId="{9983800E-2311-4F3D-BDB1-7C1E6A129497}" srcOrd="1" destOrd="0" presId="urn:microsoft.com/office/officeart/2005/8/layout/vList2"/>
    <dgm:cxn modelId="{FA9A5379-B574-4C3B-BF4C-2735C8889695}" type="presParOf" srcId="{171AE650-A6FB-4989-BB18-E3B83A1CE6AA}" destId="{2231CEB1-16CC-4F1D-BA80-5EBAD7922066}" srcOrd="2" destOrd="0" presId="urn:microsoft.com/office/officeart/2005/8/layout/vList2"/>
    <dgm:cxn modelId="{0FFE2F5F-DF9F-4BA0-929E-20510F244C1D}" type="presParOf" srcId="{171AE650-A6FB-4989-BB18-E3B83A1CE6AA}" destId="{334C3A65-FC19-4ECA-A961-BA5FAEB052C0}" srcOrd="3" destOrd="0" presId="urn:microsoft.com/office/officeart/2005/8/layout/vList2"/>
    <dgm:cxn modelId="{A6396FE9-A836-4961-AC56-51C82130C3D0}" type="presParOf" srcId="{171AE650-A6FB-4989-BB18-E3B83A1CE6AA}" destId="{9B5520F2-DF64-43B8-8991-4E89983D56A6}" srcOrd="4" destOrd="0" presId="urn:microsoft.com/office/officeart/2005/8/layout/vList2"/>
    <dgm:cxn modelId="{0AD501C1-5BC0-412E-9C37-CF3BC3832986}" type="presParOf" srcId="{171AE650-A6FB-4989-BB18-E3B83A1CE6AA}" destId="{DEE76B6F-3660-4EB4-8AE2-F18CBCFC38BC}" srcOrd="5" destOrd="0" presId="urn:microsoft.com/office/officeart/2005/8/layout/vList2"/>
    <dgm:cxn modelId="{08C49AD7-43EB-4AE3-9F24-65FDF3B86013}" type="presParOf" srcId="{171AE650-A6FB-4989-BB18-E3B83A1CE6AA}" destId="{62CD83B6-2B54-44CD-827D-812B0367FAC0}" srcOrd="6" destOrd="0" presId="urn:microsoft.com/office/officeart/2005/8/layout/vList2"/>
    <dgm:cxn modelId="{FC42A5EB-57DC-403B-BDCA-333FF6B3A694}" type="presParOf" srcId="{171AE650-A6FB-4989-BB18-E3B83A1CE6AA}" destId="{D0A4B402-B5AC-4F9C-BDFF-F5420C914D2C}" srcOrd="7" destOrd="0" presId="urn:microsoft.com/office/officeart/2005/8/layout/vList2"/>
    <dgm:cxn modelId="{EC41CCB3-08EB-4763-B485-8136FAD0EC77}" type="presParOf" srcId="{171AE650-A6FB-4989-BB18-E3B83A1CE6AA}" destId="{33CA0570-4E0C-49A1-8BF6-CC005A0DB5A3}" srcOrd="8" destOrd="0" presId="urn:microsoft.com/office/officeart/2005/8/layout/vList2"/>
    <dgm:cxn modelId="{CCB3AB2F-9EB4-4465-8B09-99F8F76A971A}" type="presParOf" srcId="{171AE650-A6FB-4989-BB18-E3B83A1CE6AA}" destId="{DEED38F8-AAAC-49E9-A0DF-FB163700188B}" srcOrd="9" destOrd="0" presId="urn:microsoft.com/office/officeart/2005/8/layout/vList2"/>
    <dgm:cxn modelId="{7B2F93CA-1F0A-47A4-8C8A-52ADE85DF6B4}" type="presParOf" srcId="{171AE650-A6FB-4989-BB18-E3B83A1CE6AA}" destId="{6C80A70D-78D7-420F-9E9B-80DA97D87E95}"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C56FCEE-FA9C-4491-8BC8-AC190A2F298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448D4DC0-0DA6-4B6C-81CC-6B28CCBE9880}">
      <dgm:prSet/>
      <dgm:spPr/>
      <dgm:t>
        <a:bodyPr/>
        <a:lstStyle/>
        <a:p>
          <a:pPr rtl="0"/>
          <a:r>
            <a:rPr lang="en-US"/>
            <a:t>Youth are more open to change</a:t>
          </a:r>
          <a:endParaRPr lang="en-GB"/>
        </a:p>
      </dgm:t>
    </dgm:pt>
    <dgm:pt modelId="{87319162-4436-447B-AAAC-3037A622BF62}" type="parTrans" cxnId="{FC612E7E-046C-47F2-80BF-742B6AA14303}">
      <dgm:prSet/>
      <dgm:spPr/>
      <dgm:t>
        <a:bodyPr/>
        <a:lstStyle/>
        <a:p>
          <a:endParaRPr lang="en-US"/>
        </a:p>
      </dgm:t>
    </dgm:pt>
    <dgm:pt modelId="{335C99DC-CE51-4895-AD68-83BCE485DE3A}" type="sibTrans" cxnId="{FC612E7E-046C-47F2-80BF-742B6AA14303}">
      <dgm:prSet/>
      <dgm:spPr/>
      <dgm:t>
        <a:bodyPr/>
        <a:lstStyle/>
        <a:p>
          <a:endParaRPr lang="en-US"/>
        </a:p>
      </dgm:t>
    </dgm:pt>
    <dgm:pt modelId="{04A811C1-15A3-4BD8-939A-5DFCE15983EA}">
      <dgm:prSet/>
      <dgm:spPr/>
      <dgm:t>
        <a:bodyPr/>
        <a:lstStyle/>
        <a:p>
          <a:pPr rtl="0"/>
          <a:r>
            <a:rPr lang="en-US"/>
            <a:t>Youth are future-oriented</a:t>
          </a:r>
          <a:endParaRPr lang="en-GB"/>
        </a:p>
      </dgm:t>
    </dgm:pt>
    <dgm:pt modelId="{37B42009-C3B6-43AF-A1E7-42FA97E44137}" type="parTrans" cxnId="{8AF61DDF-4088-42E0-88E4-4E51EA5C1D80}">
      <dgm:prSet/>
      <dgm:spPr/>
      <dgm:t>
        <a:bodyPr/>
        <a:lstStyle/>
        <a:p>
          <a:endParaRPr lang="en-US"/>
        </a:p>
      </dgm:t>
    </dgm:pt>
    <dgm:pt modelId="{13E2FC8F-DE1A-4D55-BB5E-15AD7223446C}" type="sibTrans" cxnId="{8AF61DDF-4088-42E0-88E4-4E51EA5C1D80}">
      <dgm:prSet/>
      <dgm:spPr/>
      <dgm:t>
        <a:bodyPr/>
        <a:lstStyle/>
        <a:p>
          <a:endParaRPr lang="en-US"/>
        </a:p>
      </dgm:t>
    </dgm:pt>
    <dgm:pt modelId="{3F65604C-12CF-4061-AC83-ACEC147D1E3A}">
      <dgm:prSet/>
      <dgm:spPr/>
      <dgm:t>
        <a:bodyPr/>
        <a:lstStyle/>
        <a:p>
          <a:pPr rtl="0"/>
          <a:r>
            <a:rPr lang="en-US"/>
            <a:t>Youth are idealistic</a:t>
          </a:r>
          <a:endParaRPr lang="en-GB"/>
        </a:p>
      </dgm:t>
    </dgm:pt>
    <dgm:pt modelId="{044254E0-4D5D-4C67-8224-CB0B6953562B}" type="parTrans" cxnId="{92BC1705-7420-4782-BCC5-C987DE994185}">
      <dgm:prSet/>
      <dgm:spPr/>
      <dgm:t>
        <a:bodyPr/>
        <a:lstStyle/>
        <a:p>
          <a:endParaRPr lang="en-US"/>
        </a:p>
      </dgm:t>
    </dgm:pt>
    <dgm:pt modelId="{F975665B-6A06-4E8F-90D1-FF3E30E7B226}" type="sibTrans" cxnId="{92BC1705-7420-4782-BCC5-C987DE994185}">
      <dgm:prSet/>
      <dgm:spPr/>
      <dgm:t>
        <a:bodyPr/>
        <a:lstStyle/>
        <a:p>
          <a:endParaRPr lang="en-US"/>
        </a:p>
      </dgm:t>
    </dgm:pt>
    <dgm:pt modelId="{866DEDC9-030B-4F87-99F8-BDDCE0630252}">
      <dgm:prSet/>
      <dgm:spPr/>
      <dgm:t>
        <a:bodyPr/>
        <a:lstStyle/>
        <a:p>
          <a:pPr rtl="0"/>
          <a:r>
            <a:rPr lang="en-US"/>
            <a:t>Youth are creative and innovative</a:t>
          </a:r>
          <a:endParaRPr lang="en-GB"/>
        </a:p>
      </dgm:t>
    </dgm:pt>
    <dgm:pt modelId="{3ABC7EE5-321B-4F23-81F5-39573646899F}" type="parTrans" cxnId="{3422DA9F-4229-49D5-98AD-8DB2AC16CAE1}">
      <dgm:prSet/>
      <dgm:spPr/>
      <dgm:t>
        <a:bodyPr/>
        <a:lstStyle/>
        <a:p>
          <a:endParaRPr lang="en-US"/>
        </a:p>
      </dgm:t>
    </dgm:pt>
    <dgm:pt modelId="{2E6F3BF0-F379-4F83-A5A5-B9D4F48CF32C}" type="sibTrans" cxnId="{3422DA9F-4229-49D5-98AD-8DB2AC16CAE1}">
      <dgm:prSet/>
      <dgm:spPr/>
      <dgm:t>
        <a:bodyPr/>
        <a:lstStyle/>
        <a:p>
          <a:endParaRPr lang="en-US"/>
        </a:p>
      </dgm:t>
    </dgm:pt>
    <dgm:pt modelId="{3250E305-DD91-47C6-8056-6366578C25A4}">
      <dgm:prSet/>
      <dgm:spPr/>
      <dgm:t>
        <a:bodyPr/>
        <a:lstStyle/>
        <a:p>
          <a:pPr rtl="0"/>
          <a:r>
            <a:rPr lang="en-US"/>
            <a:t>Youth are courageous</a:t>
          </a:r>
          <a:endParaRPr lang="en-GB"/>
        </a:p>
      </dgm:t>
    </dgm:pt>
    <dgm:pt modelId="{20EA19AD-1376-4EFE-BD07-BADBF8B048E8}" type="parTrans" cxnId="{F8762628-7000-45AB-A54A-5DD9AB6201EC}">
      <dgm:prSet/>
      <dgm:spPr/>
      <dgm:t>
        <a:bodyPr/>
        <a:lstStyle/>
        <a:p>
          <a:endParaRPr lang="en-US"/>
        </a:p>
      </dgm:t>
    </dgm:pt>
    <dgm:pt modelId="{1C352EC7-A886-4E3C-9BB0-9A95EA4EE51C}" type="sibTrans" cxnId="{F8762628-7000-45AB-A54A-5DD9AB6201EC}">
      <dgm:prSet/>
      <dgm:spPr/>
      <dgm:t>
        <a:bodyPr/>
        <a:lstStyle/>
        <a:p>
          <a:endParaRPr lang="en-US"/>
        </a:p>
      </dgm:t>
    </dgm:pt>
    <dgm:pt modelId="{1039BF73-0100-43B3-B678-56A54ADC3BB4}">
      <dgm:prSet/>
      <dgm:spPr/>
      <dgm:t>
        <a:bodyPr/>
        <a:lstStyle/>
        <a:p>
          <a:pPr rtl="0"/>
          <a:r>
            <a:rPr lang="en-US"/>
            <a:t>Youth are knowledgeable of their peer’s realities</a:t>
          </a:r>
          <a:endParaRPr lang="en-GB"/>
        </a:p>
      </dgm:t>
    </dgm:pt>
    <dgm:pt modelId="{BCBC7799-0E9C-42E5-9DE3-D6892223FE24}" type="parTrans" cxnId="{D6016501-FC55-4A9F-8796-95EC56D5D688}">
      <dgm:prSet/>
      <dgm:spPr/>
      <dgm:t>
        <a:bodyPr/>
        <a:lstStyle/>
        <a:p>
          <a:endParaRPr lang="en-US"/>
        </a:p>
      </dgm:t>
    </dgm:pt>
    <dgm:pt modelId="{A6AF22A2-4EE9-413F-9569-810782F58EAA}" type="sibTrans" cxnId="{D6016501-FC55-4A9F-8796-95EC56D5D688}">
      <dgm:prSet/>
      <dgm:spPr/>
      <dgm:t>
        <a:bodyPr/>
        <a:lstStyle/>
        <a:p>
          <a:endParaRPr lang="en-US"/>
        </a:p>
      </dgm:t>
    </dgm:pt>
    <dgm:pt modelId="{DACCAAC6-B28A-4A3D-B50C-71ACEF3E9C42}">
      <dgm:prSet/>
      <dgm:spPr/>
      <dgm:t>
        <a:bodyPr/>
        <a:lstStyle/>
        <a:p>
          <a:pPr rtl="0"/>
          <a:r>
            <a:rPr lang="en-US"/>
            <a:t>Youth have energy and time</a:t>
          </a:r>
          <a:endParaRPr lang="en-GB"/>
        </a:p>
      </dgm:t>
    </dgm:pt>
    <dgm:pt modelId="{93C7CED6-21F2-4939-B2D6-47E167C0B7F3}" type="parTrans" cxnId="{2AA37BB4-DC99-4FCB-BDBF-F09C0A1CDDB1}">
      <dgm:prSet/>
      <dgm:spPr/>
      <dgm:t>
        <a:bodyPr/>
        <a:lstStyle/>
        <a:p>
          <a:endParaRPr lang="en-US"/>
        </a:p>
      </dgm:t>
    </dgm:pt>
    <dgm:pt modelId="{4FCDA970-33ED-4534-B1F2-4C8C16323007}" type="sibTrans" cxnId="{2AA37BB4-DC99-4FCB-BDBF-F09C0A1CDDB1}">
      <dgm:prSet/>
      <dgm:spPr/>
      <dgm:t>
        <a:bodyPr/>
        <a:lstStyle/>
        <a:p>
          <a:endParaRPr lang="en-US"/>
        </a:p>
      </dgm:t>
    </dgm:pt>
    <dgm:pt modelId="{3921504B-F710-46AB-961A-2985C4CEBE09}">
      <dgm:prSet/>
      <dgm:spPr/>
      <dgm:t>
        <a:bodyPr/>
        <a:lstStyle/>
        <a:p>
          <a:pPr rtl="0"/>
          <a:r>
            <a:rPr lang="en-US"/>
            <a:t>(Del Felice and Wisler, 2007) </a:t>
          </a:r>
          <a:endParaRPr lang="en-GB"/>
        </a:p>
      </dgm:t>
    </dgm:pt>
    <dgm:pt modelId="{56F03C5F-078E-42A3-B62D-030938328D46}" type="parTrans" cxnId="{EB705669-92A3-4425-8BD0-9A9B80B3DD46}">
      <dgm:prSet/>
      <dgm:spPr/>
      <dgm:t>
        <a:bodyPr/>
        <a:lstStyle/>
        <a:p>
          <a:endParaRPr lang="en-US"/>
        </a:p>
      </dgm:t>
    </dgm:pt>
    <dgm:pt modelId="{36A15D90-3907-424D-9081-01EEE86E81B8}" type="sibTrans" cxnId="{EB705669-92A3-4425-8BD0-9A9B80B3DD46}">
      <dgm:prSet/>
      <dgm:spPr/>
      <dgm:t>
        <a:bodyPr/>
        <a:lstStyle/>
        <a:p>
          <a:endParaRPr lang="en-US"/>
        </a:p>
      </dgm:t>
    </dgm:pt>
    <dgm:pt modelId="{BE61F3F5-F456-4651-ACD2-7F6A544E48C8}" type="pres">
      <dgm:prSet presAssocID="{7C56FCEE-FA9C-4491-8BC8-AC190A2F2983}" presName="linear" presStyleCnt="0">
        <dgm:presLayoutVars>
          <dgm:animLvl val="lvl"/>
          <dgm:resizeHandles val="exact"/>
        </dgm:presLayoutVars>
      </dgm:prSet>
      <dgm:spPr/>
    </dgm:pt>
    <dgm:pt modelId="{739EFF6E-8AF8-4270-9D85-2962D7FEB54B}" type="pres">
      <dgm:prSet presAssocID="{448D4DC0-0DA6-4B6C-81CC-6B28CCBE9880}" presName="parentText" presStyleLbl="node1" presStyleIdx="0" presStyleCnt="8">
        <dgm:presLayoutVars>
          <dgm:chMax val="0"/>
          <dgm:bulletEnabled val="1"/>
        </dgm:presLayoutVars>
      </dgm:prSet>
      <dgm:spPr/>
    </dgm:pt>
    <dgm:pt modelId="{19DC7BF0-A4BF-4852-8CE0-9E431366A6B3}" type="pres">
      <dgm:prSet presAssocID="{335C99DC-CE51-4895-AD68-83BCE485DE3A}" presName="spacer" presStyleCnt="0"/>
      <dgm:spPr/>
    </dgm:pt>
    <dgm:pt modelId="{060C9291-7DD2-4D5F-AF0C-1E15EA975D87}" type="pres">
      <dgm:prSet presAssocID="{04A811C1-15A3-4BD8-939A-5DFCE15983EA}" presName="parentText" presStyleLbl="node1" presStyleIdx="1" presStyleCnt="8">
        <dgm:presLayoutVars>
          <dgm:chMax val="0"/>
          <dgm:bulletEnabled val="1"/>
        </dgm:presLayoutVars>
      </dgm:prSet>
      <dgm:spPr/>
    </dgm:pt>
    <dgm:pt modelId="{FB732EAE-3722-41A4-A26D-D21B8B284E1C}" type="pres">
      <dgm:prSet presAssocID="{13E2FC8F-DE1A-4D55-BB5E-15AD7223446C}" presName="spacer" presStyleCnt="0"/>
      <dgm:spPr/>
    </dgm:pt>
    <dgm:pt modelId="{24AC85A2-097A-400A-8357-F999D29CEBEE}" type="pres">
      <dgm:prSet presAssocID="{3F65604C-12CF-4061-AC83-ACEC147D1E3A}" presName="parentText" presStyleLbl="node1" presStyleIdx="2" presStyleCnt="8">
        <dgm:presLayoutVars>
          <dgm:chMax val="0"/>
          <dgm:bulletEnabled val="1"/>
        </dgm:presLayoutVars>
      </dgm:prSet>
      <dgm:spPr/>
    </dgm:pt>
    <dgm:pt modelId="{BCAC3246-4080-4A74-92CE-C6C44D5D1B15}" type="pres">
      <dgm:prSet presAssocID="{F975665B-6A06-4E8F-90D1-FF3E30E7B226}" presName="spacer" presStyleCnt="0"/>
      <dgm:spPr/>
    </dgm:pt>
    <dgm:pt modelId="{675DE1F8-CD9E-47A2-8CA4-AED7B33DA11C}" type="pres">
      <dgm:prSet presAssocID="{866DEDC9-030B-4F87-99F8-BDDCE0630252}" presName="parentText" presStyleLbl="node1" presStyleIdx="3" presStyleCnt="8">
        <dgm:presLayoutVars>
          <dgm:chMax val="0"/>
          <dgm:bulletEnabled val="1"/>
        </dgm:presLayoutVars>
      </dgm:prSet>
      <dgm:spPr/>
    </dgm:pt>
    <dgm:pt modelId="{2BD9C282-11C3-47AA-AA96-287678621C69}" type="pres">
      <dgm:prSet presAssocID="{2E6F3BF0-F379-4F83-A5A5-B9D4F48CF32C}" presName="spacer" presStyleCnt="0"/>
      <dgm:spPr/>
    </dgm:pt>
    <dgm:pt modelId="{15A4D42F-132C-4DE3-9F91-9D352E22F5A2}" type="pres">
      <dgm:prSet presAssocID="{3250E305-DD91-47C6-8056-6366578C25A4}" presName="parentText" presStyleLbl="node1" presStyleIdx="4" presStyleCnt="8">
        <dgm:presLayoutVars>
          <dgm:chMax val="0"/>
          <dgm:bulletEnabled val="1"/>
        </dgm:presLayoutVars>
      </dgm:prSet>
      <dgm:spPr/>
    </dgm:pt>
    <dgm:pt modelId="{0072B7EE-7025-4162-B08A-EB0A4A78A0D7}" type="pres">
      <dgm:prSet presAssocID="{1C352EC7-A886-4E3C-9BB0-9A95EA4EE51C}" presName="spacer" presStyleCnt="0"/>
      <dgm:spPr/>
    </dgm:pt>
    <dgm:pt modelId="{219D3AED-4D90-4DF1-B41B-C3E8A2371836}" type="pres">
      <dgm:prSet presAssocID="{1039BF73-0100-43B3-B678-56A54ADC3BB4}" presName="parentText" presStyleLbl="node1" presStyleIdx="5" presStyleCnt="8">
        <dgm:presLayoutVars>
          <dgm:chMax val="0"/>
          <dgm:bulletEnabled val="1"/>
        </dgm:presLayoutVars>
      </dgm:prSet>
      <dgm:spPr/>
    </dgm:pt>
    <dgm:pt modelId="{B1D67762-8080-4DE4-9176-801EC0CFA9B3}" type="pres">
      <dgm:prSet presAssocID="{A6AF22A2-4EE9-413F-9569-810782F58EAA}" presName="spacer" presStyleCnt="0"/>
      <dgm:spPr/>
    </dgm:pt>
    <dgm:pt modelId="{1E9659C9-34F4-442F-893B-ECE30D674089}" type="pres">
      <dgm:prSet presAssocID="{DACCAAC6-B28A-4A3D-B50C-71ACEF3E9C42}" presName="parentText" presStyleLbl="node1" presStyleIdx="6" presStyleCnt="8">
        <dgm:presLayoutVars>
          <dgm:chMax val="0"/>
          <dgm:bulletEnabled val="1"/>
        </dgm:presLayoutVars>
      </dgm:prSet>
      <dgm:spPr/>
    </dgm:pt>
    <dgm:pt modelId="{D267094B-4CDC-487E-9F9B-8595CA666DD2}" type="pres">
      <dgm:prSet presAssocID="{4FCDA970-33ED-4534-B1F2-4C8C16323007}" presName="spacer" presStyleCnt="0"/>
      <dgm:spPr/>
    </dgm:pt>
    <dgm:pt modelId="{F6C5CCDE-ED1C-4459-83A5-F526CE2D0DF6}" type="pres">
      <dgm:prSet presAssocID="{3921504B-F710-46AB-961A-2985C4CEBE09}" presName="parentText" presStyleLbl="node1" presStyleIdx="7" presStyleCnt="8">
        <dgm:presLayoutVars>
          <dgm:chMax val="0"/>
          <dgm:bulletEnabled val="1"/>
        </dgm:presLayoutVars>
      </dgm:prSet>
      <dgm:spPr/>
    </dgm:pt>
  </dgm:ptLst>
  <dgm:cxnLst>
    <dgm:cxn modelId="{D6016501-FC55-4A9F-8796-95EC56D5D688}" srcId="{7C56FCEE-FA9C-4491-8BC8-AC190A2F2983}" destId="{1039BF73-0100-43B3-B678-56A54ADC3BB4}" srcOrd="5" destOrd="0" parTransId="{BCBC7799-0E9C-42E5-9DE3-D6892223FE24}" sibTransId="{A6AF22A2-4EE9-413F-9569-810782F58EAA}"/>
    <dgm:cxn modelId="{92BC1705-7420-4782-BCC5-C987DE994185}" srcId="{7C56FCEE-FA9C-4491-8BC8-AC190A2F2983}" destId="{3F65604C-12CF-4061-AC83-ACEC147D1E3A}" srcOrd="2" destOrd="0" parTransId="{044254E0-4D5D-4C67-8224-CB0B6953562B}" sibTransId="{F975665B-6A06-4E8F-90D1-FF3E30E7B226}"/>
    <dgm:cxn modelId="{7F68B315-2381-4D42-9D89-B550F5D1D08F}" type="presOf" srcId="{448D4DC0-0DA6-4B6C-81CC-6B28CCBE9880}" destId="{739EFF6E-8AF8-4270-9D85-2962D7FEB54B}" srcOrd="0" destOrd="0" presId="urn:microsoft.com/office/officeart/2005/8/layout/vList2"/>
    <dgm:cxn modelId="{F8762628-7000-45AB-A54A-5DD9AB6201EC}" srcId="{7C56FCEE-FA9C-4491-8BC8-AC190A2F2983}" destId="{3250E305-DD91-47C6-8056-6366578C25A4}" srcOrd="4" destOrd="0" parTransId="{20EA19AD-1376-4EFE-BD07-BADBF8B048E8}" sibTransId="{1C352EC7-A886-4E3C-9BB0-9A95EA4EE51C}"/>
    <dgm:cxn modelId="{B45E242E-F231-4369-B08F-B3FC8CB1187E}" type="presOf" srcId="{3250E305-DD91-47C6-8056-6366578C25A4}" destId="{15A4D42F-132C-4DE3-9F91-9D352E22F5A2}" srcOrd="0" destOrd="0" presId="urn:microsoft.com/office/officeart/2005/8/layout/vList2"/>
    <dgm:cxn modelId="{8504863B-415B-4653-A6A0-B9B9C2E07C39}" type="presOf" srcId="{04A811C1-15A3-4BD8-939A-5DFCE15983EA}" destId="{060C9291-7DD2-4D5F-AF0C-1E15EA975D87}" srcOrd="0" destOrd="0" presId="urn:microsoft.com/office/officeart/2005/8/layout/vList2"/>
    <dgm:cxn modelId="{040FCC62-EB7A-4DD2-8D28-F745E85453BA}" type="presOf" srcId="{1039BF73-0100-43B3-B678-56A54ADC3BB4}" destId="{219D3AED-4D90-4DF1-B41B-C3E8A2371836}" srcOrd="0" destOrd="0" presId="urn:microsoft.com/office/officeart/2005/8/layout/vList2"/>
    <dgm:cxn modelId="{74608365-5929-4823-BD61-82FBBD330AE7}" type="presOf" srcId="{7C56FCEE-FA9C-4491-8BC8-AC190A2F2983}" destId="{BE61F3F5-F456-4651-ACD2-7F6A544E48C8}" srcOrd="0" destOrd="0" presId="urn:microsoft.com/office/officeart/2005/8/layout/vList2"/>
    <dgm:cxn modelId="{EB705669-92A3-4425-8BD0-9A9B80B3DD46}" srcId="{7C56FCEE-FA9C-4491-8BC8-AC190A2F2983}" destId="{3921504B-F710-46AB-961A-2985C4CEBE09}" srcOrd="7" destOrd="0" parTransId="{56F03C5F-078E-42A3-B62D-030938328D46}" sibTransId="{36A15D90-3907-424D-9081-01EEE86E81B8}"/>
    <dgm:cxn modelId="{9801D45A-EE4A-4812-ACDE-BF03B4CBA994}" type="presOf" srcId="{866DEDC9-030B-4F87-99F8-BDDCE0630252}" destId="{675DE1F8-CD9E-47A2-8CA4-AED7B33DA11C}" srcOrd="0" destOrd="0" presId="urn:microsoft.com/office/officeart/2005/8/layout/vList2"/>
    <dgm:cxn modelId="{FC612E7E-046C-47F2-80BF-742B6AA14303}" srcId="{7C56FCEE-FA9C-4491-8BC8-AC190A2F2983}" destId="{448D4DC0-0DA6-4B6C-81CC-6B28CCBE9880}" srcOrd="0" destOrd="0" parTransId="{87319162-4436-447B-AAAC-3037A622BF62}" sibTransId="{335C99DC-CE51-4895-AD68-83BCE485DE3A}"/>
    <dgm:cxn modelId="{1A9B9C97-0EB4-4B63-9029-A8F46AAC0CD1}" type="presOf" srcId="{3F65604C-12CF-4061-AC83-ACEC147D1E3A}" destId="{24AC85A2-097A-400A-8357-F999D29CEBEE}" srcOrd="0" destOrd="0" presId="urn:microsoft.com/office/officeart/2005/8/layout/vList2"/>
    <dgm:cxn modelId="{3422DA9F-4229-49D5-98AD-8DB2AC16CAE1}" srcId="{7C56FCEE-FA9C-4491-8BC8-AC190A2F2983}" destId="{866DEDC9-030B-4F87-99F8-BDDCE0630252}" srcOrd="3" destOrd="0" parTransId="{3ABC7EE5-321B-4F23-81F5-39573646899F}" sibTransId="{2E6F3BF0-F379-4F83-A5A5-B9D4F48CF32C}"/>
    <dgm:cxn modelId="{D34D50A6-0CDD-42C2-A351-27858DBC0A29}" type="presOf" srcId="{3921504B-F710-46AB-961A-2985C4CEBE09}" destId="{F6C5CCDE-ED1C-4459-83A5-F526CE2D0DF6}" srcOrd="0" destOrd="0" presId="urn:microsoft.com/office/officeart/2005/8/layout/vList2"/>
    <dgm:cxn modelId="{2AA37BB4-DC99-4FCB-BDBF-F09C0A1CDDB1}" srcId="{7C56FCEE-FA9C-4491-8BC8-AC190A2F2983}" destId="{DACCAAC6-B28A-4A3D-B50C-71ACEF3E9C42}" srcOrd="6" destOrd="0" parTransId="{93C7CED6-21F2-4939-B2D6-47E167C0B7F3}" sibTransId="{4FCDA970-33ED-4534-B1F2-4C8C16323007}"/>
    <dgm:cxn modelId="{8AF61DDF-4088-42E0-88E4-4E51EA5C1D80}" srcId="{7C56FCEE-FA9C-4491-8BC8-AC190A2F2983}" destId="{04A811C1-15A3-4BD8-939A-5DFCE15983EA}" srcOrd="1" destOrd="0" parTransId="{37B42009-C3B6-43AF-A1E7-42FA97E44137}" sibTransId="{13E2FC8F-DE1A-4D55-BB5E-15AD7223446C}"/>
    <dgm:cxn modelId="{3D51A2E9-10FA-40F6-8C95-F7B85948C890}" type="presOf" srcId="{DACCAAC6-B28A-4A3D-B50C-71ACEF3E9C42}" destId="{1E9659C9-34F4-442F-893B-ECE30D674089}" srcOrd="0" destOrd="0" presId="urn:microsoft.com/office/officeart/2005/8/layout/vList2"/>
    <dgm:cxn modelId="{575C2007-1255-4718-8365-BF048C92AE81}" type="presParOf" srcId="{BE61F3F5-F456-4651-ACD2-7F6A544E48C8}" destId="{739EFF6E-8AF8-4270-9D85-2962D7FEB54B}" srcOrd="0" destOrd="0" presId="urn:microsoft.com/office/officeart/2005/8/layout/vList2"/>
    <dgm:cxn modelId="{E8B57689-D110-4E8E-AF4F-7C645AEC1C9E}" type="presParOf" srcId="{BE61F3F5-F456-4651-ACD2-7F6A544E48C8}" destId="{19DC7BF0-A4BF-4852-8CE0-9E431366A6B3}" srcOrd="1" destOrd="0" presId="urn:microsoft.com/office/officeart/2005/8/layout/vList2"/>
    <dgm:cxn modelId="{1188FE4E-80A6-443B-A9AA-C1557E914DB3}" type="presParOf" srcId="{BE61F3F5-F456-4651-ACD2-7F6A544E48C8}" destId="{060C9291-7DD2-4D5F-AF0C-1E15EA975D87}" srcOrd="2" destOrd="0" presId="urn:microsoft.com/office/officeart/2005/8/layout/vList2"/>
    <dgm:cxn modelId="{05D33170-8D93-49E4-BFC6-0BE05334BF9D}" type="presParOf" srcId="{BE61F3F5-F456-4651-ACD2-7F6A544E48C8}" destId="{FB732EAE-3722-41A4-A26D-D21B8B284E1C}" srcOrd="3" destOrd="0" presId="urn:microsoft.com/office/officeart/2005/8/layout/vList2"/>
    <dgm:cxn modelId="{A20ED186-CD84-4F76-8AB8-C1F44731864D}" type="presParOf" srcId="{BE61F3F5-F456-4651-ACD2-7F6A544E48C8}" destId="{24AC85A2-097A-400A-8357-F999D29CEBEE}" srcOrd="4" destOrd="0" presId="urn:microsoft.com/office/officeart/2005/8/layout/vList2"/>
    <dgm:cxn modelId="{B9A02DAD-E4F1-4512-8088-A6E92BFFC210}" type="presParOf" srcId="{BE61F3F5-F456-4651-ACD2-7F6A544E48C8}" destId="{BCAC3246-4080-4A74-92CE-C6C44D5D1B15}" srcOrd="5" destOrd="0" presId="urn:microsoft.com/office/officeart/2005/8/layout/vList2"/>
    <dgm:cxn modelId="{8DA2342A-6103-493E-938D-BDB1C1CC2641}" type="presParOf" srcId="{BE61F3F5-F456-4651-ACD2-7F6A544E48C8}" destId="{675DE1F8-CD9E-47A2-8CA4-AED7B33DA11C}" srcOrd="6" destOrd="0" presId="urn:microsoft.com/office/officeart/2005/8/layout/vList2"/>
    <dgm:cxn modelId="{8EA2DD24-E7C5-4914-9C38-1289757D785C}" type="presParOf" srcId="{BE61F3F5-F456-4651-ACD2-7F6A544E48C8}" destId="{2BD9C282-11C3-47AA-AA96-287678621C69}" srcOrd="7" destOrd="0" presId="urn:microsoft.com/office/officeart/2005/8/layout/vList2"/>
    <dgm:cxn modelId="{752D4C34-3B8B-43CC-9049-378B79550A3D}" type="presParOf" srcId="{BE61F3F5-F456-4651-ACD2-7F6A544E48C8}" destId="{15A4D42F-132C-4DE3-9F91-9D352E22F5A2}" srcOrd="8" destOrd="0" presId="urn:microsoft.com/office/officeart/2005/8/layout/vList2"/>
    <dgm:cxn modelId="{45F5914E-DE76-4FC4-B5DE-5A48D03C69FA}" type="presParOf" srcId="{BE61F3F5-F456-4651-ACD2-7F6A544E48C8}" destId="{0072B7EE-7025-4162-B08A-EB0A4A78A0D7}" srcOrd="9" destOrd="0" presId="urn:microsoft.com/office/officeart/2005/8/layout/vList2"/>
    <dgm:cxn modelId="{481843E2-EA69-4097-B7BC-1B53FB80D9CB}" type="presParOf" srcId="{BE61F3F5-F456-4651-ACD2-7F6A544E48C8}" destId="{219D3AED-4D90-4DF1-B41B-C3E8A2371836}" srcOrd="10" destOrd="0" presId="urn:microsoft.com/office/officeart/2005/8/layout/vList2"/>
    <dgm:cxn modelId="{BA4F30F8-3E7F-40CD-B9BA-4DCA421368AE}" type="presParOf" srcId="{BE61F3F5-F456-4651-ACD2-7F6A544E48C8}" destId="{B1D67762-8080-4DE4-9176-801EC0CFA9B3}" srcOrd="11" destOrd="0" presId="urn:microsoft.com/office/officeart/2005/8/layout/vList2"/>
    <dgm:cxn modelId="{AC878E33-818A-4EB6-A897-79B5BEEDBAED}" type="presParOf" srcId="{BE61F3F5-F456-4651-ACD2-7F6A544E48C8}" destId="{1E9659C9-34F4-442F-893B-ECE30D674089}" srcOrd="12" destOrd="0" presId="urn:microsoft.com/office/officeart/2005/8/layout/vList2"/>
    <dgm:cxn modelId="{1ED09119-9583-413C-9A41-CDACD241D002}" type="presParOf" srcId="{BE61F3F5-F456-4651-ACD2-7F6A544E48C8}" destId="{D267094B-4CDC-487E-9F9B-8595CA666DD2}" srcOrd="13" destOrd="0" presId="urn:microsoft.com/office/officeart/2005/8/layout/vList2"/>
    <dgm:cxn modelId="{9AAE3CBC-844A-48BE-B250-94993E88CC95}" type="presParOf" srcId="{BE61F3F5-F456-4651-ACD2-7F6A544E48C8}" destId="{F6C5CCDE-ED1C-4459-83A5-F526CE2D0DF6}"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208123E-D976-4CAE-AC6F-2CD34E7A600B}"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607E040D-C232-432C-9B7C-06369094D480}">
      <dgm:prSet/>
      <dgm:spPr/>
      <dgm:t>
        <a:bodyPr/>
        <a:lstStyle/>
        <a:p>
          <a:pPr rtl="0"/>
          <a:r>
            <a:rPr lang="en-GB"/>
            <a:t>Recognises the links between our own lives and those of people throughout the world</a:t>
          </a:r>
        </a:p>
      </dgm:t>
    </dgm:pt>
    <dgm:pt modelId="{3DC49442-764A-48F4-BF86-3A1318F48EAF}" type="parTrans" cxnId="{04637133-1812-4806-B7B5-541E520A4B7C}">
      <dgm:prSet/>
      <dgm:spPr/>
      <dgm:t>
        <a:bodyPr/>
        <a:lstStyle/>
        <a:p>
          <a:endParaRPr lang="en-US"/>
        </a:p>
      </dgm:t>
    </dgm:pt>
    <dgm:pt modelId="{335D0D27-CCE3-4391-A47E-9A932CC7E356}" type="sibTrans" cxnId="{04637133-1812-4806-B7B5-541E520A4B7C}">
      <dgm:prSet/>
      <dgm:spPr/>
      <dgm:t>
        <a:bodyPr/>
        <a:lstStyle/>
        <a:p>
          <a:endParaRPr lang="en-US"/>
        </a:p>
      </dgm:t>
    </dgm:pt>
    <dgm:pt modelId="{4B46F0BA-3734-4EDB-8291-0E4CBD9D9B46}">
      <dgm:prSet/>
      <dgm:spPr/>
      <dgm:t>
        <a:bodyPr/>
        <a:lstStyle/>
        <a:p>
          <a:pPr rtl="0"/>
          <a:r>
            <a:rPr lang="en-GB" dirty="0"/>
            <a:t>Recognises histories, both our own and those of others throughout the world</a:t>
          </a:r>
        </a:p>
      </dgm:t>
    </dgm:pt>
    <dgm:pt modelId="{10CF629C-3E4E-49F8-92A7-D742727B0D0D}" type="parTrans" cxnId="{FEBC0D18-366D-4067-9A03-2892CAB840B7}">
      <dgm:prSet/>
      <dgm:spPr/>
      <dgm:t>
        <a:bodyPr/>
        <a:lstStyle/>
        <a:p>
          <a:endParaRPr lang="en-US"/>
        </a:p>
      </dgm:t>
    </dgm:pt>
    <dgm:pt modelId="{6D151A2D-F211-4D08-A708-597A7F221268}" type="sibTrans" cxnId="{FEBC0D18-366D-4067-9A03-2892CAB840B7}">
      <dgm:prSet/>
      <dgm:spPr/>
      <dgm:t>
        <a:bodyPr/>
        <a:lstStyle/>
        <a:p>
          <a:endParaRPr lang="en-US"/>
        </a:p>
      </dgm:t>
    </dgm:pt>
    <dgm:pt modelId="{7EDCF64F-F0DE-4DAC-AB6A-8E4AAED15B9C}">
      <dgm:prSet/>
      <dgm:spPr/>
      <dgm:t>
        <a:bodyPr/>
        <a:lstStyle/>
        <a:p>
          <a:pPr rtl="0"/>
          <a:r>
            <a:rPr lang="en-GB"/>
            <a:t>Seeks to include black and minority ethnic (BME) perspectives locally and throughout the world</a:t>
          </a:r>
        </a:p>
      </dgm:t>
    </dgm:pt>
    <dgm:pt modelId="{1D471B92-35C7-4B62-8043-480392787BF4}" type="parTrans" cxnId="{8126F7FE-A3DD-45C0-BBF3-58F4E0A7ABEE}">
      <dgm:prSet/>
      <dgm:spPr/>
      <dgm:t>
        <a:bodyPr/>
        <a:lstStyle/>
        <a:p>
          <a:endParaRPr lang="en-US"/>
        </a:p>
      </dgm:t>
    </dgm:pt>
    <dgm:pt modelId="{FFA79F90-A4C0-4296-9CD7-7FD8227809C7}" type="sibTrans" cxnId="{8126F7FE-A3DD-45C0-BBF3-58F4E0A7ABEE}">
      <dgm:prSet/>
      <dgm:spPr/>
      <dgm:t>
        <a:bodyPr/>
        <a:lstStyle/>
        <a:p>
          <a:endParaRPr lang="en-US"/>
        </a:p>
      </dgm:t>
    </dgm:pt>
    <dgm:pt modelId="{2F529653-2B3D-4EBA-9D0A-CC150690F287}">
      <dgm:prSet/>
      <dgm:spPr/>
      <dgm:t>
        <a:bodyPr/>
        <a:lstStyle/>
        <a:p>
          <a:pPr rtl="0"/>
          <a:r>
            <a:rPr lang="en-GB" dirty="0"/>
            <a:t>Is concerned with needs and rights of both the present and future generations</a:t>
          </a:r>
        </a:p>
      </dgm:t>
    </dgm:pt>
    <dgm:pt modelId="{6D1C8CA2-F675-4F5B-A41B-79A33382FCB7}" type="parTrans" cxnId="{C1D5F3C9-D4DC-49C3-AB69-65253B2092EF}">
      <dgm:prSet/>
      <dgm:spPr/>
      <dgm:t>
        <a:bodyPr/>
        <a:lstStyle/>
        <a:p>
          <a:endParaRPr lang="en-US"/>
        </a:p>
      </dgm:t>
    </dgm:pt>
    <dgm:pt modelId="{389B7A37-AA4E-4DD9-A377-C35B521693E9}" type="sibTrans" cxnId="{C1D5F3C9-D4DC-49C3-AB69-65253B2092EF}">
      <dgm:prSet/>
      <dgm:spPr/>
      <dgm:t>
        <a:bodyPr/>
        <a:lstStyle/>
        <a:p>
          <a:endParaRPr lang="en-US"/>
        </a:p>
      </dgm:t>
    </dgm:pt>
    <dgm:pt modelId="{8D0E41F5-98E5-4765-B9F2-CEC5F87BB7D7}">
      <dgm:prSet/>
      <dgm:spPr/>
      <dgm:t>
        <a:bodyPr/>
        <a:lstStyle/>
        <a:p>
          <a:pPr rtl="0"/>
          <a:r>
            <a:rPr lang="en-GB"/>
            <a:t>Addresses the relationship between power, resources and human rights</a:t>
          </a:r>
        </a:p>
      </dgm:t>
    </dgm:pt>
    <dgm:pt modelId="{27CB225F-147F-480C-B5A0-969F71CFAF16}" type="parTrans" cxnId="{067C5B4D-76CF-4FFE-8C28-F6A69A6A7FCD}">
      <dgm:prSet/>
      <dgm:spPr/>
      <dgm:t>
        <a:bodyPr/>
        <a:lstStyle/>
        <a:p>
          <a:endParaRPr lang="en-US"/>
        </a:p>
      </dgm:t>
    </dgm:pt>
    <dgm:pt modelId="{9F1F6863-400E-4C00-996D-78F6267398F7}" type="sibTrans" cxnId="{067C5B4D-76CF-4FFE-8C28-F6A69A6A7FCD}">
      <dgm:prSet/>
      <dgm:spPr/>
      <dgm:t>
        <a:bodyPr/>
        <a:lstStyle/>
        <a:p>
          <a:endParaRPr lang="en-US"/>
        </a:p>
      </dgm:t>
    </dgm:pt>
    <dgm:pt modelId="{DCD42096-4514-43C7-B368-22737B71CCEC}">
      <dgm:prSet/>
      <dgm:spPr/>
      <dgm:t>
        <a:bodyPr/>
        <a:lstStyle/>
        <a:p>
          <a:pPr rtl="0"/>
          <a:r>
            <a:rPr lang="en-GB"/>
            <a:t>Enables young people to understand the global forces which shape their lives</a:t>
          </a:r>
        </a:p>
      </dgm:t>
    </dgm:pt>
    <dgm:pt modelId="{9B7F5CE0-C646-4019-A1EC-A08A56090B00}" type="parTrans" cxnId="{00767787-19FD-4B37-A5B5-DCD7BE77471F}">
      <dgm:prSet/>
      <dgm:spPr/>
      <dgm:t>
        <a:bodyPr/>
        <a:lstStyle/>
        <a:p>
          <a:endParaRPr lang="en-US"/>
        </a:p>
      </dgm:t>
    </dgm:pt>
    <dgm:pt modelId="{8BC577F7-627D-4FDE-87FD-79A21F72D15C}" type="sibTrans" cxnId="{00767787-19FD-4B37-A5B5-DCD7BE77471F}">
      <dgm:prSet/>
      <dgm:spPr/>
      <dgm:t>
        <a:bodyPr/>
        <a:lstStyle/>
        <a:p>
          <a:endParaRPr lang="en-US"/>
        </a:p>
      </dgm:t>
    </dgm:pt>
    <dgm:pt modelId="{B85B2DAF-A508-4AEC-9D70-8FBE7E0EED45}">
      <dgm:prSet/>
      <dgm:spPr/>
      <dgm:t>
        <a:bodyPr/>
        <a:lstStyle/>
        <a:p>
          <a:pPr rtl="0"/>
          <a:r>
            <a:rPr lang="en-GB"/>
            <a:t>Equips young people to participate in decision making and take action for change</a:t>
          </a:r>
        </a:p>
      </dgm:t>
    </dgm:pt>
    <dgm:pt modelId="{3D8FC023-4DB1-4602-9EF8-D91DEF4A3244}" type="parTrans" cxnId="{1CA74707-5A18-4E3E-B540-392B6075E2C9}">
      <dgm:prSet/>
      <dgm:spPr/>
      <dgm:t>
        <a:bodyPr/>
        <a:lstStyle/>
        <a:p>
          <a:endParaRPr lang="en-US"/>
        </a:p>
      </dgm:t>
    </dgm:pt>
    <dgm:pt modelId="{F52F84AE-8BB1-4131-9F9F-2CA1BDDEEAEB}" type="sibTrans" cxnId="{1CA74707-5A18-4E3E-B540-392B6075E2C9}">
      <dgm:prSet/>
      <dgm:spPr/>
      <dgm:t>
        <a:bodyPr/>
        <a:lstStyle/>
        <a:p>
          <a:endParaRPr lang="en-US"/>
        </a:p>
      </dgm:t>
    </dgm:pt>
    <dgm:pt modelId="{2EEB7E82-D522-4F39-833B-5D5C6894A1FD}">
      <dgm:prSet/>
      <dgm:spPr/>
      <dgm:t>
        <a:bodyPr/>
        <a:lstStyle/>
        <a:p>
          <a:pPr rtl="0"/>
          <a:r>
            <a:rPr lang="en-GB"/>
            <a:t>Enables young people to question, to think critically, and to empathise</a:t>
          </a:r>
        </a:p>
      </dgm:t>
    </dgm:pt>
    <dgm:pt modelId="{2ED4F7DA-9C60-4882-9BDF-427985FB5789}" type="parTrans" cxnId="{B3A5C269-AF79-4169-91E8-66666B851AA0}">
      <dgm:prSet/>
      <dgm:spPr/>
      <dgm:t>
        <a:bodyPr/>
        <a:lstStyle/>
        <a:p>
          <a:endParaRPr lang="en-US"/>
        </a:p>
      </dgm:t>
    </dgm:pt>
    <dgm:pt modelId="{ADC88583-4352-4CE5-B255-54504A06B0D3}" type="sibTrans" cxnId="{B3A5C269-AF79-4169-91E8-66666B851AA0}">
      <dgm:prSet/>
      <dgm:spPr/>
      <dgm:t>
        <a:bodyPr/>
        <a:lstStyle/>
        <a:p>
          <a:endParaRPr lang="en-US"/>
        </a:p>
      </dgm:t>
    </dgm:pt>
    <dgm:pt modelId="{1823864E-BF60-445E-9455-F60AEB05C051}" type="pres">
      <dgm:prSet presAssocID="{C208123E-D976-4CAE-AC6F-2CD34E7A600B}" presName="Name0" presStyleCnt="0">
        <dgm:presLayoutVars>
          <dgm:dir/>
          <dgm:animLvl val="lvl"/>
          <dgm:resizeHandles val="exact"/>
        </dgm:presLayoutVars>
      </dgm:prSet>
      <dgm:spPr/>
    </dgm:pt>
    <dgm:pt modelId="{6E0CC0E5-7660-441B-8799-5E517954B982}" type="pres">
      <dgm:prSet presAssocID="{607E040D-C232-432C-9B7C-06369094D480}" presName="linNode" presStyleCnt="0"/>
      <dgm:spPr/>
    </dgm:pt>
    <dgm:pt modelId="{9821BA6B-5F3C-4653-8C4F-392E153B53DB}" type="pres">
      <dgm:prSet presAssocID="{607E040D-C232-432C-9B7C-06369094D480}" presName="parentText" presStyleLbl="node1" presStyleIdx="0" presStyleCnt="8">
        <dgm:presLayoutVars>
          <dgm:chMax val="1"/>
          <dgm:bulletEnabled val="1"/>
        </dgm:presLayoutVars>
      </dgm:prSet>
      <dgm:spPr/>
    </dgm:pt>
    <dgm:pt modelId="{18992305-AE74-4E60-A737-3D4574573F83}" type="pres">
      <dgm:prSet presAssocID="{335D0D27-CCE3-4391-A47E-9A932CC7E356}" presName="sp" presStyleCnt="0"/>
      <dgm:spPr/>
    </dgm:pt>
    <dgm:pt modelId="{EAC69F4D-EC56-4E67-A314-8E99B0ECFA11}" type="pres">
      <dgm:prSet presAssocID="{4B46F0BA-3734-4EDB-8291-0E4CBD9D9B46}" presName="linNode" presStyleCnt="0"/>
      <dgm:spPr/>
    </dgm:pt>
    <dgm:pt modelId="{8C4E57FD-8ADF-4485-A98D-FF479D0C6D2B}" type="pres">
      <dgm:prSet presAssocID="{4B46F0BA-3734-4EDB-8291-0E4CBD9D9B46}" presName="parentText" presStyleLbl="node1" presStyleIdx="1" presStyleCnt="8">
        <dgm:presLayoutVars>
          <dgm:chMax val="1"/>
          <dgm:bulletEnabled val="1"/>
        </dgm:presLayoutVars>
      </dgm:prSet>
      <dgm:spPr/>
    </dgm:pt>
    <dgm:pt modelId="{ABAF12E1-B778-4C47-BA98-53540D9F2C81}" type="pres">
      <dgm:prSet presAssocID="{6D151A2D-F211-4D08-A708-597A7F221268}" presName="sp" presStyleCnt="0"/>
      <dgm:spPr/>
    </dgm:pt>
    <dgm:pt modelId="{EE5B8B66-89F4-46A1-A3FB-6142FF6B3F96}" type="pres">
      <dgm:prSet presAssocID="{7EDCF64F-F0DE-4DAC-AB6A-8E4AAED15B9C}" presName="linNode" presStyleCnt="0"/>
      <dgm:spPr/>
    </dgm:pt>
    <dgm:pt modelId="{4B15109E-53AC-40BD-93B5-12EB97C39935}" type="pres">
      <dgm:prSet presAssocID="{7EDCF64F-F0DE-4DAC-AB6A-8E4AAED15B9C}" presName="parentText" presStyleLbl="node1" presStyleIdx="2" presStyleCnt="8">
        <dgm:presLayoutVars>
          <dgm:chMax val="1"/>
          <dgm:bulletEnabled val="1"/>
        </dgm:presLayoutVars>
      </dgm:prSet>
      <dgm:spPr/>
    </dgm:pt>
    <dgm:pt modelId="{05903DCF-2889-4BF4-B69C-24C4F31DE48D}" type="pres">
      <dgm:prSet presAssocID="{FFA79F90-A4C0-4296-9CD7-7FD8227809C7}" presName="sp" presStyleCnt="0"/>
      <dgm:spPr/>
    </dgm:pt>
    <dgm:pt modelId="{8182556B-B1CD-4972-8C2D-51824D5CDD99}" type="pres">
      <dgm:prSet presAssocID="{2F529653-2B3D-4EBA-9D0A-CC150690F287}" presName="linNode" presStyleCnt="0"/>
      <dgm:spPr/>
    </dgm:pt>
    <dgm:pt modelId="{A6A5494B-5E72-4FC8-9DBF-23ADEC427E39}" type="pres">
      <dgm:prSet presAssocID="{2F529653-2B3D-4EBA-9D0A-CC150690F287}" presName="parentText" presStyleLbl="node1" presStyleIdx="3" presStyleCnt="8">
        <dgm:presLayoutVars>
          <dgm:chMax val="1"/>
          <dgm:bulletEnabled val="1"/>
        </dgm:presLayoutVars>
      </dgm:prSet>
      <dgm:spPr/>
    </dgm:pt>
    <dgm:pt modelId="{49CD7541-87B8-46CB-9BEF-459EE23B6881}" type="pres">
      <dgm:prSet presAssocID="{389B7A37-AA4E-4DD9-A377-C35B521693E9}" presName="sp" presStyleCnt="0"/>
      <dgm:spPr/>
    </dgm:pt>
    <dgm:pt modelId="{D86523BB-EEEE-40DC-A2AF-B63F43C0C537}" type="pres">
      <dgm:prSet presAssocID="{8D0E41F5-98E5-4765-B9F2-CEC5F87BB7D7}" presName="linNode" presStyleCnt="0"/>
      <dgm:spPr/>
    </dgm:pt>
    <dgm:pt modelId="{917793F4-B3D5-43DC-9C56-FBD295330DC4}" type="pres">
      <dgm:prSet presAssocID="{8D0E41F5-98E5-4765-B9F2-CEC5F87BB7D7}" presName="parentText" presStyleLbl="node1" presStyleIdx="4" presStyleCnt="8">
        <dgm:presLayoutVars>
          <dgm:chMax val="1"/>
          <dgm:bulletEnabled val="1"/>
        </dgm:presLayoutVars>
      </dgm:prSet>
      <dgm:spPr/>
    </dgm:pt>
    <dgm:pt modelId="{611E12EA-400D-4AD3-BD32-F67C4F15608D}" type="pres">
      <dgm:prSet presAssocID="{9F1F6863-400E-4C00-996D-78F6267398F7}" presName="sp" presStyleCnt="0"/>
      <dgm:spPr/>
    </dgm:pt>
    <dgm:pt modelId="{92244707-C7E1-41EF-B6D0-92413EA2EBC6}" type="pres">
      <dgm:prSet presAssocID="{DCD42096-4514-43C7-B368-22737B71CCEC}" presName="linNode" presStyleCnt="0"/>
      <dgm:spPr/>
    </dgm:pt>
    <dgm:pt modelId="{9BE28CFB-91C1-47F0-97BF-29F322AE675F}" type="pres">
      <dgm:prSet presAssocID="{DCD42096-4514-43C7-B368-22737B71CCEC}" presName="parentText" presStyleLbl="node1" presStyleIdx="5" presStyleCnt="8">
        <dgm:presLayoutVars>
          <dgm:chMax val="1"/>
          <dgm:bulletEnabled val="1"/>
        </dgm:presLayoutVars>
      </dgm:prSet>
      <dgm:spPr/>
    </dgm:pt>
    <dgm:pt modelId="{25E0C192-78EE-447E-9C0E-4495C2C3E972}" type="pres">
      <dgm:prSet presAssocID="{8BC577F7-627D-4FDE-87FD-79A21F72D15C}" presName="sp" presStyleCnt="0"/>
      <dgm:spPr/>
    </dgm:pt>
    <dgm:pt modelId="{F5D27116-55E3-43B9-A475-DFB21AF8EC0A}" type="pres">
      <dgm:prSet presAssocID="{B85B2DAF-A508-4AEC-9D70-8FBE7E0EED45}" presName="linNode" presStyleCnt="0"/>
      <dgm:spPr/>
    </dgm:pt>
    <dgm:pt modelId="{885F8F2D-6107-4FCF-A7A9-0A86FDB22503}" type="pres">
      <dgm:prSet presAssocID="{B85B2DAF-A508-4AEC-9D70-8FBE7E0EED45}" presName="parentText" presStyleLbl="node1" presStyleIdx="6" presStyleCnt="8">
        <dgm:presLayoutVars>
          <dgm:chMax val="1"/>
          <dgm:bulletEnabled val="1"/>
        </dgm:presLayoutVars>
      </dgm:prSet>
      <dgm:spPr/>
    </dgm:pt>
    <dgm:pt modelId="{D32D2F63-C2CE-46E9-8634-028375419C43}" type="pres">
      <dgm:prSet presAssocID="{F52F84AE-8BB1-4131-9F9F-2CA1BDDEEAEB}" presName="sp" presStyleCnt="0"/>
      <dgm:spPr/>
    </dgm:pt>
    <dgm:pt modelId="{AB143173-799E-4A73-843B-B29CBDF1A8E3}" type="pres">
      <dgm:prSet presAssocID="{2EEB7E82-D522-4F39-833B-5D5C6894A1FD}" presName="linNode" presStyleCnt="0"/>
      <dgm:spPr/>
    </dgm:pt>
    <dgm:pt modelId="{16094C13-1BE6-455A-B654-25A4AAB9829E}" type="pres">
      <dgm:prSet presAssocID="{2EEB7E82-D522-4F39-833B-5D5C6894A1FD}" presName="parentText" presStyleLbl="node1" presStyleIdx="7" presStyleCnt="8">
        <dgm:presLayoutVars>
          <dgm:chMax val="1"/>
          <dgm:bulletEnabled val="1"/>
        </dgm:presLayoutVars>
      </dgm:prSet>
      <dgm:spPr/>
    </dgm:pt>
  </dgm:ptLst>
  <dgm:cxnLst>
    <dgm:cxn modelId="{2D41DD03-27E9-4CAB-B800-7F19B643B7C2}" type="presOf" srcId="{2F529653-2B3D-4EBA-9D0A-CC150690F287}" destId="{A6A5494B-5E72-4FC8-9DBF-23ADEC427E39}" srcOrd="0" destOrd="0" presId="urn:microsoft.com/office/officeart/2005/8/layout/vList5"/>
    <dgm:cxn modelId="{1CA74707-5A18-4E3E-B540-392B6075E2C9}" srcId="{C208123E-D976-4CAE-AC6F-2CD34E7A600B}" destId="{B85B2DAF-A508-4AEC-9D70-8FBE7E0EED45}" srcOrd="6" destOrd="0" parTransId="{3D8FC023-4DB1-4602-9EF8-D91DEF4A3244}" sibTransId="{F52F84AE-8BB1-4131-9F9F-2CA1BDDEEAEB}"/>
    <dgm:cxn modelId="{FEBC0D18-366D-4067-9A03-2892CAB840B7}" srcId="{C208123E-D976-4CAE-AC6F-2CD34E7A600B}" destId="{4B46F0BA-3734-4EDB-8291-0E4CBD9D9B46}" srcOrd="1" destOrd="0" parTransId="{10CF629C-3E4E-49F8-92A7-D742727B0D0D}" sibTransId="{6D151A2D-F211-4D08-A708-597A7F221268}"/>
    <dgm:cxn modelId="{04637133-1812-4806-B7B5-541E520A4B7C}" srcId="{C208123E-D976-4CAE-AC6F-2CD34E7A600B}" destId="{607E040D-C232-432C-9B7C-06369094D480}" srcOrd="0" destOrd="0" parTransId="{3DC49442-764A-48F4-BF86-3A1318F48EAF}" sibTransId="{335D0D27-CCE3-4391-A47E-9A932CC7E356}"/>
    <dgm:cxn modelId="{D50C3238-25F7-4775-9A1E-6DB396F14183}" type="presOf" srcId="{4B46F0BA-3734-4EDB-8291-0E4CBD9D9B46}" destId="{8C4E57FD-8ADF-4485-A98D-FF479D0C6D2B}" srcOrd="0" destOrd="0" presId="urn:microsoft.com/office/officeart/2005/8/layout/vList5"/>
    <dgm:cxn modelId="{9032A93A-ACAC-4DE6-B240-E84F0872E03E}" type="presOf" srcId="{2EEB7E82-D522-4F39-833B-5D5C6894A1FD}" destId="{16094C13-1BE6-455A-B654-25A4AAB9829E}" srcOrd="0" destOrd="0" presId="urn:microsoft.com/office/officeart/2005/8/layout/vList5"/>
    <dgm:cxn modelId="{B3A5C269-AF79-4169-91E8-66666B851AA0}" srcId="{C208123E-D976-4CAE-AC6F-2CD34E7A600B}" destId="{2EEB7E82-D522-4F39-833B-5D5C6894A1FD}" srcOrd="7" destOrd="0" parTransId="{2ED4F7DA-9C60-4882-9BDF-427985FB5789}" sibTransId="{ADC88583-4352-4CE5-B255-54504A06B0D3}"/>
    <dgm:cxn modelId="{067C5B4D-76CF-4FFE-8C28-F6A69A6A7FCD}" srcId="{C208123E-D976-4CAE-AC6F-2CD34E7A600B}" destId="{8D0E41F5-98E5-4765-B9F2-CEC5F87BB7D7}" srcOrd="4" destOrd="0" parTransId="{27CB225F-147F-480C-B5A0-969F71CFAF16}" sibTransId="{9F1F6863-400E-4C00-996D-78F6267398F7}"/>
    <dgm:cxn modelId="{3CE14170-4AE6-4080-94F8-5B413A7A173D}" type="presOf" srcId="{DCD42096-4514-43C7-B368-22737B71CCEC}" destId="{9BE28CFB-91C1-47F0-97BF-29F322AE675F}" srcOrd="0" destOrd="0" presId="urn:microsoft.com/office/officeart/2005/8/layout/vList5"/>
    <dgm:cxn modelId="{00767787-19FD-4B37-A5B5-DCD7BE77471F}" srcId="{C208123E-D976-4CAE-AC6F-2CD34E7A600B}" destId="{DCD42096-4514-43C7-B368-22737B71CCEC}" srcOrd="5" destOrd="0" parTransId="{9B7F5CE0-C646-4019-A1EC-A08A56090B00}" sibTransId="{8BC577F7-627D-4FDE-87FD-79A21F72D15C}"/>
    <dgm:cxn modelId="{5D07A2AE-ED6B-487A-ABCA-CDB84C20C268}" type="presOf" srcId="{B85B2DAF-A508-4AEC-9D70-8FBE7E0EED45}" destId="{885F8F2D-6107-4FCF-A7A9-0A86FDB22503}" srcOrd="0" destOrd="0" presId="urn:microsoft.com/office/officeart/2005/8/layout/vList5"/>
    <dgm:cxn modelId="{C01BBAB3-55B0-435A-8E6A-DCCC59DD3DF9}" type="presOf" srcId="{607E040D-C232-432C-9B7C-06369094D480}" destId="{9821BA6B-5F3C-4653-8C4F-392E153B53DB}" srcOrd="0" destOrd="0" presId="urn:microsoft.com/office/officeart/2005/8/layout/vList5"/>
    <dgm:cxn modelId="{C1D5F3C9-D4DC-49C3-AB69-65253B2092EF}" srcId="{C208123E-D976-4CAE-AC6F-2CD34E7A600B}" destId="{2F529653-2B3D-4EBA-9D0A-CC150690F287}" srcOrd="3" destOrd="0" parTransId="{6D1C8CA2-F675-4F5B-A41B-79A33382FCB7}" sibTransId="{389B7A37-AA4E-4DD9-A377-C35B521693E9}"/>
    <dgm:cxn modelId="{ACC898D6-CF22-45A8-BD64-7D187CF0ADFF}" type="presOf" srcId="{C208123E-D976-4CAE-AC6F-2CD34E7A600B}" destId="{1823864E-BF60-445E-9455-F60AEB05C051}" srcOrd="0" destOrd="0" presId="urn:microsoft.com/office/officeart/2005/8/layout/vList5"/>
    <dgm:cxn modelId="{041E0DF4-1311-4517-AD24-885471C392B7}" type="presOf" srcId="{7EDCF64F-F0DE-4DAC-AB6A-8E4AAED15B9C}" destId="{4B15109E-53AC-40BD-93B5-12EB97C39935}" srcOrd="0" destOrd="0" presId="urn:microsoft.com/office/officeart/2005/8/layout/vList5"/>
    <dgm:cxn modelId="{42E943F4-2748-4978-A836-A5ABF8103C2E}" type="presOf" srcId="{8D0E41F5-98E5-4765-B9F2-CEC5F87BB7D7}" destId="{917793F4-B3D5-43DC-9C56-FBD295330DC4}" srcOrd="0" destOrd="0" presId="urn:microsoft.com/office/officeart/2005/8/layout/vList5"/>
    <dgm:cxn modelId="{8126F7FE-A3DD-45C0-BBF3-58F4E0A7ABEE}" srcId="{C208123E-D976-4CAE-AC6F-2CD34E7A600B}" destId="{7EDCF64F-F0DE-4DAC-AB6A-8E4AAED15B9C}" srcOrd="2" destOrd="0" parTransId="{1D471B92-35C7-4B62-8043-480392787BF4}" sibTransId="{FFA79F90-A4C0-4296-9CD7-7FD8227809C7}"/>
    <dgm:cxn modelId="{925600A9-1CE1-423A-B2F8-CF83AE8C1108}" type="presParOf" srcId="{1823864E-BF60-445E-9455-F60AEB05C051}" destId="{6E0CC0E5-7660-441B-8799-5E517954B982}" srcOrd="0" destOrd="0" presId="urn:microsoft.com/office/officeart/2005/8/layout/vList5"/>
    <dgm:cxn modelId="{6E9DFCA1-3ED6-4F7A-9808-2E9D62A94811}" type="presParOf" srcId="{6E0CC0E5-7660-441B-8799-5E517954B982}" destId="{9821BA6B-5F3C-4653-8C4F-392E153B53DB}" srcOrd="0" destOrd="0" presId="urn:microsoft.com/office/officeart/2005/8/layout/vList5"/>
    <dgm:cxn modelId="{D3EA6CF1-7599-44BA-8149-226D85B63375}" type="presParOf" srcId="{1823864E-BF60-445E-9455-F60AEB05C051}" destId="{18992305-AE74-4E60-A737-3D4574573F83}" srcOrd="1" destOrd="0" presId="urn:microsoft.com/office/officeart/2005/8/layout/vList5"/>
    <dgm:cxn modelId="{F1AFD121-7EC8-4C0C-811E-B8CCC9AC8F94}" type="presParOf" srcId="{1823864E-BF60-445E-9455-F60AEB05C051}" destId="{EAC69F4D-EC56-4E67-A314-8E99B0ECFA11}" srcOrd="2" destOrd="0" presId="urn:microsoft.com/office/officeart/2005/8/layout/vList5"/>
    <dgm:cxn modelId="{3E96F3C1-E1F9-403C-ACDD-7D184B74ABFD}" type="presParOf" srcId="{EAC69F4D-EC56-4E67-A314-8E99B0ECFA11}" destId="{8C4E57FD-8ADF-4485-A98D-FF479D0C6D2B}" srcOrd="0" destOrd="0" presId="urn:microsoft.com/office/officeart/2005/8/layout/vList5"/>
    <dgm:cxn modelId="{42F832CA-974B-499D-AA31-B52ACFF2E8FE}" type="presParOf" srcId="{1823864E-BF60-445E-9455-F60AEB05C051}" destId="{ABAF12E1-B778-4C47-BA98-53540D9F2C81}" srcOrd="3" destOrd="0" presId="urn:microsoft.com/office/officeart/2005/8/layout/vList5"/>
    <dgm:cxn modelId="{99AD5021-8E4D-48E4-925A-7E16B0EAFDF9}" type="presParOf" srcId="{1823864E-BF60-445E-9455-F60AEB05C051}" destId="{EE5B8B66-89F4-46A1-A3FB-6142FF6B3F96}" srcOrd="4" destOrd="0" presId="urn:microsoft.com/office/officeart/2005/8/layout/vList5"/>
    <dgm:cxn modelId="{41EB5E3B-4B72-42A4-8377-E846756E04BF}" type="presParOf" srcId="{EE5B8B66-89F4-46A1-A3FB-6142FF6B3F96}" destId="{4B15109E-53AC-40BD-93B5-12EB97C39935}" srcOrd="0" destOrd="0" presId="urn:microsoft.com/office/officeart/2005/8/layout/vList5"/>
    <dgm:cxn modelId="{B3BFD8D4-857A-4963-87B7-3B738B92F8E7}" type="presParOf" srcId="{1823864E-BF60-445E-9455-F60AEB05C051}" destId="{05903DCF-2889-4BF4-B69C-24C4F31DE48D}" srcOrd="5" destOrd="0" presId="urn:microsoft.com/office/officeart/2005/8/layout/vList5"/>
    <dgm:cxn modelId="{F063B982-8699-4C2A-858F-D1CD9FDCDBCE}" type="presParOf" srcId="{1823864E-BF60-445E-9455-F60AEB05C051}" destId="{8182556B-B1CD-4972-8C2D-51824D5CDD99}" srcOrd="6" destOrd="0" presId="urn:microsoft.com/office/officeart/2005/8/layout/vList5"/>
    <dgm:cxn modelId="{CB3F2D39-7B81-44F0-8C35-1C91C922D386}" type="presParOf" srcId="{8182556B-B1CD-4972-8C2D-51824D5CDD99}" destId="{A6A5494B-5E72-4FC8-9DBF-23ADEC427E39}" srcOrd="0" destOrd="0" presId="urn:microsoft.com/office/officeart/2005/8/layout/vList5"/>
    <dgm:cxn modelId="{B9016784-F1E7-4788-9745-7DF3681BB5D8}" type="presParOf" srcId="{1823864E-BF60-445E-9455-F60AEB05C051}" destId="{49CD7541-87B8-46CB-9BEF-459EE23B6881}" srcOrd="7" destOrd="0" presId="urn:microsoft.com/office/officeart/2005/8/layout/vList5"/>
    <dgm:cxn modelId="{0C16C7CE-9498-420D-9082-732A18CD94FA}" type="presParOf" srcId="{1823864E-BF60-445E-9455-F60AEB05C051}" destId="{D86523BB-EEEE-40DC-A2AF-B63F43C0C537}" srcOrd="8" destOrd="0" presId="urn:microsoft.com/office/officeart/2005/8/layout/vList5"/>
    <dgm:cxn modelId="{EAF6F290-071C-4A40-93EC-964BF667ED01}" type="presParOf" srcId="{D86523BB-EEEE-40DC-A2AF-B63F43C0C537}" destId="{917793F4-B3D5-43DC-9C56-FBD295330DC4}" srcOrd="0" destOrd="0" presId="urn:microsoft.com/office/officeart/2005/8/layout/vList5"/>
    <dgm:cxn modelId="{FADB8A53-B1A4-47DA-9F62-4ED1DB4783AF}" type="presParOf" srcId="{1823864E-BF60-445E-9455-F60AEB05C051}" destId="{611E12EA-400D-4AD3-BD32-F67C4F15608D}" srcOrd="9" destOrd="0" presId="urn:microsoft.com/office/officeart/2005/8/layout/vList5"/>
    <dgm:cxn modelId="{C4F9F490-2F73-4968-92D7-A576EC669260}" type="presParOf" srcId="{1823864E-BF60-445E-9455-F60AEB05C051}" destId="{92244707-C7E1-41EF-B6D0-92413EA2EBC6}" srcOrd="10" destOrd="0" presId="urn:microsoft.com/office/officeart/2005/8/layout/vList5"/>
    <dgm:cxn modelId="{5EA2F50F-48CE-4A3E-9586-08C381147E34}" type="presParOf" srcId="{92244707-C7E1-41EF-B6D0-92413EA2EBC6}" destId="{9BE28CFB-91C1-47F0-97BF-29F322AE675F}" srcOrd="0" destOrd="0" presId="urn:microsoft.com/office/officeart/2005/8/layout/vList5"/>
    <dgm:cxn modelId="{11E2AE87-EB16-4B68-92CE-61A63CE5CF92}" type="presParOf" srcId="{1823864E-BF60-445E-9455-F60AEB05C051}" destId="{25E0C192-78EE-447E-9C0E-4495C2C3E972}" srcOrd="11" destOrd="0" presId="urn:microsoft.com/office/officeart/2005/8/layout/vList5"/>
    <dgm:cxn modelId="{97B02117-AEEF-44C7-A024-8EB76F009487}" type="presParOf" srcId="{1823864E-BF60-445E-9455-F60AEB05C051}" destId="{F5D27116-55E3-43B9-A475-DFB21AF8EC0A}" srcOrd="12" destOrd="0" presId="urn:microsoft.com/office/officeart/2005/8/layout/vList5"/>
    <dgm:cxn modelId="{23B36F5A-0CC6-4EEC-AC70-B3EE9165BBBE}" type="presParOf" srcId="{F5D27116-55E3-43B9-A475-DFB21AF8EC0A}" destId="{885F8F2D-6107-4FCF-A7A9-0A86FDB22503}" srcOrd="0" destOrd="0" presId="urn:microsoft.com/office/officeart/2005/8/layout/vList5"/>
    <dgm:cxn modelId="{6366A30F-5902-4228-BB80-94C4680D0017}" type="presParOf" srcId="{1823864E-BF60-445E-9455-F60AEB05C051}" destId="{D32D2F63-C2CE-46E9-8634-028375419C43}" srcOrd="13" destOrd="0" presId="urn:microsoft.com/office/officeart/2005/8/layout/vList5"/>
    <dgm:cxn modelId="{A46712BE-F0C5-4AB4-90A0-E3371264169C}" type="presParOf" srcId="{1823864E-BF60-445E-9455-F60AEB05C051}" destId="{AB143173-799E-4A73-843B-B29CBDF1A8E3}" srcOrd="14" destOrd="0" presId="urn:microsoft.com/office/officeart/2005/8/layout/vList5"/>
    <dgm:cxn modelId="{6CB7B032-7496-4F83-AF09-C313C0AFA1B8}" type="presParOf" srcId="{AB143173-799E-4A73-843B-B29CBDF1A8E3}" destId="{16094C13-1BE6-455A-B654-25A4AAB9829E}"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EA5B2EC-7781-459D-BD28-3C0C3B1C1C7B}"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F09B7FB7-452D-4668-92DC-1B1C1461C514}">
      <dgm:prSet/>
      <dgm:spPr/>
      <dgm:t>
        <a:bodyPr/>
        <a:lstStyle/>
        <a:p>
          <a:pPr rtl="0"/>
          <a:r>
            <a:rPr lang="en-GB" dirty="0"/>
            <a:t>The role of the youth work practitioner isn’t to be an expert, but to develop their skills and knowledge alongside young people. </a:t>
          </a:r>
        </a:p>
      </dgm:t>
    </dgm:pt>
    <dgm:pt modelId="{F4650C48-CBAA-4BFF-9BEE-3870E547FD53}" type="parTrans" cxnId="{E8E93984-453F-4EAB-AF2E-9E95F0FD35A8}">
      <dgm:prSet/>
      <dgm:spPr/>
      <dgm:t>
        <a:bodyPr/>
        <a:lstStyle/>
        <a:p>
          <a:endParaRPr lang="en-US"/>
        </a:p>
      </dgm:t>
    </dgm:pt>
    <dgm:pt modelId="{729BBF14-B996-4C37-9424-EB97A4E9790D}" type="sibTrans" cxnId="{E8E93984-453F-4EAB-AF2E-9E95F0FD35A8}">
      <dgm:prSet/>
      <dgm:spPr/>
      <dgm:t>
        <a:bodyPr/>
        <a:lstStyle/>
        <a:p>
          <a:endParaRPr lang="en-US"/>
        </a:p>
      </dgm:t>
    </dgm:pt>
    <dgm:pt modelId="{B8D62C8D-58F3-40B5-9ED7-EE5014D6DC53}">
      <dgm:prSet/>
      <dgm:spPr/>
      <dgm:t>
        <a:bodyPr/>
        <a:lstStyle/>
        <a:p>
          <a:pPr rtl="0"/>
          <a:r>
            <a:rPr lang="en-GB"/>
            <a:t>The youth work practitioner is a facilitator of a learning journey, which not only starts from young people’s experiences, but is actively driven by their interests and concerns. </a:t>
          </a:r>
        </a:p>
      </dgm:t>
    </dgm:pt>
    <dgm:pt modelId="{F0704502-2DFB-40BD-AA94-54D8B56C282B}" type="parTrans" cxnId="{BEF7BE0A-9E21-4AE7-8BF7-A2CBF3B9214B}">
      <dgm:prSet/>
      <dgm:spPr/>
      <dgm:t>
        <a:bodyPr/>
        <a:lstStyle/>
        <a:p>
          <a:endParaRPr lang="en-US"/>
        </a:p>
      </dgm:t>
    </dgm:pt>
    <dgm:pt modelId="{D5047FDB-1B97-4463-B1BF-0002995D85A0}" type="sibTrans" cxnId="{BEF7BE0A-9E21-4AE7-8BF7-A2CBF3B9214B}">
      <dgm:prSet/>
      <dgm:spPr/>
      <dgm:t>
        <a:bodyPr/>
        <a:lstStyle/>
        <a:p>
          <a:endParaRPr lang="en-US"/>
        </a:p>
      </dgm:t>
    </dgm:pt>
    <dgm:pt modelId="{9F24D5A5-5ECC-4B41-B1E6-F6D9AC0A19B3}">
      <dgm:prSet/>
      <dgm:spPr/>
      <dgm:t>
        <a:bodyPr/>
        <a:lstStyle/>
        <a:p>
          <a:pPr rtl="0"/>
          <a:r>
            <a:rPr lang="en-GB"/>
            <a:t>Engaging in ESDGC in youth work can, or even should be as much an educational process for the practitioner as it is for the young person, and this is why training and support for youth work practitioners is crucial.</a:t>
          </a:r>
        </a:p>
      </dgm:t>
    </dgm:pt>
    <dgm:pt modelId="{AA1F58B2-89DE-4686-B01D-6CCB6B531AAD}" type="parTrans" cxnId="{CB28FCEB-5F48-4AD3-836A-0A5B586C6156}">
      <dgm:prSet/>
      <dgm:spPr/>
      <dgm:t>
        <a:bodyPr/>
        <a:lstStyle/>
        <a:p>
          <a:endParaRPr lang="en-US"/>
        </a:p>
      </dgm:t>
    </dgm:pt>
    <dgm:pt modelId="{89A89298-6424-46F5-9845-EA5BB0924983}" type="sibTrans" cxnId="{CB28FCEB-5F48-4AD3-836A-0A5B586C6156}">
      <dgm:prSet/>
      <dgm:spPr/>
      <dgm:t>
        <a:bodyPr/>
        <a:lstStyle/>
        <a:p>
          <a:endParaRPr lang="en-US"/>
        </a:p>
      </dgm:t>
    </dgm:pt>
    <dgm:pt modelId="{B2425182-B408-442F-9E80-364BC2C28510}" type="pres">
      <dgm:prSet presAssocID="{FEA5B2EC-7781-459D-BD28-3C0C3B1C1C7B}" presName="Name0" presStyleCnt="0">
        <dgm:presLayoutVars>
          <dgm:dir/>
          <dgm:animLvl val="lvl"/>
          <dgm:resizeHandles val="exact"/>
        </dgm:presLayoutVars>
      </dgm:prSet>
      <dgm:spPr/>
    </dgm:pt>
    <dgm:pt modelId="{885279D0-5F36-4495-9E61-27ECC34E8E9E}" type="pres">
      <dgm:prSet presAssocID="{F09B7FB7-452D-4668-92DC-1B1C1461C514}" presName="linNode" presStyleCnt="0"/>
      <dgm:spPr/>
    </dgm:pt>
    <dgm:pt modelId="{78B6FDEC-E31E-4351-80C9-BA12E96179EE}" type="pres">
      <dgm:prSet presAssocID="{F09B7FB7-452D-4668-92DC-1B1C1461C514}" presName="parentText" presStyleLbl="node1" presStyleIdx="0" presStyleCnt="3">
        <dgm:presLayoutVars>
          <dgm:chMax val="1"/>
          <dgm:bulletEnabled val="1"/>
        </dgm:presLayoutVars>
      </dgm:prSet>
      <dgm:spPr/>
    </dgm:pt>
    <dgm:pt modelId="{1AA3A541-4CA4-43E5-B67F-0EB68C7DD63A}" type="pres">
      <dgm:prSet presAssocID="{729BBF14-B996-4C37-9424-EB97A4E9790D}" presName="sp" presStyleCnt="0"/>
      <dgm:spPr/>
    </dgm:pt>
    <dgm:pt modelId="{F52865C4-5F5E-49FD-A109-A985BC1A3352}" type="pres">
      <dgm:prSet presAssocID="{B8D62C8D-58F3-40B5-9ED7-EE5014D6DC53}" presName="linNode" presStyleCnt="0"/>
      <dgm:spPr/>
    </dgm:pt>
    <dgm:pt modelId="{88B5AB6B-1520-4522-8734-82B5266EED81}" type="pres">
      <dgm:prSet presAssocID="{B8D62C8D-58F3-40B5-9ED7-EE5014D6DC53}" presName="parentText" presStyleLbl="node1" presStyleIdx="1" presStyleCnt="3">
        <dgm:presLayoutVars>
          <dgm:chMax val="1"/>
          <dgm:bulletEnabled val="1"/>
        </dgm:presLayoutVars>
      </dgm:prSet>
      <dgm:spPr/>
    </dgm:pt>
    <dgm:pt modelId="{62D7E40C-1F3E-4C35-B3C7-E88F2DB1B20E}" type="pres">
      <dgm:prSet presAssocID="{D5047FDB-1B97-4463-B1BF-0002995D85A0}" presName="sp" presStyleCnt="0"/>
      <dgm:spPr/>
    </dgm:pt>
    <dgm:pt modelId="{0CF6C8C7-D634-4F5C-89CD-F73710D7A009}" type="pres">
      <dgm:prSet presAssocID="{9F24D5A5-5ECC-4B41-B1E6-F6D9AC0A19B3}" presName="linNode" presStyleCnt="0"/>
      <dgm:spPr/>
    </dgm:pt>
    <dgm:pt modelId="{1062311E-D19C-42C9-834E-468A21B029EA}" type="pres">
      <dgm:prSet presAssocID="{9F24D5A5-5ECC-4B41-B1E6-F6D9AC0A19B3}" presName="parentText" presStyleLbl="node1" presStyleIdx="2" presStyleCnt="3">
        <dgm:presLayoutVars>
          <dgm:chMax val="1"/>
          <dgm:bulletEnabled val="1"/>
        </dgm:presLayoutVars>
      </dgm:prSet>
      <dgm:spPr/>
    </dgm:pt>
  </dgm:ptLst>
  <dgm:cxnLst>
    <dgm:cxn modelId="{BEF7BE0A-9E21-4AE7-8BF7-A2CBF3B9214B}" srcId="{FEA5B2EC-7781-459D-BD28-3C0C3B1C1C7B}" destId="{B8D62C8D-58F3-40B5-9ED7-EE5014D6DC53}" srcOrd="1" destOrd="0" parTransId="{F0704502-2DFB-40BD-AA94-54D8B56C282B}" sibTransId="{D5047FDB-1B97-4463-B1BF-0002995D85A0}"/>
    <dgm:cxn modelId="{B6452748-4DD1-45D8-B9AA-362CEA57A3AD}" type="presOf" srcId="{F09B7FB7-452D-4668-92DC-1B1C1461C514}" destId="{78B6FDEC-E31E-4351-80C9-BA12E96179EE}" srcOrd="0" destOrd="0" presId="urn:microsoft.com/office/officeart/2005/8/layout/vList5"/>
    <dgm:cxn modelId="{4897424C-8028-448E-AFA7-53C02290F38C}" type="presOf" srcId="{B8D62C8D-58F3-40B5-9ED7-EE5014D6DC53}" destId="{88B5AB6B-1520-4522-8734-82B5266EED81}" srcOrd="0" destOrd="0" presId="urn:microsoft.com/office/officeart/2005/8/layout/vList5"/>
    <dgm:cxn modelId="{E8E93984-453F-4EAB-AF2E-9E95F0FD35A8}" srcId="{FEA5B2EC-7781-459D-BD28-3C0C3B1C1C7B}" destId="{F09B7FB7-452D-4668-92DC-1B1C1461C514}" srcOrd="0" destOrd="0" parTransId="{F4650C48-CBAA-4BFF-9BEE-3870E547FD53}" sibTransId="{729BBF14-B996-4C37-9424-EB97A4E9790D}"/>
    <dgm:cxn modelId="{D4F29A97-9B87-47E7-B5F6-FBAF171FCED3}" type="presOf" srcId="{FEA5B2EC-7781-459D-BD28-3C0C3B1C1C7B}" destId="{B2425182-B408-442F-9E80-364BC2C28510}" srcOrd="0" destOrd="0" presId="urn:microsoft.com/office/officeart/2005/8/layout/vList5"/>
    <dgm:cxn modelId="{14D13DA5-A571-4C41-B7E8-0B00D5117F15}" type="presOf" srcId="{9F24D5A5-5ECC-4B41-B1E6-F6D9AC0A19B3}" destId="{1062311E-D19C-42C9-834E-468A21B029EA}" srcOrd="0" destOrd="0" presId="urn:microsoft.com/office/officeart/2005/8/layout/vList5"/>
    <dgm:cxn modelId="{CB28FCEB-5F48-4AD3-836A-0A5B586C6156}" srcId="{FEA5B2EC-7781-459D-BD28-3C0C3B1C1C7B}" destId="{9F24D5A5-5ECC-4B41-B1E6-F6D9AC0A19B3}" srcOrd="2" destOrd="0" parTransId="{AA1F58B2-89DE-4686-B01D-6CCB6B531AAD}" sibTransId="{89A89298-6424-46F5-9845-EA5BB0924983}"/>
    <dgm:cxn modelId="{AECD13ED-EE51-4315-A0CE-AF3A830A0D37}" type="presParOf" srcId="{B2425182-B408-442F-9E80-364BC2C28510}" destId="{885279D0-5F36-4495-9E61-27ECC34E8E9E}" srcOrd="0" destOrd="0" presId="urn:microsoft.com/office/officeart/2005/8/layout/vList5"/>
    <dgm:cxn modelId="{4DC1FD4E-9C73-4EA9-8A00-F33F533B5747}" type="presParOf" srcId="{885279D0-5F36-4495-9E61-27ECC34E8E9E}" destId="{78B6FDEC-E31E-4351-80C9-BA12E96179EE}" srcOrd="0" destOrd="0" presId="urn:microsoft.com/office/officeart/2005/8/layout/vList5"/>
    <dgm:cxn modelId="{6086A250-906D-4CEA-8595-D7A3012C91CE}" type="presParOf" srcId="{B2425182-B408-442F-9E80-364BC2C28510}" destId="{1AA3A541-4CA4-43E5-B67F-0EB68C7DD63A}" srcOrd="1" destOrd="0" presId="urn:microsoft.com/office/officeart/2005/8/layout/vList5"/>
    <dgm:cxn modelId="{2ED47A5C-9616-424B-AABF-8F595D86C504}" type="presParOf" srcId="{B2425182-B408-442F-9E80-364BC2C28510}" destId="{F52865C4-5F5E-49FD-A109-A985BC1A3352}" srcOrd="2" destOrd="0" presId="urn:microsoft.com/office/officeart/2005/8/layout/vList5"/>
    <dgm:cxn modelId="{8B2FCFFB-3391-4F35-8893-31107B7F4CB1}" type="presParOf" srcId="{F52865C4-5F5E-49FD-A109-A985BC1A3352}" destId="{88B5AB6B-1520-4522-8734-82B5266EED81}" srcOrd="0" destOrd="0" presId="urn:microsoft.com/office/officeart/2005/8/layout/vList5"/>
    <dgm:cxn modelId="{EF122B27-B3E7-4E5D-A90A-84DAEEF42A7D}" type="presParOf" srcId="{B2425182-B408-442F-9E80-364BC2C28510}" destId="{62D7E40C-1F3E-4C35-B3C7-E88F2DB1B20E}" srcOrd="3" destOrd="0" presId="urn:microsoft.com/office/officeart/2005/8/layout/vList5"/>
    <dgm:cxn modelId="{3A526A00-E765-4CB4-8444-39232C026C28}" type="presParOf" srcId="{B2425182-B408-442F-9E80-364BC2C28510}" destId="{0CF6C8C7-D634-4F5C-89CD-F73710D7A009}" srcOrd="4" destOrd="0" presId="urn:microsoft.com/office/officeart/2005/8/layout/vList5"/>
    <dgm:cxn modelId="{A5AB7CE6-2522-4D92-B8BB-40FFF298182A}" type="presParOf" srcId="{0CF6C8C7-D634-4F5C-89CD-F73710D7A009}" destId="{1062311E-D19C-42C9-834E-468A21B029EA}"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0C8E8F-E140-407E-B5BE-59FFDFD18557}">
      <dsp:nvSpPr>
        <dsp:cNvPr id="0" name=""/>
        <dsp:cNvSpPr/>
      </dsp:nvSpPr>
      <dsp:spPr>
        <a:xfrm>
          <a:off x="0" y="46570"/>
          <a:ext cx="3887287" cy="99312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a:t>Our own perceptions.. </a:t>
          </a:r>
        </a:p>
      </dsp:txBody>
      <dsp:txXfrm>
        <a:off x="48481" y="95051"/>
        <a:ext cx="3790325" cy="896166"/>
      </dsp:txXfrm>
    </dsp:sp>
    <dsp:sp modelId="{7EA83C21-F68B-4A0F-8390-1CF45A7AB6EF}">
      <dsp:nvSpPr>
        <dsp:cNvPr id="0" name=""/>
        <dsp:cNvSpPr/>
      </dsp:nvSpPr>
      <dsp:spPr>
        <a:xfrm>
          <a:off x="0" y="1111699"/>
          <a:ext cx="3887287" cy="99312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a:t>Why do we need to think Globally?</a:t>
          </a:r>
        </a:p>
      </dsp:txBody>
      <dsp:txXfrm>
        <a:off x="48481" y="1160180"/>
        <a:ext cx="3790325" cy="896166"/>
      </dsp:txXfrm>
    </dsp:sp>
    <dsp:sp modelId="{09FAFDC1-1435-4E98-948E-428519F6AC44}">
      <dsp:nvSpPr>
        <dsp:cNvPr id="0" name=""/>
        <dsp:cNvSpPr/>
      </dsp:nvSpPr>
      <dsp:spPr>
        <a:xfrm>
          <a:off x="0" y="2176828"/>
          <a:ext cx="3887287" cy="99312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a:t>How do issues effect us locally?</a:t>
          </a:r>
        </a:p>
      </dsp:txBody>
      <dsp:txXfrm>
        <a:off x="48481" y="2225309"/>
        <a:ext cx="3790325" cy="896166"/>
      </dsp:txXfrm>
    </dsp:sp>
    <dsp:sp modelId="{4250F72C-A704-460F-A410-490483A924F7}">
      <dsp:nvSpPr>
        <dsp:cNvPr id="0" name=""/>
        <dsp:cNvSpPr/>
      </dsp:nvSpPr>
      <dsp:spPr>
        <a:xfrm>
          <a:off x="0" y="3241956"/>
          <a:ext cx="3887287" cy="99312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a:t>What is our role as Youth Workers ? </a:t>
          </a:r>
        </a:p>
      </dsp:txBody>
      <dsp:txXfrm>
        <a:off x="48481" y="3290437"/>
        <a:ext cx="3790325" cy="8961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E3D2D3-17B9-4540-8F34-FC67884F6219}">
      <dsp:nvSpPr>
        <dsp:cNvPr id="0" name=""/>
        <dsp:cNvSpPr/>
      </dsp:nvSpPr>
      <dsp:spPr>
        <a:xfrm>
          <a:off x="0" y="362879"/>
          <a:ext cx="7543801" cy="15912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rtl="0">
            <a:lnSpc>
              <a:spcPct val="90000"/>
            </a:lnSpc>
            <a:spcBef>
              <a:spcPct val="0"/>
            </a:spcBef>
            <a:spcAft>
              <a:spcPct val="35000"/>
            </a:spcAft>
            <a:buNone/>
          </a:pPr>
          <a:r>
            <a:rPr lang="en-GB" sz="4000" kern="1200"/>
            <a:t>Outline what you understand as Global Youth Work?</a:t>
          </a:r>
        </a:p>
      </dsp:txBody>
      <dsp:txXfrm>
        <a:off x="77676" y="440555"/>
        <a:ext cx="7388449" cy="1435848"/>
      </dsp:txXfrm>
    </dsp:sp>
    <dsp:sp modelId="{3AC2D273-3127-4E96-85DA-0E3F2CBE0CA3}">
      <dsp:nvSpPr>
        <dsp:cNvPr id="0" name=""/>
        <dsp:cNvSpPr/>
      </dsp:nvSpPr>
      <dsp:spPr>
        <a:xfrm>
          <a:off x="0" y="2069280"/>
          <a:ext cx="7543801" cy="15912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rtl="0">
            <a:lnSpc>
              <a:spcPct val="90000"/>
            </a:lnSpc>
            <a:spcBef>
              <a:spcPct val="0"/>
            </a:spcBef>
            <a:spcAft>
              <a:spcPct val="35000"/>
            </a:spcAft>
            <a:buNone/>
          </a:pPr>
          <a:r>
            <a:rPr lang="en-GB" sz="4000" kern="1200"/>
            <a:t>Discuss why as Youth Workers we should engage in such education? </a:t>
          </a:r>
        </a:p>
      </dsp:txBody>
      <dsp:txXfrm>
        <a:off x="77676" y="2146956"/>
        <a:ext cx="7388449" cy="14358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F2136-54AC-4F84-BC0C-CBBDC5EA0068}">
      <dsp:nvSpPr>
        <dsp:cNvPr id="0" name=""/>
        <dsp:cNvSpPr/>
      </dsp:nvSpPr>
      <dsp:spPr>
        <a:xfrm>
          <a:off x="0" y="373634"/>
          <a:ext cx="7823200" cy="117475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a:t>“Global youth work is essentially good youth work, which responds to young people’s changing circumstances. </a:t>
          </a:r>
        </a:p>
      </dsp:txBody>
      <dsp:txXfrm>
        <a:off x="57347" y="430981"/>
        <a:ext cx="7708506" cy="1060059"/>
      </dsp:txXfrm>
    </dsp:sp>
    <dsp:sp modelId="{3D033484-180C-4538-9AEF-5868ED91165D}">
      <dsp:nvSpPr>
        <dsp:cNvPr id="0" name=""/>
        <dsp:cNvSpPr/>
      </dsp:nvSpPr>
      <dsp:spPr>
        <a:xfrm>
          <a:off x="0" y="1608867"/>
          <a:ext cx="7823200" cy="117475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a:t>It also recognises that globalisation increasingly influences young people’s lives and environments, creating new opportunities, challenges and concerns.</a:t>
          </a:r>
        </a:p>
      </dsp:txBody>
      <dsp:txXfrm>
        <a:off x="57347" y="1666214"/>
        <a:ext cx="7708506" cy="1060059"/>
      </dsp:txXfrm>
    </dsp:sp>
    <dsp:sp modelId="{EB006C73-203A-4598-8C00-020BC05D0800}">
      <dsp:nvSpPr>
        <dsp:cNvPr id="0" name=""/>
        <dsp:cNvSpPr/>
      </dsp:nvSpPr>
      <dsp:spPr>
        <a:xfrm>
          <a:off x="0" y="2844100"/>
          <a:ext cx="7823200" cy="117475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rtl="0">
            <a:lnSpc>
              <a:spcPct val="90000"/>
            </a:lnSpc>
            <a:spcBef>
              <a:spcPct val="0"/>
            </a:spcBef>
            <a:spcAft>
              <a:spcPct val="35000"/>
            </a:spcAft>
            <a:buNone/>
          </a:pPr>
          <a:r>
            <a:rPr lang="en-GB" sz="2100" kern="1200"/>
            <a:t>Global youth work aims to enable young people to develop the knowledge and skills to tackle these new issues and explore their own connections with the wider world.”                                DEA (2007, p.21)</a:t>
          </a:r>
        </a:p>
      </dsp:txBody>
      <dsp:txXfrm>
        <a:off x="57347" y="2901447"/>
        <a:ext cx="7708506" cy="106005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887DC3-3D49-4758-8D0B-FD5C41E4AFC8}">
      <dsp:nvSpPr>
        <dsp:cNvPr id="0" name=""/>
        <dsp:cNvSpPr/>
      </dsp:nvSpPr>
      <dsp:spPr>
        <a:xfrm>
          <a:off x="0" y="270072"/>
          <a:ext cx="7275444" cy="64759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a:t>They inherit prejudices</a:t>
          </a:r>
          <a:endParaRPr lang="en-GB" sz="2700" kern="1200"/>
        </a:p>
      </dsp:txBody>
      <dsp:txXfrm>
        <a:off x="31613" y="301685"/>
        <a:ext cx="7212218" cy="584369"/>
      </dsp:txXfrm>
    </dsp:sp>
    <dsp:sp modelId="{2231CEB1-16CC-4F1D-BA80-5EBAD7922066}">
      <dsp:nvSpPr>
        <dsp:cNvPr id="0" name=""/>
        <dsp:cNvSpPr/>
      </dsp:nvSpPr>
      <dsp:spPr>
        <a:xfrm>
          <a:off x="0" y="995427"/>
          <a:ext cx="7275444" cy="64759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a:t>They are not aware</a:t>
          </a:r>
          <a:endParaRPr lang="en-GB" sz="2700" kern="1200"/>
        </a:p>
      </dsp:txBody>
      <dsp:txXfrm>
        <a:off x="31613" y="1027040"/>
        <a:ext cx="7212218" cy="584369"/>
      </dsp:txXfrm>
    </dsp:sp>
    <dsp:sp modelId="{9B5520F2-DF64-43B8-8991-4E89983D56A6}">
      <dsp:nvSpPr>
        <dsp:cNvPr id="0" name=""/>
        <dsp:cNvSpPr/>
      </dsp:nvSpPr>
      <dsp:spPr>
        <a:xfrm>
          <a:off x="0" y="1720782"/>
          <a:ext cx="7275444" cy="64759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a:t>They are not connected or organised</a:t>
          </a:r>
          <a:endParaRPr lang="en-GB" sz="2700" kern="1200"/>
        </a:p>
      </dsp:txBody>
      <dsp:txXfrm>
        <a:off x="31613" y="1752395"/>
        <a:ext cx="7212218" cy="584369"/>
      </dsp:txXfrm>
    </dsp:sp>
    <dsp:sp modelId="{62CD83B6-2B54-44CD-827D-812B0367FAC0}">
      <dsp:nvSpPr>
        <dsp:cNvPr id="0" name=""/>
        <dsp:cNvSpPr/>
      </dsp:nvSpPr>
      <dsp:spPr>
        <a:xfrm>
          <a:off x="0" y="2446137"/>
          <a:ext cx="7275444" cy="64759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a:t>They may lack information</a:t>
          </a:r>
          <a:endParaRPr lang="en-GB" sz="2700" kern="1200"/>
        </a:p>
      </dsp:txBody>
      <dsp:txXfrm>
        <a:off x="31613" y="2477750"/>
        <a:ext cx="7212218" cy="584369"/>
      </dsp:txXfrm>
    </dsp:sp>
    <dsp:sp modelId="{33CA0570-4E0C-49A1-8BF6-CC005A0DB5A3}">
      <dsp:nvSpPr>
        <dsp:cNvPr id="0" name=""/>
        <dsp:cNvSpPr/>
      </dsp:nvSpPr>
      <dsp:spPr>
        <a:xfrm>
          <a:off x="0" y="3171492"/>
          <a:ext cx="7275444" cy="64759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a:t>Power structures limit their participation</a:t>
          </a:r>
          <a:endParaRPr lang="en-GB" sz="2700" kern="1200"/>
        </a:p>
      </dsp:txBody>
      <dsp:txXfrm>
        <a:off x="31613" y="3203105"/>
        <a:ext cx="7212218" cy="584369"/>
      </dsp:txXfrm>
    </dsp:sp>
    <dsp:sp modelId="{6C80A70D-78D7-420F-9E9B-80DA97D87E95}">
      <dsp:nvSpPr>
        <dsp:cNvPr id="0" name=""/>
        <dsp:cNvSpPr/>
      </dsp:nvSpPr>
      <dsp:spPr>
        <a:xfrm>
          <a:off x="0" y="3896847"/>
          <a:ext cx="7275444" cy="64759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rtl="0">
            <a:lnSpc>
              <a:spcPct val="90000"/>
            </a:lnSpc>
            <a:spcBef>
              <a:spcPct val="0"/>
            </a:spcBef>
            <a:spcAft>
              <a:spcPct val="35000"/>
            </a:spcAft>
            <a:buNone/>
          </a:pPr>
          <a:r>
            <a:rPr lang="en-US" sz="2700" kern="1200"/>
            <a:t>Youth are perceived as lazy, ignorant, violent, etc.</a:t>
          </a:r>
          <a:endParaRPr lang="en-GB" sz="2700" kern="1200"/>
        </a:p>
      </dsp:txBody>
      <dsp:txXfrm>
        <a:off x="31613" y="3928460"/>
        <a:ext cx="7212218" cy="58436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9EFF6E-8AF8-4270-9D85-2962D7FEB54B}">
      <dsp:nvSpPr>
        <dsp:cNvPr id="0" name=""/>
        <dsp:cNvSpPr/>
      </dsp:nvSpPr>
      <dsp:spPr>
        <a:xfrm>
          <a:off x="0" y="88298"/>
          <a:ext cx="8078616" cy="4557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t>Youth are more open to change</a:t>
          </a:r>
          <a:endParaRPr lang="en-GB" sz="1900" kern="1200"/>
        </a:p>
      </dsp:txBody>
      <dsp:txXfrm>
        <a:off x="22246" y="110544"/>
        <a:ext cx="8034124" cy="411223"/>
      </dsp:txXfrm>
    </dsp:sp>
    <dsp:sp modelId="{060C9291-7DD2-4D5F-AF0C-1E15EA975D87}">
      <dsp:nvSpPr>
        <dsp:cNvPr id="0" name=""/>
        <dsp:cNvSpPr/>
      </dsp:nvSpPr>
      <dsp:spPr>
        <a:xfrm>
          <a:off x="0" y="598733"/>
          <a:ext cx="8078616" cy="4557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t>Youth are future-oriented</a:t>
          </a:r>
          <a:endParaRPr lang="en-GB" sz="1900" kern="1200"/>
        </a:p>
      </dsp:txBody>
      <dsp:txXfrm>
        <a:off x="22246" y="620979"/>
        <a:ext cx="8034124" cy="411223"/>
      </dsp:txXfrm>
    </dsp:sp>
    <dsp:sp modelId="{24AC85A2-097A-400A-8357-F999D29CEBEE}">
      <dsp:nvSpPr>
        <dsp:cNvPr id="0" name=""/>
        <dsp:cNvSpPr/>
      </dsp:nvSpPr>
      <dsp:spPr>
        <a:xfrm>
          <a:off x="0" y="1109168"/>
          <a:ext cx="8078616" cy="4557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t>Youth are idealistic</a:t>
          </a:r>
          <a:endParaRPr lang="en-GB" sz="1900" kern="1200"/>
        </a:p>
      </dsp:txBody>
      <dsp:txXfrm>
        <a:off x="22246" y="1131414"/>
        <a:ext cx="8034124" cy="411223"/>
      </dsp:txXfrm>
    </dsp:sp>
    <dsp:sp modelId="{675DE1F8-CD9E-47A2-8CA4-AED7B33DA11C}">
      <dsp:nvSpPr>
        <dsp:cNvPr id="0" name=""/>
        <dsp:cNvSpPr/>
      </dsp:nvSpPr>
      <dsp:spPr>
        <a:xfrm>
          <a:off x="0" y="1619603"/>
          <a:ext cx="8078616" cy="4557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t>Youth are creative and innovative</a:t>
          </a:r>
          <a:endParaRPr lang="en-GB" sz="1900" kern="1200"/>
        </a:p>
      </dsp:txBody>
      <dsp:txXfrm>
        <a:off x="22246" y="1641849"/>
        <a:ext cx="8034124" cy="411223"/>
      </dsp:txXfrm>
    </dsp:sp>
    <dsp:sp modelId="{15A4D42F-132C-4DE3-9F91-9D352E22F5A2}">
      <dsp:nvSpPr>
        <dsp:cNvPr id="0" name=""/>
        <dsp:cNvSpPr/>
      </dsp:nvSpPr>
      <dsp:spPr>
        <a:xfrm>
          <a:off x="0" y="2130038"/>
          <a:ext cx="8078616" cy="4557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t>Youth are courageous</a:t>
          </a:r>
          <a:endParaRPr lang="en-GB" sz="1900" kern="1200"/>
        </a:p>
      </dsp:txBody>
      <dsp:txXfrm>
        <a:off x="22246" y="2152284"/>
        <a:ext cx="8034124" cy="411223"/>
      </dsp:txXfrm>
    </dsp:sp>
    <dsp:sp modelId="{219D3AED-4D90-4DF1-B41B-C3E8A2371836}">
      <dsp:nvSpPr>
        <dsp:cNvPr id="0" name=""/>
        <dsp:cNvSpPr/>
      </dsp:nvSpPr>
      <dsp:spPr>
        <a:xfrm>
          <a:off x="0" y="2640473"/>
          <a:ext cx="8078616" cy="4557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t>Youth are knowledgeable of their peer’s realities</a:t>
          </a:r>
          <a:endParaRPr lang="en-GB" sz="1900" kern="1200"/>
        </a:p>
      </dsp:txBody>
      <dsp:txXfrm>
        <a:off x="22246" y="2662719"/>
        <a:ext cx="8034124" cy="411223"/>
      </dsp:txXfrm>
    </dsp:sp>
    <dsp:sp modelId="{1E9659C9-34F4-442F-893B-ECE30D674089}">
      <dsp:nvSpPr>
        <dsp:cNvPr id="0" name=""/>
        <dsp:cNvSpPr/>
      </dsp:nvSpPr>
      <dsp:spPr>
        <a:xfrm>
          <a:off x="0" y="3150908"/>
          <a:ext cx="8078616" cy="4557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t>Youth have energy and time</a:t>
          </a:r>
          <a:endParaRPr lang="en-GB" sz="1900" kern="1200"/>
        </a:p>
      </dsp:txBody>
      <dsp:txXfrm>
        <a:off x="22246" y="3173154"/>
        <a:ext cx="8034124" cy="411223"/>
      </dsp:txXfrm>
    </dsp:sp>
    <dsp:sp modelId="{F6C5CCDE-ED1C-4459-83A5-F526CE2D0DF6}">
      <dsp:nvSpPr>
        <dsp:cNvPr id="0" name=""/>
        <dsp:cNvSpPr/>
      </dsp:nvSpPr>
      <dsp:spPr>
        <a:xfrm>
          <a:off x="0" y="3661343"/>
          <a:ext cx="8078616" cy="45571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t>(Del Felice and Wisler, 2007) </a:t>
          </a:r>
          <a:endParaRPr lang="en-GB" sz="1900" kern="1200"/>
        </a:p>
      </dsp:txBody>
      <dsp:txXfrm>
        <a:off x="22246" y="3683589"/>
        <a:ext cx="8034124" cy="41122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21BA6B-5F3C-4653-8C4F-392E153B53DB}">
      <dsp:nvSpPr>
        <dsp:cNvPr id="0" name=""/>
        <dsp:cNvSpPr/>
      </dsp:nvSpPr>
      <dsp:spPr>
        <a:xfrm>
          <a:off x="2798858" y="185"/>
          <a:ext cx="3148716" cy="5607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rtl="0">
            <a:lnSpc>
              <a:spcPct val="90000"/>
            </a:lnSpc>
            <a:spcBef>
              <a:spcPct val="0"/>
            </a:spcBef>
            <a:spcAft>
              <a:spcPct val="35000"/>
            </a:spcAft>
            <a:buNone/>
          </a:pPr>
          <a:r>
            <a:rPr lang="en-GB" sz="1100" kern="1200"/>
            <a:t>Recognises the links between our own lives and those of people throughout the world</a:t>
          </a:r>
        </a:p>
      </dsp:txBody>
      <dsp:txXfrm>
        <a:off x="2826230" y="27557"/>
        <a:ext cx="3093972" cy="505981"/>
      </dsp:txXfrm>
    </dsp:sp>
    <dsp:sp modelId="{8C4E57FD-8ADF-4485-A98D-FF479D0C6D2B}">
      <dsp:nvSpPr>
        <dsp:cNvPr id="0" name=""/>
        <dsp:cNvSpPr/>
      </dsp:nvSpPr>
      <dsp:spPr>
        <a:xfrm>
          <a:off x="2798858" y="588947"/>
          <a:ext cx="3148716" cy="5607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rtl="0">
            <a:lnSpc>
              <a:spcPct val="90000"/>
            </a:lnSpc>
            <a:spcBef>
              <a:spcPct val="0"/>
            </a:spcBef>
            <a:spcAft>
              <a:spcPct val="35000"/>
            </a:spcAft>
            <a:buNone/>
          </a:pPr>
          <a:r>
            <a:rPr lang="en-GB" sz="1100" kern="1200" dirty="0"/>
            <a:t>Recognises histories, both our own and those of others throughout the world</a:t>
          </a:r>
        </a:p>
      </dsp:txBody>
      <dsp:txXfrm>
        <a:off x="2826230" y="616319"/>
        <a:ext cx="3093972" cy="505981"/>
      </dsp:txXfrm>
    </dsp:sp>
    <dsp:sp modelId="{4B15109E-53AC-40BD-93B5-12EB97C39935}">
      <dsp:nvSpPr>
        <dsp:cNvPr id="0" name=""/>
        <dsp:cNvSpPr/>
      </dsp:nvSpPr>
      <dsp:spPr>
        <a:xfrm>
          <a:off x="2798858" y="1177710"/>
          <a:ext cx="3148716" cy="5607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rtl="0">
            <a:lnSpc>
              <a:spcPct val="90000"/>
            </a:lnSpc>
            <a:spcBef>
              <a:spcPct val="0"/>
            </a:spcBef>
            <a:spcAft>
              <a:spcPct val="35000"/>
            </a:spcAft>
            <a:buNone/>
          </a:pPr>
          <a:r>
            <a:rPr lang="en-GB" sz="1100" kern="1200"/>
            <a:t>Seeks to include black and minority ethnic (BME) perspectives locally and throughout the world</a:t>
          </a:r>
        </a:p>
      </dsp:txBody>
      <dsp:txXfrm>
        <a:off x="2826230" y="1205082"/>
        <a:ext cx="3093972" cy="505981"/>
      </dsp:txXfrm>
    </dsp:sp>
    <dsp:sp modelId="{A6A5494B-5E72-4FC8-9DBF-23ADEC427E39}">
      <dsp:nvSpPr>
        <dsp:cNvPr id="0" name=""/>
        <dsp:cNvSpPr/>
      </dsp:nvSpPr>
      <dsp:spPr>
        <a:xfrm>
          <a:off x="2798858" y="1766472"/>
          <a:ext cx="3148716" cy="5607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rtl="0">
            <a:lnSpc>
              <a:spcPct val="90000"/>
            </a:lnSpc>
            <a:spcBef>
              <a:spcPct val="0"/>
            </a:spcBef>
            <a:spcAft>
              <a:spcPct val="35000"/>
            </a:spcAft>
            <a:buNone/>
          </a:pPr>
          <a:r>
            <a:rPr lang="en-GB" sz="1100" kern="1200" dirty="0"/>
            <a:t>Is concerned with needs and rights of both the present and future generations</a:t>
          </a:r>
        </a:p>
      </dsp:txBody>
      <dsp:txXfrm>
        <a:off x="2826230" y="1793844"/>
        <a:ext cx="3093972" cy="505981"/>
      </dsp:txXfrm>
    </dsp:sp>
    <dsp:sp modelId="{917793F4-B3D5-43DC-9C56-FBD295330DC4}">
      <dsp:nvSpPr>
        <dsp:cNvPr id="0" name=""/>
        <dsp:cNvSpPr/>
      </dsp:nvSpPr>
      <dsp:spPr>
        <a:xfrm>
          <a:off x="2798858" y="2355234"/>
          <a:ext cx="3148716" cy="5607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rtl="0">
            <a:lnSpc>
              <a:spcPct val="90000"/>
            </a:lnSpc>
            <a:spcBef>
              <a:spcPct val="0"/>
            </a:spcBef>
            <a:spcAft>
              <a:spcPct val="35000"/>
            </a:spcAft>
            <a:buNone/>
          </a:pPr>
          <a:r>
            <a:rPr lang="en-GB" sz="1100" kern="1200"/>
            <a:t>Addresses the relationship between power, resources and human rights</a:t>
          </a:r>
        </a:p>
      </dsp:txBody>
      <dsp:txXfrm>
        <a:off x="2826230" y="2382606"/>
        <a:ext cx="3093972" cy="505981"/>
      </dsp:txXfrm>
    </dsp:sp>
    <dsp:sp modelId="{9BE28CFB-91C1-47F0-97BF-29F322AE675F}">
      <dsp:nvSpPr>
        <dsp:cNvPr id="0" name=""/>
        <dsp:cNvSpPr/>
      </dsp:nvSpPr>
      <dsp:spPr>
        <a:xfrm>
          <a:off x="2798858" y="2943996"/>
          <a:ext cx="3148716" cy="5607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rtl="0">
            <a:lnSpc>
              <a:spcPct val="90000"/>
            </a:lnSpc>
            <a:spcBef>
              <a:spcPct val="0"/>
            </a:spcBef>
            <a:spcAft>
              <a:spcPct val="35000"/>
            </a:spcAft>
            <a:buNone/>
          </a:pPr>
          <a:r>
            <a:rPr lang="en-GB" sz="1100" kern="1200"/>
            <a:t>Enables young people to understand the global forces which shape their lives</a:t>
          </a:r>
        </a:p>
      </dsp:txBody>
      <dsp:txXfrm>
        <a:off x="2826230" y="2971368"/>
        <a:ext cx="3093972" cy="505981"/>
      </dsp:txXfrm>
    </dsp:sp>
    <dsp:sp modelId="{885F8F2D-6107-4FCF-A7A9-0A86FDB22503}">
      <dsp:nvSpPr>
        <dsp:cNvPr id="0" name=""/>
        <dsp:cNvSpPr/>
      </dsp:nvSpPr>
      <dsp:spPr>
        <a:xfrm>
          <a:off x="2798858" y="3532759"/>
          <a:ext cx="3148716" cy="5607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rtl="0">
            <a:lnSpc>
              <a:spcPct val="90000"/>
            </a:lnSpc>
            <a:spcBef>
              <a:spcPct val="0"/>
            </a:spcBef>
            <a:spcAft>
              <a:spcPct val="35000"/>
            </a:spcAft>
            <a:buNone/>
          </a:pPr>
          <a:r>
            <a:rPr lang="en-GB" sz="1100" kern="1200"/>
            <a:t>Equips young people to participate in decision making and take action for change</a:t>
          </a:r>
        </a:p>
      </dsp:txBody>
      <dsp:txXfrm>
        <a:off x="2826230" y="3560131"/>
        <a:ext cx="3093972" cy="505981"/>
      </dsp:txXfrm>
    </dsp:sp>
    <dsp:sp modelId="{16094C13-1BE6-455A-B654-25A4AAB9829E}">
      <dsp:nvSpPr>
        <dsp:cNvPr id="0" name=""/>
        <dsp:cNvSpPr/>
      </dsp:nvSpPr>
      <dsp:spPr>
        <a:xfrm>
          <a:off x="2798858" y="4121521"/>
          <a:ext cx="3148716" cy="5607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rtl="0">
            <a:lnSpc>
              <a:spcPct val="90000"/>
            </a:lnSpc>
            <a:spcBef>
              <a:spcPct val="0"/>
            </a:spcBef>
            <a:spcAft>
              <a:spcPct val="35000"/>
            </a:spcAft>
            <a:buNone/>
          </a:pPr>
          <a:r>
            <a:rPr lang="en-GB" sz="1100" kern="1200"/>
            <a:t>Enables young people to question, to think critically, and to empathise</a:t>
          </a:r>
        </a:p>
      </dsp:txBody>
      <dsp:txXfrm>
        <a:off x="2826230" y="4148893"/>
        <a:ext cx="3093972" cy="50598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B6FDEC-E31E-4351-80C9-BA12E96179EE}">
      <dsp:nvSpPr>
        <dsp:cNvPr id="0" name=""/>
        <dsp:cNvSpPr/>
      </dsp:nvSpPr>
      <dsp:spPr>
        <a:xfrm>
          <a:off x="2491861" y="2061"/>
          <a:ext cx="2803344" cy="136079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rtl="0">
            <a:lnSpc>
              <a:spcPct val="90000"/>
            </a:lnSpc>
            <a:spcBef>
              <a:spcPct val="0"/>
            </a:spcBef>
            <a:spcAft>
              <a:spcPct val="35000"/>
            </a:spcAft>
            <a:buNone/>
          </a:pPr>
          <a:r>
            <a:rPr lang="en-GB" sz="1200" kern="1200" dirty="0"/>
            <a:t>The role of the youth work practitioner isn’t to be an expert, but to develop their skills and knowledge alongside young people. </a:t>
          </a:r>
        </a:p>
      </dsp:txBody>
      <dsp:txXfrm>
        <a:off x="2558289" y="68489"/>
        <a:ext cx="2670488" cy="1227937"/>
      </dsp:txXfrm>
    </dsp:sp>
    <dsp:sp modelId="{88B5AB6B-1520-4522-8734-82B5266EED81}">
      <dsp:nvSpPr>
        <dsp:cNvPr id="0" name=""/>
        <dsp:cNvSpPr/>
      </dsp:nvSpPr>
      <dsp:spPr>
        <a:xfrm>
          <a:off x="2491861" y="1430895"/>
          <a:ext cx="2803344" cy="136079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rtl="0">
            <a:lnSpc>
              <a:spcPct val="90000"/>
            </a:lnSpc>
            <a:spcBef>
              <a:spcPct val="0"/>
            </a:spcBef>
            <a:spcAft>
              <a:spcPct val="35000"/>
            </a:spcAft>
            <a:buNone/>
          </a:pPr>
          <a:r>
            <a:rPr lang="en-GB" sz="1200" kern="1200"/>
            <a:t>The youth work practitioner is a facilitator of a learning journey, which not only starts from young people’s experiences, but is actively driven by their interests and concerns. </a:t>
          </a:r>
        </a:p>
      </dsp:txBody>
      <dsp:txXfrm>
        <a:off x="2558289" y="1497323"/>
        <a:ext cx="2670488" cy="1227937"/>
      </dsp:txXfrm>
    </dsp:sp>
    <dsp:sp modelId="{1062311E-D19C-42C9-834E-468A21B029EA}">
      <dsp:nvSpPr>
        <dsp:cNvPr id="0" name=""/>
        <dsp:cNvSpPr/>
      </dsp:nvSpPr>
      <dsp:spPr>
        <a:xfrm>
          <a:off x="2491861" y="2859728"/>
          <a:ext cx="2803344" cy="1360793"/>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rtl="0">
            <a:lnSpc>
              <a:spcPct val="90000"/>
            </a:lnSpc>
            <a:spcBef>
              <a:spcPct val="0"/>
            </a:spcBef>
            <a:spcAft>
              <a:spcPct val="35000"/>
            </a:spcAft>
            <a:buNone/>
          </a:pPr>
          <a:r>
            <a:rPr lang="en-GB" sz="1200" kern="1200"/>
            <a:t>Engaging in ESDGC in youth work can, or even should be as much an educational process for the practitioner as it is for the young person, and this is why training and support for youth work practitioners is crucial.</a:t>
          </a:r>
        </a:p>
      </dsp:txBody>
      <dsp:txXfrm>
        <a:off x="2558289" y="2926156"/>
        <a:ext cx="2670488" cy="122793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5BE82F6-63BD-45AD-AD2D-47D83E62CE17}" type="datetimeFigureOut">
              <a:rPr lang="en-GB" smtClean="0"/>
              <a:t>21/02/2024</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E616BCF5-75D3-42F2-9277-AC9995BFF84E}" type="slidenum">
              <a:rPr lang="en-GB" smtClean="0"/>
              <a:t>‹#›</a:t>
            </a:fld>
            <a:endParaRPr lang="en-GB"/>
          </a:p>
        </p:txBody>
      </p:sp>
    </p:spTree>
    <p:extLst>
      <p:ext uri="{BB962C8B-B14F-4D97-AF65-F5344CB8AC3E}">
        <p14:creationId xmlns:p14="http://schemas.microsoft.com/office/powerpoint/2010/main" val="11893402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EB143D15-00EC-E149-83EB-08449CCBE957}" type="datetimeFigureOut">
              <a:rPr lang="en-US" smtClean="0"/>
              <a:t>2/21/2024</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A88081B-BF2D-854D-A2C2-EE48561E246D}" type="slidenum">
              <a:rPr lang="en-US" smtClean="0"/>
              <a:t>‹#›</a:t>
            </a:fld>
            <a:endParaRPr lang="en-US"/>
          </a:p>
        </p:txBody>
      </p:sp>
    </p:spTree>
    <p:extLst>
      <p:ext uri="{BB962C8B-B14F-4D97-AF65-F5344CB8AC3E}">
        <p14:creationId xmlns:p14="http://schemas.microsoft.com/office/powerpoint/2010/main" val="57339120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A88081B-BF2D-854D-A2C2-EE48561E246D}" type="slidenum">
              <a:rPr lang="en-US" smtClean="0"/>
              <a:t>17</a:t>
            </a:fld>
            <a:endParaRPr lang="en-US"/>
          </a:p>
        </p:txBody>
      </p:sp>
    </p:spTree>
    <p:extLst>
      <p:ext uri="{BB962C8B-B14F-4D97-AF65-F5344CB8AC3E}">
        <p14:creationId xmlns:p14="http://schemas.microsoft.com/office/powerpoint/2010/main" val="29142408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A88081B-BF2D-854D-A2C2-EE48561E246D}" type="slidenum">
              <a:rPr lang="en-US" smtClean="0"/>
              <a:t>18</a:t>
            </a:fld>
            <a:endParaRPr lang="en-US"/>
          </a:p>
        </p:txBody>
      </p:sp>
    </p:spTree>
    <p:extLst>
      <p:ext uri="{BB962C8B-B14F-4D97-AF65-F5344CB8AC3E}">
        <p14:creationId xmlns:p14="http://schemas.microsoft.com/office/powerpoint/2010/main" val="13745510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A88081B-BF2D-854D-A2C2-EE48561E246D}" type="slidenum">
              <a:rPr lang="en-US" smtClean="0"/>
              <a:t>19</a:t>
            </a:fld>
            <a:endParaRPr lang="en-US"/>
          </a:p>
        </p:txBody>
      </p:sp>
    </p:spTree>
    <p:extLst>
      <p:ext uri="{BB962C8B-B14F-4D97-AF65-F5344CB8AC3E}">
        <p14:creationId xmlns:p14="http://schemas.microsoft.com/office/powerpoint/2010/main" val="1349096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A88081B-BF2D-854D-A2C2-EE48561E246D}" type="slidenum">
              <a:rPr lang="en-US" smtClean="0"/>
              <a:t>20</a:t>
            </a:fld>
            <a:endParaRPr lang="en-US"/>
          </a:p>
        </p:txBody>
      </p:sp>
    </p:spTree>
    <p:extLst>
      <p:ext uri="{BB962C8B-B14F-4D97-AF65-F5344CB8AC3E}">
        <p14:creationId xmlns:p14="http://schemas.microsoft.com/office/powerpoint/2010/main" val="37137083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A88081B-BF2D-854D-A2C2-EE48561E246D}" type="slidenum">
              <a:rPr lang="en-US" smtClean="0"/>
              <a:t>21</a:t>
            </a:fld>
            <a:endParaRPr lang="en-US"/>
          </a:p>
        </p:txBody>
      </p:sp>
    </p:spTree>
    <p:extLst>
      <p:ext uri="{BB962C8B-B14F-4D97-AF65-F5344CB8AC3E}">
        <p14:creationId xmlns:p14="http://schemas.microsoft.com/office/powerpoint/2010/main" val="37114418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E0E7EDB-D6B2-4C3E-83BF-D92E352D6001}" type="slidenum">
              <a:rPr lang="en-GB" altLang="en-US" smtClean="0"/>
              <a:pPr/>
              <a:t>22</a:t>
            </a:fld>
            <a:endParaRPr lang="en-GB" altLang="en-US"/>
          </a:p>
        </p:txBody>
      </p:sp>
    </p:spTree>
    <p:extLst>
      <p:ext uri="{BB962C8B-B14F-4D97-AF65-F5344CB8AC3E}">
        <p14:creationId xmlns:p14="http://schemas.microsoft.com/office/powerpoint/2010/main" val="7882813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E0E7EDB-D6B2-4C3E-83BF-D92E352D6001}" type="slidenum">
              <a:rPr lang="en-GB" altLang="en-US" smtClean="0"/>
              <a:pPr/>
              <a:t>23</a:t>
            </a:fld>
            <a:endParaRPr lang="en-GB" altLang="en-US"/>
          </a:p>
        </p:txBody>
      </p:sp>
    </p:spTree>
    <p:extLst>
      <p:ext uri="{BB962C8B-B14F-4D97-AF65-F5344CB8AC3E}">
        <p14:creationId xmlns:p14="http://schemas.microsoft.com/office/powerpoint/2010/main" val="4879932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30E2307-1E40-4E12-8716-25BFDA8E7013}" type="datetime1">
              <a:rPr lang="en-US" smtClean="0"/>
              <a:pPr/>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D7A59-36E2-48B9-B146-C1E59501F63F}" type="slidenum">
              <a:rPr lang="en-US" smtClean="0"/>
              <a:pPr/>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3862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FD9D02-426E-46C9-9EE9-0DE1EF8B2838}" type="datetime1">
              <a:rPr lang="en-US" smtClean="0"/>
              <a:pPr/>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D7A59-36E2-48B9-B146-C1E59501F63F}" type="slidenum">
              <a:rPr lang="en-US" smtClean="0"/>
              <a:pPr/>
              <a:t>‹#›</a:t>
            </a:fld>
            <a:endParaRPr lang="en-US"/>
          </a:p>
        </p:txBody>
      </p:sp>
    </p:spTree>
    <p:extLst>
      <p:ext uri="{BB962C8B-B14F-4D97-AF65-F5344CB8AC3E}">
        <p14:creationId xmlns:p14="http://schemas.microsoft.com/office/powerpoint/2010/main" val="10463868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B8AEBBE-F8B2-42CF-9895-E86A608384EB}" type="datetime1">
              <a:rPr lang="en-US" smtClean="0"/>
              <a:pPr/>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D7A59-36E2-48B9-B146-C1E59501F63F}" type="slidenum">
              <a:rPr lang="en-US" smtClean="0"/>
              <a:pPr/>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7373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D1D110F-3F4E-48D9-B8AA-5D0E825AFDBA}" type="datetime1">
              <a:rPr lang="en-US" smtClean="0"/>
              <a:pPr/>
              <a:t>2/21/2024</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87D7A59-36E2-48B9-B146-C1E59501F63F}" type="slidenum">
              <a:rPr lang="en-US" smtClean="0"/>
              <a:pPr/>
              <a:t>‹#›</a:t>
            </a:fld>
            <a:endParaRPr lang="en-US"/>
          </a:p>
        </p:txBody>
      </p:sp>
    </p:spTree>
    <p:extLst>
      <p:ext uri="{BB962C8B-B14F-4D97-AF65-F5344CB8AC3E}">
        <p14:creationId xmlns:p14="http://schemas.microsoft.com/office/powerpoint/2010/main" val="137801892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18D072-EF12-4AA2-BD71-ABC68B06D0E2}" type="datetime1">
              <a:rPr lang="en-US" smtClean="0"/>
              <a:pPr/>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7D7A59-36E2-48B9-B146-C1E59501F63F}" type="slidenum">
              <a:rPr lang="en-US" smtClean="0"/>
              <a:pPr/>
              <a:t>‹#›</a:t>
            </a:fld>
            <a:endParaRPr lang="en-US"/>
          </a:p>
        </p:txBody>
      </p:sp>
    </p:spTree>
    <p:extLst>
      <p:ext uri="{BB962C8B-B14F-4D97-AF65-F5344CB8AC3E}">
        <p14:creationId xmlns:p14="http://schemas.microsoft.com/office/powerpoint/2010/main" val="3255444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CDBF60-6CC3-4B74-A60D-3486985E4346}" type="datetime1">
              <a:rPr lang="en-US" smtClean="0"/>
              <a:pPr/>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7D7A59-36E2-48B9-B146-C1E59501F63F}" type="slidenum">
              <a:rPr lang="en-US" smtClean="0"/>
              <a:pPr/>
              <a:t>‹#›</a:t>
            </a:fld>
            <a:endParaRPr lang="en-US"/>
          </a:p>
        </p:txBody>
      </p:sp>
    </p:spTree>
    <p:extLst>
      <p:ext uri="{BB962C8B-B14F-4D97-AF65-F5344CB8AC3E}">
        <p14:creationId xmlns:p14="http://schemas.microsoft.com/office/powerpoint/2010/main" val="1422694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2714818-984F-4759-BF72-A33BDC1963BD}" type="datetime1">
              <a:rPr lang="en-US" smtClean="0"/>
              <a:pPr/>
              <a:t>2/21/2024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87D7A59-36E2-48B9-B146-C1E59501F63F}" type="slidenum">
              <a:rPr lang="en-US" smtClean="0"/>
              <a:pPr/>
              <a:t>‹#›</a:t>
            </a:fld>
            <a:endParaRPr lang="en-US"/>
          </a:p>
        </p:txBody>
      </p:sp>
    </p:spTree>
    <p:extLst>
      <p:ext uri="{BB962C8B-B14F-4D97-AF65-F5344CB8AC3E}">
        <p14:creationId xmlns:p14="http://schemas.microsoft.com/office/powerpoint/2010/main" val="2137479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EA7E191-5F94-4FC1-B823-BD7CABF7FA06}" type="datetime1">
              <a:rPr lang="en-US" smtClean="0"/>
              <a:pPr/>
              <a:t>2/21/2024</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87D7A59-36E2-48B9-B146-C1E59501F63F}" type="slidenum">
              <a:rPr lang="en-US" smtClean="0"/>
              <a:pPr/>
              <a:t>‹#›</a:t>
            </a:fld>
            <a:endParaRPr lang="en-US"/>
          </a:p>
        </p:txBody>
      </p:sp>
    </p:spTree>
    <p:extLst>
      <p:ext uri="{BB962C8B-B14F-4D97-AF65-F5344CB8AC3E}">
        <p14:creationId xmlns:p14="http://schemas.microsoft.com/office/powerpoint/2010/main" val="279599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8856D55-EFBE-4F9B-8A5F-09D42CA22A9B}" type="datetime1">
              <a:rPr lang="en-US" smtClean="0"/>
              <a:pPr/>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7D7A59-36E2-48B9-B146-C1E59501F63F}" type="slidenum">
              <a:rPr lang="en-US" smtClean="0"/>
              <a:pPr/>
              <a:t>‹#›</a:t>
            </a:fld>
            <a:endParaRPr lang="en-US"/>
          </a:p>
        </p:txBody>
      </p:sp>
    </p:spTree>
    <p:extLst>
      <p:ext uri="{BB962C8B-B14F-4D97-AF65-F5344CB8AC3E}">
        <p14:creationId xmlns:p14="http://schemas.microsoft.com/office/powerpoint/2010/main" val="7668827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CFCF5A-EA79-452C-A52C-1A2668C2E7DF}" type="datetime1">
              <a:rPr lang="en-US" smtClean="0"/>
              <a:pPr/>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D7A59-36E2-48B9-B146-C1E59501F63F}" type="slidenum">
              <a:rPr lang="en-US" smtClean="0"/>
              <a:pPr/>
              <a:t>‹#›</a:t>
            </a:fld>
            <a:endParaRPr lang="en-US"/>
          </a:p>
        </p:txBody>
      </p:sp>
    </p:spTree>
    <p:extLst>
      <p:ext uri="{BB962C8B-B14F-4D97-AF65-F5344CB8AC3E}">
        <p14:creationId xmlns:p14="http://schemas.microsoft.com/office/powerpoint/2010/main" val="2582872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5C4C28-BD4B-4892-9A2D-6E19BD753A9A}" type="datetime1">
              <a:rPr lang="en-US" smtClean="0"/>
              <a:pPr/>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7D7A59-36E2-48B9-B146-C1E59501F63F}" type="slidenum">
              <a:rPr lang="en-US" smtClean="0"/>
              <a:pPr/>
              <a:t>‹#›</a:t>
            </a:fld>
            <a:endParaRPr lang="en-US"/>
          </a:p>
        </p:txBody>
      </p:sp>
    </p:spTree>
    <p:extLst>
      <p:ext uri="{BB962C8B-B14F-4D97-AF65-F5344CB8AC3E}">
        <p14:creationId xmlns:p14="http://schemas.microsoft.com/office/powerpoint/2010/main" val="33211761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5" name="Date Placeholder 4"/>
          <p:cNvSpPr>
            <a:spLocks noGrp="1"/>
          </p:cNvSpPr>
          <p:nvPr>
            <p:ph type="dt" sz="half" idx="10"/>
          </p:nvPr>
        </p:nvSpPr>
        <p:spPr/>
        <p:txBody>
          <a:bodyPr/>
          <a:lstStyle/>
          <a:p>
            <a:fld id="{E1FAA6B6-10E5-4810-BC9F-DA72D8452E73}" type="datetime1">
              <a:rPr lang="en-US" smtClean="0"/>
              <a:pPr/>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7D7A59-36E2-48B9-B146-C1E59501F63F}" type="slidenum">
              <a:rPr lang="en-US" smtClean="0"/>
              <a:pPr/>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62878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D1D110F-3F4E-48D9-B8AA-5D0E825AFDBA}" type="datetime1">
              <a:rPr lang="en-US" smtClean="0"/>
              <a:pPr/>
              <a:t>2/21/2024</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687D7A59-36E2-48B9-B146-C1E59501F63F}" type="slidenum">
              <a:rPr lang="en-US" smtClean="0"/>
              <a:pPr/>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2731624"/>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g"/><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hyperlink" Target="https://www.weforum.org/publications/global-risks-report-2024/" TargetMode="External"/><Relationship Id="rId2" Type="http://schemas.openxmlformats.org/officeDocument/2006/relationships/hyperlink" Target="https://www.weforum.org/reports/global-risks-report-2022"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4.xml"/><Relationship Id="rId1" Type="http://schemas.openxmlformats.org/officeDocument/2006/relationships/video" Target="https://www.youtube.com/embed/rFeOYlxJbmw" TargetMode="Externa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hyperlink" Target="https://www.theguardian.com/education/thinkglobal/story/0,,2276680,00.html?gusrc=gpd?gusrc=gpd" TargetMode="Externa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hyperlink" Target="https://www.bbc.co.uk/iplayer/episode/b03q9r9n/this-world-the-tea-trail-with-simon-reeve"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news.bbc.co.uk/hi/english/static/events/reith_2000/lecture5.stm" TargetMode="External"/><Relationship Id="rId2" Type="http://schemas.openxmlformats.org/officeDocument/2006/relationships/hyperlink" Target="http://www.foodsecurity.ac.uk/food/food-global.html" TargetMode="External"/><Relationship Id="rId1" Type="http://schemas.openxmlformats.org/officeDocument/2006/relationships/slideLayout" Target="../slideLayouts/slideLayout2.xml"/><Relationship Id="rId4" Type="http://schemas.openxmlformats.org/officeDocument/2006/relationships/hyperlink" Target="http://wales.gov.uk/about/programmeforgov/about?lang=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t>Global Youth Work </a:t>
            </a:r>
          </a:p>
        </p:txBody>
      </p:sp>
      <p:sp>
        <p:nvSpPr>
          <p:cNvPr id="4" name="Subtitle 3"/>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7293144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to Explore</a:t>
            </a:r>
          </a:p>
        </p:txBody>
      </p:sp>
      <p:graphicFrame>
        <p:nvGraphicFramePr>
          <p:cNvPr id="4" name="Content Placeholder 3"/>
          <p:cNvGraphicFramePr>
            <a:graphicFrameLocks noGrp="1"/>
          </p:cNvGraphicFramePr>
          <p:nvPr>
            <p:ph sz="quarter" idx="13"/>
            <p:extLst>
              <p:ext uri="{D42A27DB-BD31-4B8C-83A1-F6EECF244321}">
                <p14:modId xmlns:p14="http://schemas.microsoft.com/office/powerpoint/2010/main" val="3512819739"/>
              </p:ext>
            </p:extLst>
          </p:nvPr>
        </p:nvGraphicFramePr>
        <p:xfrm>
          <a:off x="611560" y="1844824"/>
          <a:ext cx="3887287" cy="4281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Content Placeholder 4"/>
          <p:cNvPicPr>
            <a:picLocks noGrp="1" noChangeAspect="1"/>
          </p:cNvPicPr>
          <p:nvPr>
            <p:ph sz="quarter" idx="14"/>
          </p:nvPr>
        </p:nvPicPr>
        <p:blipFill>
          <a:blip r:embed="rId7">
            <a:extLst>
              <a:ext uri="{28A0092B-C50C-407E-A947-70E740481C1C}">
                <a14:useLocalDpi xmlns:a14="http://schemas.microsoft.com/office/drawing/2010/main" val="0"/>
              </a:ext>
            </a:extLst>
          </a:blip>
          <a:stretch>
            <a:fillRect/>
          </a:stretch>
        </p:blipFill>
        <p:spPr>
          <a:xfrm>
            <a:off x="4379046" y="1844824"/>
            <a:ext cx="4297410" cy="4473212"/>
          </a:xfrm>
        </p:spPr>
      </p:pic>
    </p:spTree>
    <p:extLst>
      <p:ext uri="{BB962C8B-B14F-4D97-AF65-F5344CB8AC3E}">
        <p14:creationId xmlns:p14="http://schemas.microsoft.com/office/powerpoint/2010/main" val="1219865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Global Youth Work?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88232095"/>
              </p:ext>
            </p:extLst>
          </p:nvPr>
        </p:nvGraphicFramePr>
        <p:xfrm>
          <a:off x="822959" y="1845734"/>
          <a:ext cx="7543801"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7996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itle 2"/>
          <p:cNvSpPr>
            <a:spLocks noGrp="1"/>
          </p:cNvSpPr>
          <p:nvPr>
            <p:ph type="title"/>
          </p:nvPr>
        </p:nvSpPr>
        <p:spPr/>
        <p:txBody>
          <a:bodyPr/>
          <a:lstStyle/>
          <a:p>
            <a:r>
              <a:rPr lang="en-GB" altLang="en-US">
                <a:ea typeface="ＭＳ Ｐゴシック" panose="020B0600070205080204" pitchFamily="34" charset="-128"/>
              </a:rPr>
              <a:t>Global Youth Work</a:t>
            </a:r>
            <a:br>
              <a:rPr lang="en-GB" altLang="en-US">
                <a:ea typeface="ＭＳ Ｐゴシック" panose="020B0600070205080204" pitchFamily="34" charset="-128"/>
              </a:rPr>
            </a:br>
            <a:r>
              <a:rPr lang="en-GB" altLang="en-US">
                <a:ea typeface="ＭＳ Ｐゴシック" panose="020B0600070205080204" pitchFamily="34" charset="-128"/>
              </a:rPr>
              <a:t>Gwaith Ieuenctid Byd-eang</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3676517622"/>
              </p:ext>
            </p:extLst>
          </p:nvPr>
        </p:nvGraphicFramePr>
        <p:xfrm>
          <a:off x="457200" y="1550894"/>
          <a:ext cx="7823200" cy="4392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4171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dirty="0"/>
              <a:t>Consider the following </a:t>
            </a:r>
          </a:p>
        </p:txBody>
      </p:sp>
      <p:sp>
        <p:nvSpPr>
          <p:cNvPr id="11" name="Content Placeholder 10"/>
          <p:cNvSpPr>
            <a:spLocks noGrp="1"/>
          </p:cNvSpPr>
          <p:nvPr>
            <p:ph sz="quarter" idx="13"/>
          </p:nvPr>
        </p:nvSpPr>
        <p:spPr/>
        <p:txBody>
          <a:bodyPr/>
          <a:lstStyle/>
          <a:p>
            <a:r>
              <a:rPr lang="en-GB" dirty="0"/>
              <a:t>What are the global issues we are faced with  at present ? </a:t>
            </a:r>
          </a:p>
          <a:p>
            <a:endParaRPr lang="en-GB" dirty="0"/>
          </a:p>
        </p:txBody>
      </p:sp>
      <p:sp>
        <p:nvSpPr>
          <p:cNvPr id="12" name="Content Placeholder 11"/>
          <p:cNvSpPr>
            <a:spLocks noGrp="1"/>
          </p:cNvSpPr>
          <p:nvPr>
            <p:ph sz="quarter" idx="14"/>
          </p:nvPr>
        </p:nvSpPr>
        <p:spPr/>
        <p:txBody>
          <a:bodyPr/>
          <a:lstStyle/>
          <a:p>
            <a:r>
              <a:rPr lang="en-GB" dirty="0"/>
              <a:t>How might they effect you on a daily basis? </a:t>
            </a:r>
          </a:p>
          <a:p>
            <a:endParaRPr lang="en-GB" dirty="0"/>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9632" y="3645024"/>
            <a:ext cx="2143125" cy="2133600"/>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3748" y="3511674"/>
            <a:ext cx="1905000" cy="2400300"/>
          </a:xfrm>
          <a:prstGeom prst="rect">
            <a:avLst/>
          </a:prstGeom>
        </p:spPr>
      </p:pic>
    </p:spTree>
    <p:extLst>
      <p:ext uri="{BB962C8B-B14F-4D97-AF65-F5344CB8AC3E}">
        <p14:creationId xmlns:p14="http://schemas.microsoft.com/office/powerpoint/2010/main" val="677459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7055B14-DF73-469F-9782-AA689DA7D47B}"/>
              </a:ext>
            </a:extLst>
          </p:cNvPr>
          <p:cNvSpPr>
            <a:spLocks noGrp="1"/>
          </p:cNvSpPr>
          <p:nvPr>
            <p:ph type="title"/>
          </p:nvPr>
        </p:nvSpPr>
        <p:spPr/>
        <p:txBody>
          <a:bodyPr/>
          <a:lstStyle/>
          <a:p>
            <a:endParaRPr lang="en-GB"/>
          </a:p>
        </p:txBody>
      </p:sp>
      <p:sp>
        <p:nvSpPr>
          <p:cNvPr id="8" name="Content Placeholder 7">
            <a:extLst>
              <a:ext uri="{FF2B5EF4-FFF2-40B4-BE49-F238E27FC236}">
                <a16:creationId xmlns:a16="http://schemas.microsoft.com/office/drawing/2014/main" id="{FAE71CF9-2E2E-4782-80AC-9786B33BDE99}"/>
              </a:ext>
            </a:extLst>
          </p:cNvPr>
          <p:cNvSpPr>
            <a:spLocks noGrp="1"/>
          </p:cNvSpPr>
          <p:nvPr>
            <p:ph idx="1"/>
          </p:nvPr>
        </p:nvSpPr>
        <p:spPr/>
        <p:txBody>
          <a:bodyPr/>
          <a:lstStyle/>
          <a:p>
            <a:r>
              <a:rPr lang="en-GB" dirty="0">
                <a:hlinkClick r:id="rId2"/>
              </a:rPr>
              <a:t>See : </a:t>
            </a:r>
            <a:r>
              <a:rPr lang="en-GB" b="1" i="0" dirty="0">
                <a:solidFill>
                  <a:schemeClr val="tx1"/>
                </a:solidFill>
                <a:effectLst/>
                <a:latin typeface="Akkurat"/>
              </a:rPr>
              <a:t>Global Risks Report 2024 World Economic </a:t>
            </a:r>
            <a:r>
              <a:rPr lang="en-GB" b="1" i="0" dirty="0" err="1">
                <a:solidFill>
                  <a:schemeClr val="tx1"/>
                </a:solidFill>
                <a:effectLst/>
                <a:latin typeface="Akkurat"/>
              </a:rPr>
              <a:t>Foundadtion</a:t>
            </a:r>
            <a:r>
              <a:rPr lang="en-GB" b="1" i="0" dirty="0">
                <a:solidFill>
                  <a:schemeClr val="tx1"/>
                </a:solidFill>
                <a:effectLst/>
                <a:latin typeface="Akkurat"/>
              </a:rPr>
              <a:t> </a:t>
            </a:r>
          </a:p>
          <a:p>
            <a:endParaRPr lang="en-GB" dirty="0">
              <a:solidFill>
                <a:schemeClr val="tx1"/>
              </a:solidFill>
              <a:hlinkClick r:id="rId2">
                <a:extLst>
                  <a:ext uri="{A12FA001-AC4F-418D-AE19-62706E023703}">
                    <ahyp:hlinkClr xmlns:ahyp="http://schemas.microsoft.com/office/drawing/2018/hyperlinkcolor" val="tx"/>
                  </a:ext>
                </a:extLst>
              </a:hlinkClick>
            </a:endParaRPr>
          </a:p>
          <a:p>
            <a:r>
              <a:rPr lang="en-GB" dirty="0">
                <a:hlinkClick r:id="rId3"/>
              </a:rPr>
              <a:t>Global Risks Report 2024 | World Economic Forum | World Economic Forum (weforum.org)</a:t>
            </a:r>
            <a:endParaRPr lang="en-GB" dirty="0"/>
          </a:p>
        </p:txBody>
      </p:sp>
    </p:spTree>
    <p:extLst>
      <p:ext uri="{BB962C8B-B14F-4D97-AF65-F5344CB8AC3E}">
        <p14:creationId xmlns:p14="http://schemas.microsoft.com/office/powerpoint/2010/main" val="244114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1CC1F-16E2-3800-1ACA-9311660F3505}"/>
              </a:ext>
            </a:extLst>
          </p:cNvPr>
          <p:cNvSpPr>
            <a:spLocks noGrp="1"/>
          </p:cNvSpPr>
          <p:nvPr>
            <p:ph type="title"/>
          </p:nvPr>
        </p:nvSpPr>
        <p:spPr/>
        <p:txBody>
          <a:bodyPr/>
          <a:lstStyle/>
          <a:p>
            <a:endParaRPr lang="en-GB"/>
          </a:p>
        </p:txBody>
      </p:sp>
      <p:pic>
        <p:nvPicPr>
          <p:cNvPr id="1026" name="Picture 2">
            <a:extLst>
              <a:ext uri="{FF2B5EF4-FFF2-40B4-BE49-F238E27FC236}">
                <a16:creationId xmlns:a16="http://schemas.microsoft.com/office/drawing/2014/main" id="{B6406A31-6187-7F3F-EAC1-E14C2889D17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2325" y="2118982"/>
            <a:ext cx="7543800" cy="3477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2591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0BA39-5359-E6C4-279A-576B1A28339E}"/>
              </a:ext>
            </a:extLst>
          </p:cNvPr>
          <p:cNvSpPr>
            <a:spLocks noGrp="1"/>
          </p:cNvSpPr>
          <p:nvPr>
            <p:ph type="title"/>
          </p:nvPr>
        </p:nvSpPr>
        <p:spPr/>
        <p:txBody>
          <a:bodyPr/>
          <a:lstStyle/>
          <a:p>
            <a:endParaRPr lang="en-GB"/>
          </a:p>
        </p:txBody>
      </p:sp>
      <p:pic>
        <p:nvPicPr>
          <p:cNvPr id="2050" name="Picture 2">
            <a:extLst>
              <a:ext uri="{FF2B5EF4-FFF2-40B4-BE49-F238E27FC236}">
                <a16:creationId xmlns:a16="http://schemas.microsoft.com/office/drawing/2014/main" id="{9B53F032-4D45-DCD2-80A9-83CB0939AE2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7258" y="1846263"/>
            <a:ext cx="5593933" cy="402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5370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GB" dirty="0"/>
              <a:t>Well-being of Future Generations  (Wales), Act 2015</a:t>
            </a:r>
            <a:br>
              <a:rPr lang="en-GB" dirty="0"/>
            </a:br>
            <a:endParaRPr lang="en-GB" dirty="0"/>
          </a:p>
        </p:txBody>
      </p:sp>
      <p:pic>
        <p:nvPicPr>
          <p:cNvPr id="9" name="rFeOYlxJbmw"/>
          <p:cNvPicPr>
            <a:picLocks noGrp="1" noRot="1" noChangeAspect="1"/>
          </p:cNvPicPr>
          <p:nvPr>
            <p:ph sz="half" idx="1"/>
            <a:videoFile r:link="rId1"/>
          </p:nvPr>
        </p:nvPicPr>
        <p:blipFill>
          <a:blip r:embed="rId3"/>
          <a:stretch>
            <a:fillRect/>
          </a:stretch>
        </p:blipFill>
        <p:spPr>
          <a:xfrm>
            <a:off x="114310" y="2238895"/>
            <a:ext cx="4995027" cy="2809702"/>
          </a:xfrm>
          <a:prstGeom prst="rect">
            <a:avLst/>
          </a:prstGeom>
        </p:spPr>
      </p:pic>
      <p:pic>
        <p:nvPicPr>
          <p:cNvPr id="10" name="Content Placeholder 6"/>
          <p:cNvPicPr>
            <a:picLocks noGrp="1" noChangeAspect="1"/>
          </p:cNvPicPr>
          <p:nvPr>
            <p:ph sz="half" idx="2"/>
          </p:nvPr>
        </p:nvPicPr>
        <p:blipFill>
          <a:blip r:embed="rId4" cstate="email">
            <a:extLst>
              <a:ext uri="{28A0092B-C50C-407E-A947-70E740481C1C}">
                <a14:useLocalDpi xmlns:a14="http://schemas.microsoft.com/office/drawing/2010/main" val="0"/>
              </a:ext>
            </a:extLst>
          </a:blip>
          <a:stretch>
            <a:fillRect/>
          </a:stretch>
        </p:blipFill>
        <p:spPr>
          <a:xfrm>
            <a:off x="5724183" y="2177733"/>
            <a:ext cx="2493697" cy="2870864"/>
          </a:xfrm>
        </p:spPr>
      </p:pic>
    </p:spTree>
    <p:extLst>
      <p:ext uri="{BB962C8B-B14F-4D97-AF65-F5344CB8AC3E}">
        <p14:creationId xmlns:p14="http://schemas.microsoft.com/office/powerpoint/2010/main" val="311670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GB" altLang="en-US">
                <a:ea typeface="ＭＳ Ｐゴシック" panose="020B0600070205080204" pitchFamily="34" charset="-128"/>
              </a:rPr>
              <a:t>Personal Issues</a:t>
            </a:r>
            <a:br>
              <a:rPr lang="en-GB" altLang="en-US">
                <a:ea typeface="ＭＳ Ｐゴシック" panose="020B0600070205080204" pitchFamily="34" charset="-128"/>
              </a:rPr>
            </a:br>
            <a:r>
              <a:rPr lang="en-GB" altLang="en-US">
                <a:ea typeface="ＭＳ Ｐゴシック" panose="020B0600070205080204" pitchFamily="34" charset="-128"/>
              </a:rPr>
              <a:t>Materion Personol</a:t>
            </a:r>
          </a:p>
        </p:txBody>
      </p:sp>
      <p:sp>
        <p:nvSpPr>
          <p:cNvPr id="21507" name="Content Placeholder 2"/>
          <p:cNvSpPr>
            <a:spLocks noGrp="1"/>
          </p:cNvSpPr>
          <p:nvPr>
            <p:ph sz="quarter" idx="13"/>
          </p:nvPr>
        </p:nvSpPr>
        <p:spPr>
          <a:xfrm>
            <a:off x="467544" y="2276872"/>
            <a:ext cx="3822192" cy="3447288"/>
          </a:xfrm>
        </p:spPr>
        <p:txBody>
          <a:bodyPr/>
          <a:lstStyle/>
          <a:p>
            <a:pPr>
              <a:buFont typeface="Courier New" panose="02070309020205020404" pitchFamily="49" charset="0"/>
              <a:buChar char="o"/>
            </a:pPr>
            <a:r>
              <a:rPr lang="en-US" altLang="en-US" sz="2000" dirty="0">
                <a:ea typeface="ＭＳ Ｐゴシック" panose="020B0600070205080204" pitchFamily="34" charset="-128"/>
              </a:rPr>
              <a:t>Young people have different starting points. </a:t>
            </a:r>
          </a:p>
          <a:p>
            <a:pPr>
              <a:buFont typeface="Courier New" panose="02070309020205020404" pitchFamily="49" charset="0"/>
              <a:buChar char="o"/>
            </a:pPr>
            <a:r>
              <a:rPr lang="en-US" altLang="en-US" sz="2000" dirty="0">
                <a:ea typeface="ＭＳ Ｐゴシック" panose="020B0600070205080204" pitchFamily="34" charset="-128"/>
              </a:rPr>
              <a:t>Some young people’s views and backgrounds will correspond with powerful social groups.</a:t>
            </a:r>
          </a:p>
          <a:p>
            <a:pPr>
              <a:buFont typeface="Courier New" panose="02070309020205020404" pitchFamily="49" charset="0"/>
              <a:buChar char="o"/>
            </a:pPr>
            <a:r>
              <a:rPr lang="en-US" altLang="en-US" sz="2000" dirty="0">
                <a:ea typeface="ＭＳ Ｐゴシック" panose="020B0600070205080204" pitchFamily="34" charset="-128"/>
              </a:rPr>
              <a:t>Others will see things from the perspective of those on the margins of society with little or no access to resources or decision making. </a:t>
            </a:r>
          </a:p>
          <a:p>
            <a:pPr>
              <a:buFont typeface="Symbol" panose="05050102010706020507" pitchFamily="18" charset="2"/>
              <a:buNone/>
            </a:pPr>
            <a:r>
              <a:rPr lang="en-US" altLang="en-US" sz="2000" dirty="0">
                <a:ea typeface="ＭＳ Ｐゴシック" panose="020B0600070205080204" pitchFamily="34" charset="-128"/>
              </a:rPr>
              <a:t>(DEA, 2007, p. 24)</a:t>
            </a:r>
          </a:p>
        </p:txBody>
      </p:sp>
      <p:sp>
        <p:nvSpPr>
          <p:cNvPr id="21508" name="Content Placeholder 3"/>
          <p:cNvSpPr>
            <a:spLocks noGrp="1"/>
          </p:cNvSpPr>
          <p:nvPr>
            <p:ph sz="quarter" idx="14"/>
          </p:nvPr>
        </p:nvSpPr>
        <p:spPr>
          <a:xfrm>
            <a:off x="4594860" y="2276872"/>
            <a:ext cx="3822192" cy="3447288"/>
          </a:xfrm>
        </p:spPr>
        <p:txBody>
          <a:bodyPr/>
          <a:lstStyle/>
          <a:p>
            <a:endParaRPr lang="en-US" altLang="en-US" dirty="0">
              <a:ea typeface="ＭＳ Ｐゴシック" panose="020B0600070205080204" pitchFamily="34" charset="-128"/>
            </a:endParaRPr>
          </a:p>
        </p:txBody>
      </p:sp>
      <p:sp>
        <p:nvSpPr>
          <p:cNvPr id="2" name="Oval Callout 1"/>
          <p:cNvSpPr/>
          <p:nvPr/>
        </p:nvSpPr>
        <p:spPr>
          <a:xfrm>
            <a:off x="4289736" y="1737361"/>
            <a:ext cx="4127316" cy="3986799"/>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as Youth workers can you work with this?</a:t>
            </a:r>
          </a:p>
          <a:p>
            <a:pPr algn="ctr"/>
            <a:endParaRPr lang="en-GB" dirty="0"/>
          </a:p>
          <a:p>
            <a:pPr algn="ctr"/>
            <a:r>
              <a:rPr lang="en-GB" dirty="0"/>
              <a:t>Read attached Article (on Moodle) </a:t>
            </a:r>
          </a:p>
          <a:p>
            <a:pPr algn="ctr"/>
            <a:endParaRPr lang="en-GB" dirty="0"/>
          </a:p>
          <a:p>
            <a:pPr algn="ctr"/>
            <a:r>
              <a:rPr lang="en-GB" dirty="0">
                <a:hlinkClick r:id="rId2"/>
              </a:rPr>
              <a:t>https://</a:t>
            </a:r>
            <a:r>
              <a:rPr lang="en-GB" dirty="0" err="1">
                <a:hlinkClick r:id="rId2"/>
              </a:rPr>
              <a:t>www.theguardian.com</a:t>
            </a:r>
            <a:r>
              <a:rPr lang="en-GB" dirty="0">
                <a:hlinkClick r:id="rId2"/>
              </a:rPr>
              <a:t>/education/</a:t>
            </a:r>
            <a:r>
              <a:rPr lang="en-GB" dirty="0" err="1">
                <a:hlinkClick r:id="rId2"/>
              </a:rPr>
              <a:t>thinkglobal</a:t>
            </a:r>
            <a:r>
              <a:rPr lang="en-GB" dirty="0">
                <a:hlinkClick r:id="rId2"/>
              </a:rPr>
              <a:t>/story/0,,</a:t>
            </a:r>
            <a:r>
              <a:rPr lang="en-GB" dirty="0" err="1">
                <a:hlinkClick r:id="rId2"/>
              </a:rPr>
              <a:t>2276680,00.html?gusrc</a:t>
            </a:r>
            <a:r>
              <a:rPr lang="en-GB" dirty="0">
                <a:hlinkClick r:id="rId2"/>
              </a:rPr>
              <a:t>=</a:t>
            </a:r>
            <a:r>
              <a:rPr lang="en-GB" dirty="0" err="1">
                <a:hlinkClick r:id="rId2"/>
              </a:rPr>
              <a:t>gpd?gusrc</a:t>
            </a:r>
            <a:r>
              <a:rPr lang="en-GB" dirty="0">
                <a:hlinkClick r:id="rId2"/>
              </a:rPr>
              <a:t>=</a:t>
            </a:r>
            <a:r>
              <a:rPr lang="en-GB" dirty="0" err="1">
                <a:hlinkClick r:id="rId2"/>
              </a:rPr>
              <a:t>gpd</a:t>
            </a:r>
            <a:r>
              <a:rPr lang="en-GB" dirty="0"/>
              <a:t>  </a:t>
            </a:r>
          </a:p>
        </p:txBody>
      </p:sp>
    </p:spTree>
    <p:extLst>
      <p:ext uri="{BB962C8B-B14F-4D97-AF65-F5344CB8AC3E}">
        <p14:creationId xmlns:p14="http://schemas.microsoft.com/office/powerpoint/2010/main" val="933958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GB" altLang="en-US" dirty="0">
                <a:ea typeface="ＭＳ Ｐゴシック" panose="020B0600070205080204" pitchFamily="34" charset="-128"/>
              </a:rPr>
              <a:t>DEA  Research (1995) </a:t>
            </a:r>
          </a:p>
        </p:txBody>
      </p:sp>
      <p:sp>
        <p:nvSpPr>
          <p:cNvPr id="20483" name="Content Placeholder 2"/>
          <p:cNvSpPr>
            <a:spLocks noGrp="1"/>
          </p:cNvSpPr>
          <p:nvPr>
            <p:ph sz="quarter" idx="13"/>
          </p:nvPr>
        </p:nvSpPr>
        <p:spPr>
          <a:xfrm>
            <a:off x="611560" y="2204864"/>
            <a:ext cx="8208912" cy="3744416"/>
          </a:xfrm>
        </p:spPr>
        <p:txBody>
          <a:bodyPr>
            <a:normAutofit/>
          </a:bodyPr>
          <a:lstStyle/>
          <a:p>
            <a:pPr>
              <a:buFont typeface="Courier New" panose="02070309020205020404" pitchFamily="49" charset="0"/>
              <a:buChar char="o"/>
            </a:pPr>
            <a:r>
              <a:rPr lang="en-GB" altLang="en-US" dirty="0">
                <a:ea typeface="ＭＳ Ｐゴシック" panose="020B0600070205080204" pitchFamily="34" charset="-128"/>
              </a:rPr>
              <a:t>In order to gain the skills and confidence to take action to create a better future, young people need not only an understanding of their local circumstances but of how the global community functions and of how inequalities are perpetuated, locally and globally. </a:t>
            </a:r>
          </a:p>
          <a:p>
            <a:pPr>
              <a:buFont typeface="Courier New" panose="02070309020205020404" pitchFamily="49" charset="0"/>
              <a:buChar char="o"/>
            </a:pPr>
            <a:r>
              <a:rPr lang="en-GB" altLang="en-US" dirty="0">
                <a:ea typeface="ＭＳ Ｐゴシック" panose="020B0600070205080204" pitchFamily="34" charset="-128"/>
              </a:rPr>
              <a:t>Therefore young people’s concerns about the wider world need to be seen in the context of their own images of themselves and their future in society. </a:t>
            </a:r>
          </a:p>
          <a:p>
            <a:pPr>
              <a:buFont typeface="Courier New" panose="02070309020205020404" pitchFamily="49" charset="0"/>
              <a:buChar char="o"/>
            </a:pPr>
            <a:endParaRPr lang="en-GB" altLang="en-US" dirty="0">
              <a:ea typeface="ＭＳ Ｐゴシック" panose="020B0600070205080204" pitchFamily="34" charset="-128"/>
            </a:endParaRPr>
          </a:p>
          <a:p>
            <a:pPr>
              <a:buFont typeface="Courier New" panose="02070309020205020404" pitchFamily="49" charset="0"/>
              <a:buChar char="o"/>
            </a:pPr>
            <a:r>
              <a:rPr lang="en-GB" altLang="en-US" dirty="0">
                <a:ea typeface="ＭＳ Ｐゴシック" panose="020B0600070205080204" pitchFamily="34" charset="-128"/>
              </a:rPr>
              <a:t>The report recommended that youth workers needed guidance on how to develop local-global links and perspectives in their work with young people.  (DEA, 2007 ,</a:t>
            </a:r>
            <a:r>
              <a:rPr lang="en-GB" altLang="en-US" dirty="0" err="1">
                <a:ea typeface="ＭＳ Ｐゴシック" panose="020B0600070205080204" pitchFamily="34" charset="-128"/>
              </a:rPr>
              <a:t>p.22</a:t>
            </a:r>
            <a:r>
              <a:rPr lang="en-GB" altLang="en-US" dirty="0">
                <a:ea typeface="ＭＳ Ｐゴシック" panose="020B0600070205080204" pitchFamily="34" charset="-128"/>
              </a:rPr>
              <a:t>)</a:t>
            </a:r>
          </a:p>
        </p:txBody>
      </p:sp>
    </p:spTree>
    <p:extLst>
      <p:ext uri="{BB962C8B-B14F-4D97-AF65-F5344CB8AC3E}">
        <p14:creationId xmlns:p14="http://schemas.microsoft.com/office/powerpoint/2010/main" val="28831412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altLang="en-US" sz="4000" dirty="0">
                <a:ea typeface="ＭＳ Ｐゴシック" panose="020B0600070205080204" pitchFamily="34" charset="-128"/>
              </a:rPr>
              <a:t>Why youth perceived to be limited?</a:t>
            </a:r>
            <a:br>
              <a:rPr lang="en-US" altLang="en-US" sz="4000" dirty="0">
                <a:ea typeface="ＭＳ Ｐゴシック" panose="020B0600070205080204" pitchFamily="34" charset="-128"/>
              </a:rPr>
            </a:br>
            <a:endParaRPr lang="en-GB" altLang="en-US" dirty="0">
              <a:ea typeface="ＭＳ Ｐゴシック" panose="020B0600070205080204" pitchFamily="34" charset="-128"/>
            </a:endParaRPr>
          </a:p>
        </p:txBody>
      </p:sp>
      <p:graphicFrame>
        <p:nvGraphicFramePr>
          <p:cNvPr id="3" name="Content Placeholder 2"/>
          <p:cNvGraphicFramePr>
            <a:graphicFrameLocks noGrp="1"/>
          </p:cNvGraphicFramePr>
          <p:nvPr>
            <p:ph sz="quarter" idx="13"/>
            <p:extLst>
              <p:ext uri="{D42A27DB-BD31-4B8C-83A1-F6EECF244321}">
                <p14:modId xmlns:p14="http://schemas.microsoft.com/office/powerpoint/2010/main" val="1801278940"/>
              </p:ext>
            </p:extLst>
          </p:nvPr>
        </p:nvGraphicFramePr>
        <p:xfrm>
          <a:off x="556591" y="1311965"/>
          <a:ext cx="7275444" cy="48145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62566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altLang="en-US" dirty="0">
                <a:ea typeface="ＭＳ Ｐゴシック" panose="020B0600070205080204" pitchFamily="34" charset="-128"/>
              </a:rPr>
              <a:t>Why youth are powerful?</a:t>
            </a:r>
            <a:br>
              <a:rPr lang="en-US" altLang="en-US" dirty="0">
                <a:ea typeface="ＭＳ Ｐゴシック" panose="020B0600070205080204" pitchFamily="34" charset="-128"/>
              </a:rPr>
            </a:br>
            <a:endParaRPr lang="en-GB" altLang="en-US" dirty="0">
              <a:ea typeface="ＭＳ Ｐゴシック" panose="020B0600070205080204" pitchFamily="34" charset="-128"/>
            </a:endParaRPr>
          </a:p>
        </p:txBody>
      </p:sp>
      <p:graphicFrame>
        <p:nvGraphicFramePr>
          <p:cNvPr id="3" name="Content Placeholder 2"/>
          <p:cNvGraphicFramePr>
            <a:graphicFrameLocks noGrp="1"/>
          </p:cNvGraphicFramePr>
          <p:nvPr>
            <p:ph sz="quarter" idx="13"/>
            <p:extLst>
              <p:ext uri="{D42A27DB-BD31-4B8C-83A1-F6EECF244321}">
                <p14:modId xmlns:p14="http://schemas.microsoft.com/office/powerpoint/2010/main" val="3853041506"/>
              </p:ext>
            </p:extLst>
          </p:nvPr>
        </p:nvGraphicFramePr>
        <p:xfrm>
          <a:off x="676654" y="1965739"/>
          <a:ext cx="8078616" cy="42053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45095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047" y="338328"/>
            <a:ext cx="8229600" cy="1252728"/>
          </a:xfrm>
        </p:spPr>
        <p:txBody>
          <a:bodyPr>
            <a:normAutofit/>
          </a:bodyPr>
          <a:lstStyle/>
          <a:p>
            <a:r>
              <a:rPr lang="en-GB" sz="4000" dirty="0"/>
              <a:t>10 key principles of |Global Youth Work</a:t>
            </a:r>
            <a:br>
              <a:rPr lang="en-GB" dirty="0"/>
            </a:br>
            <a:endParaRPr lang="en-GB" sz="4000" dirty="0"/>
          </a:p>
        </p:txBody>
      </p:sp>
      <p:sp>
        <p:nvSpPr>
          <p:cNvPr id="3" name="Content Placeholder 2"/>
          <p:cNvSpPr>
            <a:spLocks noGrp="1"/>
          </p:cNvSpPr>
          <p:nvPr>
            <p:ph sz="quarter" idx="13"/>
          </p:nvPr>
        </p:nvSpPr>
        <p:spPr>
          <a:xfrm>
            <a:off x="676654" y="1981200"/>
            <a:ext cx="7454333" cy="4876800"/>
          </a:xfrm>
        </p:spPr>
        <p:txBody>
          <a:bodyPr>
            <a:normAutofit fontScale="32500" lnSpcReduction="20000"/>
          </a:bodyPr>
          <a:lstStyle/>
          <a:p>
            <a:pPr marL="742950" indent="-742950">
              <a:buFont typeface="+mj-lt"/>
              <a:buAutoNum type="arabicPeriod"/>
            </a:pPr>
            <a:r>
              <a:rPr lang="en-GB" sz="5500" b="1" dirty="0"/>
              <a:t>Starts from young people’s experiences and encourages their personal, social and political development.</a:t>
            </a:r>
            <a:endParaRPr lang="en-GB" sz="5500" dirty="0"/>
          </a:p>
          <a:p>
            <a:pPr marL="914400" indent="-914400">
              <a:buFont typeface="+mj-lt"/>
              <a:buAutoNum type="arabicPeriod"/>
            </a:pPr>
            <a:endParaRPr lang="en-GB" sz="5500" dirty="0"/>
          </a:p>
          <a:p>
            <a:pPr marL="914400" indent="-914400">
              <a:buFont typeface="+mj-lt"/>
              <a:buAutoNum type="arabicPeriod"/>
            </a:pPr>
            <a:r>
              <a:rPr lang="en-GB" sz="5500" b="1" dirty="0"/>
              <a:t>Works to informal education principles and offers opportunities that are educational, participative, empowering and designed to promote equality of opportunity.</a:t>
            </a:r>
            <a:endParaRPr lang="en-GB" sz="5500" dirty="0"/>
          </a:p>
          <a:p>
            <a:pPr marL="914400" indent="-914400">
              <a:buFont typeface="+mj-lt"/>
              <a:buAutoNum type="arabicPeriod"/>
            </a:pPr>
            <a:endParaRPr lang="en-GB" sz="5500" dirty="0"/>
          </a:p>
          <a:p>
            <a:pPr marL="914400" indent="-914400">
              <a:buFont typeface="+mj-lt"/>
              <a:buAutoNum type="arabicPeriod"/>
            </a:pPr>
            <a:r>
              <a:rPr lang="en-GB" sz="5500" b="1" dirty="0"/>
              <a:t>Is based on an agenda that has been negotiated with young people.</a:t>
            </a:r>
            <a:endParaRPr lang="en-GB" sz="5500" dirty="0"/>
          </a:p>
          <a:p>
            <a:pPr marL="914400" indent="-914400">
              <a:buFont typeface="+mj-lt"/>
              <a:buAutoNum type="arabicPeriod"/>
            </a:pPr>
            <a:endParaRPr lang="en-GB" sz="5500" dirty="0"/>
          </a:p>
          <a:p>
            <a:pPr marL="914400" indent="-914400">
              <a:buFont typeface="+mj-lt"/>
              <a:buAutoNum type="arabicPeriod"/>
            </a:pPr>
            <a:r>
              <a:rPr lang="en-GB" sz="5500" b="1" dirty="0"/>
              <a:t>Engages young people in critical analysis of local and global influences on their own lives and communities.</a:t>
            </a:r>
            <a:endParaRPr lang="en-GB" sz="5500" dirty="0"/>
          </a:p>
          <a:p>
            <a:pPr marL="914400" indent="-914400">
              <a:buFont typeface="+mj-lt"/>
              <a:buAutoNum type="arabicPeriod"/>
            </a:pPr>
            <a:endParaRPr lang="en-GB" sz="5500" dirty="0"/>
          </a:p>
          <a:p>
            <a:pPr marL="914400" indent="-914400">
              <a:buFont typeface="+mj-lt"/>
              <a:buAutoNum type="arabicPeriod"/>
            </a:pPr>
            <a:r>
              <a:rPr lang="en-GB" sz="5500" b="1" dirty="0"/>
              <a:t>Encourages an understanding of the world based on the historical process of globalisation.</a:t>
            </a:r>
            <a:endParaRPr lang="en-GB" sz="5500" dirty="0"/>
          </a:p>
          <a:p>
            <a:endParaRPr lang="en-GB" sz="5500" dirty="0"/>
          </a:p>
          <a:p>
            <a:pPr marL="0" indent="0">
              <a:buNone/>
            </a:pPr>
            <a:endParaRPr lang="en-GB" dirty="0"/>
          </a:p>
        </p:txBody>
      </p:sp>
    </p:spTree>
    <p:extLst>
      <p:ext uri="{BB962C8B-B14F-4D97-AF65-F5344CB8AC3E}">
        <p14:creationId xmlns:p14="http://schemas.microsoft.com/office/powerpoint/2010/main" val="3632837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61117" y="631161"/>
            <a:ext cx="7543800" cy="1450757"/>
          </a:xfrm>
        </p:spPr>
        <p:txBody>
          <a:bodyPr>
            <a:normAutofit fontScale="90000"/>
          </a:bodyPr>
          <a:lstStyle/>
          <a:p>
            <a:r>
              <a:rPr lang="en-GB" dirty="0"/>
              <a:t>10 key principles of |Global Youth Work</a:t>
            </a:r>
            <a:br>
              <a:rPr lang="en-GB" dirty="0"/>
            </a:br>
            <a:endParaRPr lang="en-US" dirty="0"/>
          </a:p>
        </p:txBody>
      </p:sp>
      <p:sp>
        <p:nvSpPr>
          <p:cNvPr id="6" name="Content Placeholder 5"/>
          <p:cNvSpPr>
            <a:spLocks noGrp="1"/>
          </p:cNvSpPr>
          <p:nvPr>
            <p:ph idx="1"/>
          </p:nvPr>
        </p:nvSpPr>
        <p:spPr/>
        <p:txBody>
          <a:bodyPr>
            <a:normAutofit fontScale="85000" lnSpcReduction="20000"/>
          </a:bodyPr>
          <a:lstStyle/>
          <a:p>
            <a:pPr marL="457200" indent="-457200">
              <a:buFont typeface="+mj-lt"/>
              <a:buAutoNum type="arabicPeriod" startAt="5"/>
            </a:pPr>
            <a:r>
              <a:rPr lang="en-GB" b="1" dirty="0"/>
              <a:t>Recognises that the relationships between, and within, the North and South are characterised by inequalities caused by globalisation.</a:t>
            </a:r>
            <a:endParaRPr lang="en-GB" dirty="0"/>
          </a:p>
          <a:p>
            <a:pPr marL="457200" indent="-457200">
              <a:buFont typeface="+mj-lt"/>
              <a:buAutoNum type="arabicPeriod" startAt="5"/>
            </a:pPr>
            <a:endParaRPr lang="en-GB" dirty="0"/>
          </a:p>
          <a:p>
            <a:pPr marL="457200" indent="-457200">
              <a:buFont typeface="+mj-lt"/>
              <a:buAutoNum type="arabicPeriod" startAt="5"/>
            </a:pPr>
            <a:r>
              <a:rPr lang="en-GB" b="1" dirty="0"/>
              <a:t>Promotes the values of justice and equity in personal, local and global relationships.</a:t>
            </a:r>
            <a:endParaRPr lang="en-GB" dirty="0"/>
          </a:p>
          <a:p>
            <a:pPr marL="457200" indent="-457200">
              <a:buFont typeface="+mj-lt"/>
              <a:buAutoNum type="arabicPeriod" startAt="5"/>
            </a:pPr>
            <a:endParaRPr lang="en-GB" dirty="0"/>
          </a:p>
          <a:p>
            <a:pPr marL="457200" indent="-457200">
              <a:buFont typeface="+mj-lt"/>
              <a:buAutoNum type="arabicPeriod" startAt="5"/>
            </a:pPr>
            <a:r>
              <a:rPr lang="en-GB" b="1" dirty="0"/>
              <a:t>Encourages an understanding of, and appreciation for, diversity, locally and globally.</a:t>
            </a:r>
            <a:endParaRPr lang="en-GB" dirty="0"/>
          </a:p>
          <a:p>
            <a:pPr marL="457200" indent="-457200">
              <a:buFont typeface="+mj-lt"/>
              <a:buAutoNum type="arabicPeriod" startAt="5"/>
            </a:pPr>
            <a:endParaRPr lang="en-GB" dirty="0"/>
          </a:p>
          <a:p>
            <a:pPr marL="457200" indent="-457200">
              <a:buFont typeface="+mj-lt"/>
              <a:buAutoNum type="arabicPeriod" startAt="5"/>
            </a:pPr>
            <a:r>
              <a:rPr lang="en-GB" b="1" dirty="0"/>
              <a:t>Sees the people and organisations of both the North and South as equal partners for change in a shared and interdependent world.</a:t>
            </a:r>
            <a:endParaRPr lang="en-GB" dirty="0"/>
          </a:p>
          <a:p>
            <a:pPr marL="0" indent="0">
              <a:buNone/>
            </a:pPr>
            <a:endParaRPr lang="en-GB" dirty="0"/>
          </a:p>
          <a:p>
            <a:pPr marL="457200" indent="-457200">
              <a:buFont typeface="+mj-lt"/>
              <a:buAutoNum type="arabicPeriod" startAt="5"/>
            </a:pPr>
            <a:r>
              <a:rPr lang="en-GB" b="1" dirty="0"/>
              <a:t>Encourages action that builds alliances to bring about change.</a:t>
            </a:r>
            <a:endParaRPr lang="en-GB" dirty="0"/>
          </a:p>
          <a:p>
            <a:endParaRPr lang="en-US" dirty="0"/>
          </a:p>
        </p:txBody>
      </p:sp>
    </p:spTree>
    <p:extLst>
      <p:ext uri="{BB962C8B-B14F-4D97-AF65-F5344CB8AC3E}">
        <p14:creationId xmlns:p14="http://schemas.microsoft.com/office/powerpoint/2010/main" val="7259526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Group Activity</a:t>
            </a:r>
            <a:br>
              <a:rPr lang="en-GB" dirty="0"/>
            </a:br>
            <a:endParaRPr lang="en-GB" dirty="0"/>
          </a:p>
        </p:txBody>
      </p:sp>
      <p:sp>
        <p:nvSpPr>
          <p:cNvPr id="3" name="Content Placeholder 2"/>
          <p:cNvSpPr>
            <a:spLocks noGrp="1"/>
          </p:cNvSpPr>
          <p:nvPr>
            <p:ph sz="quarter" idx="13"/>
          </p:nvPr>
        </p:nvSpPr>
        <p:spPr>
          <a:xfrm>
            <a:off x="734081" y="1908313"/>
            <a:ext cx="7950510" cy="3604150"/>
          </a:xfrm>
          <a:ln>
            <a:solidFill>
              <a:schemeClr val="accent2"/>
            </a:solidFill>
          </a:ln>
        </p:spPr>
        <p:txBody>
          <a:bodyPr>
            <a:normAutofit/>
          </a:bodyPr>
          <a:lstStyle/>
          <a:p>
            <a:pPr marL="0" indent="0">
              <a:buNone/>
            </a:pPr>
            <a:r>
              <a:rPr lang="en-GB" sz="4000" dirty="0"/>
              <a:t>Evaluate and reflect on the ten key principles of Global Youth Work in relation to the Youth Work in Wales: Principles and Purposes. </a:t>
            </a:r>
          </a:p>
        </p:txBody>
      </p:sp>
    </p:spTree>
    <p:extLst>
      <p:ext uri="{BB962C8B-B14F-4D97-AF65-F5344CB8AC3E}">
        <p14:creationId xmlns:p14="http://schemas.microsoft.com/office/powerpoint/2010/main" val="756615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p:cNvSpPr>
            <a:spLocks noGrp="1"/>
          </p:cNvSpPr>
          <p:nvPr>
            <p:ph type="title"/>
          </p:nvPr>
        </p:nvSpPr>
        <p:spPr/>
        <p:txBody>
          <a:bodyPr/>
          <a:lstStyle/>
          <a:p>
            <a:endParaRPr lang="en-US" altLang="en-US" dirty="0">
              <a:ea typeface="ＭＳ Ｐゴシック" panose="020B0600070205080204" pitchFamily="34" charset="-128"/>
            </a:endParaRPr>
          </a:p>
        </p:txBody>
      </p:sp>
      <p:pic>
        <p:nvPicPr>
          <p:cNvPr id="22531" name="Picture 2" descr="PLINGS_BW.jpg"/>
          <p:cNvPicPr>
            <a:picLocks noGrp="1" noChangeAspect="1"/>
          </p:cNvPicPr>
          <p:nvPr>
            <p:ph idx="1"/>
          </p:nvPr>
        </p:nvPicPr>
        <p:blipFill>
          <a:blip r:embed="rId3" cstate="email">
            <a:extLst>
              <a:ext uri="{28A0092B-C50C-407E-A947-70E740481C1C}">
                <a14:useLocalDpi xmlns:a14="http://schemas.microsoft.com/office/drawing/2010/main" val="0"/>
              </a:ext>
            </a:extLst>
          </a:blip>
          <a:srcRect/>
          <a:stretch>
            <a:fillRect/>
          </a:stretch>
        </p:blipFill>
        <p:spPr>
          <a:xfrm>
            <a:off x="34925" y="260350"/>
            <a:ext cx="5616575" cy="6548438"/>
          </a:xfrm>
        </p:spPr>
      </p:pic>
      <p:sp>
        <p:nvSpPr>
          <p:cNvPr id="22532" name="TextBox 7"/>
          <p:cNvSpPr txBox="1">
            <a:spLocks noChangeArrowheads="1"/>
          </p:cNvSpPr>
          <p:nvPr/>
        </p:nvSpPr>
        <p:spPr bwMode="auto">
          <a:xfrm>
            <a:off x="5435600" y="476250"/>
            <a:ext cx="3708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ea typeface="ＭＳ Ｐゴシック" panose="020B0600070205080204" pitchFamily="34" charset="-128"/>
              </a:defRPr>
            </a:lvl1pPr>
            <a:lvl2pPr marL="742950" indent="-285750" eaLnBrk="0" hangingPunct="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ea typeface="ＭＳ Ｐゴシック" panose="020B0600070205080204" pitchFamily="34" charset="-128"/>
              </a:defRPr>
            </a:lvl2pPr>
            <a:lvl3pPr marL="1143000" indent="-228600" eaLnBrk="0" hangingPunct="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ea typeface="ＭＳ Ｐゴシック" panose="020B0600070205080204" pitchFamily="34" charset="-128"/>
              </a:defRPr>
            </a:lvl3pPr>
            <a:lvl4pPr marL="1600200" indent="-228600" eaLnBrk="0" hangingPunct="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9pPr>
          </a:lstStyle>
          <a:p>
            <a:pPr eaLnBrk="1" hangingPunct="1">
              <a:spcBef>
                <a:spcPct val="0"/>
              </a:spcBef>
              <a:buClrTx/>
              <a:buSzTx/>
              <a:buFontTx/>
              <a:buNone/>
            </a:pPr>
            <a:endParaRPr lang="en-US" altLang="en-US" sz="1800">
              <a:solidFill>
                <a:schemeClr val="tx1"/>
              </a:solidFill>
              <a:latin typeface="Arial" panose="020B0604020202020204" pitchFamily="34" charset="0"/>
            </a:endParaRPr>
          </a:p>
        </p:txBody>
      </p:sp>
      <p:pic>
        <p:nvPicPr>
          <p:cNvPr id="22533" name="Picture 2" descr="PLINGS_BW.jpg"/>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07950" y="233363"/>
            <a:ext cx="5681663" cy="662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4" name="TextBox 9"/>
          <p:cNvSpPr txBox="1">
            <a:spLocks noChangeArrowheads="1"/>
          </p:cNvSpPr>
          <p:nvPr/>
        </p:nvSpPr>
        <p:spPr bwMode="auto">
          <a:xfrm>
            <a:off x="5789613" y="2806700"/>
            <a:ext cx="31750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ea typeface="ＭＳ Ｐゴシック" panose="020B0600070205080204" pitchFamily="34" charset="-128"/>
              </a:defRPr>
            </a:lvl1pPr>
            <a:lvl2pPr marL="742950" indent="-285750" eaLnBrk="0" hangingPunct="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ea typeface="ＭＳ Ｐゴシック" panose="020B0600070205080204" pitchFamily="34" charset="-128"/>
              </a:defRPr>
            </a:lvl2pPr>
            <a:lvl3pPr marL="1143000" indent="-228600" eaLnBrk="0" hangingPunct="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ea typeface="ＭＳ Ｐゴシック" panose="020B0600070205080204" pitchFamily="34" charset="-128"/>
              </a:defRPr>
            </a:lvl3pPr>
            <a:lvl4pPr marL="1600200" indent="-228600" eaLnBrk="0" hangingPunct="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9pPr>
          </a:lstStyle>
          <a:p>
            <a:pPr eaLnBrk="1" hangingPunct="1">
              <a:spcBef>
                <a:spcPct val="0"/>
              </a:spcBef>
              <a:buClrTx/>
              <a:buSzTx/>
              <a:buFontTx/>
              <a:buNone/>
            </a:pPr>
            <a:r>
              <a:rPr lang="en-GB" altLang="en-US" sz="1800">
                <a:solidFill>
                  <a:schemeClr val="tx1"/>
                </a:solidFill>
                <a:latin typeface="Arial" panose="020B0604020202020204" pitchFamily="34" charset="0"/>
              </a:rPr>
              <a:t>Sallah, M. (2014) Global Youth Work: Provoking Consciousness and Taking Action, Lyme Regis: Russell House Publishing. </a:t>
            </a:r>
          </a:p>
        </p:txBody>
      </p:sp>
    </p:spTree>
    <p:extLst>
      <p:ext uri="{BB962C8B-B14F-4D97-AF65-F5344CB8AC3E}">
        <p14:creationId xmlns:p14="http://schemas.microsoft.com/office/powerpoint/2010/main" val="2403959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Examples of activities</a:t>
            </a:r>
          </a:p>
        </p:txBody>
      </p:sp>
      <p:sp>
        <p:nvSpPr>
          <p:cNvPr id="3" name="Content Placeholder 2"/>
          <p:cNvSpPr>
            <a:spLocks noGrp="1"/>
          </p:cNvSpPr>
          <p:nvPr>
            <p:ph sz="half" idx="1"/>
          </p:nvPr>
        </p:nvSpPr>
        <p:spPr/>
        <p:txBody>
          <a:bodyPr>
            <a:normAutofit/>
          </a:bodyPr>
          <a:lstStyle/>
          <a:p>
            <a:r>
              <a:rPr lang="en-GB" sz="3200" dirty="0"/>
              <a:t>Food </a:t>
            </a:r>
          </a:p>
        </p:txBody>
      </p:sp>
      <p:pic>
        <p:nvPicPr>
          <p:cNvPr id="8" name="Content Placeholder 7"/>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862338" y="2204864"/>
            <a:ext cx="3528391" cy="3528391"/>
          </a:xfrm>
        </p:spPr>
      </p:pic>
    </p:spTree>
    <p:extLst>
      <p:ext uri="{BB962C8B-B14F-4D97-AF65-F5344CB8AC3E}">
        <p14:creationId xmlns:p14="http://schemas.microsoft.com/office/powerpoint/2010/main" val="22003258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GB" altLang="en-US">
                <a:ea typeface="ＭＳ Ｐゴシック" panose="020B0600070205080204" pitchFamily="34" charset="-128"/>
              </a:rPr>
              <a:t>Breakfast</a:t>
            </a:r>
            <a:br>
              <a:rPr lang="en-GB" altLang="en-US">
                <a:ea typeface="ＭＳ Ｐゴシック" panose="020B0600070205080204" pitchFamily="34" charset="-128"/>
              </a:rPr>
            </a:br>
            <a:r>
              <a:rPr lang="en-GB" altLang="en-US">
                <a:ea typeface="ＭＳ Ｐゴシック" panose="020B0600070205080204" pitchFamily="34" charset="-128"/>
              </a:rPr>
              <a:t>Brecwast</a:t>
            </a:r>
          </a:p>
        </p:txBody>
      </p:sp>
      <p:sp>
        <p:nvSpPr>
          <p:cNvPr id="14339" name="Content Placeholder 2"/>
          <p:cNvSpPr>
            <a:spLocks noGrp="1"/>
          </p:cNvSpPr>
          <p:nvPr>
            <p:ph sz="quarter" idx="13"/>
          </p:nvPr>
        </p:nvSpPr>
        <p:spPr>
          <a:xfrm>
            <a:off x="676275" y="2679700"/>
            <a:ext cx="8143875" cy="3446463"/>
          </a:xfrm>
        </p:spPr>
        <p:txBody>
          <a:bodyPr/>
          <a:lstStyle/>
          <a:p>
            <a:pPr marL="0" indent="0">
              <a:buFont typeface="Symbol" panose="05050102010706020507" pitchFamily="18" charset="2"/>
              <a:buNone/>
            </a:pPr>
            <a:r>
              <a:rPr lang="en-GB" altLang="en-US" sz="4000">
                <a:ea typeface="ＭＳ Ｐゴシック" panose="020B0600070205080204" pitchFamily="34" charset="-128"/>
              </a:rPr>
              <a:t>“By the time you have finished your breakfast you will have depended on half of the world.”</a:t>
            </a:r>
          </a:p>
          <a:p>
            <a:pPr marL="0" indent="0" algn="r">
              <a:buFont typeface="Symbol" panose="05050102010706020507" pitchFamily="18" charset="2"/>
              <a:buNone/>
            </a:pPr>
            <a:endParaRPr lang="en-GB" altLang="en-US" sz="4000">
              <a:ea typeface="ＭＳ Ｐゴシック" panose="020B0600070205080204" pitchFamily="34" charset="-128"/>
            </a:endParaRPr>
          </a:p>
          <a:p>
            <a:pPr marL="0" indent="0" algn="r">
              <a:buFont typeface="Symbol" panose="05050102010706020507" pitchFamily="18" charset="2"/>
              <a:buNone/>
            </a:pPr>
            <a:r>
              <a:rPr lang="en-GB" altLang="en-US" sz="4000">
                <a:ea typeface="ＭＳ Ｐゴシック" panose="020B0600070205080204" pitchFamily="34" charset="-128"/>
              </a:rPr>
              <a:t>Martin Luther King  </a:t>
            </a:r>
          </a:p>
        </p:txBody>
      </p:sp>
    </p:spTree>
    <p:extLst>
      <p:ext uri="{BB962C8B-B14F-4D97-AF65-F5344CB8AC3E}">
        <p14:creationId xmlns:p14="http://schemas.microsoft.com/office/powerpoint/2010/main" val="1984216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itle 4"/>
          <p:cNvSpPr>
            <a:spLocks noGrp="1"/>
          </p:cNvSpPr>
          <p:nvPr>
            <p:ph type="title"/>
          </p:nvPr>
        </p:nvSpPr>
        <p:spPr/>
        <p:txBody>
          <a:bodyPr/>
          <a:lstStyle/>
          <a:p>
            <a:endParaRPr lang="en-US" altLang="en-US">
              <a:ea typeface="ＭＳ Ｐゴシック" panose="020B0600070205080204" pitchFamily="34" charset="-128"/>
            </a:endParaRPr>
          </a:p>
        </p:txBody>
      </p:sp>
      <p:sp>
        <p:nvSpPr>
          <p:cNvPr id="15362" name="Content Placeholder 5"/>
          <p:cNvSpPr>
            <a:spLocks noGrp="1"/>
          </p:cNvSpPr>
          <p:nvPr>
            <p:ph idx="1"/>
          </p:nvPr>
        </p:nvSpPr>
        <p:spPr/>
        <p:txBody>
          <a:bodyPr>
            <a:noAutofit/>
          </a:bodyPr>
          <a:lstStyle/>
          <a:p>
            <a:pPr marL="0" indent="0" algn="ctr">
              <a:buFont typeface="Symbol" panose="05050102010706020507" pitchFamily="18" charset="2"/>
              <a:buNone/>
            </a:pPr>
            <a:r>
              <a:rPr lang="en-GB" altLang="en-US" sz="2800" dirty="0">
                <a:ea typeface="ＭＳ Ｐゴシック" panose="020B0600070205080204" pitchFamily="34" charset="-128"/>
              </a:rPr>
              <a:t>"While the farmers growing cereal grains - wheat, oats, corn - earn negative returns and are pushed close to bankruptcy, the companies that make breakfast cereals reap huge profits. In 1998, cereal companies Kellogg's, Quaker Oats, and General Mills enjoyed return on equity rates of 56%, 165% and 222% respectively. While a bushel of corn sold for less than $4, a bushel of corn flakes sold for $133 ... Maybe farmers are making too little because others are taking too much."                           (Shiva, 2000) </a:t>
            </a:r>
          </a:p>
        </p:txBody>
      </p:sp>
    </p:spTree>
    <p:extLst>
      <p:ext uri="{BB962C8B-B14F-4D97-AF65-F5344CB8AC3E}">
        <p14:creationId xmlns:p14="http://schemas.microsoft.com/office/powerpoint/2010/main" val="32092735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2"/>
          <p:cNvSpPr>
            <a:spLocks noGrp="1"/>
          </p:cNvSpPr>
          <p:nvPr>
            <p:ph type="title"/>
          </p:nvPr>
        </p:nvSpPr>
        <p:spPr/>
        <p:txBody>
          <a:bodyPr/>
          <a:lstStyle/>
          <a:p>
            <a:r>
              <a:rPr lang="en-GB" altLang="en-US" dirty="0">
                <a:ea typeface="ＭＳ Ｐゴシック" panose="020B0600070205080204" pitchFamily="34" charset="-128"/>
              </a:rPr>
              <a:t>Your food is global </a:t>
            </a:r>
            <a:br>
              <a:rPr lang="en-GB" altLang="en-US" dirty="0">
                <a:ea typeface="ＭＳ Ｐゴシック" panose="020B0600070205080204" pitchFamily="34" charset="-128"/>
              </a:rPr>
            </a:br>
            <a:r>
              <a:rPr lang="en-GB" altLang="en-US" dirty="0" err="1">
                <a:ea typeface="ＭＳ Ｐゴシック" panose="020B0600070205080204" pitchFamily="34" charset="-128"/>
              </a:rPr>
              <a:t>Bwyd</a:t>
            </a:r>
            <a:r>
              <a:rPr lang="en-GB" altLang="en-US" dirty="0">
                <a:ea typeface="ＭＳ Ｐゴシック" panose="020B0600070205080204" pitchFamily="34" charset="-128"/>
              </a:rPr>
              <a:t> </a:t>
            </a:r>
            <a:r>
              <a:rPr lang="en-GB" altLang="en-US" dirty="0" err="1">
                <a:ea typeface="ＭＳ Ｐゴシック" panose="020B0600070205080204" pitchFamily="34" charset="-128"/>
              </a:rPr>
              <a:t>Byd-eang</a:t>
            </a:r>
            <a:endParaRPr lang="en-GB" altLang="en-US" dirty="0">
              <a:ea typeface="ＭＳ Ｐゴシック" panose="020B0600070205080204" pitchFamily="34" charset="-128"/>
            </a:endParaRPr>
          </a:p>
        </p:txBody>
      </p:sp>
      <p:sp>
        <p:nvSpPr>
          <p:cNvPr id="16386" name="Content Placeholder 1"/>
          <p:cNvSpPr>
            <a:spLocks noGrp="1"/>
          </p:cNvSpPr>
          <p:nvPr>
            <p:ph idx="1"/>
          </p:nvPr>
        </p:nvSpPr>
        <p:spPr/>
        <p:txBody>
          <a:bodyPr/>
          <a:lstStyle/>
          <a:p>
            <a:pPr marL="0" indent="0">
              <a:buFont typeface="Symbol" panose="05050102010706020507" pitchFamily="18" charset="2"/>
              <a:buNone/>
            </a:pPr>
            <a:endParaRPr lang="en-US" altLang="en-US">
              <a:ea typeface="ＭＳ Ｐゴシック" panose="020B0600070205080204" pitchFamily="34" charset="-128"/>
            </a:endParaRPr>
          </a:p>
        </p:txBody>
      </p:sp>
      <p:pic>
        <p:nvPicPr>
          <p:cNvPr id="16388" name="Picture 2"/>
          <p:cNvPicPr>
            <a:picLocks noChangeAspect="1" noChangeArrowheads="1"/>
          </p:cNvPicPr>
          <p:nvPr/>
        </p:nvPicPr>
        <p:blipFill>
          <a:blip r:embed="rId3">
            <a:extLst>
              <a:ext uri="{28A0092B-C50C-407E-A947-70E740481C1C}">
                <a14:useLocalDpi xmlns:a14="http://schemas.microsoft.com/office/drawing/2010/main" val="0"/>
              </a:ext>
            </a:extLst>
          </a:blip>
          <a:srcRect l="4579" t="19186" r="47456" b="40407"/>
          <a:stretch>
            <a:fillRect/>
          </a:stretch>
        </p:blipFill>
        <p:spPr bwMode="auto">
          <a:xfrm>
            <a:off x="323850" y="2601913"/>
            <a:ext cx="6551613" cy="414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389" name="TextBox 3"/>
          <p:cNvSpPr txBox="1">
            <a:spLocks noChangeArrowheads="1"/>
          </p:cNvSpPr>
          <p:nvPr/>
        </p:nvSpPr>
        <p:spPr bwMode="auto">
          <a:xfrm>
            <a:off x="5940425" y="2997200"/>
            <a:ext cx="31686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ea typeface="ＭＳ Ｐゴシック" panose="020B0600070205080204" pitchFamily="34" charset="-128"/>
              </a:defRPr>
            </a:lvl1pPr>
            <a:lvl2pPr marL="742950" indent="-285750" eaLnBrk="0" hangingPunct="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ea typeface="ＭＳ Ｐゴシック" panose="020B0600070205080204" pitchFamily="34" charset="-128"/>
              </a:defRPr>
            </a:lvl2pPr>
            <a:lvl3pPr marL="1143000" indent="-228600" eaLnBrk="0" hangingPunct="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ea typeface="ＭＳ Ｐゴシック" panose="020B0600070205080204" pitchFamily="34" charset="-128"/>
              </a:defRPr>
            </a:lvl3pPr>
            <a:lvl4pPr marL="1600200" indent="-228600" eaLnBrk="0" hangingPunct="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9pPr>
          </a:lstStyle>
          <a:p>
            <a:pPr eaLnBrk="1" hangingPunct="1">
              <a:spcBef>
                <a:spcPct val="0"/>
              </a:spcBef>
              <a:buClrTx/>
              <a:buSzTx/>
              <a:buFontTx/>
              <a:buNone/>
            </a:pPr>
            <a:r>
              <a:rPr lang="en-GB" altLang="en-US" sz="1800">
                <a:solidFill>
                  <a:schemeClr val="tx1"/>
                </a:solidFill>
                <a:latin typeface="Arial" panose="020B0604020202020204" pitchFamily="34" charset="0"/>
              </a:rPr>
              <a:t>Global Food Security</a:t>
            </a:r>
          </a:p>
        </p:txBody>
      </p:sp>
    </p:spTree>
    <p:extLst>
      <p:ext uri="{BB962C8B-B14F-4D97-AF65-F5344CB8AC3E}">
        <p14:creationId xmlns:p14="http://schemas.microsoft.com/office/powerpoint/2010/main" val="10627893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GB" altLang="en-US" dirty="0">
                <a:ea typeface="ＭＳ Ｐゴシック" panose="020B0600070205080204" pitchFamily="34" charset="-128"/>
              </a:rPr>
              <a:t>The Coffee Chain Game (Oxfam)</a:t>
            </a:r>
          </a:p>
        </p:txBody>
      </p:sp>
      <p:pic>
        <p:nvPicPr>
          <p:cNvPr id="17448" name="Content Placeholder 4"/>
          <p:cNvPicPr>
            <a:picLocks noGrp="1" noChangeAspect="1"/>
          </p:cNvPicPr>
          <p:nvPr>
            <p:ph sz="quarter" idx="13"/>
          </p:nvPr>
        </p:nvPicPr>
        <p:blipFill>
          <a:blip r:embed="rId3">
            <a:extLst>
              <a:ext uri="{28A0092B-C50C-407E-A947-70E740481C1C}">
                <a14:useLocalDpi xmlns:a14="http://schemas.microsoft.com/office/drawing/2010/main" val="0"/>
              </a:ext>
            </a:extLst>
          </a:blip>
          <a:srcRect/>
          <a:stretch>
            <a:fillRect/>
          </a:stretch>
        </p:blipFill>
        <p:spPr>
          <a:xfrm>
            <a:off x="611560" y="2661680"/>
            <a:ext cx="2927895" cy="2119238"/>
          </a:xfrm>
        </p:spPr>
      </p:pic>
      <p:sp>
        <p:nvSpPr>
          <p:cNvPr id="2" name="Content Placeholder 1"/>
          <p:cNvSpPr>
            <a:spLocks noGrp="1"/>
          </p:cNvSpPr>
          <p:nvPr>
            <p:ph sz="quarter" idx="14"/>
          </p:nvPr>
        </p:nvSpPr>
        <p:spPr>
          <a:xfrm>
            <a:off x="4499992" y="1844824"/>
            <a:ext cx="3967352" cy="4281656"/>
          </a:xfrm>
        </p:spPr>
        <p:txBody>
          <a:bodyPr/>
          <a:lstStyle/>
          <a:p>
            <a:r>
              <a:rPr lang="en-GB" dirty="0"/>
              <a:t>Full instructions as a PDF on Moodle . </a:t>
            </a:r>
          </a:p>
          <a:p>
            <a:endParaRPr lang="en-GB" dirty="0"/>
          </a:p>
          <a:p>
            <a:r>
              <a:rPr lang="en-GB" dirty="0"/>
              <a:t>Start by discussing who drinks Coffee, </a:t>
            </a:r>
          </a:p>
          <a:p>
            <a:r>
              <a:rPr lang="en-GB" dirty="0"/>
              <a:t>Perhaps bring in different Coffees to taste </a:t>
            </a:r>
          </a:p>
          <a:p>
            <a:endParaRPr lang="en-GB" dirty="0"/>
          </a:p>
          <a:p>
            <a:r>
              <a:rPr lang="en-GB" dirty="0"/>
              <a:t>Then start with the quiz found in the resource… </a:t>
            </a:r>
          </a:p>
          <a:p>
            <a:r>
              <a:rPr lang="en-GB" dirty="0"/>
              <a:t>See how you get on with the quiz….</a:t>
            </a:r>
          </a:p>
        </p:txBody>
      </p:sp>
    </p:spTree>
    <p:extLst>
      <p:ext uri="{BB962C8B-B14F-4D97-AF65-F5344CB8AC3E}">
        <p14:creationId xmlns:p14="http://schemas.microsoft.com/office/powerpoint/2010/main" val="37473250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ea typeface="ＭＳ Ｐゴシック" panose="020B0600070205080204" pitchFamily="34" charset="-128"/>
              </a:rPr>
              <a:t>The Coffee Chain Game (Oxfam)</a:t>
            </a:r>
            <a:endParaRPr lang="en-GB" dirty="0"/>
          </a:p>
        </p:txBody>
      </p:sp>
      <p:pic>
        <p:nvPicPr>
          <p:cNvPr id="6" name="Content Placeholder 5"/>
          <p:cNvPicPr>
            <a:picLocks noGrp="1" noChangeAspect="1"/>
          </p:cNvPicPr>
          <p:nvPr>
            <p:ph sz="quarter" idx="13"/>
          </p:nvPr>
        </p:nvPicPr>
        <p:blipFill>
          <a:blip r:embed="rId3" cstate="email">
            <a:extLst>
              <a:ext uri="{28A0092B-C50C-407E-A947-70E740481C1C}">
                <a14:useLocalDpi xmlns:a14="http://schemas.microsoft.com/office/drawing/2010/main" val="0"/>
              </a:ext>
            </a:extLst>
          </a:blip>
          <a:stretch>
            <a:fillRect/>
          </a:stretch>
        </p:blipFill>
        <p:spPr>
          <a:xfrm>
            <a:off x="294180" y="3501008"/>
            <a:ext cx="2337123" cy="2409131"/>
          </a:xfrm>
        </p:spPr>
      </p:pic>
      <p:sp>
        <p:nvSpPr>
          <p:cNvPr id="4" name="Content Placeholder 3"/>
          <p:cNvSpPr>
            <a:spLocks noGrp="1"/>
          </p:cNvSpPr>
          <p:nvPr>
            <p:ph sz="quarter" idx="14"/>
          </p:nvPr>
        </p:nvSpPr>
        <p:spPr/>
        <p:txBody>
          <a:bodyPr/>
          <a:lstStyle/>
          <a:p>
            <a:endParaRPr lang="en-GB"/>
          </a:p>
        </p:txBody>
      </p:sp>
      <p:graphicFrame>
        <p:nvGraphicFramePr>
          <p:cNvPr id="5" name="Content Placeholder 5"/>
          <p:cNvGraphicFramePr>
            <a:graphicFrameLocks/>
          </p:cNvGraphicFramePr>
          <p:nvPr/>
        </p:nvGraphicFramePr>
        <p:xfrm>
          <a:off x="2987823" y="2132855"/>
          <a:ext cx="5616624" cy="4004000"/>
        </p:xfrm>
        <a:graphic>
          <a:graphicData uri="http://schemas.openxmlformats.org/drawingml/2006/table">
            <a:tbl>
              <a:tblPr firstRow="1" bandRow="1">
                <a:tableStyleId>{5C22544A-7EE6-4342-B048-85BDC9FD1C3A}</a:tableStyleId>
              </a:tblPr>
              <a:tblGrid>
                <a:gridCol w="1404156">
                  <a:extLst>
                    <a:ext uri="{9D8B030D-6E8A-4147-A177-3AD203B41FA5}">
                      <a16:colId xmlns:a16="http://schemas.microsoft.com/office/drawing/2014/main" val="20000"/>
                    </a:ext>
                  </a:extLst>
                </a:gridCol>
                <a:gridCol w="1404156">
                  <a:extLst>
                    <a:ext uri="{9D8B030D-6E8A-4147-A177-3AD203B41FA5}">
                      <a16:colId xmlns:a16="http://schemas.microsoft.com/office/drawing/2014/main" val="20001"/>
                    </a:ext>
                  </a:extLst>
                </a:gridCol>
                <a:gridCol w="1404156">
                  <a:extLst>
                    <a:ext uri="{9D8B030D-6E8A-4147-A177-3AD203B41FA5}">
                      <a16:colId xmlns:a16="http://schemas.microsoft.com/office/drawing/2014/main" val="20002"/>
                    </a:ext>
                  </a:extLst>
                </a:gridCol>
                <a:gridCol w="1404156">
                  <a:extLst>
                    <a:ext uri="{9D8B030D-6E8A-4147-A177-3AD203B41FA5}">
                      <a16:colId xmlns:a16="http://schemas.microsoft.com/office/drawing/2014/main" val="20003"/>
                    </a:ext>
                  </a:extLst>
                </a:gridCol>
              </a:tblGrid>
              <a:tr h="1065950">
                <a:tc>
                  <a:txBody>
                    <a:bodyPr/>
                    <a:lstStyle/>
                    <a:p>
                      <a:endParaRPr lang="en-GB" sz="1800" dirty="0"/>
                    </a:p>
                  </a:txBody>
                  <a:tcPr marL="91441" marR="91441" marT="45723" marB="45723"/>
                </a:tc>
                <a:tc>
                  <a:txBody>
                    <a:bodyPr/>
                    <a:lstStyle/>
                    <a:p>
                      <a:r>
                        <a:rPr lang="en-GB" sz="1800" dirty="0"/>
                        <a:t>Initial proportion</a:t>
                      </a:r>
                    </a:p>
                  </a:txBody>
                  <a:tcPr marL="91441" marR="91441" marT="45723" marB="45723"/>
                </a:tc>
                <a:tc>
                  <a:txBody>
                    <a:bodyPr/>
                    <a:lstStyle/>
                    <a:p>
                      <a:r>
                        <a:rPr lang="en-GB" sz="1800" dirty="0"/>
                        <a:t>Negotiated proportion</a:t>
                      </a:r>
                    </a:p>
                  </a:txBody>
                  <a:tcPr marL="91441" marR="91441" marT="45723" marB="45723"/>
                </a:tc>
                <a:tc>
                  <a:txBody>
                    <a:bodyPr/>
                    <a:lstStyle/>
                    <a:p>
                      <a:r>
                        <a:rPr lang="en-GB" sz="1800" dirty="0"/>
                        <a:t>Actual proportion</a:t>
                      </a:r>
                    </a:p>
                  </a:txBody>
                  <a:tcPr marL="91441" marR="91441" marT="45723" marB="45723"/>
                </a:tc>
                <a:extLst>
                  <a:ext uri="{0D108BD9-81ED-4DB2-BD59-A6C34878D82A}">
                    <a16:rowId xmlns:a16="http://schemas.microsoft.com/office/drawing/2014/main" val="10000"/>
                  </a:ext>
                </a:extLst>
              </a:tr>
              <a:tr h="587610">
                <a:tc>
                  <a:txBody>
                    <a:bodyPr/>
                    <a:lstStyle/>
                    <a:p>
                      <a:r>
                        <a:rPr lang="en-GB" sz="1800" dirty="0"/>
                        <a:t>Farmers</a:t>
                      </a:r>
                    </a:p>
                  </a:txBody>
                  <a:tcPr marL="91441" marR="91441" marT="45723" marB="45723"/>
                </a:tc>
                <a:tc>
                  <a:txBody>
                    <a:bodyPr/>
                    <a:lstStyle/>
                    <a:p>
                      <a:endParaRPr lang="en-GB" sz="1800" dirty="0"/>
                    </a:p>
                  </a:txBody>
                  <a:tcPr marL="91441" marR="91441" marT="45723" marB="45723"/>
                </a:tc>
                <a:tc>
                  <a:txBody>
                    <a:bodyPr/>
                    <a:lstStyle/>
                    <a:p>
                      <a:endParaRPr lang="en-GB" sz="1800"/>
                    </a:p>
                  </a:txBody>
                  <a:tcPr marL="91441" marR="91441" marT="45723" marB="45723"/>
                </a:tc>
                <a:tc>
                  <a:txBody>
                    <a:bodyPr/>
                    <a:lstStyle/>
                    <a:p>
                      <a:endParaRPr lang="en-GB" sz="1800" dirty="0"/>
                    </a:p>
                  </a:txBody>
                  <a:tcPr marL="91441" marR="91441" marT="45723" marB="45723"/>
                </a:tc>
                <a:extLst>
                  <a:ext uri="{0D108BD9-81ED-4DB2-BD59-A6C34878D82A}">
                    <a16:rowId xmlns:a16="http://schemas.microsoft.com/office/drawing/2014/main" val="10001"/>
                  </a:ext>
                </a:extLst>
              </a:tr>
              <a:tr h="587610">
                <a:tc>
                  <a:txBody>
                    <a:bodyPr/>
                    <a:lstStyle/>
                    <a:p>
                      <a:r>
                        <a:rPr lang="en-GB" sz="1800" dirty="0"/>
                        <a:t>Exporters</a:t>
                      </a:r>
                    </a:p>
                  </a:txBody>
                  <a:tcPr marL="91441" marR="91441" marT="45723" marB="45723"/>
                </a:tc>
                <a:tc>
                  <a:txBody>
                    <a:bodyPr/>
                    <a:lstStyle/>
                    <a:p>
                      <a:endParaRPr lang="en-GB" sz="1800" dirty="0"/>
                    </a:p>
                  </a:txBody>
                  <a:tcPr marL="91441" marR="91441" marT="45723" marB="45723"/>
                </a:tc>
                <a:tc>
                  <a:txBody>
                    <a:bodyPr/>
                    <a:lstStyle/>
                    <a:p>
                      <a:endParaRPr lang="en-GB" sz="1800"/>
                    </a:p>
                  </a:txBody>
                  <a:tcPr marL="91441" marR="91441" marT="45723" marB="45723"/>
                </a:tc>
                <a:tc>
                  <a:txBody>
                    <a:bodyPr/>
                    <a:lstStyle/>
                    <a:p>
                      <a:endParaRPr lang="en-GB" sz="1800"/>
                    </a:p>
                  </a:txBody>
                  <a:tcPr marL="91441" marR="91441" marT="45723" marB="45723"/>
                </a:tc>
                <a:extLst>
                  <a:ext uri="{0D108BD9-81ED-4DB2-BD59-A6C34878D82A}">
                    <a16:rowId xmlns:a16="http://schemas.microsoft.com/office/drawing/2014/main" val="10002"/>
                  </a:ext>
                </a:extLst>
              </a:tr>
              <a:tr h="587610">
                <a:tc>
                  <a:txBody>
                    <a:bodyPr/>
                    <a:lstStyle/>
                    <a:p>
                      <a:r>
                        <a:rPr lang="en-GB" sz="1800" dirty="0"/>
                        <a:t>Shippers</a:t>
                      </a:r>
                    </a:p>
                  </a:txBody>
                  <a:tcPr marL="91441" marR="91441" marT="45723" marB="45723"/>
                </a:tc>
                <a:tc>
                  <a:txBody>
                    <a:bodyPr/>
                    <a:lstStyle/>
                    <a:p>
                      <a:endParaRPr lang="en-GB" sz="1800" dirty="0"/>
                    </a:p>
                  </a:txBody>
                  <a:tcPr marL="91441" marR="91441" marT="45723" marB="45723"/>
                </a:tc>
                <a:tc>
                  <a:txBody>
                    <a:bodyPr/>
                    <a:lstStyle/>
                    <a:p>
                      <a:endParaRPr lang="en-GB" sz="1800"/>
                    </a:p>
                  </a:txBody>
                  <a:tcPr marL="91441" marR="91441" marT="45723" marB="45723"/>
                </a:tc>
                <a:tc>
                  <a:txBody>
                    <a:bodyPr/>
                    <a:lstStyle/>
                    <a:p>
                      <a:endParaRPr lang="en-GB" sz="1800"/>
                    </a:p>
                  </a:txBody>
                  <a:tcPr marL="91441" marR="91441" marT="45723" marB="45723"/>
                </a:tc>
                <a:extLst>
                  <a:ext uri="{0D108BD9-81ED-4DB2-BD59-A6C34878D82A}">
                    <a16:rowId xmlns:a16="http://schemas.microsoft.com/office/drawing/2014/main" val="10003"/>
                  </a:ext>
                </a:extLst>
              </a:tr>
              <a:tr h="587610">
                <a:tc>
                  <a:txBody>
                    <a:bodyPr/>
                    <a:lstStyle/>
                    <a:p>
                      <a:r>
                        <a:rPr lang="en-GB" sz="1800" dirty="0"/>
                        <a:t>Roasters</a:t>
                      </a:r>
                    </a:p>
                  </a:txBody>
                  <a:tcPr marL="91441" marR="91441" marT="45723" marB="45723"/>
                </a:tc>
                <a:tc>
                  <a:txBody>
                    <a:bodyPr/>
                    <a:lstStyle/>
                    <a:p>
                      <a:endParaRPr lang="en-GB" sz="1800" dirty="0"/>
                    </a:p>
                  </a:txBody>
                  <a:tcPr marL="91441" marR="91441" marT="45723" marB="45723"/>
                </a:tc>
                <a:tc>
                  <a:txBody>
                    <a:bodyPr/>
                    <a:lstStyle/>
                    <a:p>
                      <a:endParaRPr lang="en-GB" sz="1800"/>
                    </a:p>
                  </a:txBody>
                  <a:tcPr marL="91441" marR="91441" marT="45723" marB="45723"/>
                </a:tc>
                <a:tc>
                  <a:txBody>
                    <a:bodyPr/>
                    <a:lstStyle/>
                    <a:p>
                      <a:endParaRPr lang="en-GB" sz="1800"/>
                    </a:p>
                  </a:txBody>
                  <a:tcPr marL="91441" marR="91441" marT="45723" marB="45723"/>
                </a:tc>
                <a:extLst>
                  <a:ext uri="{0D108BD9-81ED-4DB2-BD59-A6C34878D82A}">
                    <a16:rowId xmlns:a16="http://schemas.microsoft.com/office/drawing/2014/main" val="10004"/>
                  </a:ext>
                </a:extLst>
              </a:tr>
              <a:tr h="587610">
                <a:tc>
                  <a:txBody>
                    <a:bodyPr/>
                    <a:lstStyle/>
                    <a:p>
                      <a:r>
                        <a:rPr lang="en-GB" sz="1800" dirty="0"/>
                        <a:t>Retailers</a:t>
                      </a:r>
                    </a:p>
                  </a:txBody>
                  <a:tcPr marL="91441" marR="91441" marT="45723" marB="45723"/>
                </a:tc>
                <a:tc>
                  <a:txBody>
                    <a:bodyPr/>
                    <a:lstStyle/>
                    <a:p>
                      <a:endParaRPr lang="en-GB" sz="1800" dirty="0"/>
                    </a:p>
                  </a:txBody>
                  <a:tcPr marL="91441" marR="91441" marT="45723" marB="45723"/>
                </a:tc>
                <a:tc>
                  <a:txBody>
                    <a:bodyPr/>
                    <a:lstStyle/>
                    <a:p>
                      <a:endParaRPr lang="en-GB" sz="1800"/>
                    </a:p>
                  </a:txBody>
                  <a:tcPr marL="91441" marR="91441" marT="45723" marB="45723"/>
                </a:tc>
                <a:tc>
                  <a:txBody>
                    <a:bodyPr/>
                    <a:lstStyle/>
                    <a:p>
                      <a:endParaRPr lang="en-GB" sz="1800" dirty="0"/>
                    </a:p>
                  </a:txBody>
                  <a:tcPr marL="91441" marR="91441" marT="45723" marB="45723"/>
                </a:tc>
                <a:extLst>
                  <a:ext uri="{0D108BD9-81ED-4DB2-BD59-A6C34878D82A}">
                    <a16:rowId xmlns:a16="http://schemas.microsoft.com/office/drawing/2014/main" val="10005"/>
                  </a:ext>
                </a:extLst>
              </a:tr>
            </a:tbl>
          </a:graphicData>
        </a:graphic>
      </p:graphicFrame>
      <p:sp>
        <p:nvSpPr>
          <p:cNvPr id="7" name="TextBox 6"/>
          <p:cNvSpPr txBox="1"/>
          <p:nvPr/>
        </p:nvSpPr>
        <p:spPr>
          <a:xfrm>
            <a:off x="822960" y="2852936"/>
            <a:ext cx="1516792" cy="369332"/>
          </a:xfrm>
          <a:prstGeom prst="rect">
            <a:avLst/>
          </a:prstGeom>
          <a:noFill/>
        </p:spPr>
        <p:txBody>
          <a:bodyPr wrap="square" rtlCol="0">
            <a:spAutoFit/>
          </a:bodyPr>
          <a:lstStyle/>
          <a:p>
            <a:r>
              <a:rPr lang="en-GB" dirty="0"/>
              <a:t>£2,35</a:t>
            </a:r>
          </a:p>
        </p:txBody>
      </p:sp>
    </p:spTree>
    <p:extLst>
      <p:ext uri="{BB962C8B-B14F-4D97-AF65-F5344CB8AC3E}">
        <p14:creationId xmlns:p14="http://schemas.microsoft.com/office/powerpoint/2010/main" val="816975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itle 2"/>
          <p:cNvSpPr>
            <a:spLocks noGrp="1"/>
          </p:cNvSpPr>
          <p:nvPr>
            <p:ph type="title"/>
          </p:nvPr>
        </p:nvSpPr>
        <p:spPr/>
        <p:txBody>
          <a:bodyPr/>
          <a:lstStyle/>
          <a:p>
            <a:r>
              <a:rPr lang="en-GB" altLang="en-US">
                <a:ea typeface="ＭＳ Ｐゴシック" panose="020B0600070205080204" pitchFamily="34" charset="-128"/>
              </a:rPr>
              <a:t>Coffee Trail</a:t>
            </a:r>
            <a:br>
              <a:rPr lang="en-GB" altLang="en-US">
                <a:ea typeface="ＭＳ Ｐゴシック" panose="020B0600070205080204" pitchFamily="34" charset="-128"/>
              </a:rPr>
            </a:br>
            <a:r>
              <a:rPr lang="en-GB" altLang="en-US">
                <a:ea typeface="ＭＳ Ｐゴシック" panose="020B0600070205080204" pitchFamily="34" charset="-128"/>
              </a:rPr>
              <a:t>Llwybr Coffi</a:t>
            </a:r>
          </a:p>
        </p:txBody>
      </p:sp>
      <p:sp>
        <p:nvSpPr>
          <p:cNvPr id="24578" name="Content Placeholder 1"/>
          <p:cNvSpPr>
            <a:spLocks noGrp="1"/>
          </p:cNvSpPr>
          <p:nvPr>
            <p:ph idx="1"/>
          </p:nvPr>
        </p:nvSpPr>
        <p:spPr/>
        <p:txBody>
          <a:bodyPr/>
          <a:lstStyle/>
          <a:p>
            <a:pPr marL="0" indent="0">
              <a:buFont typeface="Symbol" panose="05050102010706020507" pitchFamily="18" charset="2"/>
              <a:buNone/>
            </a:pPr>
            <a:r>
              <a:rPr lang="en-GB" altLang="en-US" dirty="0">
                <a:ea typeface="ＭＳ Ｐゴシック" panose="020B0600070205080204" pitchFamily="34" charset="-128"/>
              </a:rPr>
              <a:t>Watch / </a:t>
            </a:r>
            <a:r>
              <a:rPr lang="en-GB" altLang="en-US" dirty="0" err="1">
                <a:ea typeface="ＭＳ Ｐゴシック" panose="020B0600070205080204" pitchFamily="34" charset="-128"/>
              </a:rPr>
              <a:t>Gwyliwch</a:t>
            </a:r>
            <a:endParaRPr lang="en-GB" altLang="en-US" dirty="0">
              <a:ea typeface="ＭＳ Ｐゴシック" panose="020B0600070205080204" pitchFamily="34" charset="-128"/>
            </a:endParaRPr>
          </a:p>
          <a:p>
            <a:pPr marL="0" indent="0">
              <a:buFont typeface="Symbol" panose="05050102010706020507" pitchFamily="18" charset="2"/>
              <a:buNone/>
            </a:pPr>
            <a:endParaRPr lang="en-GB" altLang="en-US" dirty="0">
              <a:ea typeface="ＭＳ Ｐゴシック" panose="020B0600070205080204" pitchFamily="34" charset="-128"/>
            </a:endParaRPr>
          </a:p>
          <a:p>
            <a:pPr marL="0" indent="0">
              <a:buFont typeface="Symbol" panose="05050102010706020507" pitchFamily="18" charset="2"/>
              <a:buNone/>
            </a:pPr>
            <a:r>
              <a:rPr lang="en-GB" altLang="en-US" dirty="0">
                <a:ea typeface="ＭＳ Ｐゴシック" panose="020B0600070205080204" pitchFamily="34" charset="-128"/>
              </a:rPr>
              <a:t>BBC Two This World </a:t>
            </a:r>
          </a:p>
          <a:p>
            <a:pPr marL="0" indent="0">
              <a:buFont typeface="Symbol" panose="05050102010706020507" pitchFamily="18" charset="2"/>
              <a:buNone/>
            </a:pPr>
            <a:r>
              <a:rPr lang="en-GB" altLang="en-US" dirty="0">
                <a:ea typeface="ＭＳ Ｐゴシック" panose="020B0600070205080204" pitchFamily="34" charset="-128"/>
              </a:rPr>
              <a:t>The Coffee / Rea  Trail with Simon Reeve</a:t>
            </a:r>
          </a:p>
          <a:p>
            <a:pPr marL="0" indent="0">
              <a:buFont typeface="Symbol" panose="05050102010706020507" pitchFamily="18" charset="2"/>
              <a:buNone/>
            </a:pPr>
            <a:r>
              <a:rPr lang="en-GB" altLang="en-US" dirty="0">
                <a:ea typeface="ＭＳ Ｐゴシック" panose="020B0600070205080204" pitchFamily="34" charset="-128"/>
                <a:hlinkClick r:id="rId2"/>
              </a:rPr>
              <a:t>https://</a:t>
            </a:r>
            <a:r>
              <a:rPr lang="en-GB" altLang="en-US" dirty="0" err="1">
                <a:ea typeface="ＭＳ Ｐゴシック" panose="020B0600070205080204" pitchFamily="34" charset="-128"/>
                <a:hlinkClick r:id="rId2"/>
              </a:rPr>
              <a:t>www.bbc.co.uk</a:t>
            </a:r>
            <a:r>
              <a:rPr lang="en-GB" altLang="en-US" dirty="0">
                <a:ea typeface="ＭＳ Ｐゴシック" panose="020B0600070205080204" pitchFamily="34" charset="-128"/>
                <a:hlinkClick r:id="rId2"/>
              </a:rPr>
              <a:t>/</a:t>
            </a:r>
            <a:r>
              <a:rPr lang="en-GB" altLang="en-US" dirty="0" err="1">
                <a:ea typeface="ＭＳ Ｐゴシック" panose="020B0600070205080204" pitchFamily="34" charset="-128"/>
                <a:hlinkClick r:id="rId2"/>
              </a:rPr>
              <a:t>iplayer</a:t>
            </a:r>
            <a:r>
              <a:rPr lang="en-GB" altLang="en-US" dirty="0">
                <a:ea typeface="ＭＳ Ｐゴシック" panose="020B0600070205080204" pitchFamily="34" charset="-128"/>
                <a:hlinkClick r:id="rId2"/>
              </a:rPr>
              <a:t>/episode/</a:t>
            </a:r>
            <a:r>
              <a:rPr lang="en-GB" altLang="en-US" dirty="0" err="1">
                <a:ea typeface="ＭＳ Ｐゴシック" panose="020B0600070205080204" pitchFamily="34" charset="-128"/>
                <a:hlinkClick r:id="rId2"/>
              </a:rPr>
              <a:t>b03q9r9n</a:t>
            </a:r>
            <a:r>
              <a:rPr lang="en-GB" altLang="en-US" dirty="0">
                <a:ea typeface="ＭＳ Ｐゴシック" panose="020B0600070205080204" pitchFamily="34" charset="-128"/>
                <a:hlinkClick r:id="rId2"/>
              </a:rPr>
              <a:t>/this-world-the-tea-trail-with-</a:t>
            </a:r>
            <a:r>
              <a:rPr lang="en-GB" altLang="en-US" dirty="0" err="1">
                <a:ea typeface="ＭＳ Ｐゴシック" panose="020B0600070205080204" pitchFamily="34" charset="-128"/>
                <a:hlinkClick r:id="rId2"/>
              </a:rPr>
              <a:t>simon</a:t>
            </a:r>
            <a:r>
              <a:rPr lang="en-GB" altLang="en-US" dirty="0">
                <a:ea typeface="ＭＳ Ｐゴシック" panose="020B0600070205080204" pitchFamily="34" charset="-128"/>
                <a:hlinkClick r:id="rId2"/>
              </a:rPr>
              <a:t>-reeve</a:t>
            </a:r>
            <a:r>
              <a:rPr lang="en-GB" altLang="en-US" dirty="0">
                <a:ea typeface="ＭＳ Ｐゴシック" panose="020B0600070205080204" pitchFamily="34" charset="-128"/>
              </a:rPr>
              <a:t> </a:t>
            </a:r>
          </a:p>
          <a:p>
            <a:pPr marL="0" indent="0">
              <a:buFont typeface="Symbol" panose="05050102010706020507" pitchFamily="18" charset="2"/>
              <a:buNone/>
            </a:pPr>
            <a:endParaRPr lang="en-GB" altLang="en-US" dirty="0">
              <a:ea typeface="ＭＳ Ｐゴシック" panose="020B0600070205080204" pitchFamily="34" charset="-128"/>
            </a:endParaRPr>
          </a:p>
        </p:txBody>
      </p:sp>
    </p:spTree>
    <p:extLst>
      <p:ext uri="{BB962C8B-B14F-4D97-AF65-F5344CB8AC3E}">
        <p14:creationId xmlns:p14="http://schemas.microsoft.com/office/powerpoint/2010/main" val="1991610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GB" dirty="0"/>
              <a:t>Critical Understandings </a:t>
            </a:r>
          </a:p>
        </p:txBody>
      </p:sp>
      <p:sp>
        <p:nvSpPr>
          <p:cNvPr id="10" name="Content Placeholder 9"/>
          <p:cNvSpPr>
            <a:spLocks noGrp="1"/>
          </p:cNvSpPr>
          <p:nvPr>
            <p:ph sz="half" idx="1"/>
          </p:nvPr>
        </p:nvSpPr>
        <p:spPr/>
        <p:txBody>
          <a:bodyPr>
            <a:normAutofit fontScale="92500" lnSpcReduction="10000"/>
          </a:bodyPr>
          <a:lstStyle/>
          <a:p>
            <a:r>
              <a:rPr lang="en-GB" dirty="0" err="1"/>
              <a:t>ESDGC</a:t>
            </a:r>
            <a:r>
              <a:rPr lang="en-GB" dirty="0"/>
              <a:t> in a youth work context starts from the young people’s experiences:</a:t>
            </a:r>
          </a:p>
          <a:p>
            <a:pPr lvl="1"/>
            <a:r>
              <a:rPr lang="en-GB" dirty="0"/>
              <a:t>encourages a critical understanding of the links between their lives and histories with those in their community and others throughout the world, </a:t>
            </a:r>
          </a:p>
          <a:p>
            <a:pPr lvl="1"/>
            <a:r>
              <a:rPr lang="en-GB" dirty="0"/>
              <a:t>making the connections between society, economy, the environment and politics. </a:t>
            </a:r>
          </a:p>
          <a:p>
            <a:pPr lvl="1"/>
            <a:endParaRPr lang="en-GB" dirty="0"/>
          </a:p>
          <a:p>
            <a:pPr lvl="1"/>
            <a:r>
              <a:rPr lang="en-GB" dirty="0"/>
              <a:t>It reflects on attitudes and values, and develops skills to enable active participation in creating a more just and sustainable world.</a:t>
            </a:r>
          </a:p>
        </p:txBody>
      </p:sp>
      <p:sp>
        <p:nvSpPr>
          <p:cNvPr id="11" name="Content Placeholder 10"/>
          <p:cNvSpPr>
            <a:spLocks noGrp="1"/>
          </p:cNvSpPr>
          <p:nvPr>
            <p:ph sz="half" idx="2"/>
          </p:nvPr>
        </p:nvSpPr>
        <p:spPr>
          <a:xfrm>
            <a:off x="4663440" y="1845735"/>
            <a:ext cx="4157032" cy="4023360"/>
          </a:xfrm>
        </p:spPr>
        <p:txBody>
          <a:bodyPr>
            <a:normAutofit fontScale="92500" lnSpcReduction="10000"/>
          </a:bodyPr>
          <a:lstStyle/>
          <a:p>
            <a:endParaRPr lang="en-GB" dirty="0"/>
          </a:p>
          <a:p>
            <a:endParaRPr lang="en-GB" dirty="0"/>
          </a:p>
          <a:p>
            <a:pPr>
              <a:buFont typeface="Courier New" panose="02070309020205020404" pitchFamily="49" charset="0"/>
              <a:buChar char="o"/>
            </a:pPr>
            <a:r>
              <a:rPr lang="en-GB" sz="2800" b="1" dirty="0"/>
              <a:t>How can this be achieved? </a:t>
            </a:r>
          </a:p>
          <a:p>
            <a:pPr>
              <a:buFont typeface="Courier New" panose="02070309020205020404" pitchFamily="49" charset="0"/>
              <a:buChar char="o"/>
            </a:pPr>
            <a:endParaRPr lang="en-GB" dirty="0"/>
          </a:p>
          <a:p>
            <a:pPr>
              <a:buFont typeface="Courier New" panose="02070309020205020404" pitchFamily="49" charset="0"/>
              <a:buChar char="o"/>
            </a:pPr>
            <a:endParaRPr lang="en-GB" dirty="0"/>
          </a:p>
          <a:p>
            <a:pPr>
              <a:buFont typeface="Courier New" panose="02070309020205020404" pitchFamily="49" charset="0"/>
              <a:buChar char="o"/>
            </a:pPr>
            <a:r>
              <a:rPr lang="en-GB" dirty="0"/>
              <a:t> </a:t>
            </a:r>
            <a:r>
              <a:rPr lang="en-GB" sz="2800" b="1" dirty="0"/>
              <a:t>How does this relate to definitions of sustainability? </a:t>
            </a:r>
          </a:p>
          <a:p>
            <a:pPr>
              <a:buFont typeface="Courier New" panose="02070309020205020404" pitchFamily="49" charset="0"/>
              <a:buChar char="o"/>
            </a:pPr>
            <a:endParaRPr lang="en-GB" dirty="0"/>
          </a:p>
          <a:p>
            <a:pPr>
              <a:buFont typeface="Courier New" panose="02070309020205020404" pitchFamily="49" charset="0"/>
              <a:buChar char="o"/>
            </a:pPr>
            <a:r>
              <a:rPr lang="en-GB" sz="3000" b="1" dirty="0"/>
              <a:t>Why is this important? </a:t>
            </a:r>
          </a:p>
        </p:txBody>
      </p:sp>
    </p:spTree>
    <p:extLst>
      <p:ext uri="{BB962C8B-B14F-4D97-AF65-F5344CB8AC3E}">
        <p14:creationId xmlns:p14="http://schemas.microsoft.com/office/powerpoint/2010/main" val="27218672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ESDGC in youth work</a:t>
            </a:r>
            <a:br>
              <a:rPr lang="en-GB" dirty="0"/>
            </a:br>
            <a:endParaRPr lang="en-GB"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2765102108"/>
              </p:ext>
            </p:extLst>
          </p:nvPr>
        </p:nvGraphicFramePr>
        <p:xfrm>
          <a:off x="366644" y="1700696"/>
          <a:ext cx="8746434" cy="4682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2220104" y="6237123"/>
            <a:ext cx="4557486" cy="369332"/>
          </a:xfrm>
          <a:prstGeom prst="rect">
            <a:avLst/>
          </a:prstGeom>
          <a:noFill/>
        </p:spPr>
        <p:txBody>
          <a:bodyPr wrap="square" rtlCol="0">
            <a:spAutoFit/>
          </a:bodyPr>
          <a:lstStyle/>
          <a:p>
            <a:pPr algn="ctr"/>
            <a:r>
              <a:rPr lang="en-US" dirty="0"/>
              <a:t>(Welsh Assembly Government, 2007, pp.7-8)</a:t>
            </a:r>
            <a:endParaRPr lang="en-GB" dirty="0"/>
          </a:p>
        </p:txBody>
      </p:sp>
    </p:spTree>
    <p:extLst>
      <p:ext uri="{BB962C8B-B14F-4D97-AF65-F5344CB8AC3E}">
        <p14:creationId xmlns:p14="http://schemas.microsoft.com/office/powerpoint/2010/main" val="7875551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Role of youth work practitioner</a:t>
            </a:r>
            <a:br>
              <a:rPr lang="en-GB" sz="3200" dirty="0"/>
            </a:br>
            <a:endParaRPr lang="en-GB" sz="3200"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493137691"/>
              </p:ext>
            </p:extLst>
          </p:nvPr>
        </p:nvGraphicFramePr>
        <p:xfrm>
          <a:off x="676654" y="1903896"/>
          <a:ext cx="7787067" cy="4222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2220104" y="6237123"/>
            <a:ext cx="4557486" cy="369332"/>
          </a:xfrm>
          <a:prstGeom prst="rect">
            <a:avLst/>
          </a:prstGeom>
          <a:noFill/>
        </p:spPr>
        <p:txBody>
          <a:bodyPr wrap="square" rtlCol="0">
            <a:spAutoFit/>
          </a:bodyPr>
          <a:lstStyle/>
          <a:p>
            <a:pPr algn="ctr"/>
            <a:r>
              <a:rPr lang="en-US" dirty="0"/>
              <a:t>(Welsh Assembly Government, 2007, pp.9)</a:t>
            </a:r>
            <a:endParaRPr lang="en-GB" dirty="0"/>
          </a:p>
        </p:txBody>
      </p:sp>
    </p:spTree>
    <p:extLst>
      <p:ext uri="{BB962C8B-B14F-4D97-AF65-F5344CB8AC3E}">
        <p14:creationId xmlns:p14="http://schemas.microsoft.com/office/powerpoint/2010/main" val="2714857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Difficult to engage</a:t>
            </a:r>
            <a:br>
              <a:rPr lang="en-GB" dirty="0"/>
            </a:br>
            <a:endParaRPr lang="en-GB" dirty="0"/>
          </a:p>
        </p:txBody>
      </p:sp>
      <p:sp>
        <p:nvSpPr>
          <p:cNvPr id="3" name="Content Placeholder 2"/>
          <p:cNvSpPr>
            <a:spLocks noGrp="1"/>
          </p:cNvSpPr>
          <p:nvPr>
            <p:ph sz="quarter" idx="13"/>
          </p:nvPr>
        </p:nvSpPr>
        <p:spPr>
          <a:xfrm>
            <a:off x="556591" y="1939235"/>
            <a:ext cx="3942256" cy="4187245"/>
          </a:xfrm>
        </p:spPr>
        <p:txBody>
          <a:bodyPr>
            <a:normAutofit lnSpcReduction="10000"/>
          </a:bodyPr>
          <a:lstStyle/>
          <a:p>
            <a:pPr marL="0" indent="0">
              <a:buNone/>
            </a:pPr>
            <a:r>
              <a:rPr lang="en-GB" dirty="0"/>
              <a:t>If a young person is finding it difficult to engage then alternative approaches or methods need to be pursued. </a:t>
            </a:r>
          </a:p>
          <a:p>
            <a:pPr marL="0" indent="0">
              <a:buNone/>
            </a:pPr>
            <a:r>
              <a:rPr lang="en-GB" dirty="0"/>
              <a:t>It is the practitioner’s responsibility to adapt their technique to suit the needs of the individual or group being worked with. </a:t>
            </a:r>
          </a:p>
          <a:p>
            <a:pPr marL="0" indent="0">
              <a:buNone/>
            </a:pPr>
            <a:r>
              <a:rPr lang="en-GB" dirty="0"/>
              <a:t>This is where participative methods and peer learning work really well, as young people understand how to make the learning relevant and engaging for their own lives and those of their peers.</a:t>
            </a:r>
          </a:p>
        </p:txBody>
      </p:sp>
      <p:sp>
        <p:nvSpPr>
          <p:cNvPr id="5" name="TextBox 4"/>
          <p:cNvSpPr txBox="1"/>
          <p:nvPr/>
        </p:nvSpPr>
        <p:spPr>
          <a:xfrm>
            <a:off x="2220104" y="6237123"/>
            <a:ext cx="4557486" cy="369332"/>
          </a:xfrm>
          <a:prstGeom prst="rect">
            <a:avLst/>
          </a:prstGeom>
          <a:noFill/>
        </p:spPr>
        <p:txBody>
          <a:bodyPr wrap="square" rtlCol="0">
            <a:spAutoFit/>
          </a:bodyPr>
          <a:lstStyle/>
          <a:p>
            <a:pPr algn="ctr"/>
            <a:r>
              <a:rPr lang="en-US" dirty="0"/>
              <a:t>(Welsh Assembly Government, 2007, p.19)</a:t>
            </a:r>
            <a:endParaRPr lang="en-GB" dirty="0"/>
          </a:p>
        </p:txBody>
      </p:sp>
      <p:sp>
        <p:nvSpPr>
          <p:cNvPr id="6" name="Content Placeholder 5"/>
          <p:cNvSpPr>
            <a:spLocks noGrp="1"/>
          </p:cNvSpPr>
          <p:nvPr>
            <p:ph sz="quarter" idx="14"/>
          </p:nvPr>
        </p:nvSpPr>
        <p:spPr>
          <a:xfrm>
            <a:off x="4760005" y="1859092"/>
            <a:ext cx="3822192" cy="3447288"/>
          </a:xfrm>
        </p:spPr>
        <p:txBody>
          <a:bodyPr/>
          <a:lstStyle/>
          <a:p>
            <a:endParaRPr lang="en-GB" dirty="0"/>
          </a:p>
        </p:txBody>
      </p:sp>
      <p:sp>
        <p:nvSpPr>
          <p:cNvPr id="7" name="Oval Callout 6"/>
          <p:cNvSpPr/>
          <p:nvPr/>
        </p:nvSpPr>
        <p:spPr>
          <a:xfrm>
            <a:off x="4851699" y="1344706"/>
            <a:ext cx="3629692" cy="4353729"/>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CONSIDER THE CHALLENGES AND HOW YOU WOULD OVERCOME THESE CHALLENGES </a:t>
            </a:r>
          </a:p>
        </p:txBody>
      </p:sp>
    </p:spTree>
    <p:extLst>
      <p:ext uri="{BB962C8B-B14F-4D97-AF65-F5344CB8AC3E}">
        <p14:creationId xmlns:p14="http://schemas.microsoft.com/office/powerpoint/2010/main" val="32052546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Themes</a:t>
            </a:r>
            <a:br>
              <a:rPr lang="en-GB" dirty="0"/>
            </a:br>
            <a:endParaRPr lang="en-GB" dirty="0"/>
          </a:p>
        </p:txBody>
      </p:sp>
      <p:sp>
        <p:nvSpPr>
          <p:cNvPr id="3" name="Content Placeholder 2"/>
          <p:cNvSpPr>
            <a:spLocks noGrp="1"/>
          </p:cNvSpPr>
          <p:nvPr>
            <p:ph sz="quarter" idx="13"/>
          </p:nvPr>
        </p:nvSpPr>
        <p:spPr/>
        <p:txBody>
          <a:bodyPr/>
          <a:lstStyle/>
          <a:p>
            <a:endParaRPr lang="en-GB" dirty="0"/>
          </a:p>
        </p:txBody>
      </p:sp>
      <p:sp>
        <p:nvSpPr>
          <p:cNvPr id="6" name="TextBox 5"/>
          <p:cNvSpPr txBox="1"/>
          <p:nvPr/>
        </p:nvSpPr>
        <p:spPr>
          <a:xfrm>
            <a:off x="2220104" y="6237123"/>
            <a:ext cx="4557486" cy="369332"/>
          </a:xfrm>
          <a:prstGeom prst="rect">
            <a:avLst/>
          </a:prstGeom>
          <a:noFill/>
        </p:spPr>
        <p:txBody>
          <a:bodyPr wrap="square" rtlCol="0">
            <a:spAutoFit/>
          </a:bodyPr>
          <a:lstStyle/>
          <a:p>
            <a:pPr algn="ctr"/>
            <a:r>
              <a:rPr lang="en-US" dirty="0"/>
              <a:t>(Welsh Assembly Government, 2007, p.20)</a:t>
            </a:r>
            <a:endParaRPr lang="en-GB" dirty="0"/>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34226" t="26191" r="37947" b="34921"/>
          <a:stretch/>
        </p:blipFill>
        <p:spPr bwMode="auto">
          <a:xfrm>
            <a:off x="928915" y="1927925"/>
            <a:ext cx="4111327" cy="43091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518980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Starting Points</a:t>
            </a:r>
            <a:br>
              <a:rPr lang="en-GB" dirty="0"/>
            </a:br>
            <a:endParaRPr lang="en-GB" dirty="0"/>
          </a:p>
        </p:txBody>
      </p:sp>
      <p:sp>
        <p:nvSpPr>
          <p:cNvPr id="3" name="Content Placeholder 2"/>
          <p:cNvSpPr>
            <a:spLocks noGrp="1"/>
          </p:cNvSpPr>
          <p:nvPr>
            <p:ph sz="quarter" idx="13"/>
          </p:nvPr>
        </p:nvSpPr>
        <p:spPr/>
        <p:txBody>
          <a:bodyPr/>
          <a:lstStyle/>
          <a:p>
            <a:endParaRPr lang="en-GB"/>
          </a:p>
        </p:txBody>
      </p:sp>
      <p:pic>
        <p:nvPicPr>
          <p:cNvPr id="2050" name="Picture 2"/>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l="23065" t="19841" r="24405" b="16251"/>
          <a:stretch/>
        </p:blipFill>
        <p:spPr bwMode="auto">
          <a:xfrm>
            <a:off x="283032" y="1607700"/>
            <a:ext cx="7147020" cy="45463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2220104" y="6237123"/>
            <a:ext cx="4557486" cy="369332"/>
          </a:xfrm>
          <a:prstGeom prst="rect">
            <a:avLst/>
          </a:prstGeom>
          <a:noFill/>
        </p:spPr>
        <p:txBody>
          <a:bodyPr wrap="square" rtlCol="0">
            <a:spAutoFit/>
          </a:bodyPr>
          <a:lstStyle/>
          <a:p>
            <a:pPr algn="ctr"/>
            <a:r>
              <a:rPr lang="en-US" dirty="0"/>
              <a:t>(Welsh Assembly Government, 2007, p.26)</a:t>
            </a:r>
            <a:endParaRPr lang="en-GB" dirty="0"/>
          </a:p>
        </p:txBody>
      </p:sp>
    </p:spTree>
    <p:extLst>
      <p:ext uri="{BB962C8B-B14F-4D97-AF65-F5344CB8AC3E}">
        <p14:creationId xmlns:p14="http://schemas.microsoft.com/office/powerpoint/2010/main" val="40347560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8303" t="12897" r="40626" b="9524"/>
          <a:stretch/>
        </p:blipFill>
        <p:spPr bwMode="auto">
          <a:xfrm>
            <a:off x="261256" y="15717"/>
            <a:ext cx="4804230" cy="68059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5065486" y="2873828"/>
            <a:ext cx="3091543" cy="923330"/>
          </a:xfrm>
          <a:prstGeom prst="rect">
            <a:avLst/>
          </a:prstGeom>
          <a:noFill/>
        </p:spPr>
        <p:txBody>
          <a:bodyPr wrap="square" rtlCol="0">
            <a:spAutoFit/>
          </a:bodyPr>
          <a:lstStyle/>
          <a:p>
            <a:r>
              <a:rPr lang="en-GB" dirty="0"/>
              <a:t>Producing Resources for Global Youth Work</a:t>
            </a:r>
          </a:p>
          <a:p>
            <a:r>
              <a:rPr lang="en-GB" dirty="0"/>
              <a:t>DEA (2000, p.10) </a:t>
            </a:r>
          </a:p>
        </p:txBody>
      </p:sp>
    </p:spTree>
    <p:extLst>
      <p:ext uri="{BB962C8B-B14F-4D97-AF65-F5344CB8AC3E}">
        <p14:creationId xmlns:p14="http://schemas.microsoft.com/office/powerpoint/2010/main" val="15460296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itle 2"/>
          <p:cNvSpPr>
            <a:spLocks noGrp="1"/>
          </p:cNvSpPr>
          <p:nvPr>
            <p:ph type="title"/>
          </p:nvPr>
        </p:nvSpPr>
        <p:spPr/>
        <p:txBody>
          <a:bodyPr/>
          <a:lstStyle/>
          <a:p>
            <a:r>
              <a:rPr lang="en-GB" altLang="en-US">
                <a:ea typeface="ＭＳ Ｐゴシック" panose="020B0600070205080204" pitchFamily="34" charset="-128"/>
              </a:rPr>
              <a:t>Feedback</a:t>
            </a:r>
            <a:br>
              <a:rPr lang="en-GB" altLang="en-US">
                <a:ea typeface="ＭＳ Ｐゴシック" panose="020B0600070205080204" pitchFamily="34" charset="-128"/>
              </a:rPr>
            </a:br>
            <a:r>
              <a:rPr lang="en-GB" altLang="en-US">
                <a:ea typeface="ＭＳ Ｐゴシック" panose="020B0600070205080204" pitchFamily="34" charset="-128"/>
              </a:rPr>
              <a:t>Adborth</a:t>
            </a:r>
          </a:p>
        </p:txBody>
      </p:sp>
      <p:sp>
        <p:nvSpPr>
          <p:cNvPr id="25602" name="Content Placeholder 1"/>
          <p:cNvSpPr>
            <a:spLocks noGrp="1"/>
          </p:cNvSpPr>
          <p:nvPr>
            <p:ph idx="1"/>
          </p:nvPr>
        </p:nvSpPr>
        <p:spPr/>
        <p:txBody>
          <a:bodyPr/>
          <a:lstStyle/>
          <a:p>
            <a:pPr marL="0" indent="0">
              <a:buFont typeface="Symbol" panose="05050102010706020507" pitchFamily="18" charset="2"/>
              <a:buNone/>
            </a:pPr>
            <a:endParaRPr lang="en-US" altLang="en-US" dirty="0">
              <a:ea typeface="ＭＳ Ｐゴシック" panose="020B0600070205080204" pitchFamily="34" charset="-128"/>
            </a:endParaRPr>
          </a:p>
        </p:txBody>
      </p:sp>
      <p:pic>
        <p:nvPicPr>
          <p:cNvPr id="25604" name="Picture 4"/>
          <p:cNvPicPr>
            <a:picLocks noChangeAspect="1" noChangeArrowheads="1"/>
          </p:cNvPicPr>
          <p:nvPr/>
        </p:nvPicPr>
        <p:blipFill>
          <a:blip r:embed="rId2">
            <a:extLst>
              <a:ext uri="{28A0092B-C50C-407E-A947-70E740481C1C}">
                <a14:useLocalDpi xmlns:a14="http://schemas.microsoft.com/office/drawing/2010/main" val="0"/>
              </a:ext>
            </a:extLst>
          </a:blip>
          <a:srcRect l="27310" t="30753" r="46056" b="41902"/>
          <a:stretch>
            <a:fillRect/>
          </a:stretch>
        </p:blipFill>
        <p:spPr bwMode="auto">
          <a:xfrm>
            <a:off x="365125" y="2316163"/>
            <a:ext cx="4999038" cy="3849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605" name="TextBox 1"/>
          <p:cNvSpPr txBox="1">
            <a:spLocks noChangeArrowheads="1"/>
          </p:cNvSpPr>
          <p:nvPr/>
        </p:nvSpPr>
        <p:spPr bwMode="auto">
          <a:xfrm>
            <a:off x="5886450" y="5784850"/>
            <a:ext cx="22320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ea typeface="ＭＳ Ｐゴシック" panose="020B0600070205080204" pitchFamily="34" charset="-128"/>
              </a:defRPr>
            </a:lvl1pPr>
            <a:lvl2pPr marL="742950" indent="-285750" eaLnBrk="0" hangingPunct="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ea typeface="ＭＳ Ｐゴシック" panose="020B0600070205080204" pitchFamily="34" charset="-128"/>
              </a:defRPr>
            </a:lvl2pPr>
            <a:lvl3pPr marL="1143000" indent="-228600" eaLnBrk="0" hangingPunct="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ea typeface="ＭＳ Ｐゴシック" panose="020B0600070205080204" pitchFamily="34" charset="-128"/>
              </a:defRPr>
            </a:lvl3pPr>
            <a:lvl4pPr marL="1600200" indent="-228600" eaLnBrk="0" hangingPunct="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ea typeface="ＭＳ Ｐゴシック" panose="020B0600070205080204" pitchFamily="34" charset="-128"/>
              </a:defRPr>
            </a:lvl4pPr>
            <a:lvl5pPr marL="2057400" indent="-228600" eaLnBrk="0" hangingPunct="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ea typeface="ＭＳ Ｐゴシック" panose="020B0600070205080204" pitchFamily="34" charset="-128"/>
              </a:defRPr>
            </a:lvl9pPr>
          </a:lstStyle>
          <a:p>
            <a:pPr eaLnBrk="1" hangingPunct="1">
              <a:spcBef>
                <a:spcPct val="0"/>
              </a:spcBef>
              <a:buClrTx/>
              <a:buSzTx/>
              <a:buFontTx/>
              <a:buNone/>
            </a:pPr>
            <a:r>
              <a:rPr lang="en-GB" altLang="en-US" sz="1800">
                <a:solidFill>
                  <a:schemeClr val="tx1"/>
                </a:solidFill>
                <a:latin typeface="Arial" panose="020B0604020202020204" pitchFamily="34" charset="0"/>
              </a:rPr>
              <a:t>(DEA 2002, p.35)</a:t>
            </a:r>
          </a:p>
        </p:txBody>
      </p:sp>
      <p:sp>
        <p:nvSpPr>
          <p:cNvPr id="2" name="Oval Callout 1"/>
          <p:cNvSpPr/>
          <p:nvPr/>
        </p:nvSpPr>
        <p:spPr>
          <a:xfrm>
            <a:off x="5148064" y="1737361"/>
            <a:ext cx="3600400" cy="4139911"/>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Try this activity….</a:t>
            </a:r>
          </a:p>
        </p:txBody>
      </p:sp>
    </p:spTree>
    <p:extLst>
      <p:ext uri="{BB962C8B-B14F-4D97-AF65-F5344CB8AC3E}">
        <p14:creationId xmlns:p14="http://schemas.microsoft.com/office/powerpoint/2010/main" val="10271004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itle 1"/>
          <p:cNvSpPr>
            <a:spLocks noGrp="1"/>
          </p:cNvSpPr>
          <p:nvPr>
            <p:ph type="title"/>
          </p:nvPr>
        </p:nvSpPr>
        <p:spPr/>
        <p:txBody>
          <a:bodyPr/>
          <a:lstStyle/>
          <a:p>
            <a:r>
              <a:rPr lang="en-GB" altLang="en-US">
                <a:ea typeface="ＭＳ Ｐゴシック" panose="020B0600070205080204" pitchFamily="34" charset="-128"/>
              </a:rPr>
              <a:t>Llyfryddiaeth</a:t>
            </a:r>
            <a:br>
              <a:rPr lang="en-GB" altLang="en-US">
                <a:ea typeface="ＭＳ Ｐゴシック" panose="020B0600070205080204" pitchFamily="34" charset="-128"/>
              </a:rPr>
            </a:br>
            <a:r>
              <a:rPr lang="en-GB" altLang="en-US">
                <a:ea typeface="ＭＳ Ｐゴシック" panose="020B0600070205080204" pitchFamily="34" charset="-128"/>
              </a:rPr>
              <a:t>Bibliography</a:t>
            </a:r>
          </a:p>
        </p:txBody>
      </p:sp>
      <p:sp>
        <p:nvSpPr>
          <p:cNvPr id="23554" name="Content Placeholder 4"/>
          <p:cNvSpPr>
            <a:spLocks noGrp="1"/>
          </p:cNvSpPr>
          <p:nvPr>
            <p:ph idx="1"/>
          </p:nvPr>
        </p:nvSpPr>
        <p:spPr/>
        <p:txBody>
          <a:bodyPr/>
          <a:lstStyle/>
          <a:p>
            <a:pPr>
              <a:defRPr/>
            </a:pPr>
            <a:r>
              <a:rPr lang="en-GB" altLang="en-US" sz="1400" dirty="0">
                <a:ea typeface="+mn-ea"/>
              </a:rPr>
              <a:t>DEA, (2002) An Exploration of Black Perspectives in Global Youth Work. London: DEA Oxford</a:t>
            </a:r>
          </a:p>
          <a:p>
            <a:pPr>
              <a:defRPr/>
            </a:pPr>
            <a:r>
              <a:rPr lang="en-GB" altLang="en-US" sz="1400" dirty="0">
                <a:ea typeface="+mn-ea"/>
              </a:rPr>
              <a:t>DEA, (2007) Global Youth Work. London: DEA Oxford. </a:t>
            </a:r>
          </a:p>
          <a:p>
            <a:pPr>
              <a:defRPr/>
            </a:pPr>
            <a:r>
              <a:rPr lang="en-GB" altLang="en-US" sz="1400" dirty="0">
                <a:ea typeface="+mn-ea"/>
              </a:rPr>
              <a:t>Global Food Security, Your food is global </a:t>
            </a:r>
            <a:r>
              <a:rPr lang="en-GB" altLang="en-US" sz="1400" dirty="0">
                <a:ea typeface="+mn-ea"/>
                <a:hlinkClick r:id="rId2"/>
              </a:rPr>
              <a:t>http://www.foodsecurity.ac.uk/food/food-global.html</a:t>
            </a:r>
            <a:r>
              <a:rPr lang="en-GB" altLang="en-US" sz="1400" dirty="0">
                <a:ea typeface="+mn-ea"/>
              </a:rPr>
              <a:t> (Accessed: 27 February 2015)</a:t>
            </a:r>
          </a:p>
          <a:p>
            <a:pPr>
              <a:defRPr/>
            </a:pPr>
            <a:r>
              <a:rPr lang="en-GB" altLang="en-US" sz="1400" dirty="0" err="1">
                <a:ea typeface="+mn-ea"/>
              </a:rPr>
              <a:t>Freire</a:t>
            </a:r>
            <a:r>
              <a:rPr lang="en-GB" altLang="en-US" sz="1400" dirty="0">
                <a:ea typeface="+mn-ea"/>
              </a:rPr>
              <a:t>, P. (1993) Pedagogy of the oppressed. New rev. 20</a:t>
            </a:r>
            <a:r>
              <a:rPr lang="en-GB" altLang="en-US" sz="1400" baseline="30000" dirty="0">
                <a:ea typeface="+mn-ea"/>
              </a:rPr>
              <a:t>th</a:t>
            </a:r>
            <a:r>
              <a:rPr lang="en-GB" altLang="en-US" sz="1400" dirty="0">
                <a:ea typeface="+mn-ea"/>
              </a:rPr>
              <a:t>-Anniversary ed. New York: Continuum.  </a:t>
            </a:r>
          </a:p>
          <a:p>
            <a:pPr>
              <a:defRPr/>
            </a:pPr>
            <a:r>
              <a:rPr lang="en-GB" altLang="en-US" sz="1400" dirty="0" err="1">
                <a:ea typeface="+mn-ea"/>
              </a:rPr>
              <a:t>Sallah</a:t>
            </a:r>
            <a:r>
              <a:rPr lang="en-GB" altLang="en-US" sz="1400" dirty="0">
                <a:ea typeface="+mn-ea"/>
              </a:rPr>
              <a:t>, M. (2008) </a:t>
            </a:r>
            <a:r>
              <a:rPr lang="en-GB" altLang="en-US" sz="1400" i="1" dirty="0">
                <a:ea typeface="+mn-ea"/>
              </a:rPr>
              <a:t>The State of Global Youth Work in British HEIs</a:t>
            </a:r>
            <a:r>
              <a:rPr lang="en-GB" altLang="en-US" sz="1400" dirty="0">
                <a:ea typeface="+mn-ea"/>
              </a:rPr>
              <a:t>. Leicester: De Montfort University. </a:t>
            </a:r>
          </a:p>
          <a:p>
            <a:pPr>
              <a:defRPr/>
            </a:pPr>
            <a:r>
              <a:rPr lang="en-GB" altLang="en-US" sz="1400" dirty="0">
                <a:ea typeface="+mn-ea"/>
              </a:rPr>
              <a:t>Shiva, V. (2000) Poverty and Globalisation </a:t>
            </a:r>
            <a:r>
              <a:rPr lang="en-GB" altLang="en-US" sz="1400" dirty="0">
                <a:ea typeface="+mn-ea"/>
                <a:hlinkClick r:id="rId3"/>
              </a:rPr>
              <a:t>http://news.bbc.co.uk/hi/english/static/events/reith_2000/lecture5.stm</a:t>
            </a:r>
            <a:r>
              <a:rPr lang="en-GB" altLang="en-US" sz="1400" dirty="0">
                <a:ea typeface="+mn-ea"/>
              </a:rPr>
              <a:t>  (Accessed: 27 February 2015)</a:t>
            </a:r>
          </a:p>
          <a:p>
            <a:pPr>
              <a:buFont typeface="Symbol" charset="0"/>
              <a:buChar char=""/>
              <a:defRPr/>
            </a:pPr>
            <a:r>
              <a:rPr lang="en-GB" sz="1400" dirty="0"/>
              <a:t>Welsh Government (2015)  Program for Government </a:t>
            </a:r>
          </a:p>
          <a:p>
            <a:pPr marL="0" indent="0">
              <a:buFont typeface="Symbol" charset="0"/>
              <a:buNone/>
              <a:defRPr/>
            </a:pPr>
            <a:r>
              <a:rPr lang="en-GB" sz="1400" u="sng" dirty="0">
                <a:hlinkClick r:id="rId4"/>
              </a:rPr>
              <a:t>        </a:t>
            </a:r>
            <a:r>
              <a:rPr lang="en-GB" sz="1400" dirty="0">
                <a:hlinkClick r:id="rId4"/>
              </a:rPr>
              <a:t>http://wales.gov.uk/about/programmeforgov/about?lang=en</a:t>
            </a:r>
            <a:endParaRPr lang="en-GB" sz="1400" dirty="0"/>
          </a:p>
          <a:p>
            <a:pPr marL="0" indent="0">
              <a:buFont typeface="Symbol" charset="0"/>
              <a:buNone/>
              <a:defRPr/>
            </a:pPr>
            <a:r>
              <a:rPr lang="en-GB" sz="1400" dirty="0"/>
              <a:t>        (Accessed: 09/02/15) </a:t>
            </a:r>
          </a:p>
          <a:p>
            <a:pPr>
              <a:defRPr/>
            </a:pPr>
            <a:endParaRPr lang="en-GB" altLang="en-US" sz="1800" dirty="0">
              <a:ea typeface="+mn-ea"/>
            </a:endParaRPr>
          </a:p>
          <a:p>
            <a:pPr marL="0" indent="0">
              <a:buFont typeface="Symbol" panose="05050102010706020507" pitchFamily="18" charset="2"/>
              <a:buNone/>
              <a:defRPr/>
            </a:pPr>
            <a:endParaRPr lang="en-GB" altLang="en-US" dirty="0">
              <a:ea typeface="+mn-ea"/>
            </a:endParaRPr>
          </a:p>
        </p:txBody>
      </p:sp>
    </p:spTree>
    <p:extLst>
      <p:ext uri="{BB962C8B-B14F-4D97-AF65-F5344CB8AC3E}">
        <p14:creationId xmlns:p14="http://schemas.microsoft.com/office/powerpoint/2010/main" val="3643248323"/>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800</TotalTime>
  <Words>1668</Words>
  <Application>Microsoft Office PowerPoint</Application>
  <PresentationFormat>On-screen Show (4:3)</PresentationFormat>
  <Paragraphs>168</Paragraphs>
  <Slides>33</Slides>
  <Notes>7</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Akkurat</vt:lpstr>
      <vt:lpstr>MS PGothic</vt:lpstr>
      <vt:lpstr>Arial</vt:lpstr>
      <vt:lpstr>Calibri</vt:lpstr>
      <vt:lpstr>Calibri Light</vt:lpstr>
      <vt:lpstr>Courier New</vt:lpstr>
      <vt:lpstr>Symbol</vt:lpstr>
      <vt:lpstr>Retrospect</vt:lpstr>
      <vt:lpstr>Global Youth Work </vt:lpstr>
      <vt:lpstr>Aims: to Explore</vt:lpstr>
      <vt:lpstr>What is Global Youth Work? </vt:lpstr>
      <vt:lpstr>Global Youth Work Gwaith Ieuenctid Byd-eang</vt:lpstr>
      <vt:lpstr>Consider the following </vt:lpstr>
      <vt:lpstr>PowerPoint Presentation</vt:lpstr>
      <vt:lpstr>PowerPoint Presentation</vt:lpstr>
      <vt:lpstr>PowerPoint Presentation</vt:lpstr>
      <vt:lpstr>Well-being of Future Generations  (Wales), Act 2015 </vt:lpstr>
      <vt:lpstr>Personal Issues Materion Personol</vt:lpstr>
      <vt:lpstr>DEA  Research (1995) </vt:lpstr>
      <vt:lpstr>Why youth perceived to be limited? </vt:lpstr>
      <vt:lpstr>Why youth are powerful? </vt:lpstr>
      <vt:lpstr>10 key principles of |Global Youth Work </vt:lpstr>
      <vt:lpstr>10 key principles of |Global Youth Work </vt:lpstr>
      <vt:lpstr>Group Activity </vt:lpstr>
      <vt:lpstr>PowerPoint Presentation</vt:lpstr>
      <vt:lpstr>Examples of activities</vt:lpstr>
      <vt:lpstr>Breakfast Brecwast</vt:lpstr>
      <vt:lpstr>PowerPoint Presentation</vt:lpstr>
      <vt:lpstr>Your food is global  Bwyd Byd-eang</vt:lpstr>
      <vt:lpstr>The Coffee Chain Game (Oxfam)</vt:lpstr>
      <vt:lpstr>The Coffee Chain Game (Oxfam)</vt:lpstr>
      <vt:lpstr>Coffee Trail Llwybr Coffi</vt:lpstr>
      <vt:lpstr>Critical Understandings </vt:lpstr>
      <vt:lpstr>ESDGC in youth work </vt:lpstr>
      <vt:lpstr>Role of youth work practitioner </vt:lpstr>
      <vt:lpstr>Difficult to engage </vt:lpstr>
      <vt:lpstr>Themes </vt:lpstr>
      <vt:lpstr>Starting Points </vt:lpstr>
      <vt:lpstr>PowerPoint Presentation</vt:lpstr>
      <vt:lpstr>Feedback Adborth</vt:lpstr>
      <vt:lpstr>Llyfryddiaeth Bibliography</vt:lpstr>
    </vt:vector>
  </TitlesOfParts>
  <Company>Private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Origins of Sustainability Tarddiadau Cynaliadwyedd</dc:title>
  <dc:creator>Dolan Thomas</dc:creator>
  <cp:lastModifiedBy>Nichola Welton</cp:lastModifiedBy>
  <cp:revision>58</cp:revision>
  <cp:lastPrinted>2015-03-05T16:38:27Z</cp:lastPrinted>
  <dcterms:created xsi:type="dcterms:W3CDTF">2015-01-19T16:43:38Z</dcterms:created>
  <dcterms:modified xsi:type="dcterms:W3CDTF">2024-02-21T18:38:07Z</dcterms:modified>
</cp:coreProperties>
</file>