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0"/>
  </p:notesMasterIdLst>
  <p:handoutMasterIdLst>
    <p:handoutMasterId r:id="rId21"/>
  </p:handoutMasterIdLst>
  <p:sldIdLst>
    <p:sldId id="277" r:id="rId2"/>
    <p:sldId id="1113" r:id="rId3"/>
    <p:sldId id="1042" r:id="rId4"/>
    <p:sldId id="1043" r:id="rId5"/>
    <p:sldId id="1094" r:id="rId6"/>
    <p:sldId id="1133" r:id="rId7"/>
    <p:sldId id="1044" r:id="rId8"/>
    <p:sldId id="1153" r:id="rId9"/>
    <p:sldId id="1130" r:id="rId10"/>
    <p:sldId id="1131" r:id="rId11"/>
    <p:sldId id="1132" r:id="rId12"/>
    <p:sldId id="1129" r:id="rId13"/>
    <p:sldId id="1046" r:id="rId14"/>
    <p:sldId id="1142" r:id="rId15"/>
    <p:sldId id="1149" r:id="rId16"/>
    <p:sldId id="1150" r:id="rId17"/>
    <p:sldId id="1152" r:id="rId18"/>
    <p:sldId id="1114" r:id="rId19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E314088-292F-B6AC-E54D-EB8902863E51}" name="Shengfeng Mei" initials="SM" userId="S::s.mei@uwtsd.ac.uk::5ee32232-9136-4e4d-a76d-a15cb4de04f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96F315-79E4-4CFA-972B-E2AD26251770}" v="13" dt="2026-05-19T08:38:05.9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Themed Style 1 –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–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5758FB7-9AC5-4552-8A53-C91805E547FA}" styleName="Themed Style 1 –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271" autoAdjust="0"/>
    <p:restoredTop sz="96681" autoAdjust="0"/>
  </p:normalViewPr>
  <p:slideViewPr>
    <p:cSldViewPr snapToGrid="0">
      <p:cViewPr varScale="1">
        <p:scale>
          <a:sx n="112" d="100"/>
          <a:sy n="112" d="100"/>
        </p:scale>
        <p:origin x="64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072"/>
        <p:guide pos="210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ngfeng Mei" userId="5ee32232-9136-4e4d-a76d-a15cb4de04fe" providerId="ADAL" clId="{9BC6F194-A627-4641-BA57-64FFB30F2A81}"/>
    <pc:docChg chg="undo custSel addSld delSld modSld sldOrd">
      <pc:chgData name="Shengfeng Mei" userId="5ee32232-9136-4e4d-a76d-a15cb4de04fe" providerId="ADAL" clId="{9BC6F194-A627-4641-BA57-64FFB30F2A81}" dt="2026-05-19T08:43:12.641" v="505" actId="26606"/>
      <pc:docMkLst>
        <pc:docMk/>
      </pc:docMkLst>
      <pc:sldChg chg="addSp delSp modSp mod modClrScheme chgLayout">
        <pc:chgData name="Shengfeng Mei" userId="5ee32232-9136-4e4d-a76d-a15cb4de04fe" providerId="ADAL" clId="{9BC6F194-A627-4641-BA57-64FFB30F2A81}" dt="2026-05-19T08:43:12.641" v="505" actId="26606"/>
        <pc:sldMkLst>
          <pc:docMk/>
          <pc:sldMk cId="3684525499" sldId="1044"/>
        </pc:sldMkLst>
        <pc:spChg chg="mod">
          <ac:chgData name="Shengfeng Mei" userId="5ee32232-9136-4e4d-a76d-a15cb4de04fe" providerId="ADAL" clId="{9BC6F194-A627-4641-BA57-64FFB30F2A81}" dt="2026-05-19T08:43:12.641" v="505" actId="26606"/>
          <ac:spMkLst>
            <pc:docMk/>
            <pc:sldMk cId="3684525499" sldId="1044"/>
            <ac:spMk id="2" creationId="{00000000-0000-0000-0000-000000000000}"/>
          </ac:spMkLst>
        </pc:spChg>
        <pc:spChg chg="mod">
          <ac:chgData name="Shengfeng Mei" userId="5ee32232-9136-4e4d-a76d-a15cb4de04fe" providerId="ADAL" clId="{9BC6F194-A627-4641-BA57-64FFB30F2A81}" dt="2026-05-19T08:43:12.641" v="505" actId="26606"/>
          <ac:spMkLst>
            <pc:docMk/>
            <pc:sldMk cId="3684525499" sldId="1044"/>
            <ac:spMk id="3" creationId="{00000000-0000-0000-0000-000000000000}"/>
          </ac:spMkLst>
        </pc:spChg>
        <pc:spChg chg="add del mod">
          <ac:chgData name="Shengfeng Mei" userId="5ee32232-9136-4e4d-a76d-a15cb4de04fe" providerId="ADAL" clId="{9BC6F194-A627-4641-BA57-64FFB30F2A81}" dt="2026-05-19T08:43:12.625" v="504" actId="26606"/>
          <ac:spMkLst>
            <pc:docMk/>
            <pc:sldMk cId="3684525499" sldId="1044"/>
            <ac:spMk id="10" creationId="{5BE34BC1-379C-7336-FF6B-E037F3628FD8}"/>
          </ac:spMkLst>
        </pc:spChg>
        <pc:spChg chg="add del mod">
          <ac:chgData name="Shengfeng Mei" userId="5ee32232-9136-4e4d-a76d-a15cb4de04fe" providerId="ADAL" clId="{9BC6F194-A627-4641-BA57-64FFB30F2A81}" dt="2026-05-19T08:43:12.625" v="504" actId="26606"/>
          <ac:spMkLst>
            <pc:docMk/>
            <pc:sldMk cId="3684525499" sldId="1044"/>
            <ac:spMk id="12" creationId="{7EA283D2-E1C3-C509-874F-FEB8CE41551A}"/>
          </ac:spMkLst>
        </pc:spChg>
        <pc:spChg chg="add mod">
          <ac:chgData name="Shengfeng Mei" userId="5ee32232-9136-4e4d-a76d-a15cb4de04fe" providerId="ADAL" clId="{9BC6F194-A627-4641-BA57-64FFB30F2A81}" dt="2026-05-19T08:43:12.641" v="505" actId="26606"/>
          <ac:spMkLst>
            <pc:docMk/>
            <pc:sldMk cId="3684525499" sldId="1044"/>
            <ac:spMk id="14" creationId="{D2008BC3-ED57-3C03-4121-54A8F4A8DEAB}"/>
          </ac:spMkLst>
        </pc:spChg>
        <pc:spChg chg="add mod">
          <ac:chgData name="Shengfeng Mei" userId="5ee32232-9136-4e4d-a76d-a15cb4de04fe" providerId="ADAL" clId="{9BC6F194-A627-4641-BA57-64FFB30F2A81}" dt="2026-05-19T08:43:12.641" v="505" actId="26606"/>
          <ac:spMkLst>
            <pc:docMk/>
            <pc:sldMk cId="3684525499" sldId="1044"/>
            <ac:spMk id="15" creationId="{144D4CA7-6043-B21A-9CB7-D4F8CB49B730}"/>
          </ac:spMkLst>
        </pc:spChg>
        <pc:picChg chg="add mod">
          <ac:chgData name="Shengfeng Mei" userId="5ee32232-9136-4e4d-a76d-a15cb4de04fe" providerId="ADAL" clId="{9BC6F194-A627-4641-BA57-64FFB30F2A81}" dt="2026-05-19T08:43:12.641" v="505" actId="26606"/>
          <ac:picMkLst>
            <pc:docMk/>
            <pc:sldMk cId="3684525499" sldId="1044"/>
            <ac:picMk id="5" creationId="{97C5E3FC-235D-2C58-ECDF-151D27B2C7B9}"/>
          </ac:picMkLst>
        </pc:picChg>
      </pc:sldChg>
      <pc:sldChg chg="modSp add mod">
        <pc:chgData name="Shengfeng Mei" userId="5ee32232-9136-4e4d-a76d-a15cb4de04fe" providerId="ADAL" clId="{9BC6F194-A627-4641-BA57-64FFB30F2A81}" dt="2026-05-18T14:22:56.041" v="219" actId="20577"/>
        <pc:sldMkLst>
          <pc:docMk/>
          <pc:sldMk cId="1078117495" sldId="1149"/>
        </pc:sldMkLst>
        <pc:spChg chg="mod">
          <ac:chgData name="Shengfeng Mei" userId="5ee32232-9136-4e4d-a76d-a15cb4de04fe" providerId="ADAL" clId="{9BC6F194-A627-4641-BA57-64FFB30F2A81}" dt="2026-05-18T14:22:56.041" v="219" actId="20577"/>
          <ac:spMkLst>
            <pc:docMk/>
            <pc:sldMk cId="1078117495" sldId="1149"/>
            <ac:spMk id="2" creationId="{9571AA63-CE9A-432A-A586-C200008F7D9B}"/>
          </ac:spMkLst>
        </pc:spChg>
      </pc:sldChg>
      <pc:sldChg chg="addSp delSp modSp add mod chgLayout">
        <pc:chgData name="Shengfeng Mei" userId="5ee32232-9136-4e4d-a76d-a15cb4de04fe" providerId="ADAL" clId="{9BC6F194-A627-4641-BA57-64FFB30F2A81}" dt="2026-05-18T14:30:49.812" v="243" actId="11"/>
        <pc:sldMkLst>
          <pc:docMk/>
          <pc:sldMk cId="1414961968" sldId="1150"/>
        </pc:sldMkLst>
        <pc:spChg chg="add del mod">
          <ac:chgData name="Shengfeng Mei" userId="5ee32232-9136-4e4d-a76d-a15cb4de04fe" providerId="ADAL" clId="{9BC6F194-A627-4641-BA57-64FFB30F2A81}" dt="2026-05-18T14:21:49.603" v="188" actId="6264"/>
          <ac:spMkLst>
            <pc:docMk/>
            <pc:sldMk cId="1414961968" sldId="1150"/>
            <ac:spMk id="2" creationId="{30366DC9-8FEA-0045-50B5-C100CE238CBB}"/>
          </ac:spMkLst>
        </pc:spChg>
        <pc:spChg chg="mod ord">
          <ac:chgData name="Shengfeng Mei" userId="5ee32232-9136-4e4d-a76d-a15cb4de04fe" providerId="ADAL" clId="{9BC6F194-A627-4641-BA57-64FFB30F2A81}" dt="2026-05-18T14:30:49.812" v="243" actId="11"/>
          <ac:spMkLst>
            <pc:docMk/>
            <pc:sldMk cId="1414961968" sldId="1150"/>
            <ac:spMk id="3" creationId="{B976D0A6-A65A-1533-5AB8-1B06B3E0DCAF}"/>
          </ac:spMkLst>
        </pc:spChg>
        <pc:spChg chg="add mod ord">
          <ac:chgData name="Shengfeng Mei" userId="5ee32232-9136-4e4d-a76d-a15cb4de04fe" providerId="ADAL" clId="{9BC6F194-A627-4641-BA57-64FFB30F2A81}" dt="2026-05-18T14:22:03.071" v="202" actId="20577"/>
          <ac:spMkLst>
            <pc:docMk/>
            <pc:sldMk cId="1414961968" sldId="1150"/>
            <ac:spMk id="4" creationId="{29CCE6D1-8164-23D8-D049-EEF378F62B64}"/>
          </ac:spMkLst>
        </pc:spChg>
      </pc:sldChg>
      <pc:sldChg chg="modSp add del mod ord">
        <pc:chgData name="Shengfeng Mei" userId="5ee32232-9136-4e4d-a76d-a15cb4de04fe" providerId="ADAL" clId="{9BC6F194-A627-4641-BA57-64FFB30F2A81}" dt="2026-05-18T14:22:52.511" v="217" actId="47"/>
        <pc:sldMkLst>
          <pc:docMk/>
          <pc:sldMk cId="2915468747" sldId="1151"/>
        </pc:sldMkLst>
        <pc:spChg chg="mod">
          <ac:chgData name="Shengfeng Mei" userId="5ee32232-9136-4e4d-a76d-a15cb4de04fe" providerId="ADAL" clId="{9BC6F194-A627-4641-BA57-64FFB30F2A81}" dt="2026-05-18T14:14:45.403" v="51" actId="20577"/>
          <ac:spMkLst>
            <pc:docMk/>
            <pc:sldMk cId="2915468747" sldId="1151"/>
            <ac:spMk id="2" creationId="{8E162BFC-3892-B144-9F92-528B9D94953C}"/>
          </ac:spMkLst>
        </pc:spChg>
      </pc:sldChg>
      <pc:sldChg chg="addSp delSp modSp add mod ord chgLayout">
        <pc:chgData name="Shengfeng Mei" userId="5ee32232-9136-4e4d-a76d-a15cb4de04fe" providerId="ADAL" clId="{9BC6F194-A627-4641-BA57-64FFB30F2A81}" dt="2026-05-18T14:22:24.582" v="213" actId="403"/>
        <pc:sldMkLst>
          <pc:docMk/>
          <pc:sldMk cId="2983421415" sldId="1152"/>
        </pc:sldMkLst>
        <pc:spChg chg="add del mod">
          <ac:chgData name="Shengfeng Mei" userId="5ee32232-9136-4e4d-a76d-a15cb4de04fe" providerId="ADAL" clId="{9BC6F194-A627-4641-BA57-64FFB30F2A81}" dt="2026-05-18T14:22:14.471" v="204" actId="6264"/>
          <ac:spMkLst>
            <pc:docMk/>
            <pc:sldMk cId="2983421415" sldId="1152"/>
            <ac:spMk id="2" creationId="{11A3B50D-F12E-2D8B-B901-B3E2B0F0FE16}"/>
          </ac:spMkLst>
        </pc:spChg>
        <pc:spChg chg="mod ord">
          <ac:chgData name="Shengfeng Mei" userId="5ee32232-9136-4e4d-a76d-a15cb4de04fe" providerId="ADAL" clId="{9BC6F194-A627-4641-BA57-64FFB30F2A81}" dt="2026-05-18T14:22:24.582" v="213" actId="403"/>
          <ac:spMkLst>
            <pc:docMk/>
            <pc:sldMk cId="2983421415" sldId="1152"/>
            <ac:spMk id="3" creationId="{59FEA956-2E66-7F07-CEE2-FFBAA63AD3D5}"/>
          </ac:spMkLst>
        </pc:spChg>
        <pc:spChg chg="add mod ord">
          <ac:chgData name="Shengfeng Mei" userId="5ee32232-9136-4e4d-a76d-a15cb4de04fe" providerId="ADAL" clId="{9BC6F194-A627-4641-BA57-64FFB30F2A81}" dt="2026-05-18T14:22:17.293" v="210" actId="20577"/>
          <ac:spMkLst>
            <pc:docMk/>
            <pc:sldMk cId="2983421415" sldId="1152"/>
            <ac:spMk id="4" creationId="{D2B3B25F-DD3C-C1AB-8C31-3545E7CEB276}"/>
          </ac:spMkLst>
        </pc:spChg>
      </pc:sldChg>
      <pc:sldChg chg="add">
        <pc:chgData name="Shengfeng Mei" userId="5ee32232-9136-4e4d-a76d-a15cb4de04fe" providerId="ADAL" clId="{9BC6F194-A627-4641-BA57-64FFB30F2A81}" dt="2026-05-19T08:35:15.762" v="244" actId="2890"/>
        <pc:sldMkLst>
          <pc:docMk/>
          <pc:sldMk cId="2295096961" sldId="1153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745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92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57E188-2B22-57F1-F03B-F9A1D6FE5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CFEC37-7165-4E28-411D-6C661EF0B1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9917F7-5C3E-E93D-019F-6DBCB94316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7282C4-7E62-7694-5FDF-E46BCF1B02B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385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E48A01-EE2E-2BB7-5662-538588C2F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89B16A-06FA-0939-3FD8-5EFF8BEC72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101DCB-04AA-4316-7371-9210F613CB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3D3982-49E3-4E49-6477-01C29FC66C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0006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999199-A308-EAA1-CE4B-5996431286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30DECF-2C99-4639-B99A-BA87477E92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0BE40F-6637-0AD4-6636-38BA7BB26F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EA71D5-9C1A-AC76-0363-5753B455183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834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950816-57F9-316B-29C6-5E45AA6449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BFBAA8-7345-7749-9295-2E92FCA263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585F73-04BC-EF66-E154-FDE00EAF08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B8C511-3F84-B72E-7B18-4E9A954CBE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788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216376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609600" y="3962401"/>
            <a:ext cx="10972800" cy="216376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5292" y="6172201"/>
            <a:ext cx="11460480" cy="2354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5/19/2026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1873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216376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609600" y="3962401"/>
            <a:ext cx="10972800" cy="216376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5292" y="6172201"/>
            <a:ext cx="11460480" cy="2354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5/19/2026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idx="14"/>
          </p:nvPr>
        </p:nvSpPr>
        <p:spPr>
          <a:xfrm>
            <a:off x="812800" y="4114801"/>
            <a:ext cx="10972800" cy="216376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769615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609600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609600" y="2362201"/>
            <a:ext cx="10972800" cy="533400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5292" y="6172201"/>
            <a:ext cx="11460480" cy="2354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5/19/2026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idx="14"/>
          </p:nvPr>
        </p:nvSpPr>
        <p:spPr>
          <a:xfrm>
            <a:off x="609600" y="3048000"/>
            <a:ext cx="10972800" cy="533400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5"/>
          </p:nvPr>
        </p:nvSpPr>
        <p:spPr>
          <a:xfrm>
            <a:off x="609600" y="3810000"/>
            <a:ext cx="10972800" cy="533400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6"/>
          </p:nvPr>
        </p:nvSpPr>
        <p:spPr>
          <a:xfrm>
            <a:off x="609600" y="4648200"/>
            <a:ext cx="10972800" cy="533400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7"/>
          </p:nvPr>
        </p:nvSpPr>
        <p:spPr>
          <a:xfrm>
            <a:off x="812800" y="4800600"/>
            <a:ext cx="10972800" cy="533400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08668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9" r:id="rId12"/>
    <p:sldLayoutId id="2147483790" r:id="rId13"/>
    <p:sldLayoutId id="2147483791" r:id="rId14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course/section.php?id=185812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course/section.php?id=207579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course/section.php?id=207579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08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accent2"/>
                </a:solidFill>
              </a:rPr>
              <a:t>MBA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2095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>
                <a:solidFill>
                  <a:schemeClr val="accent2"/>
                </a:solidFill>
              </a:rPr>
              <a:t>Financial Management</a:t>
            </a:r>
          </a:p>
          <a:p>
            <a:pPr eaLnBrk="1" hangingPunct="1"/>
            <a:r>
              <a:rPr lang="en-GB" altLang="en-US">
                <a:solidFill>
                  <a:schemeClr val="accent2"/>
                </a:solidFill>
              </a:rPr>
              <a:t>Week 2</a:t>
            </a:r>
          </a:p>
          <a:p>
            <a:pPr eaLnBrk="1" hangingPunct="1"/>
            <a:endParaRPr lang="en-GB" altLang="en-US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4800" b="1">
                <a:solidFill>
                  <a:schemeClr val="accent2"/>
                </a:solidFill>
              </a:rPr>
              <a:t>Income Statements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768408" y="6453337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6E0D3-305E-22F7-DD07-91205DA1F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Arial"/>
                <a:cs typeface="Arial"/>
              </a:rPr>
              <a:t>Week 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45A68-4896-52B8-AF6B-9634B81EF4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>
                <a:latin typeface="Arial"/>
                <a:cs typeface="Arial"/>
              </a:rPr>
              <a:t>The Income Statement</a:t>
            </a:r>
          </a:p>
          <a:p>
            <a:r>
              <a:rPr lang="en-GB" sz="2800" dirty="0">
                <a:latin typeface="Arial"/>
                <a:cs typeface="Arial"/>
              </a:rPr>
              <a:t>Key concepts</a:t>
            </a:r>
          </a:p>
          <a:p>
            <a:r>
              <a:rPr lang="en-GB" sz="2800" dirty="0">
                <a:latin typeface="Arial"/>
                <a:cs typeface="Arial"/>
              </a:rPr>
              <a:t>Examples</a:t>
            </a:r>
            <a:endParaRPr lang="en-GB" dirty="0">
              <a:latin typeface="Myriad Pro"/>
              <a:cs typeface="Arial"/>
            </a:endParaRPr>
          </a:p>
          <a:p>
            <a:endParaRPr lang="en-GB" sz="2800" dirty="0">
              <a:cs typeface="Arial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3858A-ECFB-07F7-A828-699534154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63FADB-C2AE-B586-88DF-7E84CE7B4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775C8E90-18D0-F67D-0B5F-C9B265EF2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59351"/>
            <a:ext cx="2375650" cy="13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en-US" sz="900">
                <a:solidFill>
                  <a:srgbClr val="81A1C1"/>
                </a:solidFill>
                <a:latin typeface="Arial Unicode MS"/>
                <a:ea typeface="var(--ds-font-family-code)"/>
              </a:rPr>
              <a:t>-</a:t>
            </a:r>
            <a:r>
              <a:rPr lang="en-US" altLang="en-US" sz="900">
                <a:solidFill>
                  <a:srgbClr val="FFFFFF"/>
                </a:solidFill>
                <a:latin typeface="Arial Unicode MS"/>
                <a:ea typeface="var(--ds-font-family-code)"/>
              </a:rPr>
              <a:t> Key concepts, examples, and family analogy</a:t>
            </a:r>
            <a:r>
              <a:rPr lang="en-US" altLang="en-US" sz="800"/>
              <a:t> 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3549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1536" y="370241"/>
            <a:ext cx="8020664" cy="646331"/>
          </a:xfrm>
        </p:spPr>
        <p:txBody>
          <a:bodyPr wrap="square">
            <a:spAutoFit/>
          </a:bodyPr>
          <a:lstStyle/>
          <a:p>
            <a:r>
              <a:rPr lang="en-US" sz="3600">
                <a:latin typeface="Arial"/>
                <a:cs typeface="Arial"/>
              </a:rPr>
              <a:t>The Income Statement Overview </a:t>
            </a:r>
            <a:endParaRPr lang="en-US" sz="200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3256" y="1340768"/>
            <a:ext cx="11177360" cy="3083921"/>
          </a:xfrm>
        </p:spPr>
        <p:txBody>
          <a:bodyPr wrap="square">
            <a:spAutoFit/>
          </a:bodyPr>
          <a:lstStyle/>
          <a:p>
            <a:r>
              <a:rPr lang="en-US" altLang="en-US" sz="3600">
                <a:latin typeface="Arial"/>
                <a:ea typeface="ＭＳ Ｐゴシック"/>
                <a:cs typeface="Arial"/>
              </a:rPr>
              <a:t>Also known as the Profit &amp; Loss (or </a:t>
            </a:r>
            <a:r>
              <a:rPr lang="en-US" altLang="en-US" sz="3600" err="1">
                <a:highlight>
                  <a:srgbClr val="FFFF00"/>
                </a:highlight>
                <a:latin typeface="Arial"/>
                <a:ea typeface="ＭＳ Ｐゴシック"/>
                <a:cs typeface="Arial"/>
              </a:rPr>
              <a:t>PnL</a:t>
            </a:r>
            <a:r>
              <a:rPr lang="en-US" altLang="en-US" sz="3600">
                <a:latin typeface="Arial"/>
                <a:ea typeface="ＭＳ Ｐゴシック"/>
                <a:cs typeface="Arial"/>
              </a:rPr>
              <a:t>, </a:t>
            </a:r>
            <a:r>
              <a:rPr lang="en-US" altLang="en-US" sz="3600">
                <a:highlight>
                  <a:srgbClr val="FFFF00"/>
                </a:highlight>
                <a:latin typeface="Arial"/>
                <a:ea typeface="ＭＳ Ｐゴシック"/>
                <a:cs typeface="Arial"/>
              </a:rPr>
              <a:t>P&amp;L</a:t>
            </a:r>
            <a:r>
              <a:rPr lang="en-US" altLang="en-US" sz="3600">
                <a:latin typeface="Arial"/>
                <a:ea typeface="ＭＳ Ｐゴシック"/>
                <a:cs typeface="Arial"/>
              </a:rPr>
              <a:t>) statement</a:t>
            </a:r>
          </a:p>
          <a:p>
            <a:r>
              <a:rPr lang="en-US" altLang="en-US" sz="3600">
                <a:latin typeface="Arial"/>
                <a:ea typeface="ＭＳ Ｐゴシック"/>
                <a:cs typeface="Arial"/>
              </a:rPr>
              <a:t>Measures results of firm’s operations over a specific period.</a:t>
            </a:r>
          </a:p>
          <a:p>
            <a:r>
              <a:rPr lang="en-US" altLang="en-US" sz="3600">
                <a:latin typeface="Arial"/>
                <a:ea typeface="ＭＳ Ｐゴシック"/>
                <a:cs typeface="Arial"/>
              </a:rPr>
              <a:t>Formula: </a:t>
            </a:r>
            <a:r>
              <a:rPr lang="en-US" altLang="en-US" sz="3600" b="1">
                <a:latin typeface="Arial"/>
                <a:ea typeface="ＭＳ Ｐゴシック"/>
                <a:cs typeface="Arial"/>
              </a:rPr>
              <a:t>Sales − Expenses = Profits</a:t>
            </a:r>
          </a:p>
        </p:txBody>
      </p:sp>
    </p:spTree>
    <p:extLst>
      <p:ext uri="{BB962C8B-B14F-4D97-AF65-F5344CB8AC3E}">
        <p14:creationId xmlns:p14="http://schemas.microsoft.com/office/powerpoint/2010/main" val="2143587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1704" y="366324"/>
            <a:ext cx="8030496" cy="646331"/>
          </a:xfrm>
        </p:spPr>
        <p:txBody>
          <a:bodyPr wrap="square">
            <a:spAutoFit/>
          </a:bodyPr>
          <a:lstStyle/>
          <a:p>
            <a:r>
              <a:rPr lang="en-US" altLang="en-US" sz="3600">
                <a:latin typeface="Arial"/>
                <a:ea typeface="ＭＳ Ｐゴシック"/>
                <a:cs typeface="Arial"/>
              </a:rPr>
              <a:t>Key Terms </a:t>
            </a:r>
            <a:r>
              <a:rPr lang="en-US" altLang="en-US" sz="2800">
                <a:latin typeface="Arial"/>
                <a:ea typeface="ＭＳ Ｐゴシック"/>
                <a:cs typeface="Arial"/>
              </a:rPr>
              <a:t>(1 of 2)</a:t>
            </a:r>
            <a:endParaRPr lang="en-US" sz="2000">
              <a:latin typeface="Arial"/>
              <a:ea typeface="ＭＳ Ｐゴシック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384" y="1219111"/>
            <a:ext cx="11017224" cy="2936188"/>
          </a:xfrm>
        </p:spPr>
        <p:txBody>
          <a:bodyPr wrap="square">
            <a:spAutoFit/>
          </a:bodyPr>
          <a:lstStyle/>
          <a:p>
            <a:r>
              <a:rPr lang="en-US" altLang="en-US" sz="2800" b="1">
                <a:latin typeface="Arial"/>
                <a:ea typeface="ＭＳ Ｐゴシック"/>
                <a:cs typeface="Arial"/>
              </a:rPr>
              <a:t>Revenue (Sales)</a:t>
            </a:r>
          </a:p>
          <a:p>
            <a:pPr lvl="1"/>
            <a:r>
              <a:rPr lang="en-US" altLang="en-US">
                <a:latin typeface="Arial"/>
                <a:cs typeface="Arial"/>
              </a:rPr>
              <a:t>Money derived from selling the company’s product or service (e.g. Bakery’s monthly income from bread sales)</a:t>
            </a:r>
          </a:p>
          <a:p>
            <a:r>
              <a:rPr lang="en-US" altLang="en-US" sz="2800" b="1">
                <a:latin typeface="Arial"/>
                <a:ea typeface="ＭＳ Ｐゴシック"/>
                <a:cs typeface="Arial"/>
              </a:rPr>
              <a:t>Cost of Goods Sold (COGS) or Cost of Sales (COS)</a:t>
            </a:r>
          </a:p>
          <a:p>
            <a:pPr lvl="1"/>
            <a:r>
              <a:rPr lang="en-US" altLang="en-US">
                <a:latin typeface="Arial"/>
                <a:cs typeface="Arial"/>
              </a:rPr>
              <a:t>The cost of producing or acquiring the goods or services to be sold (e.g. Cost of flour, sugar, and labor for a bakery)</a:t>
            </a:r>
            <a:endParaRPr lang="en-US" altLang="en-US">
              <a:latin typeface="Arial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75694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1704" y="370410"/>
            <a:ext cx="8106696" cy="646331"/>
          </a:xfrm>
        </p:spPr>
        <p:txBody>
          <a:bodyPr wrap="square">
            <a:spAutoFit/>
          </a:bodyPr>
          <a:lstStyle/>
          <a:p>
            <a:r>
              <a:rPr lang="en-US" altLang="en-US" sz="3600">
                <a:latin typeface="Arial"/>
                <a:ea typeface="ＭＳ Ｐゴシック"/>
                <a:cs typeface="Arial"/>
              </a:rPr>
              <a:t>Key Terms </a:t>
            </a:r>
            <a:r>
              <a:rPr lang="en-US" altLang="en-US" sz="2800">
                <a:latin typeface="Arial"/>
                <a:ea typeface="ＭＳ Ｐゴシック"/>
                <a:cs typeface="Arial"/>
              </a:rPr>
              <a:t>(2 of 2)</a:t>
            </a:r>
            <a:endParaRPr lang="en-IN" sz="2800">
              <a:latin typeface="Arial"/>
              <a:ea typeface="ＭＳ Ｐゴシック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384" y="1216846"/>
            <a:ext cx="11017224" cy="4044184"/>
          </a:xfrm>
        </p:spPr>
        <p:txBody>
          <a:bodyPr wrap="square">
            <a:spAutoFit/>
          </a:bodyPr>
          <a:lstStyle/>
          <a:p>
            <a:r>
              <a:rPr lang="en-US" altLang="en-US" sz="2800" b="1" dirty="0">
                <a:latin typeface="Arial"/>
                <a:ea typeface="ＭＳ Ｐゴシック"/>
                <a:cs typeface="Arial"/>
              </a:rPr>
              <a:t>Operating Expenses</a:t>
            </a:r>
          </a:p>
          <a:p>
            <a:pPr lvl="1"/>
            <a:r>
              <a:rPr lang="en-US" altLang="en-US" dirty="0">
                <a:latin typeface="Arial"/>
                <a:cs typeface="Arial"/>
              </a:rPr>
              <a:t>Expenses related to marketing and distributing the product or service, general administrative expenses and depreciation expense (e.g. Rent, utility bills, advertisement)</a:t>
            </a:r>
            <a:endParaRPr lang="en-US" altLang="en-US" b="1" dirty="0">
              <a:latin typeface="Arial"/>
              <a:ea typeface="ＭＳ Ｐゴシック" pitchFamily="34" charset="-128"/>
              <a:cs typeface="Arial"/>
            </a:endParaRPr>
          </a:p>
          <a:p>
            <a:r>
              <a:rPr lang="en-US" altLang="en-US" sz="2800" b="1" dirty="0">
                <a:latin typeface="Arial"/>
                <a:ea typeface="ＭＳ Ｐゴシック"/>
                <a:cs typeface="Arial"/>
              </a:rPr>
              <a:t>Financing Costs</a:t>
            </a:r>
          </a:p>
          <a:p>
            <a:pPr lvl="1"/>
            <a:r>
              <a:rPr lang="en-US" altLang="en-US" dirty="0">
                <a:latin typeface="Arial"/>
                <a:cs typeface="Arial"/>
              </a:rPr>
              <a:t>Interest paid on a loan</a:t>
            </a:r>
            <a:endParaRPr lang="en-US" altLang="en-US" b="1" dirty="0">
              <a:latin typeface="Arial"/>
              <a:ea typeface="ＭＳ Ｐゴシック" pitchFamily="34" charset="-128"/>
              <a:cs typeface="Arial"/>
            </a:endParaRPr>
          </a:p>
          <a:p>
            <a:r>
              <a:rPr lang="en-US" altLang="en-US" sz="2800" b="1" dirty="0">
                <a:latin typeface="Arial"/>
                <a:ea typeface="ＭＳ Ｐゴシック"/>
                <a:cs typeface="Arial"/>
              </a:rPr>
              <a:t>Tax Expenses</a:t>
            </a:r>
          </a:p>
          <a:p>
            <a:pPr lvl="1"/>
            <a:r>
              <a:rPr lang="en-US" altLang="en-US" dirty="0">
                <a:latin typeface="Arial"/>
                <a:cs typeface="Arial"/>
              </a:rPr>
              <a:t>Amount of taxes owed, based upon </a:t>
            </a:r>
            <a:r>
              <a:rPr lang="en-US" altLang="en-US" dirty="0">
                <a:highlight>
                  <a:srgbClr val="FFFF00"/>
                </a:highlight>
                <a:latin typeface="Arial"/>
                <a:cs typeface="Arial"/>
              </a:rPr>
              <a:t>taxable income</a:t>
            </a:r>
            <a:endParaRPr lang="en-US" altLang="en-US" dirty="0">
              <a:highlight>
                <a:srgbClr val="FFFF00"/>
              </a:highlight>
              <a:latin typeface="Arial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99087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935DAB-FB9A-BFE1-62F6-3FF010396C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5E713-FA6E-C272-B4BE-F8AA2E363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1704" y="370410"/>
            <a:ext cx="8106696" cy="646331"/>
          </a:xfrm>
        </p:spPr>
        <p:txBody>
          <a:bodyPr wrap="square">
            <a:spAutoFit/>
          </a:bodyPr>
          <a:lstStyle/>
          <a:p>
            <a:r>
              <a:rPr lang="en-US" altLang="en-US" sz="3600">
                <a:latin typeface="Arial"/>
                <a:ea typeface="ＭＳ Ｐゴシック"/>
                <a:cs typeface="Arial"/>
              </a:rPr>
              <a:t>Income Statement Structure</a:t>
            </a:r>
            <a:endParaRPr lang="en-IN" sz="2800">
              <a:latin typeface="Arial"/>
              <a:ea typeface="ＭＳ Ｐゴシック"/>
              <a:cs typeface="Arial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B403CC0-F069-2C2C-7B51-42542522CE2A}"/>
              </a:ext>
            </a:extLst>
          </p:cNvPr>
          <p:cNvSpPr txBox="1">
            <a:spLocks/>
          </p:cNvSpPr>
          <p:nvPr/>
        </p:nvSpPr>
        <p:spPr bwMode="auto">
          <a:xfrm>
            <a:off x="263352" y="1196752"/>
            <a:ext cx="7272808" cy="336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800">
                <a:latin typeface="Arial"/>
                <a:ea typeface="ＭＳ Ｐゴシック"/>
                <a:cs typeface="Arial"/>
              </a:rPr>
              <a:t>Revenue – COGS = </a:t>
            </a:r>
            <a:r>
              <a:rPr lang="en-US" altLang="en-US" sz="2800" b="1">
                <a:latin typeface="Arial"/>
                <a:ea typeface="ＭＳ Ｐゴシック"/>
                <a:cs typeface="Arial"/>
              </a:rPr>
              <a:t>Gross Profit</a:t>
            </a:r>
          </a:p>
          <a:p>
            <a:r>
              <a:rPr lang="en-US" altLang="en-US" sz="2800">
                <a:latin typeface="Arial"/>
                <a:ea typeface="ＭＳ Ｐゴシック"/>
                <a:cs typeface="Arial"/>
              </a:rPr>
              <a:t>Gross Profit – Operating Expenses = </a:t>
            </a:r>
            <a:r>
              <a:rPr lang="en-US" altLang="en-US" sz="2800" b="1">
                <a:latin typeface="Arial"/>
                <a:ea typeface="ＭＳ Ｐゴシック"/>
                <a:cs typeface="Arial"/>
              </a:rPr>
              <a:t>Operating Income</a:t>
            </a:r>
            <a:r>
              <a:rPr lang="en-US" altLang="en-US" sz="2800">
                <a:latin typeface="Arial"/>
                <a:ea typeface="ＭＳ Ｐゴシック"/>
                <a:cs typeface="Arial"/>
              </a:rPr>
              <a:t> </a:t>
            </a:r>
            <a:r>
              <a:rPr lang="en-US" altLang="en-US" sz="280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(EBIT)</a:t>
            </a:r>
          </a:p>
          <a:p>
            <a:r>
              <a:rPr lang="en-US" altLang="en-US" sz="2800">
                <a:latin typeface="Arial"/>
                <a:ea typeface="ＭＳ Ｐゴシック"/>
                <a:cs typeface="Arial"/>
              </a:rPr>
              <a:t>Operating Income – Interest Expense = Earnings before taxes</a:t>
            </a:r>
          </a:p>
          <a:p>
            <a:r>
              <a:rPr lang="en-US" altLang="en-US" sz="2800">
                <a:latin typeface="Arial"/>
                <a:ea typeface="ＭＳ Ｐゴシック"/>
                <a:cs typeface="Arial"/>
              </a:rPr>
              <a:t>Earnings before taxes – Income Tax = </a:t>
            </a:r>
            <a:r>
              <a:rPr lang="en-US" altLang="en-US" sz="2800" b="1">
                <a:latin typeface="Arial"/>
                <a:ea typeface="ＭＳ Ｐゴシック"/>
                <a:cs typeface="Arial"/>
              </a:rPr>
              <a:t>Net Income</a:t>
            </a:r>
          </a:p>
        </p:txBody>
      </p:sp>
      <p:pic>
        <p:nvPicPr>
          <p:cNvPr id="6" name="Picture 2" descr="The diagram shows the following elements of the income statement and how they are related.&#10;&#10;Sales (revenue)&#10;[minus]&#10;Cost of goods sold (cost of producing or acquiring product or service to be sold)&#10;[equals]&#10;Gross profit&#10;[minus]&#10;Operating expenses (marketing and selling, general and administrative, and depreciation expenses)&#10;[equals]&#10;Operating income (earnings before interest and taxes)&#10;[minus]&#10;Interest expense (cost of borrowing money)&#10;[equals]&#10;Earnings before taxes&#10;[minus]&#10;Income tax&#10;[equals]&#10;Net income&#10;&#10;The diagram indicates that sales, cost of goods sold, gross profit, operating expenses, and operating income are the result of operating activities.&#10;&#10;Interest expense is the result of borrowing money.&#10;">
            <a:extLst>
              <a:ext uri="{FF2B5EF4-FFF2-40B4-BE49-F238E27FC236}">
                <a16:creationId xmlns:a16="http://schemas.microsoft.com/office/drawing/2014/main" id="{65183131-A614-99EC-C294-0F6B6019D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961" y="1196752"/>
            <a:ext cx="2924746" cy="55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329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wrap="square" anchor="ctr">
            <a:normAutofit/>
          </a:bodyPr>
          <a:lstStyle/>
          <a:p>
            <a:r>
              <a:rPr lang="en-US"/>
              <a:t>A</a:t>
            </a:r>
            <a:r>
              <a:rPr lang="en-US" altLang="zh-CN"/>
              <a:t>ctivity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 wrap="square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altLang="en-US" sz="2200"/>
              <a:t>Can you rank the items of income statement in a correct order?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2200"/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2200"/>
              <a:t>Check “Week 2 What is the order of income statement?” in </a:t>
            </a:r>
            <a:r>
              <a:rPr lang="en-GB" sz="2200">
                <a:hlinkClick r:id="rId3"/>
              </a:rPr>
              <a:t>Tile: Week 2 - Income Statement | Financial Management (LCMB7002_LON) | Home</a:t>
            </a:r>
            <a:endParaRPr lang="en-GB" sz="2200"/>
          </a:p>
          <a:p>
            <a:pPr marL="0" indent="0">
              <a:lnSpc>
                <a:spcPct val="90000"/>
              </a:lnSpc>
              <a:buNone/>
            </a:pPr>
            <a:endParaRPr lang="en-GB" altLang="en-US" sz="2200"/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2200"/>
              <a:t>Take out your phone and scan the QR code from </a:t>
            </a:r>
            <a:r>
              <a:rPr lang="en-US" altLang="en-US" sz="2200" err="1"/>
              <a:t>Vevox</a:t>
            </a:r>
            <a:r>
              <a:rPr lang="en-US" altLang="en-US" sz="2200"/>
              <a:t>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C5E3FC-235D-2C58-ECDF-151D27B2C7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0" y="2080246"/>
            <a:ext cx="5384800" cy="3028950"/>
          </a:xfrm>
          <a:prstGeom prst="rect">
            <a:avLst/>
          </a:prstGeom>
          <a:noFill/>
        </p:spPr>
      </p:pic>
      <p:sp>
        <p:nvSpPr>
          <p:cNvPr id="14" name="Date Placeholder 4">
            <a:extLst>
              <a:ext uri="{FF2B5EF4-FFF2-40B4-BE49-F238E27FC236}">
                <a16:creationId xmlns:a16="http://schemas.microsoft.com/office/drawing/2014/main" id="{D2008BC3-ED57-3C03-4121-54A8F4A8D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F7614AD2-EBEE-4B9C-B8EB-7B45076136C4}" type="datetime1">
              <a:rPr lang="en-GB" altLang="en-US" smtClean="0"/>
              <a:pPr>
                <a:spcAft>
                  <a:spcPts val="600"/>
                </a:spcAft>
                <a:defRPr/>
              </a:pPr>
              <a:t>19/05/2026</a:t>
            </a:fld>
            <a:endParaRPr lang="en-GB" alt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144D4CA7-6043-B21A-9CB7-D4F8CB49B73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386495F9-B3F5-4DDF-9323-6CEC80C52C17}" type="slidenum">
              <a:rPr lang="en-GB" altLang="en-US" smtClean="0"/>
              <a:pPr>
                <a:spcAft>
                  <a:spcPts val="600"/>
                </a:spcAft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84525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B6C98B-7976-5909-C4D4-43501F0C4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3C24D-46DF-71F2-0003-1A9CADEE1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536" y="376277"/>
            <a:ext cx="8173064" cy="646331"/>
          </a:xfrm>
        </p:spPr>
        <p:txBody>
          <a:bodyPr wrap="square">
            <a:spAutoFit/>
          </a:bodyPr>
          <a:lstStyle/>
          <a:p>
            <a:r>
              <a:rPr lang="en-US" sz="3600">
                <a:latin typeface="Arial"/>
                <a:cs typeface="Arial"/>
              </a:rPr>
              <a:t>Common-Sized Income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46C19F-C46C-F60C-872C-7FAB74271D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392" y="1263989"/>
            <a:ext cx="10873208" cy="2505301"/>
          </a:xfrm>
        </p:spPr>
        <p:txBody>
          <a:bodyPr wrap="square">
            <a:spAutoFit/>
          </a:bodyPr>
          <a:lstStyle/>
          <a:p>
            <a:r>
              <a:rPr lang="en-GB" altLang="en-US" sz="2800">
                <a:latin typeface="Arial"/>
                <a:ea typeface="ＭＳ Ｐゴシック"/>
                <a:cs typeface="Arial"/>
              </a:rPr>
              <a:t>Converts income statement figures into percentages of sales</a:t>
            </a:r>
          </a:p>
          <a:p>
            <a:r>
              <a:rPr lang="en-GB" altLang="en-US" sz="2800">
                <a:latin typeface="Arial"/>
                <a:ea typeface="ＭＳ Ｐゴシック"/>
                <a:cs typeface="Arial"/>
              </a:rPr>
              <a:t>Next, we will read an income statement in real life.</a:t>
            </a:r>
          </a:p>
          <a:p>
            <a:r>
              <a:rPr lang="en-GB" altLang="en-US" sz="2800">
                <a:latin typeface="Arial"/>
                <a:ea typeface="ＭＳ Ｐゴシック"/>
                <a:cs typeface="Arial"/>
              </a:rPr>
              <a:t>Thinking the following question when you are reading: Why do we need to convert figures into percentage numbers?</a:t>
            </a:r>
          </a:p>
          <a:p>
            <a:r>
              <a:rPr lang="en-US" altLang="en-US" sz="2800">
                <a:latin typeface="Arial"/>
                <a:ea typeface="ＭＳ Ｐゴシック"/>
                <a:cs typeface="Arial"/>
              </a:rPr>
              <a:t>See Table 1</a:t>
            </a:r>
          </a:p>
        </p:txBody>
      </p:sp>
    </p:spTree>
    <p:extLst>
      <p:ext uri="{BB962C8B-B14F-4D97-AF65-F5344CB8AC3E}">
        <p14:creationId xmlns:p14="http://schemas.microsoft.com/office/powerpoint/2010/main" val="2295096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9CCEC4-5681-7C78-0A02-EFD5BA3E64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3B0F-77F9-6142-E585-9CB81E33E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1368" y="343109"/>
            <a:ext cx="8087032" cy="1077218"/>
          </a:xfrm>
        </p:spPr>
        <p:txBody>
          <a:bodyPr wrap="square">
            <a:spAutoFit/>
          </a:bodyPr>
          <a:lstStyle/>
          <a:p>
            <a:r>
              <a:rPr lang="en-IN" sz="3200">
                <a:latin typeface="Arial"/>
                <a:cs typeface="Arial"/>
              </a:rPr>
              <a:t>Table 1. Tesco Plc Income Statement (2023) </a:t>
            </a:r>
            <a:r>
              <a:rPr lang="en-IN" sz="2400">
                <a:latin typeface="Arial"/>
                <a:cs typeface="Arial"/>
              </a:rPr>
              <a:t>(1 of 4)</a:t>
            </a:r>
            <a:endParaRPr lang="en-US" sz="3200">
              <a:latin typeface="Arial"/>
              <a:cs typeface="Arial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3AAC7DA-E3F5-5ED6-AFE8-2C62032016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694871"/>
              </p:ext>
            </p:extLst>
          </p:nvPr>
        </p:nvGraphicFramePr>
        <p:xfrm>
          <a:off x="551384" y="1628800"/>
          <a:ext cx="10945216" cy="31394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680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49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5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45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rgbClr val="007FA3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chemeClr val="bg1"/>
                          </a:solidFill>
                          <a:latin typeface="Arial"/>
                        </a:rPr>
                        <a:t>£m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chemeClr val="bg1"/>
                          </a:solidFill>
                          <a:latin typeface="Arial"/>
                        </a:rPr>
                        <a:t>Percentage of Sales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200">
                        <a:solidFill>
                          <a:srgbClr val="007FA3"/>
                        </a:solidFill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b="1">
                          <a:solidFill>
                            <a:srgbClr val="FF0000"/>
                          </a:solidFill>
                          <a:latin typeface="Arial"/>
                        </a:rPr>
                        <a:t>Sales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tabLst>
                          <a:tab pos="914400" algn="dec"/>
                        </a:tabLst>
                      </a:pPr>
                      <a:r>
                        <a:rPr lang="en-US" sz="2200">
                          <a:latin typeface="Arial"/>
                        </a:rPr>
                        <a:t>65,762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>
                          <a:latin typeface="Arial"/>
                        </a:rPr>
                        <a:t>100%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>
                          <a:solidFill>
                            <a:srgbClr val="D4EAE4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b="1">
                          <a:solidFill>
                            <a:srgbClr val="FF0000"/>
                          </a:solidFill>
                          <a:latin typeface="Arial"/>
                        </a:rPr>
                        <a:t>Cost of goods</a:t>
                      </a:r>
                      <a:r>
                        <a:rPr lang="en-US" sz="2200" b="1" baseline="0">
                          <a:solidFill>
                            <a:srgbClr val="FF0000"/>
                          </a:solidFill>
                          <a:latin typeface="Arial"/>
                        </a:rPr>
                        <a:t> sold</a:t>
                      </a:r>
                      <a:endParaRPr lang="en-US" sz="2200" b="1">
                        <a:solidFill>
                          <a:srgbClr val="FF0000"/>
                        </a:solidFill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tabLst>
                          <a:tab pos="914400" algn="dec"/>
                        </a:tabLst>
                      </a:pPr>
                      <a:r>
                        <a:rPr lang="en-US" sz="2200">
                          <a:latin typeface="Arial"/>
                        </a:rPr>
                        <a:t>(61,005)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>
                          <a:latin typeface="Arial"/>
                        </a:rPr>
                        <a:t>–92.77%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rgbClr val="D4EAE4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>
                          <a:latin typeface="Arial"/>
                        </a:rPr>
                        <a:t>Impairment (loss)/reversal on financial assets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tabLst>
                          <a:tab pos="914400" algn="dec"/>
                        </a:tabLst>
                      </a:pPr>
                      <a:r>
                        <a:rPr lang="en-US" sz="2200">
                          <a:latin typeface="Arial"/>
                        </a:rPr>
                        <a:t>(67)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US" sz="2200">
                          <a:latin typeface="Arial"/>
                        </a:rPr>
                        <a:t>-0.10%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200"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200" b="1">
                          <a:solidFill>
                            <a:srgbClr val="FF0000"/>
                          </a:solidFill>
                          <a:latin typeface="Arial"/>
                        </a:rPr>
                        <a:t>Gross profit/(loss)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>
                        <a:buNone/>
                        <a:tabLst>
                          <a:tab pos="914400" algn="dec"/>
                        </a:tabLst>
                      </a:pPr>
                      <a:r>
                        <a:rPr lang="en-US" sz="2200">
                          <a:latin typeface="Arial"/>
                        </a:rPr>
                        <a:t>4,690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US" sz="2200">
                          <a:latin typeface="Arial"/>
                        </a:rPr>
                        <a:t>7.13%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200">
                          <a:latin typeface="Arial"/>
                        </a:rPr>
                        <a:t>Gross Profit Margin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59570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2358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A34277-D4A0-DCC1-8A3F-F23ACCFEBC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FB50F23-0196-DCBA-D810-85315FAAD8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542280"/>
              </p:ext>
            </p:extLst>
          </p:nvPr>
        </p:nvGraphicFramePr>
        <p:xfrm>
          <a:off x="551384" y="1859280"/>
          <a:ext cx="11017224" cy="28041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802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1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87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rgbClr val="007FA3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chemeClr val="bg1"/>
                          </a:solidFill>
                          <a:latin typeface="Arial"/>
                        </a:rPr>
                        <a:t>£m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chemeClr val="bg1"/>
                          </a:solidFill>
                          <a:latin typeface="Arial"/>
                        </a:rPr>
                        <a:t>Percentage of Sales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>
                          <a:solidFill>
                            <a:srgbClr val="007FA3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>
                          <a:latin typeface="Arial"/>
                        </a:rPr>
                        <a:t>Operating expenses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tabLst>
                          <a:tab pos="914400" algn="dec"/>
                        </a:tabLst>
                      </a:pPr>
                      <a:r>
                        <a:rPr lang="en-US" sz="2200">
                          <a:solidFill>
                            <a:srgbClr val="D4EAE4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>
                          <a:solidFill>
                            <a:srgbClr val="D4EAE4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rgbClr val="D4EAE4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en-US" sz="2200">
                          <a:latin typeface="Arial"/>
                        </a:rPr>
                        <a:t>A</a:t>
                      </a:r>
                      <a:r>
                        <a:rPr lang="en-US" sz="2200" baseline="0">
                          <a:latin typeface="Arial"/>
                        </a:rPr>
                        <a:t>dministrative expenses</a:t>
                      </a:r>
                      <a:endParaRPr lang="en-US" sz="2200"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tabLst>
                          <a:tab pos="914400" algn="dec"/>
                        </a:tabLst>
                      </a:pPr>
                      <a:r>
                        <a:rPr lang="en-US" sz="2200">
                          <a:latin typeface="Arial"/>
                        </a:rPr>
                        <a:t>(2,060)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2200"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rgbClr val="D4EAE4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en-US" sz="2200">
                          <a:latin typeface="Arial"/>
                        </a:rPr>
                        <a:t>Total</a:t>
                      </a:r>
                      <a:r>
                        <a:rPr lang="en-US" sz="2200" baseline="0">
                          <a:latin typeface="Arial"/>
                        </a:rPr>
                        <a:t> operating expenses</a:t>
                      </a:r>
                      <a:endParaRPr lang="en-US" sz="2200"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tabLst>
                          <a:tab pos="914400" algn="dec"/>
                        </a:tabLst>
                      </a:pPr>
                      <a:r>
                        <a:rPr lang="en-US" sz="2200">
                          <a:latin typeface="Arial"/>
                        </a:rPr>
                        <a:t>(2,060)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>
                          <a:latin typeface="Arial"/>
                        </a:rPr>
                        <a:t>–3.13%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>
                          <a:solidFill>
                            <a:srgbClr val="D4EAE4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200" b="1">
                          <a:solidFill>
                            <a:srgbClr val="FF0000"/>
                          </a:solidFill>
                          <a:latin typeface="Arial"/>
                        </a:rPr>
                        <a:t>Operating income</a:t>
                      </a:r>
                      <a:r>
                        <a:rPr lang="en-US" sz="2200" b="1" baseline="0">
                          <a:solidFill>
                            <a:srgbClr val="FF0000"/>
                          </a:solidFill>
                          <a:latin typeface="Arial"/>
                        </a:rPr>
                        <a:t> </a:t>
                      </a:r>
                      <a:r>
                        <a:rPr lang="en-US" sz="2200" baseline="0">
                          <a:latin typeface="Arial"/>
                        </a:rPr>
                        <a:t>(earnings before interest and taxes)</a:t>
                      </a:r>
                      <a:endParaRPr lang="en-US" sz="2200"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tabLst>
                          <a:tab pos="914400" algn="dec"/>
                        </a:tabLst>
                      </a:pPr>
                      <a:r>
                        <a:rPr lang="en-US" sz="2200">
                          <a:latin typeface="Arial"/>
                        </a:rPr>
                        <a:t>2,630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>
                          <a:latin typeface="Arial"/>
                        </a:rPr>
                        <a:t>4.00%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>
                          <a:latin typeface="Arial"/>
                        </a:rPr>
                        <a:t>Operating profit margin</a:t>
                      </a:r>
                    </a:p>
                    <a:p>
                      <a:endParaRPr lang="en-US" sz="2200"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696C9A01-D61B-1CBC-B954-D4086F710280}"/>
              </a:ext>
            </a:extLst>
          </p:cNvPr>
          <p:cNvSpPr txBox="1">
            <a:spLocks/>
          </p:cNvSpPr>
          <p:nvPr/>
        </p:nvSpPr>
        <p:spPr bwMode="auto">
          <a:xfrm>
            <a:off x="1971368" y="343109"/>
            <a:ext cx="808703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3200">
                <a:latin typeface="Arial"/>
                <a:cs typeface="Arial"/>
              </a:rPr>
              <a:t>Table 1. Tesco Plc Income Statement (2023) </a:t>
            </a:r>
            <a:r>
              <a:rPr lang="en-IN" sz="2400">
                <a:latin typeface="Arial"/>
                <a:cs typeface="Arial"/>
              </a:rPr>
              <a:t>(2 of 4)</a:t>
            </a:r>
            <a:endParaRPr lang="en-US" sz="3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59036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E5DA66-2E60-A1CF-9669-35A63EF6F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27D1059-156C-802C-469E-FFAA7B94BF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328548"/>
              </p:ext>
            </p:extLst>
          </p:nvPr>
        </p:nvGraphicFramePr>
        <p:xfrm>
          <a:off x="540322" y="1556792"/>
          <a:ext cx="11028286" cy="412718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56276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1023">
                <a:tc>
                  <a:txBody>
                    <a:bodyPr/>
                    <a:lstStyle/>
                    <a:p>
                      <a:endParaRPr lang="en-US" sz="2200">
                        <a:solidFill>
                          <a:srgbClr val="007FA3"/>
                        </a:solidFill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chemeClr val="bg1"/>
                          </a:solidFill>
                          <a:latin typeface="Arial"/>
                        </a:rPr>
                        <a:t>£m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chemeClr val="bg1"/>
                          </a:solidFill>
                          <a:latin typeface="Arial"/>
                        </a:rPr>
                        <a:t>Percentage of Sales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200">
                        <a:solidFill>
                          <a:srgbClr val="007FA3"/>
                        </a:solidFill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803">
                <a:tc>
                  <a:txBody>
                    <a:bodyPr/>
                    <a:lstStyle/>
                    <a:p>
                      <a:r>
                        <a:rPr lang="en-US" sz="2200">
                          <a:latin typeface="Arial"/>
                        </a:rPr>
                        <a:t>Share of post-tax profits of joint ventures and associates</a:t>
                      </a:r>
                      <a:endParaRPr lang="en-US" sz="2200" baseline="0"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>
                          <a:latin typeface="Arial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US" sz="2200">
                          <a:latin typeface="Arial"/>
                        </a:rPr>
                        <a:t>0.01%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rgbClr val="D4EAE4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80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200" baseline="0">
                          <a:latin typeface="Arial"/>
                        </a:rPr>
                        <a:t>Finance income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US" sz="2200">
                          <a:latin typeface="Arial"/>
                        </a:rPr>
                        <a:t>85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US" sz="2200">
                          <a:latin typeface="Arial"/>
                        </a:rPr>
                        <a:t>0.13%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2200">
                        <a:solidFill>
                          <a:srgbClr val="D4EAE4"/>
                        </a:solidFill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1722880"/>
                  </a:ext>
                </a:extLst>
              </a:tr>
              <a:tr h="324803">
                <a:tc>
                  <a:txBody>
                    <a:bodyPr/>
                    <a:lstStyle/>
                    <a:p>
                      <a:r>
                        <a:rPr lang="en-US" sz="2200">
                          <a:latin typeface="Arial"/>
                        </a:rPr>
                        <a:t>Finance costs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>
                          <a:latin typeface="Arial"/>
                        </a:rPr>
                        <a:t>(647)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US" sz="2200">
                          <a:latin typeface="Arial"/>
                        </a:rPr>
                        <a:t>-0.98%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rgbClr val="D4EAE4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1023">
                <a:tc>
                  <a:txBody>
                    <a:bodyPr/>
                    <a:lstStyle/>
                    <a:p>
                      <a:r>
                        <a:rPr lang="en-US" sz="2200">
                          <a:latin typeface="Arial"/>
                        </a:rPr>
                        <a:t>Earnings</a:t>
                      </a:r>
                      <a:r>
                        <a:rPr lang="en-US" sz="2200" baseline="0">
                          <a:latin typeface="Arial"/>
                        </a:rPr>
                        <a:t> before taxes (taxable income)</a:t>
                      </a:r>
                      <a:endParaRPr lang="en-US" sz="2200"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US" sz="2200">
                          <a:latin typeface="Arial"/>
                        </a:rPr>
                        <a:t>2,076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US" sz="2200">
                          <a:latin typeface="Arial"/>
                        </a:rPr>
                        <a:t>3.16%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rgbClr val="D4EAE4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803">
                <a:tc>
                  <a:txBody>
                    <a:bodyPr/>
                    <a:lstStyle/>
                    <a:p>
                      <a:pPr lvl="0"/>
                      <a:r>
                        <a:rPr lang="en-US" sz="2200">
                          <a:latin typeface="Arial"/>
                        </a:rPr>
                        <a:t>Taxation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>
                          <a:latin typeface="Arial"/>
                        </a:rPr>
                        <a:t>(442)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>
                          <a:latin typeface="Arial"/>
                        </a:rPr>
                        <a:t>-0.67%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rgbClr val="D4EAE4"/>
                          </a:solidFill>
                          <a:latin typeface="Arial"/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1023">
                <a:tc>
                  <a:txBody>
                    <a:bodyPr/>
                    <a:lstStyle/>
                    <a:p>
                      <a:pPr lvl="0"/>
                      <a:r>
                        <a:rPr lang="en-US" sz="2200" b="1">
                          <a:solidFill>
                            <a:srgbClr val="FF0000"/>
                          </a:solidFill>
                          <a:latin typeface="Arial"/>
                        </a:rPr>
                        <a:t>Net</a:t>
                      </a:r>
                      <a:r>
                        <a:rPr lang="en-US" sz="2200" b="1" baseline="0">
                          <a:solidFill>
                            <a:srgbClr val="FF0000"/>
                          </a:solidFill>
                          <a:latin typeface="Arial"/>
                        </a:rPr>
                        <a:t> income </a:t>
                      </a:r>
                      <a:r>
                        <a:rPr lang="en-US" sz="2200" b="0" baseline="0">
                          <a:latin typeface="Arial"/>
                        </a:rPr>
                        <a:t>(earnings available to common shareholders)</a:t>
                      </a:r>
                      <a:endParaRPr lang="en-US" sz="2200" b="0"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US" sz="2200" b="1">
                          <a:latin typeface="Arial"/>
                        </a:rPr>
                        <a:t>1,634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>
                          <a:latin typeface="Arial"/>
                        </a:rPr>
                        <a:t>2.48%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>
                          <a:latin typeface="Arial"/>
                        </a:rPr>
                        <a:t>Net</a:t>
                      </a:r>
                      <a:r>
                        <a:rPr lang="en-US" sz="2200" baseline="0">
                          <a:latin typeface="Arial"/>
                        </a:rPr>
                        <a:t> profit margin</a:t>
                      </a:r>
                      <a:endParaRPr lang="en-US" sz="2200"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EC2D1128-D226-FD0F-DA0B-1000C8511809}"/>
              </a:ext>
            </a:extLst>
          </p:cNvPr>
          <p:cNvSpPr txBox="1">
            <a:spLocks/>
          </p:cNvSpPr>
          <p:nvPr/>
        </p:nvSpPr>
        <p:spPr bwMode="auto">
          <a:xfrm>
            <a:off x="1971368" y="343109"/>
            <a:ext cx="808703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3200">
                <a:latin typeface="Arial"/>
                <a:cs typeface="Arial"/>
              </a:rPr>
              <a:t>Table 1. Tesco Plc Income Statement (2023) </a:t>
            </a:r>
            <a:r>
              <a:rPr lang="en-IN" sz="2400">
                <a:latin typeface="Arial"/>
                <a:cs typeface="Arial"/>
              </a:rPr>
              <a:t>(3 of 4)</a:t>
            </a:r>
            <a:endParaRPr lang="en-US" sz="3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69397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B176C9-97B9-B0A0-E75F-44F83EB7E1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284AD9A-0D08-8412-3B1F-9D05CCE2FD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9164769"/>
              </p:ext>
            </p:extLst>
          </p:nvPr>
        </p:nvGraphicFramePr>
        <p:xfrm>
          <a:off x="479376" y="1628800"/>
          <a:ext cx="11161240" cy="21336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5276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33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7660">
                <a:tc>
                  <a:txBody>
                    <a:bodyPr/>
                    <a:lstStyle/>
                    <a:p>
                      <a:r>
                        <a:rPr lang="en-US" sz="2200">
                          <a:solidFill>
                            <a:schemeClr val="bg1"/>
                          </a:solidFill>
                          <a:latin typeface="Arial"/>
                        </a:rPr>
                        <a:t>Additional information: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200">
                        <a:solidFill>
                          <a:srgbClr val="007FA3"/>
                        </a:solidFill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660">
                <a:tc>
                  <a:txBody>
                    <a:bodyPr/>
                    <a:lstStyle/>
                    <a:p>
                      <a:r>
                        <a:rPr lang="en-US" sz="2200">
                          <a:latin typeface="Arial"/>
                        </a:rPr>
                        <a:t>Number of shares outstanding (millions)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>
                          <a:latin typeface="Arial"/>
                        </a:rPr>
                        <a:t>16,258.71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660">
                <a:tc>
                  <a:txBody>
                    <a:bodyPr/>
                    <a:lstStyle/>
                    <a:p>
                      <a:r>
                        <a:rPr lang="en-US" sz="2200">
                          <a:latin typeface="Arial"/>
                        </a:rPr>
                        <a:t>Earnings per share (net income/number of</a:t>
                      </a:r>
                      <a:r>
                        <a:rPr lang="en-US" sz="2200" baseline="0">
                          <a:latin typeface="Arial"/>
                        </a:rPr>
                        <a:t> shares)</a:t>
                      </a:r>
                      <a:endParaRPr lang="en-US" sz="2200"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US" sz="2200">
                          <a:latin typeface="Arial"/>
                        </a:rPr>
                        <a:t>10.05p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7660">
                <a:tc>
                  <a:txBody>
                    <a:bodyPr/>
                    <a:lstStyle/>
                    <a:p>
                      <a:r>
                        <a:rPr lang="en-US" sz="2200">
                          <a:latin typeface="Arial"/>
                        </a:rPr>
                        <a:t>Dividends paid to shareholders (£m)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>
                          <a:latin typeface="Arial"/>
                        </a:rPr>
                        <a:t>1,772.20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7660">
                <a:tc>
                  <a:txBody>
                    <a:bodyPr/>
                    <a:lstStyle/>
                    <a:p>
                      <a:pPr lvl="0"/>
                      <a:r>
                        <a:rPr lang="en-US" sz="2200">
                          <a:latin typeface="Arial"/>
                        </a:rPr>
                        <a:t>Dividends</a:t>
                      </a:r>
                      <a:r>
                        <a:rPr lang="en-US" sz="2200" baseline="0">
                          <a:latin typeface="Arial"/>
                        </a:rPr>
                        <a:t> per share</a:t>
                      </a:r>
                      <a:endParaRPr lang="en-US" sz="2200"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>
                        <a:buNone/>
                      </a:pPr>
                      <a:r>
                        <a:rPr lang="en-US" sz="2200">
                          <a:latin typeface="Arial"/>
                        </a:rPr>
                        <a:t>10.90p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23C0A0A-E11C-3758-EFA3-2C749EB0A9DF}"/>
              </a:ext>
            </a:extLst>
          </p:cNvPr>
          <p:cNvSpPr txBox="1"/>
          <p:nvPr/>
        </p:nvSpPr>
        <p:spPr>
          <a:xfrm>
            <a:off x="1941871" y="4509120"/>
            <a:ext cx="765302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Arial"/>
                <a:cs typeface="Arial"/>
              </a:rPr>
              <a:t>Question: Why are dividends greater than earnings?</a:t>
            </a:r>
            <a:endParaRPr lang="en-GB" sz="2400">
              <a:solidFill>
                <a:srgbClr val="FF0000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E558762-55FE-B886-7989-281A95394F32}"/>
              </a:ext>
            </a:extLst>
          </p:cNvPr>
          <p:cNvSpPr txBox="1">
            <a:spLocks/>
          </p:cNvSpPr>
          <p:nvPr/>
        </p:nvSpPr>
        <p:spPr bwMode="auto">
          <a:xfrm>
            <a:off x="1971368" y="343109"/>
            <a:ext cx="808703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3200">
                <a:latin typeface="Arial"/>
                <a:cs typeface="Arial"/>
              </a:rPr>
              <a:t>Table 1. Tesco Plc Income Statement (2023) </a:t>
            </a:r>
            <a:r>
              <a:rPr lang="en-IN" sz="2400">
                <a:latin typeface="Arial"/>
                <a:cs typeface="Arial"/>
              </a:rPr>
              <a:t>(4 of 4)</a:t>
            </a:r>
            <a:endParaRPr lang="en-US" sz="3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01589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BABA8F2D-9D1B-3F84-7F23-3EBB0810B388}"/>
              </a:ext>
            </a:extLst>
          </p:cNvPr>
          <p:cNvSpPr txBox="1">
            <a:spLocks/>
          </p:cNvSpPr>
          <p:nvPr/>
        </p:nvSpPr>
        <p:spPr bwMode="auto">
          <a:xfrm>
            <a:off x="1971368" y="444324"/>
            <a:ext cx="80870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3200">
                <a:latin typeface="Arial"/>
                <a:cs typeface="Arial"/>
              </a:rPr>
              <a:t>Tesco Plc Profit-to-Sales Analysis</a:t>
            </a:r>
            <a:endParaRPr lang="en-US" sz="3200">
              <a:latin typeface="Arial"/>
              <a:cs typeface="Arial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10E41F9-426C-8418-8F00-3344B166C3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3002120"/>
              </p:ext>
            </p:extLst>
          </p:nvPr>
        </p:nvGraphicFramePr>
        <p:xfrm>
          <a:off x="551384" y="1270947"/>
          <a:ext cx="11017223" cy="2859156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4933417">
                  <a:extLst>
                    <a:ext uri="{9D8B030D-6E8A-4147-A177-3AD203B41FA5}">
                      <a16:colId xmlns:a16="http://schemas.microsoft.com/office/drawing/2014/main" val="544427690"/>
                    </a:ext>
                  </a:extLst>
                </a:gridCol>
                <a:gridCol w="2918028">
                  <a:extLst>
                    <a:ext uri="{9D8B030D-6E8A-4147-A177-3AD203B41FA5}">
                      <a16:colId xmlns:a16="http://schemas.microsoft.com/office/drawing/2014/main" val="2018299122"/>
                    </a:ext>
                  </a:extLst>
                </a:gridCol>
                <a:gridCol w="3165778">
                  <a:extLst>
                    <a:ext uri="{9D8B030D-6E8A-4147-A177-3AD203B41FA5}">
                      <a16:colId xmlns:a16="http://schemas.microsoft.com/office/drawing/2014/main" val="2696325917"/>
                    </a:ext>
                  </a:extLst>
                </a:gridCol>
              </a:tblGrid>
              <a:tr h="476526">
                <a:tc>
                  <a:txBody>
                    <a:bodyPr/>
                    <a:lstStyle/>
                    <a:p>
                      <a:r>
                        <a:rPr lang="en-GB" sz="2200">
                          <a:latin typeface="Arial"/>
                        </a:rPr>
                        <a:t>Item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>
                          <a:latin typeface="Arial"/>
                        </a:rPr>
                        <a:t>Amount (£m)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>
                          <a:latin typeface="Arial"/>
                        </a:rPr>
                        <a:t>% of Sales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1336651"/>
                  </a:ext>
                </a:extLst>
              </a:tr>
              <a:tr h="476526">
                <a:tc>
                  <a:txBody>
                    <a:bodyPr/>
                    <a:lstStyle/>
                    <a:p>
                      <a:r>
                        <a:rPr lang="en-GB" sz="2200" b="1">
                          <a:latin typeface="Arial"/>
                        </a:rPr>
                        <a:t>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200">
                          <a:solidFill>
                            <a:srgbClr val="FF0000"/>
                          </a:solidFill>
                          <a:latin typeface="Arial"/>
                        </a:rPr>
                        <a:t>65,762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200">
                          <a:latin typeface="Arial"/>
                        </a:rPr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6432332"/>
                  </a:ext>
                </a:extLst>
              </a:tr>
              <a:tr h="476526">
                <a:tc>
                  <a:txBody>
                    <a:bodyPr/>
                    <a:lstStyle/>
                    <a:p>
                      <a:r>
                        <a:rPr lang="en-GB" sz="2200" b="1">
                          <a:latin typeface="Arial"/>
                        </a:rPr>
                        <a:t>COGS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200">
                          <a:latin typeface="Arial"/>
                        </a:rPr>
                        <a:t>(61,005)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200">
                          <a:latin typeface="Arial"/>
                        </a:rPr>
                        <a:t>-92.77%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8168238"/>
                  </a:ext>
                </a:extLst>
              </a:tr>
              <a:tr h="476526">
                <a:tc>
                  <a:txBody>
                    <a:bodyPr/>
                    <a:lstStyle/>
                    <a:p>
                      <a:r>
                        <a:rPr lang="en-GB" sz="2200" b="1">
                          <a:latin typeface="Arial"/>
                        </a:rPr>
                        <a:t>Gross Profit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200">
                          <a:solidFill>
                            <a:schemeClr val="tx1"/>
                          </a:solidFill>
                          <a:latin typeface="Arial"/>
                        </a:rPr>
                        <a:t>4,690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200">
                          <a:latin typeface="Arial"/>
                        </a:rPr>
                        <a:t>7.13%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1608637"/>
                  </a:ext>
                </a:extLst>
              </a:tr>
              <a:tr h="476526">
                <a:tc>
                  <a:txBody>
                    <a:bodyPr/>
                    <a:lstStyle/>
                    <a:p>
                      <a:r>
                        <a:rPr lang="en-GB" sz="2200" b="1">
                          <a:latin typeface="Arial"/>
                        </a:rPr>
                        <a:t>Operating Income (EBIT)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200">
                          <a:latin typeface="Arial"/>
                        </a:rPr>
                        <a:t>2,630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200">
                          <a:latin typeface="Arial"/>
                        </a:rPr>
                        <a:t>4.00%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099785"/>
                  </a:ext>
                </a:extLst>
              </a:tr>
              <a:tr h="476526">
                <a:tc>
                  <a:txBody>
                    <a:bodyPr/>
                    <a:lstStyle/>
                    <a:p>
                      <a:r>
                        <a:rPr lang="en-GB" sz="2200" b="1">
                          <a:latin typeface="Arial"/>
                        </a:rPr>
                        <a:t>Net Income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200">
                          <a:latin typeface="Arial"/>
                        </a:rPr>
                        <a:t>1,634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200">
                          <a:latin typeface="Arial"/>
                        </a:rPr>
                        <a:t>2.48%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6345676"/>
                  </a:ext>
                </a:extLst>
              </a:tr>
            </a:tbl>
          </a:graphicData>
        </a:graphic>
      </p:graphicFrame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C373E2D-257E-B2D3-F0B6-8743EB05C1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384" y="4242180"/>
            <a:ext cx="11017223" cy="1348061"/>
          </a:xfrm>
        </p:spPr>
        <p:txBody>
          <a:bodyPr wrap="square">
            <a:spAutoFit/>
          </a:bodyPr>
          <a:lstStyle/>
          <a:p>
            <a:pPr lvl="1">
              <a:buFont typeface="Wingdings" panose="020B0604020202020204" pitchFamily="34" charset="0"/>
              <a:buChar char="Ø"/>
            </a:pPr>
            <a:r>
              <a:rPr lang="en-US" altLang="en-US" sz="2400" b="1">
                <a:latin typeface="Arial"/>
                <a:ea typeface="ＭＳ Ｐゴシック"/>
                <a:cs typeface="Arial"/>
              </a:rPr>
              <a:t>Gross profit margin:</a:t>
            </a:r>
            <a:r>
              <a:rPr lang="en-US" altLang="en-US" sz="2400">
                <a:latin typeface="Arial"/>
                <a:ea typeface="ＭＳ Ｐゴシック"/>
                <a:cs typeface="Arial"/>
              </a:rPr>
              <a:t> 4,690/</a:t>
            </a:r>
            <a:r>
              <a:rPr lang="en-US" altLang="en-US" sz="240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65,762</a:t>
            </a:r>
            <a:r>
              <a:rPr lang="en-US" altLang="en-US" sz="2400">
                <a:latin typeface="Arial"/>
                <a:ea typeface="ＭＳ Ｐゴシック"/>
                <a:cs typeface="Arial"/>
              </a:rPr>
              <a:t>=7.13%.</a:t>
            </a:r>
            <a:endParaRPr lang="en-US">
              <a:latin typeface="Arial"/>
              <a:cs typeface="Arial"/>
            </a:endParaRPr>
          </a:p>
          <a:p>
            <a:pPr lvl="1">
              <a:buFont typeface="Wingdings" panose="020B0604020202020204" pitchFamily="34" charset="0"/>
              <a:buChar char="Ø"/>
            </a:pPr>
            <a:r>
              <a:rPr lang="en-US" altLang="en-US" sz="2400" b="1">
                <a:latin typeface="Arial"/>
                <a:ea typeface="ＭＳ Ｐゴシック"/>
                <a:cs typeface="Arial"/>
              </a:rPr>
              <a:t>Operating profit margin:</a:t>
            </a:r>
            <a:r>
              <a:rPr lang="en-US" altLang="en-US" sz="2400">
                <a:latin typeface="Arial"/>
                <a:ea typeface="ＭＳ Ｐゴシック"/>
                <a:cs typeface="Arial"/>
              </a:rPr>
              <a:t> 2,630/</a:t>
            </a:r>
            <a:r>
              <a:rPr lang="en-US" altLang="en-US" sz="240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65,762</a:t>
            </a:r>
            <a:r>
              <a:rPr lang="en-US" altLang="en-US" sz="2400">
                <a:latin typeface="Arial"/>
                <a:ea typeface="ＭＳ Ｐゴシック"/>
                <a:cs typeface="Arial"/>
              </a:rPr>
              <a:t>=4.0%.</a:t>
            </a:r>
            <a:endParaRPr lang="en-US" altLang="en-US" sz="2400">
              <a:latin typeface="Arial"/>
              <a:ea typeface="ＭＳ Ｐゴシック" pitchFamily="34" charset="-128"/>
              <a:cs typeface="Arial"/>
            </a:endParaRPr>
          </a:p>
          <a:p>
            <a:pPr lvl="1">
              <a:buFont typeface="Wingdings" panose="020B0604020202020204" pitchFamily="34" charset="0"/>
              <a:buChar char="Ø"/>
            </a:pPr>
            <a:r>
              <a:rPr lang="en-US" altLang="en-US" sz="2400" b="1">
                <a:latin typeface="Arial"/>
                <a:ea typeface="ＭＳ Ｐゴシック"/>
                <a:cs typeface="Arial"/>
              </a:rPr>
              <a:t>Net profit margin:</a:t>
            </a:r>
            <a:r>
              <a:rPr lang="en-US" altLang="en-US" sz="2400">
                <a:latin typeface="Arial"/>
                <a:ea typeface="ＭＳ Ｐゴシック"/>
                <a:cs typeface="Arial"/>
              </a:rPr>
              <a:t> 1,634/</a:t>
            </a:r>
            <a:r>
              <a:rPr lang="en-US" altLang="en-US" sz="240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65,762</a:t>
            </a:r>
            <a:r>
              <a:rPr lang="en-US" altLang="en-US" sz="2400">
                <a:latin typeface="Arial"/>
                <a:ea typeface="ＭＳ Ｐゴシック"/>
                <a:cs typeface="Arial"/>
              </a:rPr>
              <a:t>=2.48%.</a:t>
            </a:r>
          </a:p>
        </p:txBody>
      </p:sp>
    </p:spTree>
    <p:extLst>
      <p:ext uri="{BB962C8B-B14F-4D97-AF65-F5344CB8AC3E}">
        <p14:creationId xmlns:p14="http://schemas.microsoft.com/office/powerpoint/2010/main" val="3737459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6D329-BC63-B290-084F-4B3AD1A53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322A7-432E-E1CF-0593-A9D7DC8D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536" y="376277"/>
            <a:ext cx="8173064" cy="646331"/>
          </a:xfrm>
        </p:spPr>
        <p:txBody>
          <a:bodyPr wrap="square">
            <a:spAutoFit/>
          </a:bodyPr>
          <a:lstStyle/>
          <a:p>
            <a:r>
              <a:rPr lang="en-US" sz="3600">
                <a:latin typeface="Arial"/>
                <a:cs typeface="Arial"/>
              </a:rPr>
              <a:t>Common-Sized Income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A172CD-9098-ACFD-E606-632AF8AB19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392" y="1263988"/>
            <a:ext cx="10945216" cy="3022366"/>
          </a:xfrm>
        </p:spPr>
        <p:txBody>
          <a:bodyPr wrap="square">
            <a:spAutoFit/>
          </a:bodyPr>
          <a:lstStyle/>
          <a:p>
            <a:r>
              <a:rPr lang="en-GB" altLang="en-US" sz="2800">
                <a:latin typeface="Arial"/>
                <a:ea typeface="ＭＳ Ｐゴシック"/>
                <a:cs typeface="Arial"/>
              </a:rPr>
              <a:t>Converting income statement figures into percentages of sales is a kind of </a:t>
            </a:r>
            <a:r>
              <a:rPr lang="en-GB" altLang="en-US" sz="2800" b="1">
                <a:latin typeface="Arial"/>
                <a:ea typeface="ＭＳ Ｐゴシック"/>
                <a:cs typeface="Arial"/>
              </a:rPr>
              <a:t>common-size analysis</a:t>
            </a:r>
            <a:r>
              <a:rPr lang="en-GB" altLang="en-US" sz="2800">
                <a:latin typeface="Arial"/>
                <a:ea typeface="ＭＳ Ｐゴシック"/>
                <a:cs typeface="Arial"/>
              </a:rPr>
              <a:t>. It can bring:</a:t>
            </a:r>
          </a:p>
          <a:p>
            <a:pPr lvl="1"/>
            <a:r>
              <a:rPr lang="en-GB" altLang="en-US">
                <a:latin typeface="Arial"/>
                <a:ea typeface="ＭＳ Ｐゴシック"/>
                <a:cs typeface="Arial"/>
              </a:rPr>
              <a:t>Comparability across companies and industries</a:t>
            </a:r>
          </a:p>
          <a:p>
            <a:pPr lvl="1"/>
            <a:r>
              <a:rPr lang="en-GB" altLang="en-US">
                <a:latin typeface="Arial"/>
                <a:ea typeface="ＭＳ Ｐゴシック"/>
                <a:cs typeface="Arial"/>
              </a:rPr>
              <a:t>Trend analysis over time</a:t>
            </a:r>
          </a:p>
          <a:p>
            <a:pPr lvl="1"/>
            <a:r>
              <a:rPr lang="en-GB" altLang="en-US">
                <a:latin typeface="Arial"/>
                <a:ea typeface="ＭＳ Ｐゴシック"/>
                <a:cs typeface="Arial"/>
              </a:rPr>
              <a:t>Highlighting unusual fluctuation</a:t>
            </a:r>
          </a:p>
          <a:p>
            <a:pPr lvl="1"/>
            <a:r>
              <a:rPr lang="en-GB" altLang="en-US">
                <a:latin typeface="Arial"/>
                <a:ea typeface="ＭＳ Ｐゴシック"/>
                <a:cs typeface="Arial"/>
              </a:rPr>
              <a:t>Insight into which components drive changes in profitability</a:t>
            </a:r>
          </a:p>
        </p:txBody>
      </p:sp>
    </p:spTree>
    <p:extLst>
      <p:ext uri="{BB962C8B-B14F-4D97-AF65-F5344CB8AC3E}">
        <p14:creationId xmlns:p14="http://schemas.microsoft.com/office/powerpoint/2010/main" val="29728044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6D0B4-3558-72D2-D203-44EB0BFFCE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1AA63-CE9A-432A-A586-C200008F7D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0533" y="2569385"/>
            <a:ext cx="8184067" cy="769441"/>
          </a:xfrm>
        </p:spPr>
        <p:txBody>
          <a:bodyPr wrap="square">
            <a:spAutoFit/>
          </a:bodyPr>
          <a:lstStyle/>
          <a:p>
            <a:r>
              <a:rPr lang="en-IN" dirty="0">
                <a:solidFill>
                  <a:schemeClr val="accent2"/>
                </a:solidFill>
                <a:latin typeface="+mj-lt"/>
              </a:rPr>
              <a:t>I</a:t>
            </a:r>
            <a:r>
              <a:rPr lang="en-US" altLang="zh-CN" dirty="0" err="1">
                <a:solidFill>
                  <a:schemeClr val="accent2"/>
                </a:solidFill>
                <a:latin typeface="+mj-lt"/>
              </a:rPr>
              <a:t>ndependent</a:t>
            </a:r>
            <a:r>
              <a:rPr lang="en-US" altLang="zh-CN" dirty="0">
                <a:solidFill>
                  <a:schemeClr val="accent2"/>
                </a:solidFill>
                <a:latin typeface="+mj-lt"/>
              </a:rPr>
              <a:t> Study</a:t>
            </a:r>
            <a:endParaRPr lang="en-US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781174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61E928-3C59-AED8-07C0-5561B0B3A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9CCE6D1-8164-23D8-D049-EEF378F62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6D0A6-A65A-1533-5AB8-1B06B3E0DC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3637919"/>
          </a:xfr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400" dirty="0"/>
              <a:t>Using your chosen company’s annual reports (last 5 years), extract the full income statement data into an Excel spreadsheet. Include revenue, COGS, gross profit, operating expenses, net income, and any other relevant line items.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Submit </a:t>
            </a:r>
            <a:r>
              <a:rPr lang="en-US" altLang="zh-CN" sz="2400" dirty="0"/>
              <a:t>to </a:t>
            </a:r>
            <a:r>
              <a:rPr lang="en-GB" sz="2400" dirty="0">
                <a:hlinkClick r:id="rId2"/>
              </a:rPr>
              <a:t>Tile: Week 2 – Independent Study | Financial Management (LCMB7002_LON) | Home</a:t>
            </a:r>
            <a:r>
              <a:rPr lang="en-GB" sz="2400" dirty="0"/>
              <a:t>: </a:t>
            </a:r>
          </a:p>
          <a:p>
            <a:pPr marL="914400" lvl="1" indent="-457200">
              <a:buFont typeface="+mj-lt"/>
              <a:buAutoNum type="arabicParenR"/>
            </a:pPr>
            <a:r>
              <a:rPr lang="en-GB" sz="2000" dirty="0"/>
              <a:t>All 5 annual reports of the selected company in pdf format; </a:t>
            </a:r>
          </a:p>
          <a:p>
            <a:pPr marL="914400" lvl="1" indent="-457200">
              <a:buFont typeface="+mj-lt"/>
              <a:buAutoNum type="arabicParenR"/>
            </a:pPr>
            <a:r>
              <a:rPr lang="en-GB" sz="2000" dirty="0"/>
              <a:t>Excel file with one worksheet named “IS_5yr” containing the extracted data.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Online text: Write a note of AI usage.</a:t>
            </a:r>
          </a:p>
        </p:txBody>
      </p:sp>
    </p:spTree>
    <p:extLst>
      <p:ext uri="{BB962C8B-B14F-4D97-AF65-F5344CB8AC3E}">
        <p14:creationId xmlns:p14="http://schemas.microsoft.com/office/powerpoint/2010/main" val="14149619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6202-DDFD-7318-7E99-3FF3CA6D59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2B3B25F-DD3C-C1AB-8C31-3545E7CEB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EA956-2E66-7F07-CEE2-FFBAA63AD3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1902059"/>
          </a:xfrm>
        </p:spPr>
        <p:txBody>
          <a:bodyPr wrap="square">
            <a:spAutoFit/>
          </a:bodyPr>
          <a:lstStyle/>
          <a:p>
            <a:r>
              <a:rPr lang="en-GB" sz="2800" dirty="0"/>
              <a:t>Read Week 2 – Task 2: Excel Practice in </a:t>
            </a:r>
            <a:r>
              <a:rPr lang="en-GB" sz="2800" dirty="0">
                <a:hlinkClick r:id="rId2"/>
              </a:rPr>
              <a:t>Tile: Week 2 - Independent Study | Financial Management (LCMB7002_LON) | Home</a:t>
            </a:r>
            <a:r>
              <a:rPr lang="en-GB" sz="2800" dirty="0"/>
              <a:t>.</a:t>
            </a:r>
          </a:p>
          <a:p>
            <a:r>
              <a:rPr lang="en-GB" sz="2800" dirty="0"/>
              <a:t>Learn some basic Excel skills related to Financial Management.</a:t>
            </a:r>
          </a:p>
        </p:txBody>
      </p:sp>
    </p:spTree>
    <p:extLst>
      <p:ext uri="{BB962C8B-B14F-4D97-AF65-F5344CB8AC3E}">
        <p14:creationId xmlns:p14="http://schemas.microsoft.com/office/powerpoint/2010/main" val="29834214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07F06-12EB-9608-467D-A77213C47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 and Reading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422455-6EC4-F890-DE80-748132A58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err="1"/>
              <a:t>Atrill</a:t>
            </a:r>
            <a:r>
              <a:rPr lang="en-GB" sz="2800"/>
              <a:t>, P., &amp; McLaney, E. (2017). Chapter 3. </a:t>
            </a:r>
            <a:r>
              <a:rPr lang="en-GB" sz="2800" i="1"/>
              <a:t>Accounting and Finance for Non-Specialists</a:t>
            </a:r>
            <a:r>
              <a:rPr lang="en-GB" sz="2800"/>
              <a:t> (10th Edition, pp. 72-112). Pearson Education. ISBN: 9781292135601.</a:t>
            </a:r>
          </a:p>
          <a:p>
            <a:r>
              <a:rPr lang="en-GB" sz="2800"/>
              <a:t>Berk, J. and </a:t>
            </a:r>
            <a:r>
              <a:rPr lang="en-GB" sz="2800" err="1"/>
              <a:t>DeMarzo</a:t>
            </a:r>
            <a:r>
              <a:rPr lang="en-GB" sz="2800"/>
              <a:t>, P. (2020). </a:t>
            </a:r>
            <a:r>
              <a:rPr lang="en-GB" sz="2800" i="1"/>
              <a:t>Corporate Finance</a:t>
            </a:r>
            <a:r>
              <a:rPr lang="en-GB" sz="2800"/>
              <a:t> (5th Global Edition). Pearson Education. ISBN: 9781292304151. </a:t>
            </a:r>
          </a:p>
          <a:p>
            <a:r>
              <a:rPr lang="en-GB" sz="2800"/>
              <a:t>Keown, A.J., Martin, J.D., and Petty, J.W. (2024). </a:t>
            </a:r>
            <a:r>
              <a:rPr lang="en-GB" sz="2800" i="1"/>
              <a:t>Foundations of Finance</a:t>
            </a:r>
            <a:r>
              <a:rPr lang="en-GB" sz="2800"/>
              <a:t> (10th Global Edition). Pearson Education. ISBN: 9781292742168.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E3E579-FBA8-0B12-0B80-CA61A4489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19/05/2026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DDE1E6-3068-6092-953E-42ED862D7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063160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955</Words>
  <Application>Microsoft Office PowerPoint</Application>
  <PresentationFormat>Widescreen</PresentationFormat>
  <Paragraphs>173</Paragraphs>
  <Slides>18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 Unicode MS</vt:lpstr>
      <vt:lpstr>Myriad Pro</vt:lpstr>
      <vt:lpstr>Arial</vt:lpstr>
      <vt:lpstr>Verdana</vt:lpstr>
      <vt:lpstr>Wingdings</vt:lpstr>
      <vt:lpstr>20140311PresentationUWTSDTemplate</vt:lpstr>
      <vt:lpstr>MBA</vt:lpstr>
      <vt:lpstr>Week Outline</vt:lpstr>
      <vt:lpstr>The Income Statement Overview </vt:lpstr>
      <vt:lpstr>Key Terms (1 of 2)</vt:lpstr>
      <vt:lpstr>Key Terms (2 of 2)</vt:lpstr>
      <vt:lpstr>Income Statement Structure</vt:lpstr>
      <vt:lpstr>Activity</vt:lpstr>
      <vt:lpstr>Common-Sized Income Statement</vt:lpstr>
      <vt:lpstr>Table 1. Tesco Plc Income Statement (2023) (1 of 4)</vt:lpstr>
      <vt:lpstr>PowerPoint Presentation</vt:lpstr>
      <vt:lpstr>PowerPoint Presentation</vt:lpstr>
      <vt:lpstr>PowerPoint Presentation</vt:lpstr>
      <vt:lpstr>PowerPoint Presentation</vt:lpstr>
      <vt:lpstr>Common-Sized Income Statement</vt:lpstr>
      <vt:lpstr>Independent Study</vt:lpstr>
      <vt:lpstr>Task 1</vt:lpstr>
      <vt:lpstr>Task 2</vt:lpstr>
      <vt:lpstr>References and Reading List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Shengfeng Mei</cp:lastModifiedBy>
  <cp:revision>10</cp:revision>
  <cp:lastPrinted>2018-07-09T15:27:01Z</cp:lastPrinted>
  <dcterms:created xsi:type="dcterms:W3CDTF">2002-10-07T19:43:58Z</dcterms:created>
  <dcterms:modified xsi:type="dcterms:W3CDTF">2026-05-19T08:43:21Z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5e1b534-098f-4ac8-9223-69712ddf82de_Enabled">
    <vt:lpwstr>true</vt:lpwstr>
  </property>
  <property fmtid="{D5CDD505-2E9C-101B-9397-08002B2CF9AE}" pid="3" name="MSIP_Label_55e1b534-098f-4ac8-9223-69712ddf82de_SetDate">
    <vt:lpwstr>2024-05-31T11:48:15Z</vt:lpwstr>
  </property>
  <property fmtid="{D5CDD505-2E9C-101B-9397-08002B2CF9AE}" pid="4" name="MSIP_Label_55e1b534-098f-4ac8-9223-69712ddf82de_Method">
    <vt:lpwstr>Standard</vt:lpwstr>
  </property>
  <property fmtid="{D5CDD505-2E9C-101B-9397-08002B2CF9AE}" pid="5" name="MSIP_Label_55e1b534-098f-4ac8-9223-69712ddf82de_Name">
    <vt:lpwstr>Public Document</vt:lpwstr>
  </property>
  <property fmtid="{D5CDD505-2E9C-101B-9397-08002B2CF9AE}" pid="6" name="MSIP_Label_55e1b534-098f-4ac8-9223-69712ddf82de_SiteId">
    <vt:lpwstr>c9ef029c-18cf-4016-86d3-93cf8e94ff94</vt:lpwstr>
  </property>
  <property fmtid="{D5CDD505-2E9C-101B-9397-08002B2CF9AE}" pid="7" name="MSIP_Label_55e1b534-098f-4ac8-9223-69712ddf82de_ActionId">
    <vt:lpwstr>4e7031c9-f915-4cb8-9e5a-62dc40a1a4ea</vt:lpwstr>
  </property>
  <property fmtid="{D5CDD505-2E9C-101B-9397-08002B2CF9AE}" pid="8" name="MSIP_Label_55e1b534-098f-4ac8-9223-69712ddf82de_ContentBits">
    <vt:lpwstr>0</vt:lpwstr>
  </property>
</Properties>
</file>