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34"/>
  </p:notesMasterIdLst>
  <p:sldIdLst>
    <p:sldId id="256" r:id="rId2"/>
    <p:sldId id="258" r:id="rId3"/>
    <p:sldId id="260" r:id="rId4"/>
    <p:sldId id="315" r:id="rId5"/>
    <p:sldId id="316" r:id="rId6"/>
    <p:sldId id="317" r:id="rId7"/>
    <p:sldId id="318" r:id="rId8"/>
    <p:sldId id="322" r:id="rId9"/>
    <p:sldId id="319" r:id="rId10"/>
    <p:sldId id="323" r:id="rId11"/>
    <p:sldId id="324" r:id="rId12"/>
    <p:sldId id="320" r:id="rId13"/>
    <p:sldId id="325" r:id="rId14"/>
    <p:sldId id="326" r:id="rId15"/>
    <p:sldId id="328" r:id="rId16"/>
    <p:sldId id="329" r:id="rId17"/>
    <p:sldId id="327" r:id="rId18"/>
    <p:sldId id="336" r:id="rId19"/>
    <p:sldId id="330" r:id="rId20"/>
    <p:sldId id="337" r:id="rId21"/>
    <p:sldId id="338" r:id="rId22"/>
    <p:sldId id="339" r:id="rId23"/>
    <p:sldId id="331" r:id="rId24"/>
    <p:sldId id="340" r:id="rId25"/>
    <p:sldId id="341" r:id="rId26"/>
    <p:sldId id="332" r:id="rId27"/>
    <p:sldId id="333" r:id="rId28"/>
    <p:sldId id="334" r:id="rId29"/>
    <p:sldId id="335" r:id="rId30"/>
    <p:sldId id="342" r:id="rId31"/>
    <p:sldId id="343" r:id="rId32"/>
    <p:sldId id="259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988"/>
    <p:restoredTop sz="94701"/>
  </p:normalViewPr>
  <p:slideViewPr>
    <p:cSldViewPr snapToGrid="0">
      <p:cViewPr varScale="1">
        <p:scale>
          <a:sx n="78" d="100"/>
          <a:sy n="78" d="100"/>
        </p:scale>
        <p:origin x="168" y="8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5AF458E-1977-4BF5-8F08-37793E6FEFD8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393E665F-D02D-403E-8F77-F0C0CB542815}">
      <dgm:prSet/>
      <dgm:spPr/>
      <dgm:t>
        <a:bodyPr/>
        <a:lstStyle/>
        <a:p>
          <a:r>
            <a:rPr lang="en-US"/>
            <a:t>Employees </a:t>
          </a:r>
        </a:p>
      </dgm:t>
    </dgm:pt>
    <dgm:pt modelId="{19F8D49D-E1C0-420F-8194-A39359C62C37}" type="parTrans" cxnId="{5ADF4977-AB96-4748-85AA-A0B8A35D2D21}">
      <dgm:prSet/>
      <dgm:spPr/>
      <dgm:t>
        <a:bodyPr/>
        <a:lstStyle/>
        <a:p>
          <a:endParaRPr lang="en-US"/>
        </a:p>
      </dgm:t>
    </dgm:pt>
    <dgm:pt modelId="{CA01980B-40BC-4891-8E59-F7DF66F2152E}" type="sibTrans" cxnId="{5ADF4977-AB96-4748-85AA-A0B8A35D2D21}">
      <dgm:prSet/>
      <dgm:spPr/>
      <dgm:t>
        <a:bodyPr/>
        <a:lstStyle/>
        <a:p>
          <a:endParaRPr lang="en-US"/>
        </a:p>
      </dgm:t>
    </dgm:pt>
    <dgm:pt modelId="{3A09813C-59DA-48E7-AE41-F4B6265781E2}">
      <dgm:prSet/>
      <dgm:spPr/>
      <dgm:t>
        <a:bodyPr/>
        <a:lstStyle/>
        <a:p>
          <a:r>
            <a:rPr lang="en-US"/>
            <a:t>Workers, including: </a:t>
          </a:r>
        </a:p>
      </dgm:t>
    </dgm:pt>
    <dgm:pt modelId="{C539FC07-5C0A-4564-B520-B589E0E1A7DE}" type="parTrans" cxnId="{09DC5248-C4FA-405B-9C6E-98DF63F2D2B0}">
      <dgm:prSet/>
      <dgm:spPr/>
      <dgm:t>
        <a:bodyPr/>
        <a:lstStyle/>
        <a:p>
          <a:endParaRPr lang="en-US"/>
        </a:p>
      </dgm:t>
    </dgm:pt>
    <dgm:pt modelId="{C818DA5C-1D07-4823-881E-35934D7A5561}" type="sibTrans" cxnId="{09DC5248-C4FA-405B-9C6E-98DF63F2D2B0}">
      <dgm:prSet/>
      <dgm:spPr/>
      <dgm:t>
        <a:bodyPr/>
        <a:lstStyle/>
        <a:p>
          <a:endParaRPr lang="en-US"/>
        </a:p>
      </dgm:t>
    </dgm:pt>
    <dgm:pt modelId="{0240BB90-760F-4514-9A59-A5BFECA9AD85}">
      <dgm:prSet/>
      <dgm:spPr/>
      <dgm:t>
        <a:bodyPr/>
        <a:lstStyle/>
        <a:p>
          <a:r>
            <a:rPr lang="en-US"/>
            <a:t>Casual workers</a:t>
          </a:r>
        </a:p>
      </dgm:t>
    </dgm:pt>
    <dgm:pt modelId="{A62FAD4B-5A46-4841-8E41-D6A0F4150558}" type="parTrans" cxnId="{F6F830B2-B993-4771-895F-C00D6806154B}">
      <dgm:prSet/>
      <dgm:spPr/>
      <dgm:t>
        <a:bodyPr/>
        <a:lstStyle/>
        <a:p>
          <a:endParaRPr lang="en-US"/>
        </a:p>
      </dgm:t>
    </dgm:pt>
    <dgm:pt modelId="{30EEAD10-2036-434B-AA8B-982FB82B9AAB}" type="sibTrans" cxnId="{F6F830B2-B993-4771-895F-C00D6806154B}">
      <dgm:prSet/>
      <dgm:spPr/>
      <dgm:t>
        <a:bodyPr/>
        <a:lstStyle/>
        <a:p>
          <a:endParaRPr lang="en-US"/>
        </a:p>
      </dgm:t>
    </dgm:pt>
    <dgm:pt modelId="{FE56C005-54E7-4913-8CAA-A2C982CEAC2C}">
      <dgm:prSet/>
      <dgm:spPr/>
      <dgm:t>
        <a:bodyPr/>
        <a:lstStyle/>
        <a:p>
          <a:r>
            <a:rPr lang="en-US"/>
            <a:t>Agency workers</a:t>
          </a:r>
        </a:p>
      </dgm:t>
    </dgm:pt>
    <dgm:pt modelId="{DE155148-0032-4D9B-B9BC-C7B91A046CA6}" type="parTrans" cxnId="{0CA303BE-2FCF-4EB8-9265-F60BD063D604}">
      <dgm:prSet/>
      <dgm:spPr/>
      <dgm:t>
        <a:bodyPr/>
        <a:lstStyle/>
        <a:p>
          <a:endParaRPr lang="en-US"/>
        </a:p>
      </dgm:t>
    </dgm:pt>
    <dgm:pt modelId="{EC3E5817-9705-4F53-B57D-1194242A132E}" type="sibTrans" cxnId="{0CA303BE-2FCF-4EB8-9265-F60BD063D604}">
      <dgm:prSet/>
      <dgm:spPr/>
      <dgm:t>
        <a:bodyPr/>
        <a:lstStyle/>
        <a:p>
          <a:endParaRPr lang="en-US"/>
        </a:p>
      </dgm:t>
    </dgm:pt>
    <dgm:pt modelId="{0FC03B21-327B-4808-93EA-D8C6E698352E}">
      <dgm:prSet/>
      <dgm:spPr/>
      <dgm:t>
        <a:bodyPr/>
        <a:lstStyle/>
        <a:p>
          <a:r>
            <a:rPr lang="en-US"/>
            <a:t>Freelance workers</a:t>
          </a:r>
        </a:p>
      </dgm:t>
    </dgm:pt>
    <dgm:pt modelId="{AD1294BC-426C-4CFB-95BE-453F0ECB0302}" type="parTrans" cxnId="{6404469E-01C7-40B5-B8E1-3B65393D38F7}">
      <dgm:prSet/>
      <dgm:spPr/>
      <dgm:t>
        <a:bodyPr/>
        <a:lstStyle/>
        <a:p>
          <a:endParaRPr lang="en-US"/>
        </a:p>
      </dgm:t>
    </dgm:pt>
    <dgm:pt modelId="{99CB2F48-C007-461E-8410-D943FB7ABB36}" type="sibTrans" cxnId="{6404469E-01C7-40B5-B8E1-3B65393D38F7}">
      <dgm:prSet/>
      <dgm:spPr/>
      <dgm:t>
        <a:bodyPr/>
        <a:lstStyle/>
        <a:p>
          <a:endParaRPr lang="en-US"/>
        </a:p>
      </dgm:t>
    </dgm:pt>
    <dgm:pt modelId="{16AD5C71-B8B2-4B97-9969-81D71A40490A}">
      <dgm:prSet/>
      <dgm:spPr/>
      <dgm:t>
        <a:bodyPr/>
        <a:lstStyle/>
        <a:p>
          <a:r>
            <a:rPr lang="en-US"/>
            <a:t>Seasonal workers</a:t>
          </a:r>
        </a:p>
      </dgm:t>
    </dgm:pt>
    <dgm:pt modelId="{26CA85A1-E0C9-482F-B5BB-7B0752FAA119}" type="parTrans" cxnId="{A1DAF9FA-6617-405A-9AB3-B06B8C763EF8}">
      <dgm:prSet/>
      <dgm:spPr/>
      <dgm:t>
        <a:bodyPr/>
        <a:lstStyle/>
        <a:p>
          <a:endParaRPr lang="en-US"/>
        </a:p>
      </dgm:t>
    </dgm:pt>
    <dgm:pt modelId="{912372F5-4A67-47E1-97A4-E74CD46D2F0C}" type="sibTrans" cxnId="{A1DAF9FA-6617-405A-9AB3-B06B8C763EF8}">
      <dgm:prSet/>
      <dgm:spPr/>
      <dgm:t>
        <a:bodyPr/>
        <a:lstStyle/>
        <a:p>
          <a:endParaRPr lang="en-US"/>
        </a:p>
      </dgm:t>
    </dgm:pt>
    <dgm:pt modelId="{54394237-BB61-4D45-9BAD-C848F69FDAE3}">
      <dgm:prSet/>
      <dgm:spPr/>
      <dgm:t>
        <a:bodyPr/>
        <a:lstStyle/>
        <a:p>
          <a:r>
            <a:rPr lang="en-US"/>
            <a:t>Zero-hour workers</a:t>
          </a:r>
        </a:p>
      </dgm:t>
    </dgm:pt>
    <dgm:pt modelId="{C3FD6762-BA66-45E5-B1D4-FF12C5A064C5}" type="parTrans" cxnId="{DD2DBE20-D66B-4B34-BD15-4021E0E1418A}">
      <dgm:prSet/>
      <dgm:spPr/>
      <dgm:t>
        <a:bodyPr/>
        <a:lstStyle/>
        <a:p>
          <a:endParaRPr lang="en-US"/>
        </a:p>
      </dgm:t>
    </dgm:pt>
    <dgm:pt modelId="{7E4A35DE-5CBD-4BFA-8AD9-3F93D0684E19}" type="sibTrans" cxnId="{DD2DBE20-D66B-4B34-BD15-4021E0E1418A}">
      <dgm:prSet/>
      <dgm:spPr/>
      <dgm:t>
        <a:bodyPr/>
        <a:lstStyle/>
        <a:p>
          <a:endParaRPr lang="en-US"/>
        </a:p>
      </dgm:t>
    </dgm:pt>
    <dgm:pt modelId="{BCBB4E76-499C-4C48-9D3C-A6DA97237273}">
      <dgm:prSet/>
      <dgm:spPr/>
      <dgm:t>
        <a:bodyPr/>
        <a:lstStyle/>
        <a:p>
          <a:r>
            <a:rPr lang="en-US"/>
            <a:t>Job applicants</a:t>
          </a:r>
        </a:p>
      </dgm:t>
    </dgm:pt>
    <dgm:pt modelId="{63535C50-C73B-40C5-A6D7-BAC5E264762F}" type="parTrans" cxnId="{64EFCCA0-BF5E-4699-95A8-0B0C83DE57B0}">
      <dgm:prSet/>
      <dgm:spPr/>
      <dgm:t>
        <a:bodyPr/>
        <a:lstStyle/>
        <a:p>
          <a:endParaRPr lang="en-US"/>
        </a:p>
      </dgm:t>
    </dgm:pt>
    <dgm:pt modelId="{CEAF42E3-32C2-489E-8DFA-EEC3ED44A4C1}" type="sibTrans" cxnId="{64EFCCA0-BF5E-4699-95A8-0B0C83DE57B0}">
      <dgm:prSet/>
      <dgm:spPr/>
      <dgm:t>
        <a:bodyPr/>
        <a:lstStyle/>
        <a:p>
          <a:endParaRPr lang="en-US"/>
        </a:p>
      </dgm:t>
    </dgm:pt>
    <dgm:pt modelId="{50ED2274-1F74-BA47-91BA-857A5B68177C}" type="pres">
      <dgm:prSet presAssocID="{45AF458E-1977-4BF5-8F08-37793E6FEFD8}" presName="linear" presStyleCnt="0">
        <dgm:presLayoutVars>
          <dgm:dir/>
          <dgm:animLvl val="lvl"/>
          <dgm:resizeHandles val="exact"/>
        </dgm:presLayoutVars>
      </dgm:prSet>
      <dgm:spPr/>
    </dgm:pt>
    <dgm:pt modelId="{03908B8F-C741-9841-8140-3CC71FBC9846}" type="pres">
      <dgm:prSet presAssocID="{393E665F-D02D-403E-8F77-F0C0CB542815}" presName="parentLin" presStyleCnt="0"/>
      <dgm:spPr/>
    </dgm:pt>
    <dgm:pt modelId="{D106EF23-23CB-3C40-AC46-BA6E04C4727F}" type="pres">
      <dgm:prSet presAssocID="{393E665F-D02D-403E-8F77-F0C0CB542815}" presName="parentLeftMargin" presStyleLbl="node1" presStyleIdx="0" presStyleCnt="3"/>
      <dgm:spPr/>
    </dgm:pt>
    <dgm:pt modelId="{FBD25AD9-B879-0F49-AD04-D9F064050660}" type="pres">
      <dgm:prSet presAssocID="{393E665F-D02D-403E-8F77-F0C0CB542815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70C27726-2CC3-6149-AF0D-D428E7584A1C}" type="pres">
      <dgm:prSet presAssocID="{393E665F-D02D-403E-8F77-F0C0CB542815}" presName="negativeSpace" presStyleCnt="0"/>
      <dgm:spPr/>
    </dgm:pt>
    <dgm:pt modelId="{A033EF1B-E0A9-1849-B866-21CFBE9E28CE}" type="pres">
      <dgm:prSet presAssocID="{393E665F-D02D-403E-8F77-F0C0CB542815}" presName="childText" presStyleLbl="conFgAcc1" presStyleIdx="0" presStyleCnt="3">
        <dgm:presLayoutVars>
          <dgm:bulletEnabled val="1"/>
        </dgm:presLayoutVars>
      </dgm:prSet>
      <dgm:spPr/>
    </dgm:pt>
    <dgm:pt modelId="{3F6528AC-4B38-BC43-AA04-5092A7B3E4EB}" type="pres">
      <dgm:prSet presAssocID="{CA01980B-40BC-4891-8E59-F7DF66F2152E}" presName="spaceBetweenRectangles" presStyleCnt="0"/>
      <dgm:spPr/>
    </dgm:pt>
    <dgm:pt modelId="{8230511B-844E-A142-8B61-886819155BEB}" type="pres">
      <dgm:prSet presAssocID="{3A09813C-59DA-48E7-AE41-F4B6265781E2}" presName="parentLin" presStyleCnt="0"/>
      <dgm:spPr/>
    </dgm:pt>
    <dgm:pt modelId="{5FDD5369-4BD7-E541-9226-6426F3297391}" type="pres">
      <dgm:prSet presAssocID="{3A09813C-59DA-48E7-AE41-F4B6265781E2}" presName="parentLeftMargin" presStyleLbl="node1" presStyleIdx="0" presStyleCnt="3"/>
      <dgm:spPr/>
    </dgm:pt>
    <dgm:pt modelId="{F1FAFD27-9346-D64B-866A-CDEA6B59D333}" type="pres">
      <dgm:prSet presAssocID="{3A09813C-59DA-48E7-AE41-F4B6265781E2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8D9677B2-6CF7-274C-B4DC-ACCBFFA7AB22}" type="pres">
      <dgm:prSet presAssocID="{3A09813C-59DA-48E7-AE41-F4B6265781E2}" presName="negativeSpace" presStyleCnt="0"/>
      <dgm:spPr/>
    </dgm:pt>
    <dgm:pt modelId="{5790AB6A-5F26-CF43-9A79-DBECCCBEF380}" type="pres">
      <dgm:prSet presAssocID="{3A09813C-59DA-48E7-AE41-F4B6265781E2}" presName="childText" presStyleLbl="conFgAcc1" presStyleIdx="1" presStyleCnt="3">
        <dgm:presLayoutVars>
          <dgm:bulletEnabled val="1"/>
        </dgm:presLayoutVars>
      </dgm:prSet>
      <dgm:spPr/>
    </dgm:pt>
    <dgm:pt modelId="{4F70188A-9577-1B4B-AA80-77A542E96CAA}" type="pres">
      <dgm:prSet presAssocID="{C818DA5C-1D07-4823-881E-35934D7A5561}" presName="spaceBetweenRectangles" presStyleCnt="0"/>
      <dgm:spPr/>
    </dgm:pt>
    <dgm:pt modelId="{AC207621-1583-0A47-A8DB-95EF07490826}" type="pres">
      <dgm:prSet presAssocID="{BCBB4E76-499C-4C48-9D3C-A6DA97237273}" presName="parentLin" presStyleCnt="0"/>
      <dgm:spPr/>
    </dgm:pt>
    <dgm:pt modelId="{3918C520-9FD0-6744-866C-2E5AEF990855}" type="pres">
      <dgm:prSet presAssocID="{BCBB4E76-499C-4C48-9D3C-A6DA97237273}" presName="parentLeftMargin" presStyleLbl="node1" presStyleIdx="1" presStyleCnt="3"/>
      <dgm:spPr/>
    </dgm:pt>
    <dgm:pt modelId="{614A7C88-CBE7-F046-8CF9-56B0CDCEB36A}" type="pres">
      <dgm:prSet presAssocID="{BCBB4E76-499C-4C48-9D3C-A6DA97237273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96D762C4-C6A5-A84C-B527-D54C8659CA3D}" type="pres">
      <dgm:prSet presAssocID="{BCBB4E76-499C-4C48-9D3C-A6DA97237273}" presName="negativeSpace" presStyleCnt="0"/>
      <dgm:spPr/>
    </dgm:pt>
    <dgm:pt modelId="{FF04C832-0D62-9B4E-9361-B368D4CD3E8C}" type="pres">
      <dgm:prSet presAssocID="{BCBB4E76-499C-4C48-9D3C-A6DA97237273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4EE1DD00-6150-B040-82C4-EEA97CBF74C1}" type="presOf" srcId="{16AD5C71-B8B2-4B97-9969-81D71A40490A}" destId="{5790AB6A-5F26-CF43-9A79-DBECCCBEF380}" srcOrd="0" destOrd="3" presId="urn:microsoft.com/office/officeart/2005/8/layout/list1"/>
    <dgm:cxn modelId="{9FD6FC0F-EAC6-C046-A3E6-31FBE3102F72}" type="presOf" srcId="{FE56C005-54E7-4913-8CAA-A2C982CEAC2C}" destId="{5790AB6A-5F26-CF43-9A79-DBECCCBEF380}" srcOrd="0" destOrd="1" presId="urn:microsoft.com/office/officeart/2005/8/layout/list1"/>
    <dgm:cxn modelId="{DD2DBE20-D66B-4B34-BD15-4021E0E1418A}" srcId="{3A09813C-59DA-48E7-AE41-F4B6265781E2}" destId="{54394237-BB61-4D45-9BAD-C848F69FDAE3}" srcOrd="4" destOrd="0" parTransId="{C3FD6762-BA66-45E5-B1D4-FF12C5A064C5}" sibTransId="{7E4A35DE-5CBD-4BFA-8AD9-3F93D0684E19}"/>
    <dgm:cxn modelId="{B61F9745-A0A7-9F45-835D-A7531B4B3A5B}" type="presOf" srcId="{0FC03B21-327B-4808-93EA-D8C6E698352E}" destId="{5790AB6A-5F26-CF43-9A79-DBECCCBEF380}" srcOrd="0" destOrd="2" presId="urn:microsoft.com/office/officeart/2005/8/layout/list1"/>
    <dgm:cxn modelId="{09DC5248-C4FA-405B-9C6E-98DF63F2D2B0}" srcId="{45AF458E-1977-4BF5-8F08-37793E6FEFD8}" destId="{3A09813C-59DA-48E7-AE41-F4B6265781E2}" srcOrd="1" destOrd="0" parTransId="{C539FC07-5C0A-4564-B520-B589E0E1A7DE}" sibTransId="{C818DA5C-1D07-4823-881E-35934D7A5561}"/>
    <dgm:cxn modelId="{CD171F6B-1679-5A4D-BEFB-93AC865638B2}" type="presOf" srcId="{393E665F-D02D-403E-8F77-F0C0CB542815}" destId="{FBD25AD9-B879-0F49-AD04-D9F064050660}" srcOrd="1" destOrd="0" presId="urn:microsoft.com/office/officeart/2005/8/layout/list1"/>
    <dgm:cxn modelId="{6C14E872-D311-BF44-AE93-AFA11A485C61}" type="presOf" srcId="{BCBB4E76-499C-4C48-9D3C-A6DA97237273}" destId="{3918C520-9FD0-6744-866C-2E5AEF990855}" srcOrd="0" destOrd="0" presId="urn:microsoft.com/office/officeart/2005/8/layout/list1"/>
    <dgm:cxn modelId="{E44E2077-6F90-5E4A-B80F-19C404064097}" type="presOf" srcId="{54394237-BB61-4D45-9BAD-C848F69FDAE3}" destId="{5790AB6A-5F26-CF43-9A79-DBECCCBEF380}" srcOrd="0" destOrd="4" presId="urn:microsoft.com/office/officeart/2005/8/layout/list1"/>
    <dgm:cxn modelId="{5ADF4977-AB96-4748-85AA-A0B8A35D2D21}" srcId="{45AF458E-1977-4BF5-8F08-37793E6FEFD8}" destId="{393E665F-D02D-403E-8F77-F0C0CB542815}" srcOrd="0" destOrd="0" parTransId="{19F8D49D-E1C0-420F-8194-A39359C62C37}" sibTransId="{CA01980B-40BC-4891-8E59-F7DF66F2152E}"/>
    <dgm:cxn modelId="{C5D7289C-CBF9-DF4A-8DD9-E5B0BC0572BB}" type="presOf" srcId="{393E665F-D02D-403E-8F77-F0C0CB542815}" destId="{D106EF23-23CB-3C40-AC46-BA6E04C4727F}" srcOrd="0" destOrd="0" presId="urn:microsoft.com/office/officeart/2005/8/layout/list1"/>
    <dgm:cxn modelId="{6404469E-01C7-40B5-B8E1-3B65393D38F7}" srcId="{3A09813C-59DA-48E7-AE41-F4B6265781E2}" destId="{0FC03B21-327B-4808-93EA-D8C6E698352E}" srcOrd="2" destOrd="0" parTransId="{AD1294BC-426C-4CFB-95BE-453F0ECB0302}" sibTransId="{99CB2F48-C007-461E-8410-D943FB7ABB36}"/>
    <dgm:cxn modelId="{64EFCCA0-BF5E-4699-95A8-0B0C83DE57B0}" srcId="{45AF458E-1977-4BF5-8F08-37793E6FEFD8}" destId="{BCBB4E76-499C-4C48-9D3C-A6DA97237273}" srcOrd="2" destOrd="0" parTransId="{63535C50-C73B-40C5-A6D7-BAC5E264762F}" sibTransId="{CEAF42E3-32C2-489E-8DFA-EEC3ED44A4C1}"/>
    <dgm:cxn modelId="{E456FFA7-4683-E94D-8EC2-0C9AF00C75EA}" type="presOf" srcId="{3A09813C-59DA-48E7-AE41-F4B6265781E2}" destId="{F1FAFD27-9346-D64B-866A-CDEA6B59D333}" srcOrd="1" destOrd="0" presId="urn:microsoft.com/office/officeart/2005/8/layout/list1"/>
    <dgm:cxn modelId="{F6F830B2-B993-4771-895F-C00D6806154B}" srcId="{3A09813C-59DA-48E7-AE41-F4B6265781E2}" destId="{0240BB90-760F-4514-9A59-A5BFECA9AD85}" srcOrd="0" destOrd="0" parTransId="{A62FAD4B-5A46-4841-8E41-D6A0F4150558}" sibTransId="{30EEAD10-2036-434B-AA8B-982FB82B9AAB}"/>
    <dgm:cxn modelId="{0CA303BE-2FCF-4EB8-9265-F60BD063D604}" srcId="{3A09813C-59DA-48E7-AE41-F4B6265781E2}" destId="{FE56C005-54E7-4913-8CAA-A2C982CEAC2C}" srcOrd="1" destOrd="0" parTransId="{DE155148-0032-4D9B-B9BC-C7B91A046CA6}" sibTransId="{EC3E5817-9705-4F53-B57D-1194242A132E}"/>
    <dgm:cxn modelId="{E04D84C8-B674-8444-A74C-08BEAF03C4D8}" type="presOf" srcId="{3A09813C-59DA-48E7-AE41-F4B6265781E2}" destId="{5FDD5369-4BD7-E541-9226-6426F3297391}" srcOrd="0" destOrd="0" presId="urn:microsoft.com/office/officeart/2005/8/layout/list1"/>
    <dgm:cxn modelId="{46CF79CB-1B90-E44B-98C5-91007BC1954D}" type="presOf" srcId="{0240BB90-760F-4514-9A59-A5BFECA9AD85}" destId="{5790AB6A-5F26-CF43-9A79-DBECCCBEF380}" srcOrd="0" destOrd="0" presId="urn:microsoft.com/office/officeart/2005/8/layout/list1"/>
    <dgm:cxn modelId="{CD1CA6F0-6613-8F42-9DEC-38984F4F0E97}" type="presOf" srcId="{BCBB4E76-499C-4C48-9D3C-A6DA97237273}" destId="{614A7C88-CBE7-F046-8CF9-56B0CDCEB36A}" srcOrd="1" destOrd="0" presId="urn:microsoft.com/office/officeart/2005/8/layout/list1"/>
    <dgm:cxn modelId="{A1DAF9FA-6617-405A-9AB3-B06B8C763EF8}" srcId="{3A09813C-59DA-48E7-AE41-F4B6265781E2}" destId="{16AD5C71-B8B2-4B97-9969-81D71A40490A}" srcOrd="3" destOrd="0" parTransId="{26CA85A1-E0C9-482F-B5BB-7B0752FAA119}" sibTransId="{912372F5-4A67-47E1-97A4-E74CD46D2F0C}"/>
    <dgm:cxn modelId="{02F04BFF-356F-D34D-89E1-EAF58AA6A2D3}" type="presOf" srcId="{45AF458E-1977-4BF5-8F08-37793E6FEFD8}" destId="{50ED2274-1F74-BA47-91BA-857A5B68177C}" srcOrd="0" destOrd="0" presId="urn:microsoft.com/office/officeart/2005/8/layout/list1"/>
    <dgm:cxn modelId="{28125DB2-2295-564F-80C0-396C26650644}" type="presParOf" srcId="{50ED2274-1F74-BA47-91BA-857A5B68177C}" destId="{03908B8F-C741-9841-8140-3CC71FBC9846}" srcOrd="0" destOrd="0" presId="urn:microsoft.com/office/officeart/2005/8/layout/list1"/>
    <dgm:cxn modelId="{FF2AE2A5-2CFC-A649-AFB0-E0D315D0928D}" type="presParOf" srcId="{03908B8F-C741-9841-8140-3CC71FBC9846}" destId="{D106EF23-23CB-3C40-AC46-BA6E04C4727F}" srcOrd="0" destOrd="0" presId="urn:microsoft.com/office/officeart/2005/8/layout/list1"/>
    <dgm:cxn modelId="{4908625C-CD9D-4D43-BF56-BA8F2D4FB436}" type="presParOf" srcId="{03908B8F-C741-9841-8140-3CC71FBC9846}" destId="{FBD25AD9-B879-0F49-AD04-D9F064050660}" srcOrd="1" destOrd="0" presId="urn:microsoft.com/office/officeart/2005/8/layout/list1"/>
    <dgm:cxn modelId="{1B8A2B5A-28BC-9347-9559-58C49B1F4D2D}" type="presParOf" srcId="{50ED2274-1F74-BA47-91BA-857A5B68177C}" destId="{70C27726-2CC3-6149-AF0D-D428E7584A1C}" srcOrd="1" destOrd="0" presId="urn:microsoft.com/office/officeart/2005/8/layout/list1"/>
    <dgm:cxn modelId="{29824C80-750F-E04C-938A-5BDC607B9F5E}" type="presParOf" srcId="{50ED2274-1F74-BA47-91BA-857A5B68177C}" destId="{A033EF1B-E0A9-1849-B866-21CFBE9E28CE}" srcOrd="2" destOrd="0" presId="urn:microsoft.com/office/officeart/2005/8/layout/list1"/>
    <dgm:cxn modelId="{45BE9FA6-8172-3542-A45D-3C0FDD4E987A}" type="presParOf" srcId="{50ED2274-1F74-BA47-91BA-857A5B68177C}" destId="{3F6528AC-4B38-BC43-AA04-5092A7B3E4EB}" srcOrd="3" destOrd="0" presId="urn:microsoft.com/office/officeart/2005/8/layout/list1"/>
    <dgm:cxn modelId="{E38D144C-6A34-784A-B19B-5456C9C7B77D}" type="presParOf" srcId="{50ED2274-1F74-BA47-91BA-857A5B68177C}" destId="{8230511B-844E-A142-8B61-886819155BEB}" srcOrd="4" destOrd="0" presId="urn:microsoft.com/office/officeart/2005/8/layout/list1"/>
    <dgm:cxn modelId="{353BB3C3-45FA-A84E-B90D-7A8072227FE4}" type="presParOf" srcId="{8230511B-844E-A142-8B61-886819155BEB}" destId="{5FDD5369-4BD7-E541-9226-6426F3297391}" srcOrd="0" destOrd="0" presId="urn:microsoft.com/office/officeart/2005/8/layout/list1"/>
    <dgm:cxn modelId="{E00E2BA2-90D5-874C-A64B-59DAEBDB3767}" type="presParOf" srcId="{8230511B-844E-A142-8B61-886819155BEB}" destId="{F1FAFD27-9346-D64B-866A-CDEA6B59D333}" srcOrd="1" destOrd="0" presId="urn:microsoft.com/office/officeart/2005/8/layout/list1"/>
    <dgm:cxn modelId="{5F8711D4-3F1D-3E41-BCD8-95D1D2B272A2}" type="presParOf" srcId="{50ED2274-1F74-BA47-91BA-857A5B68177C}" destId="{8D9677B2-6CF7-274C-B4DC-ACCBFFA7AB22}" srcOrd="5" destOrd="0" presId="urn:microsoft.com/office/officeart/2005/8/layout/list1"/>
    <dgm:cxn modelId="{2585A760-29EA-5E43-8A00-C63F4CF2AA38}" type="presParOf" srcId="{50ED2274-1F74-BA47-91BA-857A5B68177C}" destId="{5790AB6A-5F26-CF43-9A79-DBECCCBEF380}" srcOrd="6" destOrd="0" presId="urn:microsoft.com/office/officeart/2005/8/layout/list1"/>
    <dgm:cxn modelId="{9003358D-0F3B-D241-B2E3-456DD5268106}" type="presParOf" srcId="{50ED2274-1F74-BA47-91BA-857A5B68177C}" destId="{4F70188A-9577-1B4B-AA80-77A542E96CAA}" srcOrd="7" destOrd="0" presId="urn:microsoft.com/office/officeart/2005/8/layout/list1"/>
    <dgm:cxn modelId="{00C2ADA5-B1AD-404C-9053-E492AFDD8EC0}" type="presParOf" srcId="{50ED2274-1F74-BA47-91BA-857A5B68177C}" destId="{AC207621-1583-0A47-A8DB-95EF07490826}" srcOrd="8" destOrd="0" presId="urn:microsoft.com/office/officeart/2005/8/layout/list1"/>
    <dgm:cxn modelId="{A7E4F7E9-76A7-C742-BDB2-FE195E8F2BD1}" type="presParOf" srcId="{AC207621-1583-0A47-A8DB-95EF07490826}" destId="{3918C520-9FD0-6744-866C-2E5AEF990855}" srcOrd="0" destOrd="0" presId="urn:microsoft.com/office/officeart/2005/8/layout/list1"/>
    <dgm:cxn modelId="{F1C580C7-F5B3-794F-89F0-7556F08AD034}" type="presParOf" srcId="{AC207621-1583-0A47-A8DB-95EF07490826}" destId="{614A7C88-CBE7-F046-8CF9-56B0CDCEB36A}" srcOrd="1" destOrd="0" presId="urn:microsoft.com/office/officeart/2005/8/layout/list1"/>
    <dgm:cxn modelId="{7E6C699D-67C5-F94C-8E3E-AD462933E38E}" type="presParOf" srcId="{50ED2274-1F74-BA47-91BA-857A5B68177C}" destId="{96D762C4-C6A5-A84C-B527-D54C8659CA3D}" srcOrd="9" destOrd="0" presId="urn:microsoft.com/office/officeart/2005/8/layout/list1"/>
    <dgm:cxn modelId="{5E900AC5-E87A-E34A-8355-CDD36163AE39}" type="presParOf" srcId="{50ED2274-1F74-BA47-91BA-857A5B68177C}" destId="{FF04C832-0D62-9B4E-9361-B368D4CD3E8C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33EF1B-E0A9-1849-B866-21CFBE9E28CE}">
      <dsp:nvSpPr>
        <dsp:cNvPr id="0" name=""/>
        <dsp:cNvSpPr/>
      </dsp:nvSpPr>
      <dsp:spPr>
        <a:xfrm>
          <a:off x="0" y="388823"/>
          <a:ext cx="6391275" cy="6047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D25AD9-B879-0F49-AD04-D9F064050660}">
      <dsp:nvSpPr>
        <dsp:cNvPr id="0" name=""/>
        <dsp:cNvSpPr/>
      </dsp:nvSpPr>
      <dsp:spPr>
        <a:xfrm>
          <a:off x="319563" y="34583"/>
          <a:ext cx="4473892" cy="70848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9102" tIns="0" rIns="169102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Employees </a:t>
          </a:r>
        </a:p>
      </dsp:txBody>
      <dsp:txXfrm>
        <a:off x="354148" y="69168"/>
        <a:ext cx="4404722" cy="639310"/>
      </dsp:txXfrm>
    </dsp:sp>
    <dsp:sp modelId="{5790AB6A-5F26-CF43-9A79-DBECCCBEF380}">
      <dsp:nvSpPr>
        <dsp:cNvPr id="0" name=""/>
        <dsp:cNvSpPr/>
      </dsp:nvSpPr>
      <dsp:spPr>
        <a:xfrm>
          <a:off x="0" y="1477463"/>
          <a:ext cx="6391275" cy="26459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-9882860"/>
              <a:satOff val="451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6034" tIns="499872" rIns="496034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/>
            <a:t>Casual workers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/>
            <a:t>Agency workers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/>
            <a:t>Freelance workers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/>
            <a:t>Seasonal workers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/>
            <a:t>Zero-hour workers</a:t>
          </a:r>
        </a:p>
      </dsp:txBody>
      <dsp:txXfrm>
        <a:off x="0" y="1477463"/>
        <a:ext cx="6391275" cy="2645999"/>
      </dsp:txXfrm>
    </dsp:sp>
    <dsp:sp modelId="{F1FAFD27-9346-D64B-866A-CDEA6B59D333}">
      <dsp:nvSpPr>
        <dsp:cNvPr id="0" name=""/>
        <dsp:cNvSpPr/>
      </dsp:nvSpPr>
      <dsp:spPr>
        <a:xfrm>
          <a:off x="319563" y="1123223"/>
          <a:ext cx="4473892" cy="708480"/>
        </a:xfrm>
        <a:prstGeom prst="roundRect">
          <a:avLst/>
        </a:prstGeom>
        <a:solidFill>
          <a:schemeClr val="accent2">
            <a:hueOff val="-9882860"/>
            <a:satOff val="451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9102" tIns="0" rIns="169102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Workers, including: </a:t>
          </a:r>
        </a:p>
      </dsp:txBody>
      <dsp:txXfrm>
        <a:off x="354148" y="1157808"/>
        <a:ext cx="4404722" cy="639310"/>
      </dsp:txXfrm>
    </dsp:sp>
    <dsp:sp modelId="{FF04C832-0D62-9B4E-9361-B368D4CD3E8C}">
      <dsp:nvSpPr>
        <dsp:cNvPr id="0" name=""/>
        <dsp:cNvSpPr/>
      </dsp:nvSpPr>
      <dsp:spPr>
        <a:xfrm>
          <a:off x="0" y="4607303"/>
          <a:ext cx="6391275" cy="6047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-19765721"/>
              <a:satOff val="901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4A7C88-CBE7-F046-8CF9-56B0CDCEB36A}">
      <dsp:nvSpPr>
        <dsp:cNvPr id="0" name=""/>
        <dsp:cNvSpPr/>
      </dsp:nvSpPr>
      <dsp:spPr>
        <a:xfrm>
          <a:off x="319563" y="4253063"/>
          <a:ext cx="4473892" cy="708480"/>
        </a:xfrm>
        <a:prstGeom prst="roundRect">
          <a:avLst/>
        </a:prstGeom>
        <a:solidFill>
          <a:schemeClr val="accent2">
            <a:hueOff val="-19765721"/>
            <a:satOff val="901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9102" tIns="0" rIns="169102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Job applicants</a:t>
          </a:r>
        </a:p>
      </dsp:txBody>
      <dsp:txXfrm>
        <a:off x="354148" y="4287648"/>
        <a:ext cx="4404722" cy="6393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8A5AA3-34ED-D041-85B2-21D5020CE7B4}" type="datetimeFigureOut">
              <a:rPr lang="en-US" smtClean="0"/>
              <a:t>2/18/25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E1CED8-3B7F-F741-9386-7C896F80B4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7736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E1CED8-3B7F-F741-9386-7C896F80B4B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36925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E1CED8-3B7F-F741-9386-7C896F80B4B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09541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E1CED8-3B7F-F741-9386-7C896F80B4B2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06968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E1CED8-3B7F-F741-9386-7C896F80B4B2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44229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97BFBA-0D31-4605-F3F2-F5E129308B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24C44AC-788E-F6F2-E89E-0F900E1714E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B350EBC-7366-8DAF-D8FA-3EC8CA59540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8DE5D0-C4A0-3F80-77CC-39D2C367CE7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E1CED8-3B7F-F741-9386-7C896F80B4B2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53227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E1CED8-3B7F-F741-9386-7C896F80B4B2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1915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EBE159-A037-71DF-A47E-A5D98B7414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411566F-586D-9434-3B85-054E4DB557C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132CC34-945D-B0F9-A8F3-B4012F40C4E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DEBBE6-DC3D-15BC-C027-21DEBA1ED7E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E1CED8-3B7F-F741-9386-7C896F80B4B2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5511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4A5B4C-8DA7-A5A4-1B6C-F2C53E7D9D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F422B07-A477-1377-5D99-FB6B1D256A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35DE4DF-6DBA-3BC4-EDE4-C8791B6763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78E049-6021-908D-00CF-6CF631914CF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E1CED8-3B7F-F741-9386-7C896F80B4B2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2623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BC2AB0-9610-4683-F9F6-97A30E1433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BD2D676-3946-67D0-E44F-A01C6DE00A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2E7A784-57A9-C3DD-DFB6-48559B96DE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86E524-F8CD-FC48-481E-4DA2046BB9F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E1CED8-3B7F-F741-9386-7C896F80B4B2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77099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E1CED8-3B7F-F741-9386-7C896F80B4B2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76572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2/18/25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2/18/25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2/18/25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2/18/25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2/18/25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2/18/25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2/18/25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2/18/25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2/18/25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2/18/25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2/18/25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2/18/25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2/18/25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2/18/25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2/18/25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2/18/25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2/18/25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2/18/25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E8F20F-B09E-6B51-312D-A149EBD7429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Advanced Application of Employment Law</a:t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D89F51-769F-5F95-812C-0283A56732D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en-US" b="1" dirty="0"/>
              <a:t>Bethan </a:t>
            </a:r>
            <a:r>
              <a:rPr lang="en-US" b="1" dirty="0" err="1"/>
              <a:t>southcombe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7787140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07F977-4F92-9157-3C07-CB774C2D2B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26C797-7537-29E8-8B55-34EC1B4B786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br>
              <a:rPr lang="en-US" sz="3200" dirty="0"/>
            </a:br>
            <a:r>
              <a:rPr lang="en-US" sz="5600" dirty="0"/>
              <a:t>Employment Tribunals</a:t>
            </a:r>
            <a:br>
              <a:rPr lang="en-US" sz="3200" dirty="0"/>
            </a:br>
            <a:r>
              <a:rPr lang="en-US" dirty="0"/>
              <a:t>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7C31CA8-84A2-713C-1832-E346A71CA1B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/>
              <a:t>11</a:t>
            </a:r>
            <a:r>
              <a:rPr lang="en-US" b="1" baseline="30000" dirty="0"/>
              <a:t>th</a:t>
            </a:r>
            <a:r>
              <a:rPr lang="en-US" b="1" dirty="0"/>
              <a:t> MARCH 2025                                                               Bethan </a:t>
            </a:r>
            <a:r>
              <a:rPr lang="en-US" b="1" dirty="0" err="1"/>
              <a:t>southcombe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1674974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38ABDB68-E3D5-448E-97D3-06FFEF6801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1" name="Freeform 5">
            <a:extLst>
              <a:ext uri="{FF2B5EF4-FFF2-40B4-BE49-F238E27FC236}">
                <a16:creationId xmlns:a16="http://schemas.microsoft.com/office/drawing/2014/main" id="{B8DD7FEB-D9F3-4F5B-982C-36B0664D02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5376762" y="1826078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23" name="Freeform 5">
            <a:extLst>
              <a:ext uri="{FF2B5EF4-FFF2-40B4-BE49-F238E27FC236}">
                <a16:creationId xmlns:a16="http://schemas.microsoft.com/office/drawing/2014/main" id="{96BA11E4-0636-4FA9-A836-2A4FB17644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314EA18-F38E-D3B2-EEEE-5D4889E4E9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9098" y="629265"/>
            <a:ext cx="6072776" cy="1622322"/>
          </a:xfrm>
        </p:spPr>
        <p:txBody>
          <a:bodyPr>
            <a:normAutofit/>
          </a:bodyPr>
          <a:lstStyle/>
          <a:p>
            <a:r>
              <a:rPr lang="en-US" sz="3300" dirty="0">
                <a:solidFill>
                  <a:srgbClr val="EBEBEB"/>
                </a:solidFill>
              </a:rPr>
              <a:t>When a claim can be made in the employment tribunal</a:t>
            </a:r>
            <a:br>
              <a:rPr lang="en-US" sz="3300" dirty="0">
                <a:solidFill>
                  <a:srgbClr val="EBEBEB"/>
                </a:solidFill>
              </a:rPr>
            </a:br>
            <a:endParaRPr lang="en-US" sz="3300" dirty="0">
              <a:solidFill>
                <a:srgbClr val="EBEBEB"/>
              </a:solidFill>
            </a:endParaRP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5681882E-BDD0-4311-AF62-E801962852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6290102" y="977273"/>
            <a:ext cx="6053670" cy="4903455"/>
          </a:xfrm>
          <a:custGeom>
            <a:avLst/>
            <a:gdLst>
              <a:gd name="connsiteX0" fmla="*/ 6053670 w 6053670"/>
              <a:gd name="connsiteY0" fmla="*/ 1098 h 4903455"/>
              <a:gd name="connsiteX1" fmla="*/ 6053670 w 6053670"/>
              <a:gd name="connsiteY1" fmla="*/ 424590 h 4903455"/>
              <a:gd name="connsiteX2" fmla="*/ 6053670 w 6053670"/>
              <a:gd name="connsiteY2" fmla="*/ 1254558 h 4903455"/>
              <a:gd name="connsiteX3" fmla="*/ 6053670 w 6053670"/>
              <a:gd name="connsiteY3" fmla="*/ 4903455 h 4903455"/>
              <a:gd name="connsiteX4" fmla="*/ 0 w 6053670"/>
              <a:gd name="connsiteY4" fmla="*/ 4903455 h 4903455"/>
              <a:gd name="connsiteX5" fmla="*/ 0 w 6053670"/>
              <a:gd name="connsiteY5" fmla="*/ 1249853 h 4903455"/>
              <a:gd name="connsiteX6" fmla="*/ 0 w 6053670"/>
              <a:gd name="connsiteY6" fmla="*/ 424590 h 4903455"/>
              <a:gd name="connsiteX7" fmla="*/ 0 w 6053670"/>
              <a:gd name="connsiteY7" fmla="*/ 0 h 4903455"/>
              <a:gd name="connsiteX8" fmla="*/ 35717 w 6053670"/>
              <a:gd name="connsiteY8" fmla="*/ 5488 h 4903455"/>
              <a:gd name="connsiteX9" fmla="*/ 140445 w 6053670"/>
              <a:gd name="connsiteY9" fmla="*/ 21641 h 4903455"/>
              <a:gd name="connsiteX10" fmla="*/ 216722 w 6053670"/>
              <a:gd name="connsiteY10" fmla="*/ 32932 h 4903455"/>
              <a:gd name="connsiteX11" fmla="*/ 307527 w 6053670"/>
              <a:gd name="connsiteY11" fmla="*/ 44850 h 4903455"/>
              <a:gd name="connsiteX12" fmla="*/ 415282 w 6053670"/>
              <a:gd name="connsiteY12" fmla="*/ 59121 h 4903455"/>
              <a:gd name="connsiteX13" fmla="*/ 534539 w 6053670"/>
              <a:gd name="connsiteY13" fmla="*/ 74175 h 4903455"/>
              <a:gd name="connsiteX14" fmla="*/ 668931 w 6053670"/>
              <a:gd name="connsiteY14" fmla="*/ 90014 h 4903455"/>
              <a:gd name="connsiteX15" fmla="*/ 815430 w 6053670"/>
              <a:gd name="connsiteY15" fmla="*/ 106794 h 4903455"/>
              <a:gd name="connsiteX16" fmla="*/ 974641 w 6053670"/>
              <a:gd name="connsiteY16" fmla="*/ 123574 h 4903455"/>
              <a:gd name="connsiteX17" fmla="*/ 1144144 w 6053670"/>
              <a:gd name="connsiteY17" fmla="*/ 140667 h 4903455"/>
              <a:gd name="connsiteX18" fmla="*/ 1326965 w 6053670"/>
              <a:gd name="connsiteY18" fmla="*/ 156506 h 4903455"/>
              <a:gd name="connsiteX19" fmla="*/ 1518261 w 6053670"/>
              <a:gd name="connsiteY19" fmla="*/ 171717 h 4903455"/>
              <a:gd name="connsiteX20" fmla="*/ 1720453 w 6053670"/>
              <a:gd name="connsiteY20" fmla="*/ 185518 h 4903455"/>
              <a:gd name="connsiteX21" fmla="*/ 1931121 w 6053670"/>
              <a:gd name="connsiteY21" fmla="*/ 198690 h 4903455"/>
              <a:gd name="connsiteX22" fmla="*/ 2150869 w 6053670"/>
              <a:gd name="connsiteY22" fmla="*/ 211079 h 4903455"/>
              <a:gd name="connsiteX23" fmla="*/ 2263467 w 6053670"/>
              <a:gd name="connsiteY23" fmla="*/ 215470 h 4903455"/>
              <a:gd name="connsiteX24" fmla="*/ 2378487 w 6053670"/>
              <a:gd name="connsiteY24" fmla="*/ 220332 h 4903455"/>
              <a:gd name="connsiteX25" fmla="*/ 2495323 w 6053670"/>
              <a:gd name="connsiteY25" fmla="*/ 224879 h 4903455"/>
              <a:gd name="connsiteX26" fmla="*/ 2612764 w 6053670"/>
              <a:gd name="connsiteY26" fmla="*/ 227859 h 4903455"/>
              <a:gd name="connsiteX27" fmla="*/ 2732627 w 6053670"/>
              <a:gd name="connsiteY27" fmla="*/ 230525 h 4903455"/>
              <a:gd name="connsiteX28" fmla="*/ 2853700 w 6053670"/>
              <a:gd name="connsiteY28" fmla="*/ 233348 h 4903455"/>
              <a:gd name="connsiteX29" fmla="*/ 2977195 w 6053670"/>
              <a:gd name="connsiteY29" fmla="*/ 235229 h 4903455"/>
              <a:gd name="connsiteX30" fmla="*/ 3101900 w 6053670"/>
              <a:gd name="connsiteY30" fmla="*/ 235229 h 4903455"/>
              <a:gd name="connsiteX31" fmla="*/ 3227817 w 6053670"/>
              <a:gd name="connsiteY31" fmla="*/ 236170 h 4903455"/>
              <a:gd name="connsiteX32" fmla="*/ 3354944 w 6053670"/>
              <a:gd name="connsiteY32" fmla="*/ 235229 h 4903455"/>
              <a:gd name="connsiteX33" fmla="*/ 3483887 w 6053670"/>
              <a:gd name="connsiteY33" fmla="*/ 233348 h 4903455"/>
              <a:gd name="connsiteX34" fmla="*/ 3612830 w 6053670"/>
              <a:gd name="connsiteY34" fmla="*/ 231623 h 4903455"/>
              <a:gd name="connsiteX35" fmla="*/ 3743589 w 6053670"/>
              <a:gd name="connsiteY35" fmla="*/ 227859 h 4903455"/>
              <a:gd name="connsiteX36" fmla="*/ 3875559 w 6053670"/>
              <a:gd name="connsiteY36" fmla="*/ 223938 h 4903455"/>
              <a:gd name="connsiteX37" fmla="*/ 4007529 w 6053670"/>
              <a:gd name="connsiteY37" fmla="*/ 219391 h 4903455"/>
              <a:gd name="connsiteX38" fmla="*/ 4140710 w 6053670"/>
              <a:gd name="connsiteY38" fmla="*/ 212961 h 4903455"/>
              <a:gd name="connsiteX39" fmla="*/ 4275102 w 6053670"/>
              <a:gd name="connsiteY39" fmla="*/ 205277 h 4903455"/>
              <a:gd name="connsiteX40" fmla="*/ 4410098 w 6053670"/>
              <a:gd name="connsiteY40" fmla="*/ 197907 h 4903455"/>
              <a:gd name="connsiteX41" fmla="*/ 4545096 w 6053670"/>
              <a:gd name="connsiteY41" fmla="*/ 188498 h 4903455"/>
              <a:gd name="connsiteX42" fmla="*/ 4681909 w 6053670"/>
              <a:gd name="connsiteY42" fmla="*/ 177207 h 4903455"/>
              <a:gd name="connsiteX43" fmla="*/ 4816905 w 6053670"/>
              <a:gd name="connsiteY43" fmla="*/ 165916 h 4903455"/>
              <a:gd name="connsiteX44" fmla="*/ 4954323 w 6053670"/>
              <a:gd name="connsiteY44" fmla="*/ 152899 h 4903455"/>
              <a:gd name="connsiteX45" fmla="*/ 5092347 w 6053670"/>
              <a:gd name="connsiteY45" fmla="*/ 138629 h 4903455"/>
              <a:gd name="connsiteX46" fmla="*/ 5228555 w 6053670"/>
              <a:gd name="connsiteY46" fmla="*/ 123574 h 4903455"/>
              <a:gd name="connsiteX47" fmla="*/ 5366578 w 6053670"/>
              <a:gd name="connsiteY47" fmla="*/ 106010 h 4903455"/>
              <a:gd name="connsiteX48" fmla="*/ 5503997 w 6053670"/>
              <a:gd name="connsiteY48" fmla="*/ 87192 h 4903455"/>
              <a:gd name="connsiteX49" fmla="*/ 5642020 w 6053670"/>
              <a:gd name="connsiteY49" fmla="*/ 68530 h 4903455"/>
              <a:gd name="connsiteX50" fmla="*/ 5779438 w 6053670"/>
              <a:gd name="connsiteY50" fmla="*/ 46733 h 4903455"/>
              <a:gd name="connsiteX51" fmla="*/ 5916251 w 6053670"/>
              <a:gd name="connsiteY51" fmla="*/ 24464 h 4903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053670" h="4903455">
                <a:moveTo>
                  <a:pt x="6053670" y="1098"/>
                </a:moveTo>
                <a:lnTo>
                  <a:pt x="6053670" y="424590"/>
                </a:lnTo>
                <a:lnTo>
                  <a:pt x="6053670" y="1254558"/>
                </a:lnTo>
                <a:lnTo>
                  <a:pt x="6053670" y="4903455"/>
                </a:lnTo>
                <a:lnTo>
                  <a:pt x="0" y="4903455"/>
                </a:lnTo>
                <a:lnTo>
                  <a:pt x="0" y="1249853"/>
                </a:lnTo>
                <a:lnTo>
                  <a:pt x="0" y="424590"/>
                </a:lnTo>
                <a:lnTo>
                  <a:pt x="0" y="0"/>
                </a:lnTo>
                <a:lnTo>
                  <a:pt x="35717" y="5488"/>
                </a:lnTo>
                <a:lnTo>
                  <a:pt x="140445" y="21641"/>
                </a:lnTo>
                <a:lnTo>
                  <a:pt x="216722" y="32932"/>
                </a:lnTo>
                <a:lnTo>
                  <a:pt x="307527" y="44850"/>
                </a:lnTo>
                <a:lnTo>
                  <a:pt x="415282" y="59121"/>
                </a:lnTo>
                <a:lnTo>
                  <a:pt x="534539" y="74175"/>
                </a:lnTo>
                <a:lnTo>
                  <a:pt x="668931" y="90014"/>
                </a:lnTo>
                <a:lnTo>
                  <a:pt x="815430" y="106794"/>
                </a:lnTo>
                <a:lnTo>
                  <a:pt x="974641" y="123574"/>
                </a:lnTo>
                <a:lnTo>
                  <a:pt x="1144144" y="140667"/>
                </a:lnTo>
                <a:lnTo>
                  <a:pt x="1326965" y="156506"/>
                </a:lnTo>
                <a:lnTo>
                  <a:pt x="1518261" y="171717"/>
                </a:lnTo>
                <a:lnTo>
                  <a:pt x="1720453" y="185518"/>
                </a:lnTo>
                <a:lnTo>
                  <a:pt x="1931121" y="198690"/>
                </a:lnTo>
                <a:lnTo>
                  <a:pt x="2150869" y="211079"/>
                </a:lnTo>
                <a:lnTo>
                  <a:pt x="2263467" y="215470"/>
                </a:lnTo>
                <a:lnTo>
                  <a:pt x="2378487" y="220332"/>
                </a:lnTo>
                <a:lnTo>
                  <a:pt x="2495323" y="224879"/>
                </a:lnTo>
                <a:lnTo>
                  <a:pt x="2612764" y="227859"/>
                </a:lnTo>
                <a:lnTo>
                  <a:pt x="2732627" y="230525"/>
                </a:lnTo>
                <a:lnTo>
                  <a:pt x="2853700" y="233348"/>
                </a:lnTo>
                <a:lnTo>
                  <a:pt x="2977195" y="235229"/>
                </a:lnTo>
                <a:lnTo>
                  <a:pt x="3101900" y="235229"/>
                </a:lnTo>
                <a:lnTo>
                  <a:pt x="3227817" y="236170"/>
                </a:lnTo>
                <a:lnTo>
                  <a:pt x="3354944" y="235229"/>
                </a:lnTo>
                <a:lnTo>
                  <a:pt x="3483887" y="233348"/>
                </a:lnTo>
                <a:lnTo>
                  <a:pt x="3612830" y="231623"/>
                </a:lnTo>
                <a:lnTo>
                  <a:pt x="3743589" y="227859"/>
                </a:lnTo>
                <a:lnTo>
                  <a:pt x="3875559" y="223938"/>
                </a:lnTo>
                <a:lnTo>
                  <a:pt x="4007529" y="219391"/>
                </a:lnTo>
                <a:lnTo>
                  <a:pt x="4140710" y="212961"/>
                </a:lnTo>
                <a:lnTo>
                  <a:pt x="4275102" y="205277"/>
                </a:lnTo>
                <a:lnTo>
                  <a:pt x="4410098" y="197907"/>
                </a:lnTo>
                <a:lnTo>
                  <a:pt x="4545096" y="188498"/>
                </a:lnTo>
                <a:lnTo>
                  <a:pt x="4681909" y="177207"/>
                </a:lnTo>
                <a:lnTo>
                  <a:pt x="4816905" y="165916"/>
                </a:lnTo>
                <a:lnTo>
                  <a:pt x="4954323" y="152899"/>
                </a:lnTo>
                <a:lnTo>
                  <a:pt x="5092347" y="138629"/>
                </a:lnTo>
                <a:lnTo>
                  <a:pt x="5228555" y="123574"/>
                </a:lnTo>
                <a:lnTo>
                  <a:pt x="5366578" y="106010"/>
                </a:lnTo>
                <a:lnTo>
                  <a:pt x="5503997" y="87192"/>
                </a:lnTo>
                <a:lnTo>
                  <a:pt x="5642020" y="68530"/>
                </a:lnTo>
                <a:lnTo>
                  <a:pt x="5779438" y="46733"/>
                </a:lnTo>
                <a:lnTo>
                  <a:pt x="5916251" y="24464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pic>
        <p:nvPicPr>
          <p:cNvPr id="16" name="Graphic 15" descr="Gavel">
            <a:extLst>
              <a:ext uri="{FF2B5EF4-FFF2-40B4-BE49-F238E27FC236}">
                <a16:creationId xmlns:a16="http://schemas.microsoft.com/office/drawing/2014/main" id="{0E7864B2-DB06-98AC-2B6F-9B762EFC98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418226" y="1375132"/>
            <a:ext cx="4125317" cy="4125317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EADD3260-4BDA-459B-A162-5E1B897E38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283DA7DD-CA37-4ED7-8710-48E56B063B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11000"/>
                </a:schemeClr>
              </a:gs>
              <a:gs pos="75000">
                <a:schemeClr val="accent5">
                  <a:alpha val="0"/>
                </a:schemeClr>
              </a:gs>
              <a:gs pos="36000">
                <a:schemeClr val="accent5"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B92F2E3C-66CD-4DEB-BA14-2A5912B65A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8000"/>
                </a:schemeClr>
              </a:gs>
              <a:gs pos="72000">
                <a:schemeClr val="accent5">
                  <a:alpha val="0"/>
                </a:schemeClr>
              </a:gs>
              <a:gs pos="36000">
                <a:schemeClr val="accent5"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B6DD9E-F7B0-062F-4C20-B8CCA12A0A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9098" y="2418735"/>
            <a:ext cx="6072776" cy="3811740"/>
          </a:xfrm>
        </p:spPr>
        <p:txBody>
          <a:bodyPr anchor="ctr">
            <a:normAutofit/>
          </a:bodyPr>
          <a:lstStyle/>
          <a:p>
            <a:r>
              <a:rPr lang="en-US" b="1">
                <a:solidFill>
                  <a:srgbClr val="FFFFFF"/>
                </a:solidFill>
              </a:rPr>
              <a:t>.</a:t>
            </a:r>
            <a:endParaRPr lang="en-US">
              <a:solidFill>
                <a:srgbClr val="FFFFFF"/>
              </a:solidFill>
            </a:endParaRPr>
          </a:p>
          <a:p>
            <a:pPr marL="0" indent="0">
              <a:buNone/>
            </a:pPr>
            <a:endParaRPr lang="en-GB" kern="100">
              <a:solidFill>
                <a:srgbClr val="FFFFFF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>
              <a:solidFill>
                <a:srgbClr val="FFFFFF"/>
              </a:solidFill>
            </a:endParaRPr>
          </a:p>
          <a:p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8384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623FD8A-3F53-27E4-F017-429F7C3BCD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08BCF048-8940-4354-B9EC-5AD74E283C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024C14A-78BD-44B0-82BE-6A0D0A2706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809F3D29-EDB1-4F1C-A0E0-36F28CE171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5282F4AB-C7B8-4A86-9927-AA106AA27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60B26874-5AFA-4D1E-94A9-53AF9790D7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Freeform 5">
              <a:extLst>
                <a:ext uri="{FF2B5EF4-FFF2-40B4-BE49-F238E27FC236}">
                  <a16:creationId xmlns:a16="http://schemas.microsoft.com/office/drawing/2014/main" id="{A1DA6C95-40F8-4305-89F6-17F6167C0B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5">
              <a:extLst>
                <a:ext uri="{FF2B5EF4-FFF2-40B4-BE49-F238E27FC236}">
                  <a16:creationId xmlns:a16="http://schemas.microsoft.com/office/drawing/2014/main" id="{A2FA2D29-AEEE-4FFA-B233-94FBE84C9B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5">
              <a:extLst>
                <a:ext uri="{FF2B5EF4-FFF2-40B4-BE49-F238E27FC236}">
                  <a16:creationId xmlns:a16="http://schemas.microsoft.com/office/drawing/2014/main" id="{6DA5143E-FA8E-4EC1-99F7-35AE5AD4E3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32D5901-36DA-4CF9-8E48-4CA0D20AEC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973667"/>
            <a:ext cx="2942210" cy="4833745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EBEBEB"/>
                </a:solidFill>
              </a:rPr>
              <a:t>Who can bring a claim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C28BCC9-4093-4FD5-83EB-7EC297F513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C6953A0-7D93-0243-74BE-14A0A556606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03548715"/>
              </p:ext>
            </p:extLst>
          </p:nvPr>
        </p:nvGraphicFramePr>
        <p:xfrm>
          <a:off x="5194300" y="808038"/>
          <a:ext cx="6391275" cy="5246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969623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0CDC12-D5F2-C53B-8F2A-A8193EF440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3070F-09BC-A8ED-1A40-EAD7A21203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Other factors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DB69BC-6787-718D-9F26-28FBB0DAB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385391"/>
            <a:ext cx="8825659" cy="3634409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tx1"/>
                </a:solidFill>
              </a:rPr>
              <a:t>What kind of claims:</a:t>
            </a:r>
          </a:p>
          <a:p>
            <a:pPr lvl="1"/>
            <a:r>
              <a:rPr lang="en-US" dirty="0">
                <a:solidFill>
                  <a:schemeClr val="tx1"/>
                </a:solidFill>
              </a:rPr>
              <a:t>All employment claims</a:t>
            </a:r>
          </a:p>
          <a:p>
            <a:pPr lvl="1"/>
            <a:r>
              <a:rPr lang="en-US" dirty="0">
                <a:solidFill>
                  <a:schemeClr val="tx1"/>
                </a:solidFill>
              </a:rPr>
              <a:t>Some contract claims (up to £25,000)</a:t>
            </a:r>
          </a:p>
          <a:p>
            <a:r>
              <a:rPr lang="en-US" dirty="0">
                <a:solidFill>
                  <a:schemeClr val="tx1"/>
                </a:solidFill>
              </a:rPr>
              <a:t>What about the business:</a:t>
            </a:r>
          </a:p>
          <a:p>
            <a:pPr lvl="1"/>
            <a:r>
              <a:rPr lang="en-US" dirty="0">
                <a:solidFill>
                  <a:schemeClr val="tx1"/>
                </a:solidFill>
              </a:rPr>
              <a:t>It must be in the UK; or</a:t>
            </a:r>
          </a:p>
          <a:p>
            <a:pPr lvl="1"/>
            <a:r>
              <a:rPr lang="en-US" dirty="0">
                <a:solidFill>
                  <a:schemeClr val="tx1"/>
                </a:solidFill>
              </a:rPr>
              <a:t>The complaint must either take place in the UK (in full or in part); or</a:t>
            </a:r>
          </a:p>
          <a:p>
            <a:pPr lvl="1"/>
            <a:r>
              <a:rPr lang="en-US" dirty="0">
                <a:solidFill>
                  <a:schemeClr val="tx1"/>
                </a:solidFill>
              </a:rPr>
              <a:t>There must be a “close connection” to the UK</a:t>
            </a:r>
          </a:p>
          <a:p>
            <a:pPr marL="0" indent="0">
              <a:buNone/>
            </a:pPr>
            <a:endParaRPr lang="en-GB" sz="1800" kern="100" dirty="0">
              <a:solidFill>
                <a:schemeClr val="tx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8811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4DB049-D6A4-836D-C8FC-2B05230055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C314C310-850D-4491-AA52-C75BEA68B6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D4EC3799-3F52-48CE-85CC-83AED368EB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3FC2939-BF10-4CBC-904B-74A17D4B9C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Freeform 5">
              <a:extLst>
                <a:ext uri="{FF2B5EF4-FFF2-40B4-BE49-F238E27FC236}">
                  <a16:creationId xmlns:a16="http://schemas.microsoft.com/office/drawing/2014/main" id="{266B6D5D-11B6-40A6-9CEF-F0B0D104C5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E23EDF0-5AB4-3F9C-3E30-EDB7AB21AB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247" y="1085549"/>
            <a:ext cx="3430947" cy="4686903"/>
          </a:xfrm>
        </p:spPr>
        <p:txBody>
          <a:bodyPr anchor="ctr">
            <a:normAutofit/>
          </a:bodyPr>
          <a:lstStyle/>
          <a:p>
            <a:pPr algn="r"/>
            <a:r>
              <a:rPr lang="en-US">
                <a:solidFill>
                  <a:schemeClr val="tx1"/>
                </a:solidFill>
              </a:rPr>
              <a:t>How to bring a claim</a:t>
            </a: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789E20C7-BB50-4317-93C7-90C8ED80B2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930986"/>
            <a:ext cx="0" cy="3200400"/>
          </a:xfrm>
          <a:prstGeom prst="line">
            <a:avLst/>
          </a:prstGeom>
          <a:ln w="15875" cap="sq"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F6B316-AE02-8674-1A85-F42A13F94D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1399" y="1085549"/>
            <a:ext cx="5579707" cy="4686903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endParaRPr lang="en-US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kern="100" dirty="0">
              <a:solidFill>
                <a:schemeClr val="tx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31763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A022CF-20D3-E8B3-F52B-55A344DC7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356661-FB05-1687-CC55-C4AD6E4AFA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Time limits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79F931-A7A3-4928-F87D-35CF820225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385391"/>
            <a:ext cx="8825659" cy="3634409"/>
          </a:xfrm>
        </p:spPr>
        <p:txBody>
          <a:bodyPr>
            <a:normAutofit fontScale="85000" lnSpcReduction="20000"/>
          </a:bodyPr>
          <a:lstStyle/>
          <a:p>
            <a:r>
              <a:rPr lang="en-US" dirty="0">
                <a:solidFill>
                  <a:schemeClr val="tx1"/>
                </a:solidFill>
              </a:rPr>
              <a:t>Unfair and constructive dismissal</a:t>
            </a:r>
          </a:p>
          <a:p>
            <a:pPr lvl="1"/>
            <a:r>
              <a:rPr lang="en-US" dirty="0">
                <a:solidFill>
                  <a:schemeClr val="tx1"/>
                </a:solidFill>
              </a:rPr>
              <a:t>3 months less one day from the termination of employment </a:t>
            </a:r>
          </a:p>
          <a:p>
            <a:r>
              <a:rPr lang="en-US" dirty="0">
                <a:solidFill>
                  <a:schemeClr val="tx1"/>
                </a:solidFill>
              </a:rPr>
              <a:t>Breach of contract claims and unlawful deduction of wages</a:t>
            </a:r>
          </a:p>
          <a:p>
            <a:pPr lvl="1"/>
            <a:r>
              <a:rPr lang="en-US" dirty="0">
                <a:solidFill>
                  <a:schemeClr val="tx1"/>
                </a:solidFill>
              </a:rPr>
              <a:t>3 months from termination or the “deduction”</a:t>
            </a:r>
          </a:p>
          <a:p>
            <a:r>
              <a:rPr lang="en-US" dirty="0">
                <a:solidFill>
                  <a:schemeClr val="tx1"/>
                </a:solidFill>
              </a:rPr>
              <a:t>Discrimination </a:t>
            </a:r>
          </a:p>
          <a:p>
            <a:pPr lvl="1"/>
            <a:r>
              <a:rPr lang="en-US" dirty="0">
                <a:solidFill>
                  <a:schemeClr val="tx1"/>
                </a:solidFill>
              </a:rPr>
              <a:t>3 months less one day from the date of the act complained of</a:t>
            </a:r>
          </a:p>
          <a:p>
            <a:r>
              <a:rPr lang="en-US" dirty="0">
                <a:solidFill>
                  <a:schemeClr val="tx1"/>
                </a:solidFill>
              </a:rPr>
              <a:t>Equal pay</a:t>
            </a:r>
          </a:p>
          <a:p>
            <a:pPr lvl="1"/>
            <a:r>
              <a:rPr lang="en-US" dirty="0">
                <a:solidFill>
                  <a:schemeClr val="tx1"/>
                </a:solidFill>
              </a:rPr>
              <a:t>6 months less one day from the date of termination </a:t>
            </a:r>
          </a:p>
          <a:p>
            <a:r>
              <a:rPr lang="en-US" dirty="0">
                <a:solidFill>
                  <a:schemeClr val="tx1"/>
                </a:solidFill>
              </a:rPr>
              <a:t>Redundancy pay</a:t>
            </a:r>
          </a:p>
          <a:p>
            <a:pPr lvl="1"/>
            <a:r>
              <a:rPr lang="en-US" dirty="0">
                <a:solidFill>
                  <a:schemeClr val="tx1"/>
                </a:solidFill>
              </a:rPr>
              <a:t>6 months less one day from the date of termination </a:t>
            </a:r>
          </a:p>
          <a:p>
            <a:r>
              <a:rPr lang="en-US" dirty="0">
                <a:solidFill>
                  <a:schemeClr val="tx1"/>
                </a:solidFill>
              </a:rPr>
              <a:t>Transfers and insolvency</a:t>
            </a:r>
          </a:p>
          <a:p>
            <a:pPr lvl="1"/>
            <a:r>
              <a:rPr lang="en-US" dirty="0">
                <a:solidFill>
                  <a:schemeClr val="tx1"/>
                </a:solidFill>
              </a:rPr>
              <a:t>3 months less one day from the date of termination </a:t>
            </a:r>
          </a:p>
          <a:p>
            <a:pPr marL="0" indent="0">
              <a:buNone/>
            </a:pPr>
            <a:endParaRPr lang="en-US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sz="1800" kern="100" dirty="0">
              <a:solidFill>
                <a:schemeClr val="tx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7449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5A5B8A-5957-01A7-896E-DF4703065A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Employment Rights Bill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5ED56B-392C-E90E-1632-A3B5D3AAB8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Change to time limits</a:t>
            </a:r>
          </a:p>
          <a:p>
            <a:endParaRPr lang="en-GB" dirty="0"/>
          </a:p>
          <a:p>
            <a:r>
              <a:rPr lang="en-GB" dirty="0"/>
              <a:t>Watch this space </a:t>
            </a:r>
          </a:p>
        </p:txBody>
      </p:sp>
    </p:spTree>
    <p:extLst>
      <p:ext uri="{BB962C8B-B14F-4D97-AF65-F5344CB8AC3E}">
        <p14:creationId xmlns:p14="http://schemas.microsoft.com/office/powerpoint/2010/main" val="36626094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955524-3042-8F6D-0D02-54318A57DF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58D88B-E5F1-D0E6-0125-A722BAF3D4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ACAS Early Conciliation (EC)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BAAA71-B1F6-1965-4BDE-EB91761070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385391"/>
            <a:ext cx="8825659" cy="363440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>
              <a:solidFill>
                <a:srgbClr val="000000"/>
              </a:solidFill>
              <a:effectLst/>
              <a:latin typeface="Helvetica" pitchFamily="2" charset="0"/>
            </a:endParaRPr>
          </a:p>
          <a:p>
            <a:r>
              <a:rPr lang="en-US" dirty="0"/>
              <a:t>Need to EC Certificate number before bringing claim</a:t>
            </a:r>
          </a:p>
          <a:p>
            <a:pPr lvl="1"/>
            <a:r>
              <a:rPr lang="en-US" dirty="0"/>
              <a:t>Effect on time limits (”stop the clock</a:t>
            </a:r>
            <a:r>
              <a:rPr lang="en-US" dirty="0">
                <a:sym typeface="Wingdings" pitchFamily="2" charset="2"/>
              </a:rPr>
              <a:t>”)</a:t>
            </a:r>
          </a:p>
          <a:p>
            <a:pPr lvl="1"/>
            <a:r>
              <a:rPr lang="en-US" dirty="0">
                <a:sym typeface="Wingdings" pitchFamily="2" charset="2"/>
              </a:rPr>
              <a:t>Can be paused for up to 6 weeks </a:t>
            </a:r>
          </a:p>
          <a:p>
            <a:endParaRPr lang="en-GB" dirty="0">
              <a:solidFill>
                <a:srgbClr val="000000"/>
              </a:solidFill>
              <a:effectLst/>
              <a:latin typeface="Georgia" panose="02040502050405020303" pitchFamily="18" charset="0"/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sz="1800" kern="100" dirty="0">
              <a:solidFill>
                <a:schemeClr val="tx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0221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354BEF-251F-518B-1019-AA8EE8D87C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B6C088-2F74-C64D-936B-CC86F418A9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ACAS Early Conciliation (EC)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067742-C78F-6C17-C924-B0E7098DE0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385391"/>
            <a:ext cx="8825659" cy="363440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GB" dirty="0">
              <a:solidFill>
                <a:srgbClr val="000000"/>
              </a:solidFill>
              <a:effectLst/>
              <a:latin typeface="Helvetica" pitchFamily="2" charset="0"/>
            </a:endParaRPr>
          </a:p>
          <a:p>
            <a:r>
              <a:rPr lang="en-US" dirty="0"/>
              <a:t>The individual must contact ACAS within the time limit</a:t>
            </a:r>
          </a:p>
          <a:p>
            <a:r>
              <a:rPr lang="en-US" dirty="0"/>
              <a:t>ACAS will then contact the (former) employer in relation to entering into conciliation </a:t>
            </a:r>
          </a:p>
          <a:p>
            <a:r>
              <a:rPr lang="en-US" dirty="0"/>
              <a:t>Conciliation can last up to 6 weeks</a:t>
            </a:r>
          </a:p>
          <a:p>
            <a:r>
              <a:rPr lang="en-US" dirty="0"/>
              <a:t>If unsuccessful, ACAS will issue a certificate</a:t>
            </a:r>
          </a:p>
          <a:p>
            <a:r>
              <a:rPr lang="en-US" dirty="0"/>
              <a:t>The certificate will have a reference number</a:t>
            </a:r>
          </a:p>
          <a:p>
            <a:r>
              <a:rPr lang="en-US" dirty="0"/>
              <a:t>The number must be used on the claim form (ET1)</a:t>
            </a:r>
          </a:p>
          <a:p>
            <a:r>
              <a:rPr lang="en-US" dirty="0"/>
              <a:t>There is a time limit from the date the certificate is issued for the individual to make a claim</a:t>
            </a:r>
          </a:p>
          <a:p>
            <a:r>
              <a:rPr lang="en-US" dirty="0"/>
              <a:t>If conciliation is successful, COT3 Agreement is entered into and claim is withdrawn</a:t>
            </a:r>
            <a:r>
              <a:rPr lang="en-GB" dirty="0"/>
              <a:t> </a:t>
            </a:r>
            <a:endParaRPr lang="en-GB" dirty="0">
              <a:solidFill>
                <a:srgbClr val="000000"/>
              </a:solidFill>
              <a:effectLst/>
              <a:latin typeface="Georgia" panose="02040502050405020303" pitchFamily="18" charset="0"/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sz="1800" kern="100" dirty="0">
              <a:solidFill>
                <a:schemeClr val="tx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99346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343990-E307-0FA8-B35F-51C8115BC4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C67C55-7A84-CD95-D02F-DF4CE0062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If ACAS Conciliation is successful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A42B70-94BF-8FED-2DDF-95B7909550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385391"/>
            <a:ext cx="8825659" cy="3634409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en-GB" dirty="0">
              <a:solidFill>
                <a:srgbClr val="000000"/>
              </a:solidFill>
              <a:effectLst/>
              <a:latin typeface="Helvetica" pitchFamily="2" charset="0"/>
            </a:endParaRPr>
          </a:p>
          <a:p>
            <a:r>
              <a:rPr lang="en-GB" sz="1900" dirty="0"/>
              <a:t>COT3</a:t>
            </a:r>
          </a:p>
          <a:p>
            <a:pPr lvl="1"/>
            <a:r>
              <a:rPr lang="en-GB" sz="1900" dirty="0">
                <a:solidFill>
                  <a:srgbClr val="000000"/>
                </a:solidFill>
                <a:effectLst/>
              </a:rPr>
              <a:t>Only for actual/potential ET complaints</a:t>
            </a:r>
          </a:p>
          <a:p>
            <a:pPr lvl="1"/>
            <a:r>
              <a:rPr lang="en-GB" sz="1900" dirty="0">
                <a:solidFill>
                  <a:srgbClr val="000000"/>
                </a:solidFill>
                <a:effectLst/>
              </a:rPr>
              <a:t>The individual does not need to take legal advice</a:t>
            </a:r>
          </a:p>
          <a:p>
            <a:pPr lvl="1"/>
            <a:r>
              <a:rPr lang="en-GB" sz="1900" dirty="0">
                <a:solidFill>
                  <a:srgbClr val="000000"/>
                </a:solidFill>
                <a:effectLst/>
              </a:rPr>
              <a:t>ACAS will take the individual through the terms</a:t>
            </a:r>
          </a:p>
          <a:p>
            <a:pPr lvl="1"/>
            <a:r>
              <a:rPr lang="en-GB" sz="1900" dirty="0">
                <a:solidFill>
                  <a:srgbClr val="000000"/>
                </a:solidFill>
                <a:effectLst/>
              </a:rPr>
              <a:t>Binding when agreement made (verbal/email etc)</a:t>
            </a:r>
          </a:p>
          <a:p>
            <a:pPr lvl="1"/>
            <a:r>
              <a:rPr lang="en-GB" sz="1900" dirty="0">
                <a:solidFill>
                  <a:srgbClr val="000000"/>
                </a:solidFill>
                <a:effectLst/>
              </a:rPr>
              <a:t>ACAS automatically tell the ET the claim is settled</a:t>
            </a:r>
          </a:p>
          <a:p>
            <a:pPr marL="457200" lvl="1" indent="0">
              <a:buNone/>
            </a:pPr>
            <a:endParaRPr lang="en-GB" sz="1900" dirty="0">
              <a:solidFill>
                <a:srgbClr val="000000"/>
              </a:solidFill>
              <a:effectLst/>
            </a:endParaRPr>
          </a:p>
          <a:p>
            <a:r>
              <a:rPr lang="en-GB" sz="1900" dirty="0">
                <a:solidFill>
                  <a:srgbClr val="000000"/>
                </a:solidFill>
                <a:effectLst/>
              </a:rPr>
              <a:t>Compare with settlement agreements:</a:t>
            </a:r>
          </a:p>
          <a:p>
            <a:pPr lvl="1"/>
            <a:r>
              <a:rPr lang="en-GB" sz="1900" dirty="0">
                <a:solidFill>
                  <a:srgbClr val="000000"/>
                </a:solidFill>
                <a:effectLst/>
              </a:rPr>
              <a:t>Wider in application (no dispute needed)</a:t>
            </a:r>
          </a:p>
          <a:p>
            <a:pPr lvl="1"/>
            <a:r>
              <a:rPr lang="en-GB" sz="1900" dirty="0">
                <a:solidFill>
                  <a:srgbClr val="000000"/>
                </a:solidFill>
                <a:effectLst/>
              </a:rPr>
              <a:t>Individual must take legal advice</a:t>
            </a:r>
          </a:p>
          <a:p>
            <a:pPr lvl="1"/>
            <a:r>
              <a:rPr lang="en-GB" sz="1900" dirty="0">
                <a:solidFill>
                  <a:srgbClr val="000000"/>
                </a:solidFill>
                <a:effectLst/>
              </a:rPr>
              <a:t>No automatic notification to the Tribunal</a:t>
            </a:r>
          </a:p>
          <a:p>
            <a:endParaRPr lang="en-GB" dirty="0">
              <a:solidFill>
                <a:srgbClr val="000000"/>
              </a:solidFill>
              <a:effectLst/>
              <a:latin typeface="Georgia" panose="02040502050405020303" pitchFamily="18" charset="0"/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sz="1800" kern="100" dirty="0">
              <a:solidFill>
                <a:schemeClr val="tx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70226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E3FEC5-628F-EA60-7CBF-5CB8E56574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0EC23B-44EF-2C9D-6161-2377C640E0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Claim Form (ET1)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EF4D0F-860C-13BA-72BC-509BDB0192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385391"/>
            <a:ext cx="8825659" cy="3634409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0000"/>
                </a:solidFill>
                <a:effectLst/>
              </a:rPr>
              <a:t>ET1 provides space for the employee to write a statement about their claim</a:t>
            </a:r>
          </a:p>
          <a:p>
            <a:r>
              <a:rPr lang="en-GB" dirty="0">
                <a:solidFill>
                  <a:srgbClr val="000000"/>
                </a:solidFill>
                <a:effectLst/>
              </a:rPr>
              <a:t>Certain sections </a:t>
            </a:r>
            <a:r>
              <a:rPr lang="en-GB" u="sng" dirty="0">
                <a:solidFill>
                  <a:srgbClr val="000000"/>
                </a:solidFill>
                <a:effectLst/>
              </a:rPr>
              <a:t>must</a:t>
            </a:r>
            <a:r>
              <a:rPr lang="en-GB" dirty="0">
                <a:solidFill>
                  <a:srgbClr val="000000"/>
                </a:solidFill>
                <a:effectLst/>
              </a:rPr>
              <a:t> be completed</a:t>
            </a:r>
          </a:p>
          <a:p>
            <a:r>
              <a:rPr lang="en-GB" dirty="0">
                <a:solidFill>
                  <a:srgbClr val="000000"/>
                </a:solidFill>
                <a:effectLst/>
              </a:rPr>
              <a:t>ACAS EC certificate number must be completed</a:t>
            </a:r>
          </a:p>
          <a:p>
            <a:r>
              <a:rPr lang="en-GB" dirty="0">
                <a:solidFill>
                  <a:srgbClr val="000000"/>
                </a:solidFill>
                <a:effectLst/>
              </a:rPr>
              <a:t>ET can reject ET1 if not properly completed</a:t>
            </a:r>
          </a:p>
          <a:p>
            <a:r>
              <a:rPr lang="en-GB" dirty="0">
                <a:solidFill>
                  <a:srgbClr val="000000"/>
                </a:solidFill>
                <a:effectLst/>
              </a:rPr>
              <a:t>If accepted, ET will send a copy to the Respondent</a:t>
            </a:r>
          </a:p>
          <a:p>
            <a:r>
              <a:rPr lang="en-GB" dirty="0">
                <a:solidFill>
                  <a:srgbClr val="000000"/>
                </a:solidFill>
                <a:effectLst/>
              </a:rPr>
              <a:t>Respondent must respond within 28 days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sz="1800" kern="100" dirty="0">
              <a:solidFill>
                <a:schemeClr val="tx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00731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7CFC49-BD89-15FE-CAD5-96514FE6B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Response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B71DDD-0FE2-83DA-ABFE-3C9B72DAB6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Things to consider:</a:t>
            </a:r>
          </a:p>
          <a:p>
            <a:pPr lvl="1"/>
            <a:r>
              <a:rPr lang="en-GB" dirty="0">
                <a:solidFill>
                  <a:srgbClr val="000000"/>
                </a:solidFill>
                <a:effectLst/>
              </a:rPr>
              <a:t>What are the claims? Do you have enough info?</a:t>
            </a:r>
          </a:p>
          <a:p>
            <a:pPr lvl="1"/>
            <a:r>
              <a:rPr lang="en-GB" dirty="0">
                <a:solidFill>
                  <a:srgbClr val="000000"/>
                </a:solidFill>
                <a:effectLst/>
              </a:rPr>
              <a:t>Has the claim been brought in time?</a:t>
            </a:r>
          </a:p>
          <a:p>
            <a:pPr lvl="1"/>
            <a:r>
              <a:rPr lang="en-GB" dirty="0">
                <a:solidFill>
                  <a:srgbClr val="000000"/>
                </a:solidFill>
                <a:effectLst/>
              </a:rPr>
              <a:t>Have the eligibility criteria been met?</a:t>
            </a:r>
          </a:p>
          <a:p>
            <a:pPr lvl="1"/>
            <a:r>
              <a:rPr lang="en-GB" dirty="0">
                <a:solidFill>
                  <a:srgbClr val="000000"/>
                </a:solidFill>
                <a:effectLst/>
              </a:rPr>
              <a:t>Has the Claimant complied with ACAS EC?</a:t>
            </a:r>
          </a:p>
          <a:p>
            <a:pPr lvl="1"/>
            <a:r>
              <a:rPr lang="en-GB" dirty="0">
                <a:solidFill>
                  <a:srgbClr val="000000"/>
                </a:solidFill>
                <a:effectLst/>
              </a:rPr>
              <a:t>Who are your witnesses? Are they still employed?</a:t>
            </a:r>
          </a:p>
          <a:p>
            <a:pPr lvl="1"/>
            <a:r>
              <a:rPr lang="en-GB" dirty="0">
                <a:solidFill>
                  <a:srgbClr val="000000"/>
                </a:solidFill>
                <a:effectLst/>
              </a:rPr>
              <a:t>What is the value of the claim?</a:t>
            </a:r>
          </a:p>
          <a:p>
            <a:pPr lvl="1"/>
            <a:r>
              <a:rPr lang="en-GB" dirty="0">
                <a:solidFill>
                  <a:srgbClr val="000000"/>
                </a:solidFill>
                <a:effectLst/>
              </a:rPr>
              <a:t>Is it worth trying to settle now?</a:t>
            </a:r>
          </a:p>
          <a:p>
            <a:pPr lvl="1"/>
            <a:r>
              <a:rPr lang="en-GB" dirty="0">
                <a:solidFill>
                  <a:srgbClr val="000000"/>
                </a:solidFill>
                <a:effectLst/>
              </a:rPr>
              <a:t>Diarise the deadline for responding – do you need an extension?</a:t>
            </a:r>
          </a:p>
          <a:p>
            <a:pPr lvl="1"/>
            <a:r>
              <a:rPr lang="en-GB" dirty="0">
                <a:solidFill>
                  <a:srgbClr val="000000"/>
                </a:solidFill>
                <a:effectLst/>
              </a:rPr>
              <a:t>Have case management orders been made?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00079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75649F-57C9-B2FC-30CD-68592F7FF4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C2F5E2-A4C0-CBCE-A0FA-65A92E8FA9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Response Form (ET3)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F6A4A6-EA54-7748-410A-BE7C51CC0C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>
                <a:solidFill>
                  <a:srgbClr val="000000"/>
                </a:solidFill>
                <a:effectLst/>
              </a:rPr>
              <a:t>An ET3 is a response form in which a Respondent sets out their defence to the claim</a:t>
            </a:r>
          </a:p>
          <a:p>
            <a:r>
              <a:rPr lang="en-GB" dirty="0">
                <a:solidFill>
                  <a:srgbClr val="000000"/>
                </a:solidFill>
                <a:effectLst/>
              </a:rPr>
              <a:t>Certain sections must be completed</a:t>
            </a:r>
          </a:p>
          <a:p>
            <a:r>
              <a:rPr lang="en-GB" dirty="0">
                <a:solidFill>
                  <a:srgbClr val="000000"/>
                </a:solidFill>
                <a:effectLst/>
              </a:rPr>
              <a:t>Response must be received within 28 days of ET sending it to the Respondent</a:t>
            </a:r>
          </a:p>
          <a:p>
            <a:r>
              <a:rPr lang="en-GB" dirty="0">
                <a:solidFill>
                  <a:srgbClr val="000000"/>
                </a:solidFill>
                <a:effectLst/>
              </a:rPr>
              <a:t>If it is not received in time – the claim may continue without a defence</a:t>
            </a:r>
          </a:p>
          <a:p>
            <a:r>
              <a:rPr lang="en-GB" dirty="0">
                <a:solidFill>
                  <a:srgbClr val="000000"/>
                </a:solidFill>
                <a:effectLst/>
              </a:rPr>
              <a:t>The defence should:</a:t>
            </a:r>
          </a:p>
          <a:p>
            <a:pPr lvl="1"/>
            <a:r>
              <a:rPr lang="en-GB" dirty="0">
                <a:solidFill>
                  <a:srgbClr val="000000"/>
                </a:solidFill>
                <a:effectLst/>
              </a:rPr>
              <a:t>Be clear / concise</a:t>
            </a:r>
          </a:p>
          <a:p>
            <a:pPr lvl="1"/>
            <a:r>
              <a:rPr lang="en-GB" dirty="0">
                <a:solidFill>
                  <a:srgbClr val="000000"/>
                </a:solidFill>
                <a:effectLst/>
              </a:rPr>
              <a:t>Avoid lengthy narrative</a:t>
            </a:r>
          </a:p>
          <a:p>
            <a:pPr lvl="1"/>
            <a:r>
              <a:rPr lang="en-GB" dirty="0">
                <a:solidFill>
                  <a:srgbClr val="000000"/>
                </a:solidFill>
                <a:effectLst/>
              </a:rPr>
              <a:t>Address the legal tests</a:t>
            </a:r>
          </a:p>
          <a:p>
            <a:pPr lvl="1"/>
            <a:r>
              <a:rPr lang="en-GB" dirty="0">
                <a:solidFill>
                  <a:srgbClr val="000000"/>
                </a:solidFill>
                <a:effectLst/>
              </a:rPr>
              <a:t>Include alternative arguments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50930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282D3C-5493-BA27-2DFF-828685795C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27ADEF-E133-5C9D-5E5B-5284B4C30B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Tribunal Procedure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B8AFC8-9584-F790-8BB3-D409E8FEE7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dirty="0">
              <a:solidFill>
                <a:srgbClr val="000000"/>
              </a:solidFill>
              <a:effectLst/>
            </a:endParaRPr>
          </a:p>
          <a:p>
            <a:r>
              <a:rPr lang="en-GB" b="0" i="0" u="none" strike="noStrike" dirty="0">
                <a:solidFill>
                  <a:srgbClr val="1F1F1F"/>
                </a:solidFill>
                <a:effectLst/>
                <a:latin typeface="Source Sans Pro" panose="020B0503030403020204" pitchFamily="34" charset="0"/>
              </a:rPr>
              <a:t> Employment Tribunal Procedure Rules 2024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44318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A6AF78-B2D0-2115-01DE-47504C3393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DDC066-8869-2BC1-C2AD-6413BD06C4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sift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A2A9C2-B3E0-F2AC-4D62-044F53A50A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rgbClr val="000000"/>
                </a:solidFill>
                <a:effectLst/>
              </a:rPr>
              <a:t>An Employment Judge will consider all the documents it has and decide whether the claim or response, or any part of it, should be </a:t>
            </a:r>
            <a:r>
              <a:rPr lang="en-GB" dirty="0">
                <a:solidFill>
                  <a:srgbClr val="7030A0"/>
                </a:solidFill>
                <a:effectLst/>
              </a:rPr>
              <a:t>dismissed</a:t>
            </a:r>
            <a:r>
              <a:rPr lang="en-GB" dirty="0">
                <a:solidFill>
                  <a:srgbClr val="000000"/>
                </a:solidFill>
                <a:effectLst/>
              </a:rPr>
              <a:t>, either because there are no arguable complaints/defences, or for lack of jurisdiction</a:t>
            </a:r>
          </a:p>
          <a:p>
            <a:r>
              <a:rPr lang="en-GB" dirty="0">
                <a:solidFill>
                  <a:srgbClr val="000000"/>
                </a:solidFill>
                <a:effectLst/>
              </a:rPr>
              <a:t>The Judge may also consider whether any </a:t>
            </a:r>
            <a:r>
              <a:rPr lang="en-GB" dirty="0">
                <a:solidFill>
                  <a:srgbClr val="7030A0"/>
                </a:solidFill>
                <a:effectLst/>
              </a:rPr>
              <a:t>additional information </a:t>
            </a:r>
            <a:r>
              <a:rPr lang="en-GB" dirty="0">
                <a:solidFill>
                  <a:srgbClr val="000000"/>
                </a:solidFill>
                <a:effectLst/>
              </a:rPr>
              <a:t>is required from either party</a:t>
            </a:r>
          </a:p>
          <a:p>
            <a:endParaRPr lang="en-GB" dirty="0">
              <a:solidFill>
                <a:srgbClr val="000000"/>
              </a:solidFill>
              <a:effectLst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60637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71DCAE-61D9-5D47-7606-05072C9E0E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DA6E38-483F-E293-7DB8-DB46532896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Case management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40AA6D-A741-E8EF-EB6B-0E6F7FFC9C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rgbClr val="000000"/>
                </a:solidFill>
                <a:effectLst/>
              </a:rPr>
              <a:t>The tribunal has a wide discretion to manage cases in accordance with the </a:t>
            </a:r>
            <a:r>
              <a:rPr lang="en-GB" dirty="0">
                <a:solidFill>
                  <a:srgbClr val="7030A0"/>
                </a:solidFill>
                <a:effectLst/>
              </a:rPr>
              <a:t>overriding objective </a:t>
            </a:r>
            <a:r>
              <a:rPr lang="en-GB" dirty="0">
                <a:solidFill>
                  <a:srgbClr val="000000"/>
                </a:solidFill>
                <a:effectLst/>
              </a:rPr>
              <a:t>of dealing with cases fairly and justly  </a:t>
            </a:r>
          </a:p>
          <a:p>
            <a:r>
              <a:rPr lang="en-GB" dirty="0">
                <a:solidFill>
                  <a:srgbClr val="000000"/>
                </a:solidFill>
                <a:effectLst/>
              </a:rPr>
              <a:t>What happens in practice in the initial stages:</a:t>
            </a:r>
          </a:p>
          <a:p>
            <a:pPr lvl="1"/>
            <a:r>
              <a:rPr lang="en-GB" dirty="0">
                <a:solidFill>
                  <a:srgbClr val="000000"/>
                </a:solidFill>
                <a:effectLst/>
              </a:rPr>
              <a:t>The Tribunal will make some case management orders at the same as sending the claim to the Respondent</a:t>
            </a:r>
          </a:p>
          <a:p>
            <a:pPr lvl="1"/>
            <a:r>
              <a:rPr lang="en-GB" dirty="0">
                <a:solidFill>
                  <a:srgbClr val="000000"/>
                </a:solidFill>
                <a:effectLst/>
              </a:rPr>
              <a:t>The Tribunal will arrange a preliminary hearing for case management at the same time as sending the claim to the Respondent</a:t>
            </a:r>
          </a:p>
          <a:p>
            <a:pPr lvl="1"/>
            <a:r>
              <a:rPr lang="en-GB" dirty="0">
                <a:solidFill>
                  <a:srgbClr val="000000"/>
                </a:solidFill>
                <a:effectLst/>
              </a:rPr>
              <a:t>The Tribunal will wait for the response before considering case management</a:t>
            </a:r>
          </a:p>
          <a:p>
            <a:endParaRPr lang="en-GB" dirty="0">
              <a:solidFill>
                <a:srgbClr val="000000"/>
              </a:solidFill>
              <a:effectLst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67707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4F89B7-9AEE-0841-FB5A-CCFF0BC731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8AFA63-4C2B-0D37-6D12-8610941B5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Case management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B43D9B-DE2D-B3BC-A596-DF5C757BE1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rgbClr val="000000"/>
                </a:solidFill>
                <a:effectLst/>
              </a:rPr>
              <a:t>How a case is generally managed:</a:t>
            </a:r>
          </a:p>
          <a:p>
            <a:pPr lvl="1"/>
            <a:r>
              <a:rPr lang="en-GB" dirty="0">
                <a:solidFill>
                  <a:srgbClr val="000000"/>
                </a:solidFill>
                <a:effectLst/>
              </a:rPr>
              <a:t>The Tribunal will set deadlines for parties to comply with certain steps</a:t>
            </a:r>
          </a:p>
          <a:p>
            <a:pPr lvl="1"/>
            <a:r>
              <a:rPr lang="en-GB" dirty="0">
                <a:solidFill>
                  <a:srgbClr val="000000"/>
                </a:solidFill>
                <a:effectLst/>
              </a:rPr>
              <a:t>The Tribunal may arrange a preliminary hearing to deal with any discrete issues such as</a:t>
            </a:r>
          </a:p>
          <a:p>
            <a:pPr lvl="2"/>
            <a:r>
              <a:rPr lang="en-GB" dirty="0">
                <a:solidFill>
                  <a:srgbClr val="000000"/>
                </a:solidFill>
                <a:effectLst/>
              </a:rPr>
              <a:t>is the Claimant disabled?</a:t>
            </a:r>
          </a:p>
          <a:p>
            <a:pPr lvl="2"/>
            <a:r>
              <a:rPr lang="en-GB" dirty="0">
                <a:solidFill>
                  <a:srgbClr val="000000"/>
                </a:solidFill>
                <a:effectLst/>
              </a:rPr>
              <a:t>has an application been made?</a:t>
            </a:r>
          </a:p>
          <a:p>
            <a:pPr lvl="2"/>
            <a:r>
              <a:rPr lang="en-GB" dirty="0">
                <a:solidFill>
                  <a:srgbClr val="000000"/>
                </a:solidFill>
                <a:effectLst/>
              </a:rPr>
              <a:t>are specific orders needed?</a:t>
            </a:r>
          </a:p>
          <a:p>
            <a:pPr lvl="1"/>
            <a:r>
              <a:rPr lang="en-GB" dirty="0">
                <a:solidFill>
                  <a:srgbClr val="000000"/>
                </a:solidFill>
                <a:effectLst/>
              </a:rPr>
              <a:t>If there are issues a Tribunal may make </a:t>
            </a:r>
            <a:r>
              <a:rPr lang="en-GB" dirty="0">
                <a:solidFill>
                  <a:srgbClr val="7030A0"/>
                </a:solidFill>
                <a:effectLst/>
              </a:rPr>
              <a:t>orders</a:t>
            </a:r>
          </a:p>
          <a:p>
            <a:pPr lvl="1"/>
            <a:r>
              <a:rPr lang="en-GB" dirty="0">
                <a:solidFill>
                  <a:srgbClr val="000000"/>
                </a:solidFill>
                <a:effectLst/>
              </a:rPr>
              <a:t>The parties can also ask the Tribunal to do these things</a:t>
            </a:r>
          </a:p>
          <a:p>
            <a:endParaRPr lang="en-GB" dirty="0">
              <a:solidFill>
                <a:srgbClr val="000000"/>
              </a:solidFill>
            </a:endParaRPr>
          </a:p>
          <a:p>
            <a:endParaRPr lang="en-GB" dirty="0">
              <a:solidFill>
                <a:srgbClr val="000000"/>
              </a:solidFill>
              <a:effectLst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76942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CEC68D-6386-78B7-B439-90227B7712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8CA784-6250-F4B0-7D29-E029C31688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2432" y="986920"/>
            <a:ext cx="8761413" cy="706964"/>
          </a:xfrm>
        </p:spPr>
        <p:txBody>
          <a:bodyPr/>
          <a:lstStyle/>
          <a:p>
            <a:r>
              <a:rPr lang="en-GB" dirty="0"/>
              <a:t>Standard case management:</a:t>
            </a:r>
            <a:br>
              <a:rPr lang="en-GB" dirty="0"/>
            </a:br>
            <a:r>
              <a:rPr lang="en-GB" dirty="0"/>
              <a:t>Schedule of Loss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8ED614-07DE-23CF-74FB-A07152C7B8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>
                <a:solidFill>
                  <a:srgbClr val="000000"/>
                </a:solidFill>
                <a:effectLst/>
              </a:rPr>
              <a:t>The Claimant will usually be ordered to produce a </a:t>
            </a:r>
            <a:r>
              <a:rPr lang="en-GB" dirty="0">
                <a:solidFill>
                  <a:srgbClr val="7030A0"/>
                </a:solidFill>
                <a:effectLst/>
              </a:rPr>
              <a:t>Schedule of Loss</a:t>
            </a:r>
          </a:p>
          <a:p>
            <a:r>
              <a:rPr lang="en-GB" dirty="0">
                <a:solidFill>
                  <a:srgbClr val="000000"/>
                </a:solidFill>
                <a:effectLst/>
              </a:rPr>
              <a:t>This sets out what the Claimant is seeking in terms of compensation</a:t>
            </a:r>
          </a:p>
          <a:p>
            <a:r>
              <a:rPr lang="en-GB" dirty="0">
                <a:solidFill>
                  <a:schemeClr val="tx1"/>
                </a:solidFill>
                <a:effectLst/>
              </a:rPr>
              <a:t>For an unfair dismissal claim, it will usually include a </a:t>
            </a:r>
            <a:r>
              <a:rPr lang="en-GB" dirty="0">
                <a:solidFill>
                  <a:srgbClr val="7030A0"/>
                </a:solidFill>
                <a:effectLst/>
              </a:rPr>
              <a:t>basic award </a:t>
            </a:r>
            <a:r>
              <a:rPr lang="en-GB" dirty="0">
                <a:solidFill>
                  <a:schemeClr val="tx1"/>
                </a:solidFill>
                <a:effectLst/>
              </a:rPr>
              <a:t>and claim for </a:t>
            </a:r>
            <a:r>
              <a:rPr lang="en-GB" dirty="0">
                <a:solidFill>
                  <a:srgbClr val="7030A0"/>
                </a:solidFill>
                <a:effectLst/>
              </a:rPr>
              <a:t>loss of earnings</a:t>
            </a:r>
          </a:p>
          <a:p>
            <a:r>
              <a:rPr lang="en-GB" dirty="0">
                <a:solidFill>
                  <a:srgbClr val="000000"/>
                </a:solidFill>
                <a:effectLst/>
              </a:rPr>
              <a:t>For a discrimination claim, it will normally include a claim for </a:t>
            </a:r>
            <a:r>
              <a:rPr lang="en-GB" dirty="0">
                <a:solidFill>
                  <a:srgbClr val="7030A0"/>
                </a:solidFill>
                <a:effectLst/>
              </a:rPr>
              <a:t>injury to feelings</a:t>
            </a:r>
          </a:p>
          <a:p>
            <a:r>
              <a:rPr lang="en-GB" dirty="0">
                <a:solidFill>
                  <a:srgbClr val="000000"/>
                </a:solidFill>
                <a:effectLst/>
              </a:rPr>
              <a:t>Other losses include</a:t>
            </a:r>
          </a:p>
          <a:p>
            <a:pPr lvl="1"/>
            <a:r>
              <a:rPr lang="en-GB" dirty="0">
                <a:solidFill>
                  <a:srgbClr val="000000"/>
                </a:solidFill>
                <a:effectLst/>
              </a:rPr>
              <a:t>loss of statutory rights</a:t>
            </a:r>
          </a:p>
          <a:p>
            <a:pPr lvl="1"/>
            <a:r>
              <a:rPr lang="en-GB" dirty="0">
                <a:solidFill>
                  <a:srgbClr val="000000"/>
                </a:solidFill>
                <a:effectLst/>
              </a:rPr>
              <a:t>pension loss</a:t>
            </a:r>
          </a:p>
          <a:p>
            <a:pPr lvl="1"/>
            <a:r>
              <a:rPr lang="en-GB" dirty="0">
                <a:solidFill>
                  <a:srgbClr val="000000"/>
                </a:solidFill>
                <a:effectLst/>
              </a:rPr>
              <a:t>aggravated damages</a:t>
            </a:r>
          </a:p>
          <a:p>
            <a:pPr lvl="1"/>
            <a:r>
              <a:rPr lang="en-GB" dirty="0">
                <a:solidFill>
                  <a:srgbClr val="000000"/>
                </a:solidFill>
                <a:effectLst/>
              </a:rPr>
              <a:t>personal injury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36615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F4B838-ED56-6B9A-A398-F1B06DDC50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2E0902-2902-978F-A011-169553BD56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2432" y="986920"/>
            <a:ext cx="8761413" cy="706964"/>
          </a:xfrm>
        </p:spPr>
        <p:txBody>
          <a:bodyPr/>
          <a:lstStyle/>
          <a:p>
            <a:r>
              <a:rPr lang="en-GB" dirty="0"/>
              <a:t>Standard case management:</a:t>
            </a:r>
            <a:br>
              <a:rPr lang="en-GB" dirty="0"/>
            </a:br>
            <a:r>
              <a:rPr lang="en-GB" dirty="0"/>
              <a:t>Disclosure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502F01-92A9-5281-81E5-01D6BB6CF3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sz="2300" b="1" dirty="0">
                <a:solidFill>
                  <a:srgbClr val="7030A0"/>
                </a:solidFill>
                <a:effectLst/>
              </a:rPr>
              <a:t>Standard disclosure</a:t>
            </a:r>
          </a:p>
          <a:p>
            <a:r>
              <a:rPr lang="en-GB" sz="2300" dirty="0">
                <a:solidFill>
                  <a:srgbClr val="000000"/>
                </a:solidFill>
                <a:effectLst/>
              </a:rPr>
              <a:t>All documents relevant to an issue in the claim in one party’s possession/control must be disclosed to the other</a:t>
            </a:r>
          </a:p>
          <a:p>
            <a:r>
              <a:rPr lang="en-GB" sz="2300" dirty="0">
                <a:solidFill>
                  <a:srgbClr val="000000"/>
                </a:solidFill>
                <a:effectLst/>
              </a:rPr>
              <a:t>‘document’ = anything where info is recorded</a:t>
            </a:r>
          </a:p>
          <a:p>
            <a:r>
              <a:rPr lang="en-GB" sz="2300" dirty="0">
                <a:solidFill>
                  <a:srgbClr val="000000"/>
                </a:solidFill>
                <a:effectLst/>
              </a:rPr>
              <a:t>Includes documents that support and harm</a:t>
            </a:r>
          </a:p>
          <a:p>
            <a:r>
              <a:rPr lang="en-GB" sz="2300" dirty="0">
                <a:solidFill>
                  <a:srgbClr val="000000"/>
                </a:solidFill>
                <a:effectLst/>
              </a:rPr>
              <a:t>Continuing duty</a:t>
            </a:r>
          </a:p>
          <a:p>
            <a:r>
              <a:rPr lang="en-GB" sz="2300" dirty="0">
                <a:solidFill>
                  <a:srgbClr val="000000"/>
                </a:solidFill>
                <a:effectLst/>
              </a:rPr>
              <a:t>Reasonable but not exhaustive search</a:t>
            </a:r>
          </a:p>
          <a:p>
            <a:r>
              <a:rPr lang="en-GB" sz="2300" dirty="0">
                <a:solidFill>
                  <a:srgbClr val="000000"/>
                </a:solidFill>
                <a:effectLst/>
              </a:rPr>
              <a:t>Privileged documents excluded</a:t>
            </a:r>
          </a:p>
          <a:p>
            <a:r>
              <a:rPr lang="en-GB" sz="2300" dirty="0">
                <a:solidFill>
                  <a:srgbClr val="000000"/>
                </a:solidFill>
                <a:effectLst/>
              </a:rPr>
              <a:t>Process = exchange lists, then documents</a:t>
            </a:r>
          </a:p>
          <a:p>
            <a:pPr marL="0" indent="0">
              <a:buNone/>
            </a:pPr>
            <a:endParaRPr lang="en-GB" sz="2300" dirty="0">
              <a:solidFill>
                <a:srgbClr val="000000"/>
              </a:solidFill>
              <a:effectLst/>
            </a:endParaRPr>
          </a:p>
          <a:p>
            <a:r>
              <a:rPr lang="en-GB" sz="2300" b="1" dirty="0">
                <a:solidFill>
                  <a:srgbClr val="7030A0"/>
                </a:solidFill>
                <a:effectLst/>
              </a:rPr>
              <a:t>Specific disclosure</a:t>
            </a:r>
          </a:p>
          <a:p>
            <a:r>
              <a:rPr lang="en-GB" sz="2300" dirty="0">
                <a:solidFill>
                  <a:srgbClr val="000000"/>
                </a:solidFill>
                <a:effectLst/>
              </a:rPr>
              <a:t>Requests for further information</a:t>
            </a:r>
          </a:p>
          <a:p>
            <a:endParaRPr lang="en-GB" dirty="0">
              <a:solidFill>
                <a:srgbClr val="000000"/>
              </a:solidFill>
              <a:effectLst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50391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8D49B9-3FFE-1CD3-667B-0817C29BCD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CD021D-FAED-0D48-911C-C1D0F6E674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2432" y="986920"/>
            <a:ext cx="8761413" cy="706964"/>
          </a:xfrm>
        </p:spPr>
        <p:txBody>
          <a:bodyPr/>
          <a:lstStyle/>
          <a:p>
            <a:r>
              <a:rPr lang="en-GB" dirty="0"/>
              <a:t>Standard case management:</a:t>
            </a:r>
            <a:br>
              <a:rPr lang="en-GB" dirty="0"/>
            </a:br>
            <a:r>
              <a:rPr lang="en-GB" dirty="0"/>
              <a:t>The bundle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B3B167-82D0-C17D-51E6-E5FF653AEA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sz="2400" dirty="0">
                <a:solidFill>
                  <a:srgbClr val="000000"/>
                </a:solidFill>
                <a:effectLst/>
              </a:rPr>
              <a:t>Good bundle practice:</a:t>
            </a:r>
          </a:p>
          <a:p>
            <a:pPr lvl="1"/>
            <a:r>
              <a:rPr lang="en-GB" sz="2200" dirty="0">
                <a:solidFill>
                  <a:srgbClr val="000000"/>
                </a:solidFill>
                <a:effectLst/>
              </a:rPr>
              <a:t>The bundle should be limited to the documents that are relevant to the issues in dispute</a:t>
            </a:r>
          </a:p>
          <a:p>
            <a:pPr lvl="1"/>
            <a:r>
              <a:rPr lang="en-GB" sz="2200" dirty="0">
                <a:solidFill>
                  <a:srgbClr val="000000"/>
                </a:solidFill>
                <a:effectLst/>
              </a:rPr>
              <a:t>Parties should try to agree the content of the bundle</a:t>
            </a:r>
          </a:p>
          <a:p>
            <a:pPr lvl="1"/>
            <a:r>
              <a:rPr lang="en-GB" sz="2200" dirty="0">
                <a:solidFill>
                  <a:srgbClr val="000000"/>
                </a:solidFill>
                <a:effectLst/>
              </a:rPr>
              <a:t>It should be sensibly arranged (pleadings first, chronological order, sections if necessary)</a:t>
            </a:r>
          </a:p>
          <a:p>
            <a:pPr lvl="1"/>
            <a:r>
              <a:rPr lang="en-GB" sz="2200" dirty="0">
                <a:solidFill>
                  <a:srgbClr val="000000"/>
                </a:solidFill>
                <a:effectLst/>
              </a:rPr>
              <a:t>Pages should be numbered</a:t>
            </a:r>
          </a:p>
          <a:p>
            <a:pPr lvl="1"/>
            <a:r>
              <a:rPr lang="en-GB" sz="2200" dirty="0">
                <a:solidFill>
                  <a:srgbClr val="000000"/>
                </a:solidFill>
                <a:effectLst/>
              </a:rPr>
              <a:t>The Respondent usually prepares copies for the hearing (some Judges still want physical copies)</a:t>
            </a:r>
          </a:p>
          <a:p>
            <a:pPr marL="457200" lvl="1" indent="0">
              <a:buNone/>
            </a:pPr>
            <a:endParaRPr lang="en-GB" sz="2200" dirty="0">
              <a:solidFill>
                <a:srgbClr val="000000"/>
              </a:solidFill>
              <a:effectLst/>
            </a:endParaRPr>
          </a:p>
          <a:p>
            <a:r>
              <a:rPr lang="en-GB" sz="2400" dirty="0">
                <a:solidFill>
                  <a:srgbClr val="000000"/>
                </a:solidFill>
                <a:effectLst/>
              </a:rPr>
              <a:t>If agreement cannot be reached, there may be 2 separate bundles</a:t>
            </a:r>
          </a:p>
          <a:p>
            <a:r>
              <a:rPr lang="en-GB" sz="2400" dirty="0">
                <a:solidFill>
                  <a:srgbClr val="000000"/>
                </a:solidFill>
              </a:rPr>
              <a:t>Page limit by the ET</a:t>
            </a:r>
            <a:endParaRPr lang="en-GB" sz="2400" dirty="0">
              <a:solidFill>
                <a:srgbClr val="000000"/>
              </a:solidFill>
              <a:effectLst/>
            </a:endParaRPr>
          </a:p>
          <a:p>
            <a:endParaRPr lang="en-GB" sz="2300" dirty="0">
              <a:solidFill>
                <a:srgbClr val="000000"/>
              </a:solidFill>
              <a:effectLst/>
            </a:endParaRPr>
          </a:p>
          <a:p>
            <a:endParaRPr lang="en-GB" dirty="0">
              <a:solidFill>
                <a:srgbClr val="000000"/>
              </a:solidFill>
              <a:effectLst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27329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651CA3-17E1-2AB8-956E-7BE6A6C224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96F642-DB12-A560-CEC2-AB90570CD0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2432" y="986920"/>
            <a:ext cx="8761413" cy="706964"/>
          </a:xfrm>
        </p:spPr>
        <p:txBody>
          <a:bodyPr/>
          <a:lstStyle/>
          <a:p>
            <a:r>
              <a:rPr lang="en-GB" dirty="0"/>
              <a:t>Standard case management:</a:t>
            </a:r>
            <a:br>
              <a:rPr lang="en-GB" dirty="0"/>
            </a:br>
            <a:r>
              <a:rPr lang="en-GB" dirty="0"/>
              <a:t>Witness statements 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5AE94D-5916-061D-AD72-CDB57A5E58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en-GB" sz="3800" dirty="0">
                <a:solidFill>
                  <a:srgbClr val="000000"/>
                </a:solidFill>
                <a:effectLst/>
              </a:rPr>
              <a:t>Good witness evidence:</a:t>
            </a:r>
          </a:p>
          <a:p>
            <a:pPr lvl="1"/>
            <a:r>
              <a:rPr lang="en-GB" sz="3600" dirty="0">
                <a:solidFill>
                  <a:srgbClr val="000000"/>
                </a:solidFill>
                <a:effectLst/>
              </a:rPr>
              <a:t>Decide who your witnesses will be at the start</a:t>
            </a:r>
          </a:p>
          <a:p>
            <a:pPr lvl="1"/>
            <a:r>
              <a:rPr lang="en-GB" sz="3600" dirty="0">
                <a:solidFill>
                  <a:srgbClr val="000000"/>
                </a:solidFill>
                <a:effectLst/>
              </a:rPr>
              <a:t>Prepare written ‘first-person’ account of what happened</a:t>
            </a:r>
          </a:p>
          <a:p>
            <a:pPr lvl="1"/>
            <a:r>
              <a:rPr lang="en-GB" sz="3600" dirty="0">
                <a:solidFill>
                  <a:srgbClr val="000000"/>
                </a:solidFill>
                <a:effectLst/>
              </a:rPr>
              <a:t>Chronological order with numbered paragraphs</a:t>
            </a:r>
          </a:p>
          <a:p>
            <a:pPr lvl="1"/>
            <a:r>
              <a:rPr lang="en-GB" sz="3600" dirty="0">
                <a:solidFill>
                  <a:srgbClr val="000000"/>
                </a:solidFill>
                <a:effectLst/>
              </a:rPr>
              <a:t>Refer to evidence in the bundle (by page number)</a:t>
            </a:r>
          </a:p>
          <a:p>
            <a:pPr lvl="1"/>
            <a:r>
              <a:rPr lang="en-GB" sz="3600" dirty="0">
                <a:solidFill>
                  <a:srgbClr val="000000"/>
                </a:solidFill>
                <a:effectLst/>
              </a:rPr>
              <a:t>Go through all issues in dispute</a:t>
            </a:r>
          </a:p>
          <a:p>
            <a:pPr lvl="1"/>
            <a:r>
              <a:rPr lang="en-GB" sz="3600" dirty="0">
                <a:solidFill>
                  <a:srgbClr val="000000"/>
                </a:solidFill>
                <a:effectLst/>
              </a:rPr>
              <a:t>Include a statement of truth</a:t>
            </a:r>
          </a:p>
          <a:p>
            <a:pPr lvl="1"/>
            <a:r>
              <a:rPr lang="en-GB" sz="3600" dirty="0">
                <a:solidFill>
                  <a:srgbClr val="000000"/>
                </a:solidFill>
                <a:effectLst/>
              </a:rPr>
              <a:t>Witnesses must know their statements!</a:t>
            </a:r>
          </a:p>
          <a:p>
            <a:r>
              <a:rPr lang="en-GB" sz="3800" dirty="0">
                <a:solidFill>
                  <a:srgbClr val="000000"/>
                </a:solidFill>
                <a:effectLst/>
              </a:rPr>
              <a:t>Exchange of statements</a:t>
            </a:r>
          </a:p>
          <a:p>
            <a:r>
              <a:rPr lang="en-GB" sz="3800" dirty="0">
                <a:solidFill>
                  <a:srgbClr val="000000"/>
                </a:solidFill>
                <a:effectLst/>
              </a:rPr>
              <a:t>Statements ‘taken as read’ on the day</a:t>
            </a:r>
          </a:p>
          <a:p>
            <a:r>
              <a:rPr lang="en-GB" sz="3800" dirty="0">
                <a:solidFill>
                  <a:srgbClr val="000000"/>
                </a:solidFill>
                <a:effectLst/>
              </a:rPr>
              <a:t>Written statements only?</a:t>
            </a:r>
          </a:p>
          <a:p>
            <a:endParaRPr lang="en-GB" sz="2400" dirty="0">
              <a:solidFill>
                <a:srgbClr val="000000"/>
              </a:solidFill>
              <a:effectLst/>
            </a:endParaRPr>
          </a:p>
          <a:p>
            <a:endParaRPr lang="en-GB" sz="2300" dirty="0">
              <a:solidFill>
                <a:srgbClr val="000000"/>
              </a:solidFill>
              <a:effectLst/>
            </a:endParaRPr>
          </a:p>
          <a:p>
            <a:endParaRPr lang="en-GB" dirty="0">
              <a:solidFill>
                <a:srgbClr val="000000"/>
              </a:solidFill>
              <a:effectLst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21589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542AB0-638D-9773-8D9F-9133219991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FE381C-FF34-B627-2D42-B0CC3BB74D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Other case management powers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926237-364D-72F6-13FB-C12A1ED848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GB" sz="3800" dirty="0">
                <a:solidFill>
                  <a:srgbClr val="000000"/>
                </a:solidFill>
                <a:effectLst/>
              </a:rPr>
              <a:t>Strike out (rule 37)</a:t>
            </a:r>
          </a:p>
          <a:p>
            <a:pPr lvl="1"/>
            <a:r>
              <a:rPr lang="en-GB" sz="3800" dirty="0">
                <a:solidFill>
                  <a:srgbClr val="000000"/>
                </a:solidFill>
                <a:effectLst/>
              </a:rPr>
              <a:t>“a tribunal may strike out all or part of a claim or response [if it is] scandalous or vexatious or has no reasonable prospects of success”</a:t>
            </a:r>
          </a:p>
          <a:p>
            <a:r>
              <a:rPr lang="en-GB" sz="3800" dirty="0">
                <a:solidFill>
                  <a:srgbClr val="000000"/>
                </a:solidFill>
                <a:effectLst/>
              </a:rPr>
              <a:t>Deposit order (rule 39)</a:t>
            </a:r>
          </a:p>
          <a:p>
            <a:pPr lvl="1"/>
            <a:r>
              <a:rPr lang="en-GB" sz="3800" dirty="0">
                <a:solidFill>
                  <a:srgbClr val="000000"/>
                </a:solidFill>
                <a:effectLst/>
              </a:rPr>
              <a:t>“where any specific allegation or argument … has little reasonable prospect of success, [the Tribunal] may make an order requiring a party … to pay a deposit not exceeding £1000...”</a:t>
            </a:r>
          </a:p>
          <a:p>
            <a:r>
              <a:rPr lang="en-GB" sz="3800" dirty="0">
                <a:solidFill>
                  <a:srgbClr val="000000"/>
                </a:solidFill>
                <a:effectLst/>
              </a:rPr>
              <a:t>Unless order (rule 38)</a:t>
            </a:r>
          </a:p>
          <a:p>
            <a:r>
              <a:rPr lang="en-GB" sz="3800" dirty="0">
                <a:solidFill>
                  <a:srgbClr val="000000"/>
                </a:solidFill>
                <a:effectLst/>
              </a:rPr>
              <a:t>Costs orders / preparation time orders / wasted costs orders (rules 74-84)</a:t>
            </a:r>
          </a:p>
          <a:p>
            <a:pPr marL="0" indent="0">
              <a:buNone/>
            </a:pPr>
            <a:endParaRPr lang="en-GB" dirty="0">
              <a:solidFill>
                <a:srgbClr val="000000"/>
              </a:solidFill>
              <a:effectLst/>
              <a:latin typeface="Helvetica" pitchFamily="2" charset="0"/>
            </a:endParaRPr>
          </a:p>
          <a:p>
            <a:endParaRPr lang="en-GB" dirty="0">
              <a:solidFill>
                <a:srgbClr val="000000"/>
              </a:solidFill>
              <a:effectLst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167444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E7C15F-F4EC-3924-195F-D46E55A68B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CCC04D-008C-4485-589A-927FC06E2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Other case management powers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8FD7BC-1321-0F96-FB25-6BE36BC429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rgbClr val="000000"/>
                </a:solidFill>
                <a:effectLst/>
              </a:rPr>
              <a:t>Specific disclosure (rule 31)</a:t>
            </a:r>
          </a:p>
          <a:p>
            <a:r>
              <a:rPr lang="en-GB" dirty="0">
                <a:solidFill>
                  <a:srgbClr val="000000"/>
                </a:solidFill>
              </a:rPr>
              <a:t>E</a:t>
            </a:r>
            <a:r>
              <a:rPr lang="en-GB" dirty="0">
                <a:solidFill>
                  <a:srgbClr val="000000"/>
                </a:solidFill>
                <a:effectLst/>
              </a:rPr>
              <a:t>xpert evidence, privacy orders (rule 50)</a:t>
            </a:r>
          </a:p>
          <a:p>
            <a:r>
              <a:rPr lang="en-GB" dirty="0">
                <a:solidFill>
                  <a:srgbClr val="000000"/>
                </a:solidFill>
                <a:effectLst/>
              </a:rPr>
              <a:t>Adding/removing parties (rule 34)</a:t>
            </a:r>
          </a:p>
          <a:p>
            <a:r>
              <a:rPr lang="en-GB" dirty="0">
                <a:solidFill>
                  <a:srgbClr val="000000"/>
                </a:solidFill>
                <a:effectLst/>
              </a:rPr>
              <a:t>Scott schedule</a:t>
            </a:r>
          </a:p>
          <a:p>
            <a:endParaRPr lang="en-GB" dirty="0">
              <a:solidFill>
                <a:srgbClr val="000000"/>
              </a:solidFill>
              <a:effectLst/>
              <a:latin typeface="Helvetica" pitchFamily="2" charset="0"/>
            </a:endParaRPr>
          </a:p>
          <a:p>
            <a:endParaRPr lang="en-GB" dirty="0">
              <a:solidFill>
                <a:srgbClr val="000000"/>
              </a:solidFill>
              <a:effectLst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718359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AF9050B-CE2E-973B-CBD7-A3380D4149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314C310-850D-4491-AA52-C75BEA68B6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D4EC3799-3F52-48CE-85CC-83AED368EB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F3FC2939-BF10-4CBC-904B-74A17D4B9C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2192000" cy="6858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id="{266B6D5D-11B6-40A6-9CEF-F0B0D104C5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9E564B5-7397-0098-63A6-9E50BABEAF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247" y="1085549"/>
            <a:ext cx="3430947" cy="4686903"/>
          </a:xfrm>
        </p:spPr>
        <p:txBody>
          <a:bodyPr anchor="ctr">
            <a:normAutofit/>
          </a:bodyPr>
          <a:lstStyle/>
          <a:p>
            <a:pPr algn="r"/>
            <a:r>
              <a:rPr lang="en-US" dirty="0">
                <a:solidFill>
                  <a:schemeClr val="tx1"/>
                </a:solidFill>
              </a:rPr>
              <a:t>The hearing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789E20C7-BB50-4317-93C7-90C8ED80B2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930986"/>
            <a:ext cx="0" cy="3200400"/>
          </a:xfrm>
          <a:prstGeom prst="line">
            <a:avLst/>
          </a:prstGeom>
          <a:ln w="15875" cap="sq">
            <a:solidFill>
              <a:schemeClr val="tx1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EE2CF8-F088-BC1C-D260-EBE2063F30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1399" y="1085549"/>
            <a:ext cx="5579707" cy="4686903"/>
          </a:xfrm>
        </p:spPr>
        <p:txBody>
          <a:bodyPr anchor="ctr">
            <a:normAutofit/>
          </a:bodyPr>
          <a:lstStyle/>
          <a:p>
            <a:endParaRPr lang="en-GB" kern="100" dirty="0">
              <a:solidFill>
                <a:schemeClr val="tx1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407057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44C86E-4008-3EA7-0DF1-F666D7FCA9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DE8048-A815-E09B-5951-FDC1CF5457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Typical running order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5EE917-2AC6-538B-8AA7-D15C11FFE8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solidFill>
                  <a:srgbClr val="000000"/>
                </a:solidFill>
                <a:effectLst/>
              </a:rPr>
              <a:t>What happens on the day:</a:t>
            </a:r>
          </a:p>
          <a:p>
            <a:r>
              <a:rPr lang="en-GB" dirty="0">
                <a:solidFill>
                  <a:srgbClr val="000000"/>
                </a:solidFill>
                <a:effectLst/>
              </a:rPr>
              <a:t>General housekeeping</a:t>
            </a:r>
          </a:p>
          <a:p>
            <a:r>
              <a:rPr lang="en-GB" dirty="0">
                <a:solidFill>
                  <a:srgbClr val="000000"/>
                </a:solidFill>
                <a:effectLst/>
              </a:rPr>
              <a:t>Opening submissions (not always needed)</a:t>
            </a:r>
          </a:p>
          <a:p>
            <a:r>
              <a:rPr lang="en-GB" dirty="0">
                <a:solidFill>
                  <a:srgbClr val="000000"/>
                </a:solidFill>
                <a:effectLst/>
              </a:rPr>
              <a:t>Witness evidence</a:t>
            </a:r>
          </a:p>
          <a:p>
            <a:r>
              <a:rPr lang="en-GB" dirty="0">
                <a:solidFill>
                  <a:srgbClr val="000000"/>
                </a:solidFill>
                <a:effectLst/>
              </a:rPr>
              <a:t>Closing submissions</a:t>
            </a:r>
          </a:p>
          <a:p>
            <a:r>
              <a:rPr lang="en-GB" dirty="0">
                <a:solidFill>
                  <a:srgbClr val="000000"/>
                </a:solidFill>
                <a:effectLst/>
              </a:rPr>
              <a:t>Judgment</a:t>
            </a:r>
          </a:p>
          <a:p>
            <a:r>
              <a:rPr lang="en-GB" dirty="0">
                <a:solidFill>
                  <a:srgbClr val="000000"/>
                </a:solidFill>
                <a:effectLst/>
              </a:rPr>
              <a:t>Written reasons (most of the time)</a:t>
            </a:r>
          </a:p>
          <a:p>
            <a:endParaRPr lang="en-GB" dirty="0">
              <a:solidFill>
                <a:srgbClr val="000000"/>
              </a:solidFill>
              <a:effectLst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73671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0A5A5A-1359-A20C-1EF9-FEDCDAD744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9B7E8B-0556-DA23-BFDC-1DD7B60B03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Giving evidence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3BA818-C4B1-2DEB-4FBA-EE746E5BFE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solidFill>
                  <a:srgbClr val="000000"/>
                </a:solidFill>
                <a:effectLst/>
              </a:rPr>
              <a:t>Witness evidence</a:t>
            </a:r>
          </a:p>
          <a:p>
            <a:r>
              <a:rPr lang="en-GB" dirty="0">
                <a:solidFill>
                  <a:srgbClr val="000000"/>
                </a:solidFill>
                <a:effectLst/>
              </a:rPr>
              <a:t>Who goes first? Whoever bears the ‘burden of proof’</a:t>
            </a:r>
          </a:p>
          <a:p>
            <a:r>
              <a:rPr lang="en-GB" dirty="0">
                <a:solidFill>
                  <a:srgbClr val="000000"/>
                </a:solidFill>
                <a:effectLst/>
              </a:rPr>
              <a:t>Evidence in chief</a:t>
            </a:r>
          </a:p>
          <a:p>
            <a:r>
              <a:rPr lang="en-GB" dirty="0">
                <a:solidFill>
                  <a:srgbClr val="000000"/>
                </a:solidFill>
                <a:effectLst/>
              </a:rPr>
              <a:t>Cross-examination</a:t>
            </a:r>
          </a:p>
          <a:p>
            <a:r>
              <a:rPr lang="en-GB" dirty="0">
                <a:solidFill>
                  <a:srgbClr val="000000"/>
                </a:solidFill>
                <a:effectLst/>
              </a:rPr>
              <a:t>Re-examination </a:t>
            </a:r>
          </a:p>
          <a:p>
            <a:r>
              <a:rPr lang="en-GB" dirty="0">
                <a:solidFill>
                  <a:srgbClr val="000000"/>
                </a:solidFill>
                <a:effectLst/>
              </a:rPr>
              <a:t>Questions from the panel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924559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59D1C2-10D7-16FF-618B-F40F4841D5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CBCB47-7101-C04B-3769-782B1584DF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Final submissions and decision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9B5D4C-F35C-3817-8431-CCB3B5DCA6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6013" y="2603500"/>
            <a:ext cx="8825659" cy="341630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0000"/>
                </a:solidFill>
                <a:effectLst/>
              </a:rPr>
              <a:t>What are submissions?</a:t>
            </a:r>
          </a:p>
          <a:p>
            <a:pPr lvl="1"/>
            <a:r>
              <a:rPr lang="en-GB" dirty="0">
                <a:solidFill>
                  <a:srgbClr val="000000"/>
                </a:solidFill>
                <a:effectLst/>
              </a:rPr>
              <a:t>Closing arguments</a:t>
            </a:r>
          </a:p>
          <a:p>
            <a:pPr lvl="1"/>
            <a:r>
              <a:rPr lang="en-GB" dirty="0">
                <a:solidFill>
                  <a:srgbClr val="000000"/>
                </a:solidFill>
                <a:effectLst/>
              </a:rPr>
              <a:t>Deal with the law relevant to the claim (including case law)</a:t>
            </a:r>
          </a:p>
          <a:p>
            <a:pPr lvl="1"/>
            <a:r>
              <a:rPr lang="en-GB" dirty="0">
                <a:solidFill>
                  <a:srgbClr val="000000"/>
                </a:solidFill>
                <a:effectLst/>
              </a:rPr>
              <a:t>Remind the tribunal of the most important pieces of evidence</a:t>
            </a:r>
          </a:p>
          <a:p>
            <a:pPr lvl="1"/>
            <a:r>
              <a:rPr lang="en-GB" dirty="0">
                <a:solidFill>
                  <a:srgbClr val="000000"/>
                </a:solidFill>
                <a:effectLst/>
              </a:rPr>
              <a:t>Deal with the opponent’s case</a:t>
            </a:r>
          </a:p>
          <a:p>
            <a:pPr lvl="1"/>
            <a:r>
              <a:rPr lang="en-GB" dirty="0">
                <a:solidFill>
                  <a:srgbClr val="000000"/>
                </a:solidFill>
                <a:effectLst/>
              </a:rPr>
              <a:t>Summarise your arguments</a:t>
            </a:r>
          </a:p>
          <a:p>
            <a:r>
              <a:rPr lang="en-GB" dirty="0">
                <a:solidFill>
                  <a:srgbClr val="000000"/>
                </a:solidFill>
                <a:effectLst/>
              </a:rPr>
              <a:t>Judgment</a:t>
            </a:r>
          </a:p>
          <a:p>
            <a:pPr lvl="1"/>
            <a:r>
              <a:rPr lang="en-GB" dirty="0">
                <a:solidFill>
                  <a:srgbClr val="000000"/>
                </a:solidFill>
                <a:effectLst/>
              </a:rPr>
              <a:t>Can be oral or written</a:t>
            </a:r>
          </a:p>
          <a:p>
            <a:pPr lvl="1"/>
            <a:r>
              <a:rPr lang="en-GB" dirty="0">
                <a:solidFill>
                  <a:srgbClr val="000000"/>
                </a:solidFill>
                <a:effectLst/>
              </a:rPr>
              <a:t>Can be ‘on the day’ or ‘reserved’</a:t>
            </a:r>
          </a:p>
          <a:p>
            <a:endParaRPr lang="en-GB" dirty="0">
              <a:solidFill>
                <a:srgbClr val="000000"/>
              </a:solidFill>
              <a:effectLst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461945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BE0100-5F7F-108B-1947-C932860B4B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195260-E623-7019-A258-54F8A702AD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Costs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2AE769-B8EE-30F4-6EF7-0B00120CBD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b="1" dirty="0">
                <a:solidFill>
                  <a:srgbClr val="000000"/>
                </a:solidFill>
                <a:effectLst/>
              </a:rPr>
              <a:t>General principles:</a:t>
            </a:r>
          </a:p>
          <a:p>
            <a:r>
              <a:rPr lang="en-GB" dirty="0">
                <a:solidFill>
                  <a:srgbClr val="000000"/>
                </a:solidFill>
                <a:effectLst/>
              </a:rPr>
              <a:t>Rare to award costs</a:t>
            </a:r>
          </a:p>
          <a:p>
            <a:r>
              <a:rPr lang="en-GB" dirty="0">
                <a:solidFill>
                  <a:srgbClr val="000000"/>
                </a:solidFill>
                <a:effectLst/>
              </a:rPr>
              <a:t>No automatic “loser pays” rule</a:t>
            </a:r>
          </a:p>
          <a:p>
            <a:r>
              <a:rPr lang="en-GB" dirty="0">
                <a:solidFill>
                  <a:srgbClr val="000000"/>
                </a:solidFill>
                <a:effectLst/>
              </a:rPr>
              <a:t>When can a Tribunal order costs?</a:t>
            </a:r>
          </a:p>
          <a:p>
            <a:pPr lvl="1"/>
            <a:r>
              <a:rPr lang="en-GB" dirty="0">
                <a:solidFill>
                  <a:srgbClr val="000000"/>
                </a:solidFill>
                <a:effectLst/>
              </a:rPr>
              <a:t>vexatious, abusive, disruptive or unreasonable behaviour</a:t>
            </a:r>
          </a:p>
          <a:p>
            <a:pPr lvl="1"/>
            <a:r>
              <a:rPr lang="en-GB" dirty="0">
                <a:solidFill>
                  <a:srgbClr val="000000"/>
                </a:solidFill>
                <a:effectLst/>
              </a:rPr>
              <a:t>claim has no reasonable prospects</a:t>
            </a:r>
          </a:p>
          <a:p>
            <a:pPr lvl="1"/>
            <a:r>
              <a:rPr lang="en-GB" dirty="0">
                <a:solidFill>
                  <a:srgbClr val="000000"/>
                </a:solidFill>
                <a:effectLst/>
              </a:rPr>
              <a:t>party in breach of an order</a:t>
            </a:r>
          </a:p>
          <a:p>
            <a:pPr lvl="1"/>
            <a:r>
              <a:rPr lang="en-GB" dirty="0">
                <a:solidFill>
                  <a:srgbClr val="000000"/>
                </a:solidFill>
                <a:effectLst/>
              </a:rPr>
              <a:t>party asks for hearing to be postponed</a:t>
            </a:r>
          </a:p>
          <a:p>
            <a:r>
              <a:rPr lang="en-GB" dirty="0">
                <a:solidFill>
                  <a:srgbClr val="000000"/>
                </a:solidFill>
                <a:effectLst/>
              </a:rPr>
              <a:t>How much can someone be ordered to pay?</a:t>
            </a:r>
          </a:p>
          <a:p>
            <a:pPr marL="0" indent="0">
              <a:buNone/>
            </a:pPr>
            <a:endParaRPr lang="en-GB" dirty="0">
              <a:solidFill>
                <a:srgbClr val="000000"/>
              </a:solidFill>
              <a:effectLst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510377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4A0E1D9-351F-A0ED-64C6-673B4FEBC7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324E43EB-867C-4B35-9A5C-E435157C72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7C0F5DA-B59F-4F13-8BB8-FFD8F2C572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9" name="Freeform 5">
            <a:extLst>
              <a:ext uri="{FF2B5EF4-FFF2-40B4-BE49-F238E27FC236}">
                <a16:creationId xmlns:a16="http://schemas.microsoft.com/office/drawing/2014/main" id="{9CEA1DEC-CC9E-4776-9E08-048A15BFA6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5922489">
            <a:off x="3140485" y="1826078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9CE399CF-F4B8-4832-A8CB-B93F6B1EF4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5171964" y="-140866"/>
            <a:ext cx="6053670" cy="7139732"/>
          </a:xfrm>
          <a:custGeom>
            <a:avLst/>
            <a:gdLst>
              <a:gd name="connsiteX0" fmla="*/ 6053670 w 6053670"/>
              <a:gd name="connsiteY0" fmla="*/ 1098 h 7139732"/>
              <a:gd name="connsiteX1" fmla="*/ 6053670 w 6053670"/>
              <a:gd name="connsiteY1" fmla="*/ 1084479 h 7139732"/>
              <a:gd name="connsiteX2" fmla="*/ 6053670 w 6053670"/>
              <a:gd name="connsiteY2" fmla="*/ 1254558 h 7139732"/>
              <a:gd name="connsiteX3" fmla="*/ 6053670 w 6053670"/>
              <a:gd name="connsiteY3" fmla="*/ 7139732 h 7139732"/>
              <a:gd name="connsiteX4" fmla="*/ 0 w 6053670"/>
              <a:gd name="connsiteY4" fmla="*/ 7139732 h 7139732"/>
              <a:gd name="connsiteX5" fmla="*/ 0 w 6053670"/>
              <a:gd name="connsiteY5" fmla="*/ 1249853 h 7139732"/>
              <a:gd name="connsiteX6" fmla="*/ 0 w 6053670"/>
              <a:gd name="connsiteY6" fmla="*/ 1084479 h 7139732"/>
              <a:gd name="connsiteX7" fmla="*/ 0 w 6053670"/>
              <a:gd name="connsiteY7" fmla="*/ 0 h 7139732"/>
              <a:gd name="connsiteX8" fmla="*/ 35717 w 6053670"/>
              <a:gd name="connsiteY8" fmla="*/ 5488 h 7139732"/>
              <a:gd name="connsiteX9" fmla="*/ 140445 w 6053670"/>
              <a:gd name="connsiteY9" fmla="*/ 21641 h 7139732"/>
              <a:gd name="connsiteX10" fmla="*/ 216722 w 6053670"/>
              <a:gd name="connsiteY10" fmla="*/ 32932 h 7139732"/>
              <a:gd name="connsiteX11" fmla="*/ 307527 w 6053670"/>
              <a:gd name="connsiteY11" fmla="*/ 44850 h 7139732"/>
              <a:gd name="connsiteX12" fmla="*/ 415282 w 6053670"/>
              <a:gd name="connsiteY12" fmla="*/ 59121 h 7139732"/>
              <a:gd name="connsiteX13" fmla="*/ 534539 w 6053670"/>
              <a:gd name="connsiteY13" fmla="*/ 74175 h 7139732"/>
              <a:gd name="connsiteX14" fmla="*/ 668931 w 6053670"/>
              <a:gd name="connsiteY14" fmla="*/ 90014 h 7139732"/>
              <a:gd name="connsiteX15" fmla="*/ 815430 w 6053670"/>
              <a:gd name="connsiteY15" fmla="*/ 106794 h 7139732"/>
              <a:gd name="connsiteX16" fmla="*/ 974641 w 6053670"/>
              <a:gd name="connsiteY16" fmla="*/ 123574 h 7139732"/>
              <a:gd name="connsiteX17" fmla="*/ 1144144 w 6053670"/>
              <a:gd name="connsiteY17" fmla="*/ 140667 h 7139732"/>
              <a:gd name="connsiteX18" fmla="*/ 1326965 w 6053670"/>
              <a:gd name="connsiteY18" fmla="*/ 156506 h 7139732"/>
              <a:gd name="connsiteX19" fmla="*/ 1518261 w 6053670"/>
              <a:gd name="connsiteY19" fmla="*/ 171717 h 7139732"/>
              <a:gd name="connsiteX20" fmla="*/ 1720453 w 6053670"/>
              <a:gd name="connsiteY20" fmla="*/ 185518 h 7139732"/>
              <a:gd name="connsiteX21" fmla="*/ 1931121 w 6053670"/>
              <a:gd name="connsiteY21" fmla="*/ 198690 h 7139732"/>
              <a:gd name="connsiteX22" fmla="*/ 2150869 w 6053670"/>
              <a:gd name="connsiteY22" fmla="*/ 211079 h 7139732"/>
              <a:gd name="connsiteX23" fmla="*/ 2263467 w 6053670"/>
              <a:gd name="connsiteY23" fmla="*/ 215470 h 7139732"/>
              <a:gd name="connsiteX24" fmla="*/ 2378487 w 6053670"/>
              <a:gd name="connsiteY24" fmla="*/ 220332 h 7139732"/>
              <a:gd name="connsiteX25" fmla="*/ 2495323 w 6053670"/>
              <a:gd name="connsiteY25" fmla="*/ 224879 h 7139732"/>
              <a:gd name="connsiteX26" fmla="*/ 2612764 w 6053670"/>
              <a:gd name="connsiteY26" fmla="*/ 227859 h 7139732"/>
              <a:gd name="connsiteX27" fmla="*/ 2732627 w 6053670"/>
              <a:gd name="connsiteY27" fmla="*/ 230525 h 7139732"/>
              <a:gd name="connsiteX28" fmla="*/ 2853700 w 6053670"/>
              <a:gd name="connsiteY28" fmla="*/ 233348 h 7139732"/>
              <a:gd name="connsiteX29" fmla="*/ 2977195 w 6053670"/>
              <a:gd name="connsiteY29" fmla="*/ 235229 h 7139732"/>
              <a:gd name="connsiteX30" fmla="*/ 3101901 w 6053670"/>
              <a:gd name="connsiteY30" fmla="*/ 235229 h 7139732"/>
              <a:gd name="connsiteX31" fmla="*/ 3227817 w 6053670"/>
              <a:gd name="connsiteY31" fmla="*/ 236170 h 7139732"/>
              <a:gd name="connsiteX32" fmla="*/ 3354944 w 6053670"/>
              <a:gd name="connsiteY32" fmla="*/ 235229 h 7139732"/>
              <a:gd name="connsiteX33" fmla="*/ 3483887 w 6053670"/>
              <a:gd name="connsiteY33" fmla="*/ 233348 h 7139732"/>
              <a:gd name="connsiteX34" fmla="*/ 3612830 w 6053670"/>
              <a:gd name="connsiteY34" fmla="*/ 231623 h 7139732"/>
              <a:gd name="connsiteX35" fmla="*/ 3743590 w 6053670"/>
              <a:gd name="connsiteY35" fmla="*/ 227859 h 7139732"/>
              <a:gd name="connsiteX36" fmla="*/ 3875560 w 6053670"/>
              <a:gd name="connsiteY36" fmla="*/ 223938 h 7139732"/>
              <a:gd name="connsiteX37" fmla="*/ 4007530 w 6053670"/>
              <a:gd name="connsiteY37" fmla="*/ 219391 h 7139732"/>
              <a:gd name="connsiteX38" fmla="*/ 4140710 w 6053670"/>
              <a:gd name="connsiteY38" fmla="*/ 212961 h 7139732"/>
              <a:gd name="connsiteX39" fmla="*/ 4275102 w 6053670"/>
              <a:gd name="connsiteY39" fmla="*/ 205277 h 7139732"/>
              <a:gd name="connsiteX40" fmla="*/ 4410098 w 6053670"/>
              <a:gd name="connsiteY40" fmla="*/ 197907 h 7139732"/>
              <a:gd name="connsiteX41" fmla="*/ 4545096 w 6053670"/>
              <a:gd name="connsiteY41" fmla="*/ 188498 h 7139732"/>
              <a:gd name="connsiteX42" fmla="*/ 4681909 w 6053670"/>
              <a:gd name="connsiteY42" fmla="*/ 177207 h 7139732"/>
              <a:gd name="connsiteX43" fmla="*/ 4816905 w 6053670"/>
              <a:gd name="connsiteY43" fmla="*/ 165916 h 7139732"/>
              <a:gd name="connsiteX44" fmla="*/ 4954323 w 6053670"/>
              <a:gd name="connsiteY44" fmla="*/ 152899 h 7139732"/>
              <a:gd name="connsiteX45" fmla="*/ 5092347 w 6053670"/>
              <a:gd name="connsiteY45" fmla="*/ 138629 h 7139732"/>
              <a:gd name="connsiteX46" fmla="*/ 5228555 w 6053670"/>
              <a:gd name="connsiteY46" fmla="*/ 123574 h 7139732"/>
              <a:gd name="connsiteX47" fmla="*/ 5366578 w 6053670"/>
              <a:gd name="connsiteY47" fmla="*/ 106010 h 7139732"/>
              <a:gd name="connsiteX48" fmla="*/ 5503997 w 6053670"/>
              <a:gd name="connsiteY48" fmla="*/ 87192 h 7139732"/>
              <a:gd name="connsiteX49" fmla="*/ 5642020 w 6053670"/>
              <a:gd name="connsiteY49" fmla="*/ 68530 h 7139732"/>
              <a:gd name="connsiteX50" fmla="*/ 5779438 w 6053670"/>
              <a:gd name="connsiteY50" fmla="*/ 46733 h 7139732"/>
              <a:gd name="connsiteX51" fmla="*/ 5916251 w 6053670"/>
              <a:gd name="connsiteY51" fmla="*/ 24464 h 7139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053670" h="7139732">
                <a:moveTo>
                  <a:pt x="6053670" y="1098"/>
                </a:moveTo>
                <a:lnTo>
                  <a:pt x="6053670" y="1084479"/>
                </a:lnTo>
                <a:lnTo>
                  <a:pt x="6053670" y="1254558"/>
                </a:lnTo>
                <a:lnTo>
                  <a:pt x="6053670" y="7139732"/>
                </a:lnTo>
                <a:lnTo>
                  <a:pt x="0" y="7139732"/>
                </a:lnTo>
                <a:lnTo>
                  <a:pt x="0" y="1249853"/>
                </a:lnTo>
                <a:lnTo>
                  <a:pt x="0" y="1084479"/>
                </a:lnTo>
                <a:lnTo>
                  <a:pt x="0" y="0"/>
                </a:lnTo>
                <a:lnTo>
                  <a:pt x="35717" y="5488"/>
                </a:lnTo>
                <a:lnTo>
                  <a:pt x="140445" y="21641"/>
                </a:lnTo>
                <a:lnTo>
                  <a:pt x="216722" y="32932"/>
                </a:lnTo>
                <a:lnTo>
                  <a:pt x="307527" y="44850"/>
                </a:lnTo>
                <a:lnTo>
                  <a:pt x="415282" y="59121"/>
                </a:lnTo>
                <a:lnTo>
                  <a:pt x="534539" y="74175"/>
                </a:lnTo>
                <a:lnTo>
                  <a:pt x="668931" y="90014"/>
                </a:lnTo>
                <a:lnTo>
                  <a:pt x="815430" y="106794"/>
                </a:lnTo>
                <a:lnTo>
                  <a:pt x="974641" y="123574"/>
                </a:lnTo>
                <a:lnTo>
                  <a:pt x="1144144" y="140667"/>
                </a:lnTo>
                <a:lnTo>
                  <a:pt x="1326965" y="156506"/>
                </a:lnTo>
                <a:lnTo>
                  <a:pt x="1518261" y="171717"/>
                </a:lnTo>
                <a:lnTo>
                  <a:pt x="1720453" y="185518"/>
                </a:lnTo>
                <a:lnTo>
                  <a:pt x="1931121" y="198690"/>
                </a:lnTo>
                <a:lnTo>
                  <a:pt x="2150869" y="211079"/>
                </a:lnTo>
                <a:lnTo>
                  <a:pt x="2263467" y="215470"/>
                </a:lnTo>
                <a:lnTo>
                  <a:pt x="2378487" y="220332"/>
                </a:lnTo>
                <a:lnTo>
                  <a:pt x="2495323" y="224879"/>
                </a:lnTo>
                <a:lnTo>
                  <a:pt x="2612764" y="227859"/>
                </a:lnTo>
                <a:lnTo>
                  <a:pt x="2732627" y="230525"/>
                </a:lnTo>
                <a:lnTo>
                  <a:pt x="2853700" y="233348"/>
                </a:lnTo>
                <a:lnTo>
                  <a:pt x="2977195" y="235229"/>
                </a:lnTo>
                <a:lnTo>
                  <a:pt x="3101901" y="235229"/>
                </a:lnTo>
                <a:lnTo>
                  <a:pt x="3227817" y="236170"/>
                </a:lnTo>
                <a:lnTo>
                  <a:pt x="3354944" y="235229"/>
                </a:lnTo>
                <a:lnTo>
                  <a:pt x="3483887" y="233348"/>
                </a:lnTo>
                <a:lnTo>
                  <a:pt x="3612830" y="231623"/>
                </a:lnTo>
                <a:lnTo>
                  <a:pt x="3743590" y="227859"/>
                </a:lnTo>
                <a:lnTo>
                  <a:pt x="3875560" y="223938"/>
                </a:lnTo>
                <a:lnTo>
                  <a:pt x="4007530" y="219391"/>
                </a:lnTo>
                <a:lnTo>
                  <a:pt x="4140710" y="212961"/>
                </a:lnTo>
                <a:lnTo>
                  <a:pt x="4275102" y="205277"/>
                </a:lnTo>
                <a:lnTo>
                  <a:pt x="4410098" y="197907"/>
                </a:lnTo>
                <a:lnTo>
                  <a:pt x="4545096" y="188498"/>
                </a:lnTo>
                <a:lnTo>
                  <a:pt x="4681909" y="177207"/>
                </a:lnTo>
                <a:lnTo>
                  <a:pt x="4816905" y="165916"/>
                </a:lnTo>
                <a:lnTo>
                  <a:pt x="4954323" y="152899"/>
                </a:lnTo>
                <a:lnTo>
                  <a:pt x="5092347" y="138629"/>
                </a:lnTo>
                <a:lnTo>
                  <a:pt x="5228555" y="123574"/>
                </a:lnTo>
                <a:lnTo>
                  <a:pt x="5366578" y="106010"/>
                </a:lnTo>
                <a:lnTo>
                  <a:pt x="5503997" y="87192"/>
                </a:lnTo>
                <a:lnTo>
                  <a:pt x="5642020" y="68530"/>
                </a:lnTo>
                <a:lnTo>
                  <a:pt x="5779438" y="46733"/>
                </a:lnTo>
                <a:lnTo>
                  <a:pt x="5916251" y="2446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16" name="Freeform 5">
            <a:extLst>
              <a:ext uri="{FF2B5EF4-FFF2-40B4-BE49-F238E27FC236}">
                <a16:creationId xmlns:a16="http://schemas.microsoft.com/office/drawing/2014/main" id="{1F23E73A-FDC8-462C-83C1-3AA8961449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EE7115-323F-8106-119C-C1B065340D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4087" y="1130603"/>
            <a:ext cx="3342442" cy="4596794"/>
          </a:xfrm>
        </p:spPr>
        <p:txBody>
          <a:bodyPr anchor="ctr">
            <a:normAutofit/>
          </a:bodyPr>
          <a:lstStyle/>
          <a:p>
            <a:r>
              <a:rPr lang="en-US" sz="3200">
                <a:solidFill>
                  <a:srgbClr val="EBEBEB"/>
                </a:solidFill>
              </a:rPr>
              <a:t>Appeals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8C7A96-C431-4EB1-BA32-80F88C4FA8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0077" y="437513"/>
            <a:ext cx="5502614" cy="5954325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endParaRPr lang="en-US" sz="2000"/>
          </a:p>
          <a:p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306121687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F89746-A531-5D2B-138F-259148F309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3AEBD-2E92-977C-4FC0-25EBA499E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Appeals to the Employment Appeal Tribunal (EAT)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6269AE-71A5-6C4C-C894-5D02EA0AD5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rgbClr val="000000"/>
                </a:solidFill>
                <a:effectLst/>
              </a:rPr>
              <a:t>Main function of the EAT is to hear appeals from decisions made by employment tribunals</a:t>
            </a:r>
          </a:p>
          <a:p>
            <a:r>
              <a:rPr lang="en-GB" dirty="0">
                <a:solidFill>
                  <a:srgbClr val="000000"/>
                </a:solidFill>
                <a:effectLst/>
              </a:rPr>
              <a:t>An appeal from a tribunal can only be made on a question of law</a:t>
            </a:r>
          </a:p>
          <a:p>
            <a:r>
              <a:rPr lang="en-GB" dirty="0">
                <a:solidFill>
                  <a:srgbClr val="000000"/>
                </a:solidFill>
                <a:effectLst/>
              </a:rPr>
              <a:t>The request must be made in writing</a:t>
            </a:r>
          </a:p>
          <a:p>
            <a:r>
              <a:rPr lang="en-GB" dirty="0">
                <a:solidFill>
                  <a:srgbClr val="000000"/>
                </a:solidFill>
                <a:effectLst/>
              </a:rPr>
              <a:t>It must be submitted within the time limits</a:t>
            </a:r>
          </a:p>
          <a:p>
            <a:r>
              <a:rPr lang="en-GB" dirty="0">
                <a:solidFill>
                  <a:srgbClr val="000000"/>
                </a:solidFill>
                <a:effectLst/>
              </a:rPr>
              <a:t>It must explain why reconsideration of the original decision is necessary</a:t>
            </a:r>
          </a:p>
          <a:p>
            <a:pPr marL="0" indent="0">
              <a:buNone/>
            </a:pPr>
            <a:endParaRPr lang="en-GB" dirty="0">
              <a:solidFill>
                <a:srgbClr val="000000"/>
              </a:solidFill>
              <a:effectLst/>
            </a:endParaRPr>
          </a:p>
          <a:p>
            <a:endParaRPr lang="en-GB" dirty="0">
              <a:solidFill>
                <a:srgbClr val="000000"/>
              </a:solidFill>
              <a:effectLst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949654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53F436-5718-DACF-34C4-4F979C73CB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 FOR LISTENING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1426B2-B198-7ACF-28C7-5E833C27E62C}"/>
              </a:ext>
            </a:extLst>
          </p:cNvPr>
          <p:cNvSpPr>
            <a:spLocks noGrp="1"/>
          </p:cNvSpPr>
          <p:nvPr>
            <p:ph idx="1"/>
          </p:nvPr>
        </p:nvSpPr>
        <p:spPr>
          <a:ln>
            <a:solidFill>
              <a:schemeClr val="accent1"/>
            </a:solidFill>
          </a:ln>
        </p:spPr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5" name="Picture 2" descr="975 Any Questions Stock Photos - Free &amp; Royalty-Free Stock ...">
            <a:extLst>
              <a:ext uri="{FF2B5EF4-FFF2-40B4-BE49-F238E27FC236}">
                <a16:creationId xmlns:a16="http://schemas.microsoft.com/office/drawing/2014/main" id="{F0951EB5-3708-E438-DB26-0E992336FF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0074" y="2805193"/>
            <a:ext cx="3917407" cy="2635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74653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1819</TotalTime>
  <Words>1549</Words>
  <Application>Microsoft Macintosh PowerPoint</Application>
  <PresentationFormat>Widescreen</PresentationFormat>
  <Paragraphs>257</Paragraphs>
  <Slides>32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41" baseType="lpstr">
      <vt:lpstr>Aptos</vt:lpstr>
      <vt:lpstr>Arial</vt:lpstr>
      <vt:lpstr>Century Gothic</vt:lpstr>
      <vt:lpstr>Georgia</vt:lpstr>
      <vt:lpstr>Helvetica</vt:lpstr>
      <vt:lpstr>Source Sans Pro</vt:lpstr>
      <vt:lpstr>Wingdings</vt:lpstr>
      <vt:lpstr>Wingdings 3</vt:lpstr>
      <vt:lpstr>Ion Boardroom</vt:lpstr>
      <vt:lpstr>Advanced Application of Employment Law </vt:lpstr>
      <vt:lpstr> Employment Tribunals  </vt:lpstr>
      <vt:lpstr>When a claim can be made in the employment tribunal </vt:lpstr>
      <vt:lpstr>Who can bring a claim</vt:lpstr>
      <vt:lpstr>Other factors</vt:lpstr>
      <vt:lpstr>How to bring a claim</vt:lpstr>
      <vt:lpstr>Time limits</vt:lpstr>
      <vt:lpstr>Employment Rights Bill</vt:lpstr>
      <vt:lpstr>ACAS Early Conciliation (EC)</vt:lpstr>
      <vt:lpstr>ACAS Early Conciliation (EC)</vt:lpstr>
      <vt:lpstr>If ACAS Conciliation is successful</vt:lpstr>
      <vt:lpstr>The Claim Form (ET1)</vt:lpstr>
      <vt:lpstr>The Response</vt:lpstr>
      <vt:lpstr>The Response Form (ET3)</vt:lpstr>
      <vt:lpstr>The Tribunal Procedure</vt:lpstr>
      <vt:lpstr>The sift</vt:lpstr>
      <vt:lpstr>Case management</vt:lpstr>
      <vt:lpstr>Case management</vt:lpstr>
      <vt:lpstr>Standard case management: Schedule of Loss</vt:lpstr>
      <vt:lpstr>Standard case management: Disclosure </vt:lpstr>
      <vt:lpstr>Standard case management: The bundle  </vt:lpstr>
      <vt:lpstr>Standard case management: Witness statements   </vt:lpstr>
      <vt:lpstr>Other case management powers</vt:lpstr>
      <vt:lpstr>Other case management powers</vt:lpstr>
      <vt:lpstr>The hearing</vt:lpstr>
      <vt:lpstr>Typical running order </vt:lpstr>
      <vt:lpstr>Giving evidence</vt:lpstr>
      <vt:lpstr>Final submissions and decision </vt:lpstr>
      <vt:lpstr>Costs </vt:lpstr>
      <vt:lpstr>Appeals</vt:lpstr>
      <vt:lpstr>Appeals to the Employment Appeal Tribunal (EAT)</vt:lpstr>
      <vt:lpstr>THANK YOU FOR LISTENING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Bethan Southcombe</dc:creator>
  <cp:lastModifiedBy>Bethan Southcombe</cp:lastModifiedBy>
  <cp:revision>133</cp:revision>
  <dcterms:created xsi:type="dcterms:W3CDTF">2024-11-07T21:49:00Z</dcterms:created>
  <dcterms:modified xsi:type="dcterms:W3CDTF">2025-02-18T16:47:40Z</dcterms:modified>
</cp:coreProperties>
</file>