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81" r:id="rId2"/>
    <p:sldId id="298" r:id="rId3"/>
    <p:sldId id="268" r:id="rId4"/>
    <p:sldId id="297" r:id="rId5"/>
    <p:sldId id="296" r:id="rId6"/>
    <p:sldId id="295" r:id="rId7"/>
    <p:sldId id="299" r:id="rId8"/>
    <p:sldId id="300" r:id="rId9"/>
    <p:sldId id="301" r:id="rId10"/>
    <p:sldId id="302" r:id="rId11"/>
    <p:sldId id="303" r:id="rId12"/>
    <p:sldId id="304" r:id="rId13"/>
    <p:sldId id="294" r:id="rId14"/>
    <p:sldId id="286" r:id="rId15"/>
    <p:sldId id="288" r:id="rId16"/>
    <p:sldId id="290" r:id="rId17"/>
    <p:sldId id="291" r:id="rId18"/>
    <p:sldId id="289" r:id="rId19"/>
    <p:sldId id="285" r:id="rId20"/>
    <p:sldId id="287" r:id="rId21"/>
    <p:sldId id="29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AIVdsB4IXPUDp6jFx3RtQ==" hashData="Bb0w/aGC9Fv3G5TUsKDAKXGkuUA/4qTFGGEOEzkCpE+YOW46dvHwM38Hgteu7qgIY1VXzsqk5DxVe8EmvlNBj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1744" autoAdjust="0"/>
  </p:normalViewPr>
  <p:slideViewPr>
    <p:cSldViewPr snapToGrid="0">
      <p:cViewPr varScale="1">
        <p:scale>
          <a:sx n="69" d="100"/>
          <a:sy n="69" d="100"/>
        </p:scale>
        <p:origin x="1148" y="5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Summarise</a:t>
            </a:r>
            <a:r>
              <a:rPr lang="en-GB" sz="1100" kern="1200" dirty="0" smtClean="0">
                <a:solidFill>
                  <a:schemeClr val="tx1"/>
                </a:solidFill>
                <a:effectLst/>
                <a:latin typeface="Arial" panose="020B0604020202020204" pitchFamily="34" charset="0"/>
                <a:ea typeface="+mn-ea"/>
                <a:cs typeface="Arial" panose="020B0604020202020204" pitchFamily="34" charset="0"/>
              </a:rPr>
              <a:t> the myths and facts around the offence of rape.</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Rape (S1, SOA 2003).</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Assault by Penetration including what constitutes, “sexual” (S2, SOA 2003).</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Sexual Assault (S3, SOA 2003)</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engaging in Sexual Activity without Consent (S4, SOA 2003)</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how complaints of sexual offences are protected by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384849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Trainer to separate the class into small groups.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Trainer to show each slide, allow discussion within the group, and answers to be shared with the rest of the class.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Trainer to provide information following each slide.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All of the information contained in this PowerPoint has been taken from the CPS Website. https://www.cps.gov.uk/legal-guidance/rape-and-sexual-offences-chapter-21-societal-myths accessed 24/05/18</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u="sng" dirty="0" smtClean="0">
                <a:latin typeface="Arial" panose="020B0604020202020204" pitchFamily="34" charset="0"/>
                <a:ea typeface="ＭＳ Ｐゴシック" panose="020B0600070205080204" pitchFamily="34" charset="-128"/>
              </a:rPr>
              <a:t>What is a Myth?</a:t>
            </a:r>
          </a:p>
          <a:p>
            <a:r>
              <a:rPr lang="en-US" altLang="en-US" sz="1100" dirty="0" smtClean="0">
                <a:latin typeface="Arial" panose="020B0604020202020204" pitchFamily="34" charset="0"/>
                <a:ea typeface="ＭＳ Ｐゴシック" panose="020B0600070205080204" pitchFamily="34" charset="-128"/>
              </a:rPr>
              <a:t>A "Myth" a commonly held belief, idea or explanation that is not true. Myths arise from people's need to make sense of acts that are senseless, violent or disturbing. They attempt to explain events, like rape and abuse, in ways that fit with our preconceived ideas about the world - they arise from and reinforce our prejudices and stereotypes.</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It is an unfortunate fact that myths about rape and sexual violence are brought into the jury room, and form an obstacle to obtaining convictions. It is therefore imperative that we </a:t>
            </a:r>
            <a:r>
              <a:rPr lang="en-US" altLang="en-US" sz="1100" dirty="0" err="1" smtClean="0">
                <a:latin typeface="Arial" panose="020B0604020202020204" pitchFamily="34" charset="0"/>
                <a:ea typeface="ＭＳ Ｐゴシック" panose="020B0600070205080204" pitchFamily="34" charset="-128"/>
              </a:rPr>
              <a:t>recognise</a:t>
            </a:r>
            <a:r>
              <a:rPr lang="en-US" altLang="en-US" sz="1100" dirty="0" smtClean="0">
                <a:latin typeface="Arial" panose="020B0604020202020204" pitchFamily="34" charset="0"/>
                <a:ea typeface="ＭＳ Ｐゴシック" panose="020B0600070205080204" pitchFamily="34" charset="-128"/>
              </a:rPr>
              <a:t> these myths and challenge them at every opportunity.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726116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implies that home is safe;</a:t>
            </a:r>
          </a:p>
          <a:p>
            <a:r>
              <a:rPr lang="en-US" altLang="en-US" sz="1100" dirty="0" smtClean="0">
                <a:latin typeface="Arial" panose="020B0604020202020204" pitchFamily="34" charset="0"/>
                <a:ea typeface="ＭＳ Ｐゴシック" panose="020B0600070205080204" pitchFamily="34" charset="-128"/>
              </a:rPr>
              <a:t>implies that rape can be prevented by avoiding certain places and therefore blames the victim;</a:t>
            </a:r>
          </a:p>
          <a:p>
            <a:r>
              <a:rPr lang="en-US" altLang="en-US" sz="1100" dirty="0" smtClean="0">
                <a:latin typeface="Arial" panose="020B0604020202020204" pitchFamily="34" charset="0"/>
                <a:ea typeface="ＭＳ Ｐゴシック" panose="020B0600070205080204" pitchFamily="34" charset="-128"/>
              </a:rPr>
              <a:t>assumes a particular victim profile and therefore </a:t>
            </a:r>
            <a:r>
              <a:rPr lang="en-US" altLang="en-US" sz="1100" dirty="0" err="1" smtClean="0">
                <a:latin typeface="Arial" panose="020B0604020202020204" pitchFamily="34" charset="0"/>
                <a:ea typeface="ＭＳ Ｐゴシック" panose="020B0600070205080204" pitchFamily="34" charset="-128"/>
              </a:rPr>
              <a:t>stigmatises</a:t>
            </a:r>
            <a:r>
              <a:rPr lang="en-US" altLang="en-US" sz="1100" dirty="0" smtClean="0">
                <a:latin typeface="Arial" panose="020B0604020202020204" pitchFamily="34" charset="0"/>
                <a:ea typeface="ＭＳ Ｐゴシック" panose="020B0600070205080204" pitchFamily="34" charset="-128"/>
              </a:rPr>
              <a:t> him or her; and</a:t>
            </a:r>
          </a:p>
          <a:p>
            <a:r>
              <a:rPr lang="en-US" altLang="en-US" sz="1100" dirty="0" smtClean="0">
                <a:latin typeface="Arial" panose="020B0604020202020204" pitchFamily="34" charset="0"/>
                <a:ea typeface="ＭＳ Ｐゴシック" panose="020B0600070205080204" pitchFamily="34" charset="-128"/>
              </a:rPr>
              <a:t>entrenches racial and class prejudices.</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the majority of rapes are committed by persons known to the victim;</a:t>
            </a:r>
          </a:p>
          <a:p>
            <a:r>
              <a:rPr lang="en-US" altLang="en-US" sz="1100" dirty="0" smtClean="0">
                <a:latin typeface="Arial" panose="020B0604020202020204" pitchFamily="34" charset="0"/>
                <a:ea typeface="ＭＳ Ｐゴシック" panose="020B0600070205080204" pitchFamily="34" charset="-128"/>
              </a:rPr>
              <a:t>date or acquaintance rape is very common; and</a:t>
            </a:r>
          </a:p>
          <a:p>
            <a:r>
              <a:rPr lang="en-US" altLang="en-US" sz="1100" dirty="0" smtClean="0">
                <a:latin typeface="Arial" panose="020B0604020202020204" pitchFamily="34" charset="0"/>
                <a:ea typeface="ＭＳ Ｐゴシック" panose="020B0600070205080204" pitchFamily="34" charset="-128"/>
              </a:rPr>
              <a:t>victims are often raped in their homes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946248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attempts to excuse rape and "blame the victim";</a:t>
            </a:r>
          </a:p>
          <a:p>
            <a:r>
              <a:rPr lang="en-US" altLang="en-US" sz="1100" dirty="0" smtClean="0">
                <a:latin typeface="Arial" panose="020B0604020202020204" pitchFamily="34" charset="0"/>
                <a:ea typeface="ＭＳ Ｐゴシック" panose="020B0600070205080204" pitchFamily="34" charset="-128"/>
              </a:rPr>
              <a:t>assumes that a woman who draws attention is looking for sex or "deserves what she gets" ; and</a:t>
            </a:r>
          </a:p>
          <a:p>
            <a:r>
              <a:rPr lang="en-US" altLang="en-US" sz="1100" dirty="0" smtClean="0">
                <a:latin typeface="Arial" panose="020B0604020202020204" pitchFamily="34" charset="0"/>
                <a:ea typeface="ＭＳ Ｐゴシック" panose="020B0600070205080204" pitchFamily="34" charset="-128"/>
              </a:rPr>
              <a:t>re-</a:t>
            </a:r>
            <a:r>
              <a:rPr lang="en-US" altLang="en-US" sz="1100" dirty="0" err="1" smtClean="0">
                <a:latin typeface="Arial" panose="020B0604020202020204" pitchFamily="34" charset="0"/>
                <a:ea typeface="ＭＳ Ｐゴシック" panose="020B0600070205080204" pitchFamily="34" charset="-128"/>
              </a:rPr>
              <a:t>victimises</a:t>
            </a:r>
            <a:r>
              <a:rPr lang="en-US" altLang="en-US" sz="1100" dirty="0" smtClean="0">
                <a:latin typeface="Arial" panose="020B0604020202020204" pitchFamily="34" charset="0"/>
                <a:ea typeface="ＭＳ Ｐゴシック" panose="020B0600070205080204" pitchFamily="34" charset="-128"/>
              </a:rPr>
              <a:t> and </a:t>
            </a:r>
            <a:r>
              <a:rPr lang="en-US" altLang="en-US" sz="1100" dirty="0" err="1" smtClean="0">
                <a:latin typeface="Arial" panose="020B0604020202020204" pitchFamily="34" charset="0"/>
                <a:ea typeface="ＭＳ Ｐゴシック" panose="020B0600070205080204" pitchFamily="34" charset="-128"/>
              </a:rPr>
              <a:t>stigmatises</a:t>
            </a:r>
            <a:r>
              <a:rPr lang="en-US" altLang="en-US" sz="1100" dirty="0" smtClean="0">
                <a:latin typeface="Arial" panose="020B0604020202020204" pitchFamily="34" charset="0"/>
                <a:ea typeface="ＭＳ Ｐゴシック" panose="020B0600070205080204" pitchFamily="34" charset="-128"/>
              </a:rPr>
              <a:t> the victim.</a:t>
            </a:r>
          </a:p>
          <a:p>
            <a:endParaRPr lang="en-US" altLang="en-US" sz="1100" b="1"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consent cannot be implied from flirtatious </a:t>
            </a:r>
            <a:r>
              <a:rPr lang="en-US" altLang="en-US" sz="1100" dirty="0" err="1" smtClean="0">
                <a:latin typeface="Arial" panose="020B0604020202020204" pitchFamily="34" charset="0"/>
                <a:ea typeface="ＭＳ Ｐゴシック" panose="020B0600070205080204" pitchFamily="34" charset="-128"/>
              </a:rPr>
              <a:t>behaviour</a:t>
            </a:r>
            <a:r>
              <a:rPr lang="en-US" altLang="en-US" sz="1100" dirty="0" smtClean="0">
                <a:latin typeface="Arial" panose="020B0604020202020204" pitchFamily="34" charset="0"/>
                <a:ea typeface="ＭＳ Ｐゴシック" panose="020B0600070205080204" pitchFamily="34" charset="-128"/>
              </a:rPr>
              <a:t> or from the way a person dresses; and</a:t>
            </a:r>
          </a:p>
          <a:p>
            <a:r>
              <a:rPr lang="en-US" altLang="en-US" sz="1100" dirty="0" smtClean="0">
                <a:latin typeface="Arial" panose="020B0604020202020204" pitchFamily="34" charset="0"/>
                <a:ea typeface="ＭＳ Ｐゴシック" panose="020B0600070205080204" pitchFamily="34" charset="-128"/>
              </a:rPr>
              <a:t>only the rapist is responsible for the rape!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945989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attempts to excuse rape and 'blame the victim'; and</a:t>
            </a:r>
          </a:p>
          <a:p>
            <a:r>
              <a:rPr lang="en-US" altLang="en-US" sz="1100" dirty="0" smtClean="0">
                <a:latin typeface="Arial" panose="020B0604020202020204" pitchFamily="34" charset="0"/>
                <a:ea typeface="ＭＳ Ｐゴシック" panose="020B0600070205080204" pitchFamily="34" charset="-128"/>
              </a:rPr>
              <a:t>re-</a:t>
            </a:r>
            <a:r>
              <a:rPr lang="en-US" altLang="en-US" sz="1100" dirty="0" err="1" smtClean="0">
                <a:latin typeface="Arial" panose="020B0604020202020204" pitchFamily="34" charset="0"/>
                <a:ea typeface="ＭＳ Ｐゴシック" panose="020B0600070205080204" pitchFamily="34" charset="-128"/>
              </a:rPr>
              <a:t>victimises</a:t>
            </a:r>
            <a:r>
              <a:rPr lang="en-US" altLang="en-US" sz="1100" dirty="0" smtClean="0">
                <a:latin typeface="Arial" panose="020B0604020202020204" pitchFamily="34" charset="0"/>
                <a:ea typeface="ＭＳ Ｐゴシック" panose="020B0600070205080204" pitchFamily="34" charset="-128"/>
              </a:rPr>
              <a:t> and </a:t>
            </a:r>
            <a:r>
              <a:rPr lang="en-US" altLang="en-US" sz="1100" dirty="0" err="1" smtClean="0">
                <a:latin typeface="Arial" panose="020B0604020202020204" pitchFamily="34" charset="0"/>
                <a:ea typeface="ＭＳ Ｐゴシック" panose="020B0600070205080204" pitchFamily="34" charset="-128"/>
              </a:rPr>
              <a:t>stigmatises</a:t>
            </a:r>
            <a:r>
              <a:rPr lang="en-US" altLang="en-US" sz="1100" dirty="0" smtClean="0">
                <a:latin typeface="Arial" panose="020B0604020202020204" pitchFamily="34" charset="0"/>
                <a:ea typeface="ＭＳ Ｐゴシック" panose="020B0600070205080204" pitchFamily="34" charset="-128"/>
              </a:rPr>
              <a:t> the victim.</a:t>
            </a:r>
          </a:p>
          <a:p>
            <a:endParaRPr lang="en-US" altLang="en-US" sz="1100" b="1"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women have the same right to consume alcohol as men;</a:t>
            </a:r>
          </a:p>
          <a:p>
            <a:r>
              <a:rPr lang="en-US" altLang="en-US" sz="1100" dirty="0" smtClean="0">
                <a:latin typeface="Arial" panose="020B0604020202020204" pitchFamily="34" charset="0"/>
                <a:ea typeface="ＭＳ Ｐゴシック" panose="020B0600070205080204" pitchFamily="34" charset="-128"/>
              </a:rPr>
              <a:t>being vulnerable does not imply consent;</a:t>
            </a:r>
          </a:p>
          <a:p>
            <a:r>
              <a:rPr lang="en-US" altLang="en-US" sz="1100" dirty="0" smtClean="0">
                <a:latin typeface="Arial" panose="020B0604020202020204" pitchFamily="34" charset="0"/>
                <a:ea typeface="ＭＳ Ｐゴシック" panose="020B0600070205080204" pitchFamily="34" charset="-128"/>
              </a:rPr>
              <a:t>if a woman is unable to give consent because she is drunk, drugged or unconscious, it is rape; and</a:t>
            </a:r>
          </a:p>
          <a:p>
            <a:r>
              <a:rPr lang="en-US" altLang="en-US" sz="1100" dirty="0" smtClean="0">
                <a:latin typeface="Arial" panose="020B0604020202020204" pitchFamily="34" charset="0"/>
                <a:ea typeface="ＭＳ Ｐゴシック" panose="020B0600070205080204" pitchFamily="34" charset="-128"/>
              </a:rPr>
              <a:t>only the rapist is responsible for the rape!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940971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assumes that rape is impulsive and unplanned;</a:t>
            </a:r>
          </a:p>
          <a:p>
            <a:r>
              <a:rPr lang="en-US" altLang="en-US" sz="1100" dirty="0" smtClean="0">
                <a:latin typeface="Arial" panose="020B0604020202020204" pitchFamily="34" charset="0"/>
                <a:ea typeface="ＭＳ Ｐゴシック" panose="020B0600070205080204" pitchFamily="34" charset="-128"/>
              </a:rPr>
              <a:t>assumes men to be incapable of delaying gratification or controlling sexual urges;</a:t>
            </a:r>
          </a:p>
          <a:p>
            <a:r>
              <a:rPr lang="en-US" altLang="en-US" sz="1100" dirty="0" smtClean="0">
                <a:latin typeface="Arial" panose="020B0604020202020204" pitchFamily="34" charset="0"/>
                <a:ea typeface="ＭＳ Ｐゴシック" panose="020B0600070205080204" pitchFamily="34" charset="-128"/>
              </a:rPr>
              <a:t>assumes that rape is about uncontrollable lust;</a:t>
            </a:r>
          </a:p>
          <a:p>
            <a:r>
              <a:rPr lang="en-US" altLang="en-US" sz="1100" dirty="0" smtClean="0">
                <a:latin typeface="Arial" panose="020B0604020202020204" pitchFamily="34" charset="0"/>
                <a:ea typeface="ＭＳ Ｐゴシック" panose="020B0600070205080204" pitchFamily="34" charset="-128"/>
              </a:rPr>
              <a:t>attempts to excuse, </a:t>
            </a:r>
            <a:r>
              <a:rPr lang="en-US" altLang="en-US" sz="1100" dirty="0" err="1" smtClean="0">
                <a:latin typeface="Arial" panose="020B0604020202020204" pitchFamily="34" charset="0"/>
                <a:ea typeface="ＭＳ Ｐゴシック" panose="020B0600070205080204" pitchFamily="34" charset="-128"/>
              </a:rPr>
              <a:t>minimise</a:t>
            </a:r>
            <a:r>
              <a:rPr lang="en-US" altLang="en-US" sz="1100" dirty="0" smtClean="0">
                <a:latin typeface="Arial" panose="020B0604020202020204" pitchFamily="34" charset="0"/>
                <a:ea typeface="ＭＳ Ｐゴシック" panose="020B0600070205080204" pitchFamily="34" charset="-128"/>
              </a:rPr>
              <a:t> and </a:t>
            </a:r>
            <a:r>
              <a:rPr lang="en-US" altLang="en-US" sz="1100" dirty="0" err="1" smtClean="0">
                <a:latin typeface="Arial" panose="020B0604020202020204" pitchFamily="34" charset="0"/>
                <a:ea typeface="ＭＳ Ｐゴシック" panose="020B0600070205080204" pitchFamily="34" charset="-128"/>
              </a:rPr>
              <a:t>romanticise</a:t>
            </a:r>
            <a:r>
              <a:rPr lang="en-US" altLang="en-US" sz="1100" dirty="0" smtClean="0">
                <a:latin typeface="Arial" panose="020B0604020202020204" pitchFamily="34" charset="0"/>
                <a:ea typeface="ＭＳ Ｐゴシック" panose="020B0600070205080204" pitchFamily="34" charset="-128"/>
              </a:rPr>
              <a:t> rape;</a:t>
            </a:r>
          </a:p>
          <a:p>
            <a:r>
              <a:rPr lang="en-US" altLang="en-US" sz="1100" dirty="0" smtClean="0">
                <a:latin typeface="Arial" panose="020B0604020202020204" pitchFamily="34" charset="0"/>
                <a:ea typeface="ＭＳ Ｐゴシック" panose="020B0600070205080204" pitchFamily="34" charset="-128"/>
              </a:rPr>
              <a:t>assumes that only 'attractive' women are raped;</a:t>
            </a:r>
          </a:p>
          <a:p>
            <a:r>
              <a:rPr lang="en-US" altLang="en-US" sz="1100" dirty="0" smtClean="0">
                <a:latin typeface="Arial" panose="020B0604020202020204" pitchFamily="34" charset="0"/>
                <a:ea typeface="ＭＳ Ｐゴシック" panose="020B0600070205080204" pitchFamily="34" charset="-128"/>
              </a:rPr>
              <a:t>disregards elements of power, aggression, violence, control and humiliation in rape; and</a:t>
            </a:r>
          </a:p>
          <a:p>
            <a:r>
              <a:rPr lang="en-US" altLang="en-US" sz="1100" dirty="0" smtClean="0">
                <a:latin typeface="Arial" panose="020B0604020202020204" pitchFamily="34" charset="0"/>
                <a:ea typeface="ＭＳ Ｐゴシック" panose="020B0600070205080204" pitchFamily="34" charset="-128"/>
              </a:rPr>
              <a:t>attempts to remove the responsibility for the rape from the rapist.</a:t>
            </a:r>
          </a:p>
          <a:p>
            <a:endParaRPr lang="en-US" altLang="en-US" sz="1100" b="1"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research and evidence from rapists themselves suggests that most rapes are premeditated and planned;</a:t>
            </a:r>
          </a:p>
          <a:p>
            <a:r>
              <a:rPr lang="en-US" altLang="en-US" sz="1100" dirty="0" smtClean="0">
                <a:latin typeface="Arial" panose="020B0604020202020204" pitchFamily="34" charset="0"/>
                <a:ea typeface="ＭＳ Ｐゴシック" panose="020B0600070205080204" pitchFamily="34" charset="-128"/>
              </a:rPr>
              <a:t>many rapists fail to get an erection or ejaculate;</a:t>
            </a:r>
          </a:p>
          <a:p>
            <a:r>
              <a:rPr lang="en-US" altLang="en-US" sz="1100" dirty="0" smtClean="0">
                <a:latin typeface="Arial" panose="020B0604020202020204" pitchFamily="34" charset="0"/>
                <a:ea typeface="ＭＳ Ｐゴシック" panose="020B0600070205080204" pitchFamily="34" charset="-128"/>
              </a:rPr>
              <a:t>interviews with rapists reveal that they rape to feel powerful and in control, not for sexual pleasure;</a:t>
            </a:r>
          </a:p>
          <a:p>
            <a:r>
              <a:rPr lang="en-US" altLang="en-US" sz="1100" dirty="0" smtClean="0">
                <a:latin typeface="Arial" panose="020B0604020202020204" pitchFamily="34" charset="0"/>
                <a:ea typeface="ＭＳ Ｐゴシック" panose="020B0600070205080204" pitchFamily="34" charset="-128"/>
              </a:rPr>
              <a:t>there is no typical victim of rape. Girls and boys and women and men of all ages can be victims; and</a:t>
            </a:r>
          </a:p>
          <a:p>
            <a:r>
              <a:rPr lang="en-US" altLang="en-US" sz="1100" dirty="0" smtClean="0">
                <a:latin typeface="Arial" panose="020B0604020202020204" pitchFamily="34" charset="0"/>
                <a:ea typeface="ＭＳ Ｐゴシック" panose="020B0600070205080204" pitchFamily="34" charset="-128"/>
              </a:rPr>
              <a:t>many rapists are involved in sexually satisfying relationships with their partners at the time of the rape.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134959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disbelieves and re-</a:t>
            </a:r>
            <a:r>
              <a:rPr lang="en-US" altLang="en-US" sz="1100" dirty="0" err="1" smtClean="0">
                <a:latin typeface="Arial" panose="020B0604020202020204" pitchFamily="34" charset="0"/>
                <a:ea typeface="ＭＳ Ｐゴシック" panose="020B0600070205080204" pitchFamily="34" charset="-128"/>
              </a:rPr>
              <a:t>traumatises</a:t>
            </a:r>
            <a:r>
              <a:rPr lang="en-US" altLang="en-US" sz="1100" dirty="0" smtClean="0">
                <a:latin typeface="Arial" panose="020B0604020202020204" pitchFamily="34" charset="0"/>
                <a:ea typeface="ＭＳ Ｐゴシック" panose="020B0600070205080204" pitchFamily="34" charset="-128"/>
              </a:rPr>
              <a:t> the victim;</a:t>
            </a:r>
          </a:p>
          <a:p>
            <a:r>
              <a:rPr lang="en-US" altLang="en-US" sz="1100" dirty="0" smtClean="0">
                <a:latin typeface="Arial" panose="020B0604020202020204" pitchFamily="34" charset="0"/>
                <a:ea typeface="ＭＳ Ｐゴシック" panose="020B0600070205080204" pitchFamily="34" charset="-128"/>
              </a:rPr>
              <a:t>invalidates the experience of the victim; and</a:t>
            </a:r>
          </a:p>
          <a:p>
            <a:r>
              <a:rPr lang="en-US" altLang="en-US" sz="1100" dirty="0" smtClean="0">
                <a:latin typeface="Arial" panose="020B0604020202020204" pitchFamily="34" charset="0"/>
                <a:ea typeface="ＭＳ Ｐゴシック" panose="020B0600070205080204" pitchFamily="34" charset="-128"/>
              </a:rPr>
              <a:t>discourages him or her from seeking help.</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victims in rape situations are often legitimately afraid of being killed or seriously injured and so co-operate with the rapist to save their lives;</a:t>
            </a:r>
          </a:p>
          <a:p>
            <a:r>
              <a:rPr lang="en-US" altLang="en-US" sz="1100" dirty="0" smtClean="0">
                <a:latin typeface="Arial" panose="020B0604020202020204" pitchFamily="34" charset="0"/>
                <a:ea typeface="ＭＳ Ｐゴシック" panose="020B0600070205080204" pitchFamily="34" charset="-128"/>
              </a:rPr>
              <a:t>the victims perception of threat influences their </a:t>
            </a:r>
            <a:r>
              <a:rPr lang="en-US" altLang="en-US" sz="1100" dirty="0" err="1" smtClean="0">
                <a:latin typeface="Arial" panose="020B0604020202020204" pitchFamily="34" charset="0"/>
                <a:ea typeface="ＭＳ Ｐゴシック" panose="020B0600070205080204" pitchFamily="34" charset="-128"/>
              </a:rPr>
              <a:t>behaviour</a:t>
            </a:r>
            <a:r>
              <a:rPr lang="en-US" altLang="en-US" sz="1100" dirty="0" smtClean="0">
                <a:latin typeface="Arial" panose="020B0604020202020204" pitchFamily="34" charset="0"/>
                <a:ea typeface="ＭＳ Ｐゴシック" panose="020B0600070205080204" pitchFamily="34" charset="-128"/>
              </a:rPr>
              <a:t>;</a:t>
            </a:r>
          </a:p>
          <a:p>
            <a:r>
              <a:rPr lang="en-US" altLang="en-US" sz="1100" dirty="0" smtClean="0">
                <a:latin typeface="Arial" panose="020B0604020202020204" pitchFamily="34" charset="0"/>
                <a:ea typeface="ＭＳ Ｐゴシック" panose="020B0600070205080204" pitchFamily="34" charset="-128"/>
              </a:rPr>
              <a:t>rapists use many manipulative techniques to intimidate and coerce their victims;</a:t>
            </a:r>
          </a:p>
          <a:p>
            <a:r>
              <a:rPr lang="en-US" altLang="en-US" sz="1100" dirty="0" smtClean="0">
                <a:latin typeface="Arial" panose="020B0604020202020204" pitchFamily="34" charset="0"/>
                <a:ea typeface="ＭＳ Ｐゴシック" panose="020B0600070205080204" pitchFamily="34" charset="-128"/>
              </a:rPr>
              <a:t>victims in a rape situations often become physically </a:t>
            </a:r>
            <a:r>
              <a:rPr lang="en-US" altLang="en-US" sz="1100" dirty="0" err="1" smtClean="0">
                <a:latin typeface="Arial" panose="020B0604020202020204" pitchFamily="34" charset="0"/>
                <a:ea typeface="ＭＳ Ｐゴシック" panose="020B0600070205080204" pitchFamily="34" charset="-128"/>
              </a:rPr>
              <a:t>paralysed</a:t>
            </a:r>
            <a:r>
              <a:rPr lang="en-US" altLang="en-US" sz="1100" dirty="0" smtClean="0">
                <a:latin typeface="Arial" panose="020B0604020202020204" pitchFamily="34" charset="0"/>
                <a:ea typeface="ＭＳ Ｐゴシック" panose="020B0600070205080204" pitchFamily="34" charset="-128"/>
              </a:rPr>
              <a:t> with terror or shock and are unable to move or fight; and</a:t>
            </a:r>
          </a:p>
          <a:p>
            <a:r>
              <a:rPr lang="en-US" altLang="en-US" sz="1100" dirty="0" smtClean="0">
                <a:latin typeface="Arial" panose="020B0604020202020204" pitchFamily="34" charset="0"/>
                <a:ea typeface="ＭＳ Ｐゴシック" panose="020B0600070205080204" pitchFamily="34" charset="-128"/>
              </a:rPr>
              <a:t>non-consensual intercourse doesn't always leave visible signs on the body or the genitals.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589727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disbelieves and re-</a:t>
            </a:r>
            <a:r>
              <a:rPr lang="en-US" altLang="en-US" sz="1100" dirty="0" err="1" smtClean="0">
                <a:latin typeface="Arial" panose="020B0604020202020204" pitchFamily="34" charset="0"/>
                <a:ea typeface="ＭＳ Ｐゴシック" panose="020B0600070205080204" pitchFamily="34" charset="-128"/>
              </a:rPr>
              <a:t>traumatises</a:t>
            </a:r>
            <a:r>
              <a:rPr lang="en-US" altLang="en-US" sz="1100" dirty="0" smtClean="0">
                <a:latin typeface="Arial" panose="020B0604020202020204" pitchFamily="34" charset="0"/>
                <a:ea typeface="ＭＳ Ｐゴシック" panose="020B0600070205080204" pitchFamily="34" charset="-128"/>
              </a:rPr>
              <a:t> the victim;</a:t>
            </a:r>
          </a:p>
          <a:p>
            <a:r>
              <a:rPr lang="en-US" altLang="en-US" sz="1100" dirty="0" smtClean="0">
                <a:latin typeface="Arial" panose="020B0604020202020204" pitchFamily="34" charset="0"/>
                <a:ea typeface="ＭＳ Ｐゴシック" panose="020B0600070205080204" pitchFamily="34" charset="-128"/>
              </a:rPr>
              <a:t>invalidates the victims experience and individuality; and</a:t>
            </a:r>
          </a:p>
          <a:p>
            <a:r>
              <a:rPr lang="en-US" altLang="en-US" sz="1100" dirty="0" smtClean="0">
                <a:latin typeface="Arial" panose="020B0604020202020204" pitchFamily="34" charset="0"/>
                <a:ea typeface="ＭＳ Ｐゴシック" panose="020B0600070205080204" pitchFamily="34" charset="-128"/>
              </a:rPr>
              <a:t>discourages him or her from seeking help.</a:t>
            </a:r>
          </a:p>
          <a:p>
            <a:endParaRPr lang="en-US" altLang="en-US" sz="1100" b="1"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reactions to rape are highly varied and individual; and</a:t>
            </a:r>
          </a:p>
          <a:p>
            <a:r>
              <a:rPr lang="en-US" altLang="en-US" sz="1100" dirty="0" smtClean="0">
                <a:latin typeface="Arial" panose="020B0604020202020204" pitchFamily="34" charset="0"/>
                <a:ea typeface="ＭＳ Ｐゴシック" panose="020B0600070205080204" pitchFamily="34" charset="-128"/>
              </a:rPr>
              <a:t>many women experience a form of shock after a rape that leaves them emotionally numb or flat - and apparently calm.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947275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reinforces stereotypes of the 'vindictive woman';</a:t>
            </a:r>
          </a:p>
          <a:p>
            <a:r>
              <a:rPr lang="en-US" altLang="en-US" sz="1100" dirty="0" smtClean="0">
                <a:latin typeface="Arial" panose="020B0604020202020204" pitchFamily="34" charset="0"/>
                <a:ea typeface="ＭＳ Ｐゴシック" panose="020B0600070205080204" pitchFamily="34" charset="-128"/>
              </a:rPr>
              <a:t>reinforces stereotypes of women as untruthful;</a:t>
            </a:r>
          </a:p>
          <a:p>
            <a:r>
              <a:rPr lang="en-US" altLang="en-US" sz="1100" dirty="0" smtClean="0">
                <a:latin typeface="Arial" panose="020B0604020202020204" pitchFamily="34" charset="0"/>
                <a:ea typeface="ＭＳ Ｐゴシック" panose="020B0600070205080204" pitchFamily="34" charset="-128"/>
              </a:rPr>
              <a:t>re-</a:t>
            </a:r>
            <a:r>
              <a:rPr lang="en-US" altLang="en-US" sz="1100" dirty="0" err="1" smtClean="0">
                <a:latin typeface="Arial" panose="020B0604020202020204" pitchFamily="34" charset="0"/>
                <a:ea typeface="ＭＳ Ｐゴシック" panose="020B0600070205080204" pitchFamily="34" charset="-128"/>
              </a:rPr>
              <a:t>victimises</a:t>
            </a:r>
            <a:r>
              <a:rPr lang="en-US" altLang="en-US" sz="1100" dirty="0" smtClean="0">
                <a:latin typeface="Arial" panose="020B0604020202020204" pitchFamily="34" charset="0"/>
                <a:ea typeface="ＭＳ Ｐゴシック" panose="020B0600070205080204" pitchFamily="34" charset="-128"/>
              </a:rPr>
              <a:t> and </a:t>
            </a:r>
            <a:r>
              <a:rPr lang="en-US" altLang="en-US" sz="1100" dirty="0" err="1" smtClean="0">
                <a:latin typeface="Arial" panose="020B0604020202020204" pitchFamily="34" charset="0"/>
                <a:ea typeface="ＭＳ Ｐゴシック" panose="020B0600070205080204" pitchFamily="34" charset="-128"/>
              </a:rPr>
              <a:t>stigmatises</a:t>
            </a:r>
            <a:r>
              <a:rPr lang="en-US" altLang="en-US" sz="1100" dirty="0" smtClean="0">
                <a:latin typeface="Arial" panose="020B0604020202020204" pitchFamily="34" charset="0"/>
                <a:ea typeface="ＭＳ Ｐゴシック" panose="020B0600070205080204" pitchFamily="34" charset="-128"/>
              </a:rPr>
              <a:t> the victim; and</a:t>
            </a:r>
          </a:p>
          <a:p>
            <a:r>
              <a:rPr lang="en-US" altLang="en-US" sz="1100" dirty="0" smtClean="0">
                <a:latin typeface="Arial" panose="020B0604020202020204" pitchFamily="34" charset="0"/>
                <a:ea typeface="ＭＳ Ｐゴシック" panose="020B0600070205080204" pitchFamily="34" charset="-128"/>
              </a:rPr>
              <a:t>undermines her support for seeking justice</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Between January 2011 and May 2012, the DPP required CPS areas to refer to him all cases involving an allegedly false allegation of rape and/or domestic violence. During that time, there were 5,651 prosecutions for rape but only 35 for making false allegations of rape.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923557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reinforces homophobic fears and prejudices;</a:t>
            </a:r>
          </a:p>
          <a:p>
            <a:r>
              <a:rPr lang="en-US" altLang="en-US" sz="1100" dirty="0" smtClean="0">
                <a:latin typeface="Arial" panose="020B0604020202020204" pitchFamily="34" charset="0"/>
                <a:ea typeface="ＭＳ Ｐゴシック" panose="020B0600070205080204" pitchFamily="34" charset="-128"/>
              </a:rPr>
              <a:t>creates the illusion of the safety for straight men;</a:t>
            </a:r>
          </a:p>
          <a:p>
            <a:r>
              <a:rPr lang="en-US" altLang="en-US" sz="1100" dirty="0" smtClean="0">
                <a:latin typeface="Arial" panose="020B0604020202020204" pitchFamily="34" charset="0"/>
                <a:ea typeface="ＭＳ Ｐゴシック" panose="020B0600070205080204" pitchFamily="34" charset="-128"/>
              </a:rPr>
              <a:t>re-</a:t>
            </a:r>
            <a:r>
              <a:rPr lang="en-US" altLang="en-US" sz="1100" dirty="0" err="1" smtClean="0">
                <a:latin typeface="Arial" panose="020B0604020202020204" pitchFamily="34" charset="0"/>
                <a:ea typeface="ＭＳ Ｐゴシック" panose="020B0600070205080204" pitchFamily="34" charset="-128"/>
              </a:rPr>
              <a:t>traumatises</a:t>
            </a:r>
            <a:r>
              <a:rPr lang="en-US" altLang="en-US" sz="1100" dirty="0" smtClean="0">
                <a:latin typeface="Arial" panose="020B0604020202020204" pitchFamily="34" charset="0"/>
                <a:ea typeface="ＭＳ Ｐゴシック" panose="020B0600070205080204" pitchFamily="34" charset="-128"/>
              </a:rPr>
              <a:t> and </a:t>
            </a:r>
            <a:r>
              <a:rPr lang="en-US" altLang="en-US" sz="1100" dirty="0" err="1" smtClean="0">
                <a:latin typeface="Arial" panose="020B0604020202020204" pitchFamily="34" charset="0"/>
                <a:ea typeface="ＭＳ Ｐゴシック" panose="020B0600070205080204" pitchFamily="34" charset="-128"/>
              </a:rPr>
              <a:t>stigmatises</a:t>
            </a:r>
            <a:r>
              <a:rPr lang="en-US" altLang="en-US" sz="1100" dirty="0" smtClean="0">
                <a:latin typeface="Arial" panose="020B0604020202020204" pitchFamily="34" charset="0"/>
                <a:ea typeface="ＭＳ Ｐゴシック" panose="020B0600070205080204" pitchFamily="34" charset="-128"/>
              </a:rPr>
              <a:t> male survivors; and</a:t>
            </a:r>
          </a:p>
          <a:p>
            <a:r>
              <a:rPr lang="en-US" altLang="en-US" sz="1100" dirty="0" smtClean="0">
                <a:latin typeface="Arial" panose="020B0604020202020204" pitchFamily="34" charset="0"/>
                <a:ea typeface="ＭＳ Ｐゴシック" panose="020B0600070205080204" pitchFamily="34" charset="-128"/>
              </a:rPr>
              <a:t>results in very few reported rapes on men.</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men of all sexual orientations get raped;</a:t>
            </a:r>
          </a:p>
          <a:p>
            <a:r>
              <a:rPr lang="en-US" altLang="en-US" sz="1100" dirty="0" smtClean="0">
                <a:latin typeface="Arial" panose="020B0604020202020204" pitchFamily="34" charset="0"/>
                <a:ea typeface="ＭＳ Ｐゴシック" panose="020B0600070205080204" pitchFamily="34" charset="-128"/>
              </a:rPr>
              <a:t>men who rape other men are often heterosexual - they usually have a relationship with a woman; and</a:t>
            </a:r>
          </a:p>
          <a:p>
            <a:r>
              <a:rPr lang="en-US" altLang="en-US" sz="1100" dirty="0" smtClean="0">
                <a:latin typeface="Arial" panose="020B0604020202020204" pitchFamily="34" charset="0"/>
                <a:ea typeface="ＭＳ Ｐゴシック" panose="020B0600070205080204" pitchFamily="34" charset="-128"/>
              </a:rPr>
              <a:t>rapists rape other men as part of their violence and need for power, dominance and control.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21630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further disempowers sex workers; and</a:t>
            </a:r>
          </a:p>
          <a:p>
            <a:r>
              <a:rPr lang="en-US" altLang="en-US" sz="1100" dirty="0" smtClean="0">
                <a:latin typeface="Arial" panose="020B0604020202020204" pitchFamily="34" charset="0"/>
                <a:ea typeface="ＭＳ Ｐゴシック" panose="020B0600070205080204" pitchFamily="34" charset="-128"/>
              </a:rPr>
              <a:t>provides an excuse for abuse</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prostitutes have the same rights with regards to consent as anyone else: the transactions they negotiate with clients are for consensual activities, not rape.</a:t>
            </a: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487658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Implications:</a:t>
            </a:r>
          </a:p>
          <a:p>
            <a:r>
              <a:rPr lang="en-US" altLang="en-US" sz="1100" dirty="0" smtClean="0">
                <a:latin typeface="Arial" panose="020B0604020202020204" pitchFamily="34" charset="0"/>
                <a:ea typeface="ＭＳ Ｐゴシック" panose="020B0600070205080204" pitchFamily="34" charset="-128"/>
              </a:rPr>
              <a:t>disbelieves and re-</a:t>
            </a:r>
            <a:r>
              <a:rPr lang="en-US" altLang="en-US" sz="1100" dirty="0" err="1" smtClean="0">
                <a:latin typeface="Arial" panose="020B0604020202020204" pitchFamily="34" charset="0"/>
                <a:ea typeface="ＭＳ Ｐゴシック" panose="020B0600070205080204" pitchFamily="34" charset="-128"/>
              </a:rPr>
              <a:t>traumatises</a:t>
            </a:r>
            <a:r>
              <a:rPr lang="en-US" altLang="en-US" sz="1100" dirty="0" smtClean="0">
                <a:latin typeface="Arial" panose="020B0604020202020204" pitchFamily="34" charset="0"/>
                <a:ea typeface="ＭＳ Ｐゴシック" panose="020B0600070205080204" pitchFamily="34" charset="-128"/>
              </a:rPr>
              <a:t> the victim;</a:t>
            </a:r>
          </a:p>
          <a:p>
            <a:r>
              <a:rPr lang="en-US" altLang="en-US" sz="1100" dirty="0" smtClean="0">
                <a:latin typeface="Arial" panose="020B0604020202020204" pitchFamily="34" charset="0"/>
                <a:ea typeface="ＭＳ Ｐゴシック" panose="020B0600070205080204" pitchFamily="34" charset="-128"/>
              </a:rPr>
              <a:t>invalidates the experience of the victim; and</a:t>
            </a:r>
          </a:p>
          <a:p>
            <a:r>
              <a:rPr lang="en-US" altLang="en-US" sz="1100" dirty="0" smtClean="0">
                <a:latin typeface="Arial" panose="020B0604020202020204" pitchFamily="34" charset="0"/>
                <a:ea typeface="ＭＳ Ｐゴシック" panose="020B0600070205080204" pitchFamily="34" charset="-128"/>
              </a:rPr>
              <a:t>discourages him or her from seeking help.</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Facts:</a:t>
            </a:r>
          </a:p>
          <a:p>
            <a:r>
              <a:rPr lang="en-US" altLang="en-US" sz="1100" dirty="0" smtClean="0">
                <a:latin typeface="Arial" panose="020B0604020202020204" pitchFamily="34" charset="0"/>
                <a:ea typeface="ＭＳ Ｐゴシック" panose="020B0600070205080204" pitchFamily="34" charset="-128"/>
              </a:rPr>
              <a:t>the trauma of rape can cause feelings of shame and guilt which might inhibit a victim from making a complaint. This fact was </a:t>
            </a:r>
            <a:r>
              <a:rPr lang="en-US" altLang="en-US" sz="1100" dirty="0" err="1" smtClean="0">
                <a:latin typeface="Arial" panose="020B0604020202020204" pitchFamily="34" charset="0"/>
                <a:ea typeface="ＭＳ Ｐゴシック" panose="020B0600070205080204" pitchFamily="34" charset="-128"/>
              </a:rPr>
              <a:t>recognised</a:t>
            </a:r>
            <a:r>
              <a:rPr lang="en-US" altLang="en-US" sz="1100" dirty="0" smtClean="0">
                <a:latin typeface="Arial" panose="020B0604020202020204" pitchFamily="34" charset="0"/>
                <a:ea typeface="ＭＳ Ｐゴシック" panose="020B0600070205080204" pitchFamily="34" charset="-128"/>
              </a:rPr>
              <a:t> by the Court of Appeal in R v D (JA) October 24 2008, where it was held that judges are entitled to direct juries that due to shame and shock, victims of rape might not complain for some time, and that a late complaint does not necessarily mean that its a false complaint.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683362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cs typeface="Arial" panose="020B0604020202020204" pitchFamily="34" charset="0"/>
              </a:rPr>
              <a:t>‘</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Health Warning to students before we start the lesson****</a:t>
            </a: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We are going to be discussing some of the most serious sexual offences. </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cs typeface="Arial" panose="020B0604020202020204" pitchFamily="34" charset="0"/>
              </a:rPr>
              <a:t>Sexual offences’ is the term used for a variety of crimes, including sexual touching, exposure, sexual comments or any other form of unwanted sexual behaviour. Sexual offences are largely under-reported. </a:t>
            </a:r>
          </a:p>
          <a:p>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cs typeface="Arial" panose="020B0604020202020204" pitchFamily="34" charset="0"/>
              </a:rPr>
              <a:t>Identifying what constitutes a sexual offence is important in order to help identify and support victims, and to bring perpetrators to justice. </a:t>
            </a:r>
            <a:endParaRPr lang="en-US"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799819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b="0" i="0" u="none" strike="noStrike" kern="1200" baseline="0" dirty="0" smtClean="0">
                <a:solidFill>
                  <a:schemeClr val="tx1"/>
                </a:solidFill>
                <a:latin typeface="Arial" panose="020B0604020202020204" pitchFamily="34" charset="0"/>
                <a:cs typeface="Arial" panose="020B0604020202020204" pitchFamily="34" charset="0"/>
              </a:rPr>
              <a:t>This offence that can only be committed by a male, because it relates to penile penetration. </a:t>
            </a:r>
          </a:p>
          <a:p>
            <a:pPr rtl="0">
              <a:lnSpc>
                <a:spcPct val="100000"/>
              </a:lnSpc>
            </a:pP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dirty="0" smtClean="0">
                <a:latin typeface="Arial" panose="020B0604020202020204" pitchFamily="34" charset="0"/>
                <a:cs typeface="Arial" panose="020B0604020202020204" pitchFamily="34" charset="0"/>
              </a:rPr>
              <a:t>This section redefines the physical act of rape by including penile penetration of the mouth. The offence also covers surgically reconstructed genitalia, for example as a result of gender reassignment surgery.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Likewise a victim can be raped via penetration of their surgically constructed vagina.</a:t>
            </a:r>
          </a:p>
          <a:p>
            <a:pPr rtl="0">
              <a:lnSpc>
                <a:spcPct val="100000"/>
              </a:lnSpc>
            </a:pP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For RAPE - Penetration is defined as a continuing act from entry to withdrawal.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cs typeface="Arial" panose="020B0604020202020204" pitchFamily="34" charset="0"/>
              </a:rPr>
              <a:t>Whether a belief is </a:t>
            </a:r>
            <a:r>
              <a:rPr lang="en-GB" sz="1100" b="1" i="0" u="none" strike="noStrike" kern="1200" baseline="0" dirty="0" smtClean="0">
                <a:solidFill>
                  <a:schemeClr val="tx1"/>
                </a:solidFill>
                <a:latin typeface="Arial" panose="020B0604020202020204" pitchFamily="34" charset="0"/>
                <a:cs typeface="Arial" panose="020B0604020202020204" pitchFamily="34" charset="0"/>
              </a:rPr>
              <a:t>‘reasonable</a:t>
            </a:r>
            <a:r>
              <a:rPr lang="en-GB" sz="1100" b="0" i="0" u="none" strike="noStrike" kern="1200" baseline="0" dirty="0" smtClean="0">
                <a:solidFill>
                  <a:schemeClr val="tx1"/>
                </a:solidFill>
                <a:latin typeface="Arial" panose="020B0604020202020204" pitchFamily="34" charset="0"/>
                <a:cs typeface="Arial" panose="020B0604020202020204" pitchFamily="34" charset="0"/>
              </a:rPr>
              <a:t>’ is to be determined having regard to all the circumstances, including any steps A has taken to ascertain whether B consents.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Think about what steps the perpetrator has taken to ascertain if the victim consents or not.  </a:t>
            </a:r>
          </a:p>
          <a:p>
            <a:pPr>
              <a:lnSpc>
                <a:spcPct val="100000"/>
              </a:lnSpc>
            </a:pP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It is worth noting that a woman who encourages or assists a man to penetrate another person with his penis, not reasonably believing the other person is consenting, may be convicted of aiding and abetting rape.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cs typeface="Arial" panose="020B0604020202020204" pitchFamily="34" charset="0"/>
              </a:rPr>
              <a:t>The issue of consent will be looked at later.</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Vagina</a:t>
            </a:r>
            <a:r>
              <a:rPr lang="en-GB" sz="1100" b="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includes vulva </a:t>
            </a: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Penetration</a:t>
            </a:r>
            <a:r>
              <a:rPr lang="en-GB" sz="1100" b="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is a continuing act from entry to withdrawal</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Power of arrest without warrant</a:t>
            </a:r>
          </a:p>
          <a:p>
            <a:pPr>
              <a:lnSpc>
                <a:spcPct val="100000"/>
              </a:lnSpc>
            </a:pPr>
            <a:r>
              <a:rPr lang="en-GB" sz="1100" dirty="0" smtClean="0">
                <a:latin typeface="Arial" panose="020B0604020202020204" pitchFamily="34" charset="0"/>
                <a:cs typeface="Arial" panose="020B0604020202020204" pitchFamily="34" charset="0"/>
              </a:rPr>
              <a:t>Indictment: imprisonment for life</a:t>
            </a:r>
            <a:endParaRPr lang="en-GB" sz="1100" baseline="0" dirty="0" smtClean="0">
              <a:latin typeface="Arial" panose="020B0604020202020204" pitchFamily="34" charset="0"/>
              <a:cs typeface="Arial" panose="020B0604020202020204" pitchFamily="34" charset="0"/>
            </a:endParaRPr>
          </a:p>
          <a:p>
            <a:endParaRPr lang="en-GB" altLang="en-US"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a:p>
            <a:endParaRPr lang="en-US" altLang="en-US" dirty="0" smtClean="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432191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dirty="0" smtClean="0">
                <a:latin typeface="Arial" panose="020B0604020202020204" pitchFamily="34" charset="0"/>
                <a:cs typeface="Arial" panose="020B0604020202020204" pitchFamily="34" charset="0"/>
              </a:rPr>
              <a:t>Section 2 of the Sexual Offences Act 2003 covers the situation where a person intentionally (and not just recklessly) penetrates the vagina or anus of another person</a:t>
            </a:r>
          </a:p>
          <a:p>
            <a:pPr rtl="0">
              <a:lnSpc>
                <a:spcPct val="100000"/>
              </a:lnSpc>
            </a:pP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smtClean="0">
                <a:solidFill>
                  <a:schemeClr val="tx1"/>
                </a:solidFill>
                <a:latin typeface="Arial" panose="020B0604020202020204" pitchFamily="34" charset="0"/>
                <a:cs typeface="Arial" panose="020B0604020202020204" pitchFamily="34" charset="0"/>
              </a:rPr>
              <a:t>This offence can be committed by a male or female against a male or female.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victim can be raped via penetration of their surgically constructed vagina.</a:t>
            </a: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rtl="0">
              <a:lnSpc>
                <a:spcPct val="100000"/>
              </a:lnSpc>
            </a:pP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cs typeface="Arial" panose="020B0604020202020204" pitchFamily="34" charset="0"/>
              </a:rPr>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pPr rtl="0">
              <a:lnSpc>
                <a:spcPct val="100000"/>
              </a:lnSpc>
            </a:pP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rtl="0">
              <a:lnSpc>
                <a:spcPct val="100000"/>
              </a:lnSpc>
            </a:pPr>
            <a:r>
              <a:rPr lang="en-GB" sz="1100" b="1" i="0" u="none" strike="noStrike" kern="1200" baseline="0" dirty="0" smtClean="0">
                <a:solidFill>
                  <a:schemeClr val="tx1"/>
                </a:solidFill>
                <a:latin typeface="Arial" panose="020B0604020202020204" pitchFamily="34" charset="0"/>
                <a:cs typeface="Arial" panose="020B0604020202020204" pitchFamily="34" charset="0"/>
              </a:rPr>
              <a:t>Intentionally</a:t>
            </a:r>
            <a:r>
              <a:rPr lang="en-GB" sz="1100" b="0" i="0" u="none" strike="noStrike" kern="1200" baseline="0" dirty="0" smtClean="0">
                <a:solidFill>
                  <a:schemeClr val="tx1"/>
                </a:solidFill>
                <a:latin typeface="Arial" panose="020B0604020202020204" pitchFamily="34" charset="0"/>
                <a:cs typeface="Arial" panose="020B0604020202020204" pitchFamily="34" charset="0"/>
              </a:rPr>
              <a:t> – </a:t>
            </a:r>
            <a:r>
              <a:rPr lang="en-GB" sz="1100" b="0" i="0" u="none" strike="noStrike" kern="1200" baseline="0" dirty="0" err="1" smtClean="0">
                <a:solidFill>
                  <a:schemeClr val="tx1"/>
                </a:solidFill>
                <a:latin typeface="Arial" panose="020B0604020202020204" pitchFamily="34" charset="0"/>
                <a:cs typeface="Arial" panose="020B0604020202020204" pitchFamily="34" charset="0"/>
              </a:rPr>
              <a:t>Mens</a:t>
            </a:r>
            <a:r>
              <a:rPr lang="en-GB" sz="1100" b="0" i="0" u="none" strike="noStrike" kern="1200" baseline="0" dirty="0" smtClean="0">
                <a:solidFill>
                  <a:schemeClr val="tx1"/>
                </a:solidFill>
                <a:latin typeface="Arial" panose="020B0604020202020204" pitchFamily="34" charset="0"/>
                <a:cs typeface="Arial" panose="020B0604020202020204" pitchFamily="34" charset="0"/>
              </a:rPr>
              <a:t> Rea (motivated solely to provide sexual pleasure and not injury)</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smtClean="0">
                <a:latin typeface="Arial" panose="020B0604020202020204" pitchFamily="34" charset="0"/>
                <a:cs typeface="Arial" panose="020B0604020202020204" pitchFamily="34" charset="0"/>
              </a:rPr>
              <a:t>Penetration</a:t>
            </a:r>
            <a:r>
              <a:rPr lang="en-GB" sz="1100" b="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is a continuing act from entry to withdrawal.</a:t>
            </a:r>
            <a:endParaRPr lang="en-GB" sz="1100" b="0" i="0" u="none" strike="noStrike" kern="1200" baseline="0" dirty="0" smtClean="0">
              <a:solidFill>
                <a:schemeClr val="tx1"/>
              </a:solidFill>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Part of the body</a:t>
            </a:r>
            <a:r>
              <a:rPr lang="en-GB" sz="1100" b="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References to a part of the body include references to a part surgically constructed (in particular, through gender reassignment surgery).</a:t>
            </a:r>
          </a:p>
          <a:p>
            <a:pPr>
              <a:lnSpc>
                <a:spcPct val="100000"/>
              </a:lnSpc>
            </a:pPr>
            <a:r>
              <a:rPr lang="en-GB" sz="1100" b="1" dirty="0" smtClean="0">
                <a:latin typeface="Arial" panose="020B0604020202020204" pitchFamily="34" charset="0"/>
                <a:cs typeface="Arial" panose="020B0604020202020204" pitchFamily="34" charset="0"/>
              </a:rPr>
              <a:t>Vagina</a:t>
            </a:r>
            <a:r>
              <a:rPr lang="en-GB" sz="1100" b="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includes vulva .</a:t>
            </a:r>
            <a:endParaRPr lang="en-GB" sz="1100" baseline="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smtClean="0">
                <a:solidFill>
                  <a:schemeClr val="tx1"/>
                </a:solidFill>
                <a:latin typeface="Arial" panose="020B0604020202020204" pitchFamily="34" charset="0"/>
                <a:cs typeface="Arial" panose="020B0604020202020204" pitchFamily="34" charset="0"/>
              </a:rPr>
              <a:t>Sexual </a:t>
            </a:r>
            <a:r>
              <a:rPr lang="en-GB" sz="1100" b="0" i="0" u="none" strike="noStrike" kern="1200" baseline="0" dirty="0" smtClean="0">
                <a:solidFill>
                  <a:schemeClr val="tx1"/>
                </a:solidFill>
                <a:latin typeface="Arial" panose="020B0604020202020204" pitchFamily="34" charset="0"/>
                <a:cs typeface="Arial" panose="020B0604020202020204" pitchFamily="34" charset="0"/>
              </a:rPr>
              <a:t>is covered on next slide</a:t>
            </a:r>
          </a:p>
          <a:p>
            <a:pPr>
              <a:lnSpc>
                <a:spcPct val="100000"/>
              </a:lnSpc>
            </a:pPr>
            <a:endParaRPr lang="en-GB" sz="1100" baseline="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Reasonable belief, and consent are the same as Section 1 Rape.</a:t>
            </a:r>
            <a:r>
              <a:rPr lang="en-GB" sz="1100" baseline="0" dirty="0" smtClean="0">
                <a:latin typeface="Arial" panose="020B0604020202020204" pitchFamily="34" charset="0"/>
                <a:cs typeface="Arial" panose="020B0604020202020204" pitchFamily="34" charset="0"/>
              </a:rPr>
              <a:t> </a:t>
            </a:r>
          </a:p>
          <a:p>
            <a:pPr>
              <a:lnSpc>
                <a:spcPct val="100000"/>
              </a:lnSpc>
            </a:pPr>
            <a:endParaRPr lang="en-GB" sz="1100" baseline="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smtClean="0">
                <a:latin typeface="Arial" panose="020B0604020202020204" pitchFamily="34" charset="0"/>
                <a:cs typeface="Arial" panose="020B0604020202020204" pitchFamily="34" charset="0"/>
              </a:rPr>
              <a:t>Statuary presumptions apply</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Evidential and conclusive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Arrest without warrant</a:t>
            </a:r>
          </a:p>
          <a:p>
            <a:pPr>
              <a:lnSpc>
                <a:spcPct val="100000"/>
              </a:lnSpc>
            </a:pPr>
            <a:r>
              <a:rPr lang="en-GB" sz="1100" dirty="0" smtClean="0">
                <a:latin typeface="Arial" panose="020B0604020202020204" pitchFamily="34" charset="0"/>
                <a:cs typeface="Arial" panose="020B0604020202020204" pitchFamily="34" charset="0"/>
              </a:rPr>
              <a:t>Indictment: imprisonment for life</a:t>
            </a:r>
          </a:p>
          <a:p>
            <a:endParaRPr lang="en-GB" altLang="en-US"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7769330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There are two alternative limbs to the definition of "sexual".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Paragraph (a) </a:t>
            </a:r>
            <a:r>
              <a:rPr lang="en-GB" sz="1100" dirty="0" smtClean="0">
                <a:latin typeface="Arial" panose="020B0604020202020204" pitchFamily="34" charset="0"/>
                <a:cs typeface="Arial" panose="020B0604020202020204" pitchFamily="34" charset="0"/>
              </a:rPr>
              <a:t>covers activity that the reasonable person would always consider to be sexual because of its nature, such as sexual intercourse, oral sex, masturbation.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Paragraph (b) </a:t>
            </a:r>
            <a:r>
              <a:rPr lang="en-GB" sz="1100" dirty="0" smtClean="0">
                <a:latin typeface="Arial" panose="020B0604020202020204" pitchFamily="34" charset="0"/>
                <a:cs typeface="Arial" panose="020B0604020202020204" pitchFamily="34" charset="0"/>
              </a:rPr>
              <a:t>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sexually relevant to a reasonable person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removing a woman's shoe) do not fall within the definition of sexual activity.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9766338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Section 3 of the Sexual Offences Act 2003 makes it an offence for a person intentionally to touch sexually another person without that person's consent, if they do not reasonably believe the other person consents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i="0" dirty="0" smtClean="0">
                <a:latin typeface="Arial" panose="020B0604020202020204" pitchFamily="34" charset="0"/>
                <a:cs typeface="Arial" panose="020B0604020202020204" pitchFamily="34" charset="0"/>
              </a:rPr>
              <a:t>This offence can be committed by a male or female against a male or female. </a:t>
            </a:r>
            <a:endParaRPr lang="en-GB" sz="1100" b="1" i="0" dirty="0" smtClean="0">
              <a:latin typeface="Arial" panose="020B0604020202020204" pitchFamily="34" charset="0"/>
              <a:cs typeface="Arial" panose="020B0604020202020204" pitchFamily="34" charset="0"/>
            </a:endParaRP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Touching</a:t>
            </a: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includes touching - </a:t>
            </a:r>
          </a:p>
          <a:p>
            <a:pPr>
              <a:lnSpc>
                <a:spcPct val="100000"/>
              </a:lnSpc>
            </a:pPr>
            <a:r>
              <a:rPr lang="en-GB" sz="1100" dirty="0" smtClean="0">
                <a:latin typeface="Arial" panose="020B0604020202020204" pitchFamily="34" charset="0"/>
                <a:cs typeface="Arial" panose="020B0604020202020204" pitchFamily="34" charset="0"/>
              </a:rPr>
              <a:t>(a) with any part of the body,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(b) with anything else,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(c) through anything, </a:t>
            </a:r>
          </a:p>
          <a:p>
            <a:pPr>
              <a:lnSpc>
                <a:spcPct val="100000"/>
              </a:lnSpc>
            </a:pPr>
            <a:r>
              <a:rPr lang="en-GB" sz="1100" dirty="0" smtClean="0">
                <a:latin typeface="Arial" panose="020B0604020202020204" pitchFamily="34" charset="0"/>
                <a:cs typeface="Arial" panose="020B0604020202020204" pitchFamily="34" charset="0"/>
              </a:rPr>
              <a:t>and in particular includes touching amounting to penetration</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could for example, where a person rubs up against someone’s private parts through the person’s clothes for sexual gratification.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can also include the touching of an individual’s clothing in circumstances where the purpose had been sexual [R v H 2005].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‘Touching’ also includes penetration.  However, where there is sufficient evidence, forced penile penetration of the vagina, anus or mouth would normally be charged as ‘rape’ and forced penetration of the vagina or anus with any other part of a person’s body or another object would normally be charged as ‘assault by penetration’.</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Words alone cannot be "touching" (but could be an assault).  It is also unlikely that throwing water over a girl's (clothed) bosom or even ejaculating sperm over her is "touching".</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altLang="en-US" sz="1100" b="1" u="sng" dirty="0" smtClean="0">
                <a:latin typeface="Arial" panose="020B0604020202020204" pitchFamily="34" charset="0"/>
                <a:ea typeface="ＭＳ Ｐゴシック" panose="020B0600070205080204" pitchFamily="34" charset="-128"/>
                <a:cs typeface="Arial" panose="020B0604020202020204" pitchFamily="34" charset="0"/>
              </a:rPr>
              <a:t>Intentionally</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Accidental penetration or touching will not constitute an offence.</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u="sng" dirty="0" smtClean="0">
                <a:latin typeface="Arial" panose="020B0604020202020204" pitchFamily="34" charset="0"/>
                <a:ea typeface="ＭＳ Ｐゴシック" panose="020B0600070205080204" pitchFamily="34" charset="-128"/>
                <a:cs typeface="Arial" panose="020B0604020202020204" pitchFamily="34" charset="0"/>
              </a:rPr>
              <a:t>Without Consent</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we will discuss shortly.</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r>
            <a:b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br>
            <a:r>
              <a:rPr lang="en-GB" altLang="en-US" sz="1100" b="1" u="sng" dirty="0" smtClean="0">
                <a:latin typeface="Arial" panose="020B0604020202020204" pitchFamily="34" charset="0"/>
                <a:ea typeface="ＭＳ Ｐゴシック" panose="020B0600070205080204" pitchFamily="34" charset="-128"/>
                <a:cs typeface="Arial" panose="020B0604020202020204" pitchFamily="34" charset="0"/>
              </a:rPr>
              <a:t>Sexually Touch / Penetrate</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Gynaecologist conducting a medical examination involving an act of penetration with a digit would be conducting the procedure for a medical purpose rather than to obtain a sexual thrill from the act.</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Whether something is ‘sexual’ is a question of fact for the jury to decide.</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For the offence of sexual touching the body part touched does not have to be either: a sexual organ or an orifice.</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R v H 2005 A man asked a woman “DO YOU FANCY A SHAG?” As she walked away he grabbed her by the pocket of her tracksuit bottoms.  The court deemed this act of touching to be of a sexual nature.</a:t>
            </a:r>
          </a:p>
          <a:p>
            <a:pPr>
              <a:lnSpc>
                <a:spcPct val="100000"/>
              </a:lnSpc>
            </a:pPr>
            <a:endParaRPr lang="en-GB" altLang="en-US" sz="11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u="sng" dirty="0" smtClean="0">
                <a:latin typeface="Arial" panose="020B0604020202020204" pitchFamily="34" charset="0"/>
                <a:ea typeface="ＭＳ Ｐゴシック" panose="020B0600070205080204" pitchFamily="34" charset="-128"/>
                <a:cs typeface="Arial" panose="020B0604020202020204" pitchFamily="34" charset="0"/>
              </a:rPr>
              <a:t>Reasonable Belief in Consent</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determining of the reasonableness of the defendant’s belief in consent to the penetration or sexual touching, the court will have regard to all the circumstances.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The question is one of FACT.</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Including any steps the defendant took to ascertain whether the other person consented to penetration or sexual touching.</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will be for the jury to decide whether any of the particular attributes of the defendant, such as extreme youth or disability, are relevant to their decisions.  </a:t>
            </a:r>
          </a:p>
          <a:p>
            <a:pPr>
              <a:lnSpc>
                <a:spcPct val="100000"/>
              </a:lnSpc>
            </a:pPr>
            <a:endParaRPr lang="en-GB" altLang="en-US" sz="1100" b="1" u="sng"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pPr>
            <a:r>
              <a:rPr lang="en-GB" altLang="en-US" sz="1100" b="1" u="sng" dirty="0" smtClean="0">
                <a:latin typeface="Arial" panose="020B0604020202020204" pitchFamily="34" charset="0"/>
                <a:ea typeface="ＭＳ Ｐゴシック" panose="020B0600070205080204" pitchFamily="34" charset="-128"/>
                <a:cs typeface="Arial" panose="020B0604020202020204" pitchFamily="34" charset="0"/>
              </a:rPr>
              <a:t>Withdrawals of Consent (sexual intercourse as a continuing act)</a:t>
            </a:r>
          </a:p>
          <a:p>
            <a:pPr eaLnBrk="1" hangingPunct="1">
              <a:lnSpc>
                <a:spcPct val="100000"/>
              </a:lnSpc>
              <a:spcBef>
                <a:spcPct val="0"/>
              </a:spcBef>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the event of a withdrawal of consent an offence will be committed if both:</a:t>
            </a:r>
          </a:p>
          <a:p>
            <a:pPr eaLnBrk="1" hangingPunct="1">
              <a:lnSpc>
                <a:spcPct val="100000"/>
              </a:lnSpc>
              <a:spcBef>
                <a:spcPct val="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person intentionally continues to penetrate or touch the victim and due to their awareness of the withdrawal of consent they no longer have reasonable grounds to believe that they had the victim’s consent.</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Statuary presumptions</a:t>
            </a:r>
            <a:r>
              <a:rPr lang="en-GB" sz="1100" b="1" baseline="0" dirty="0" smtClean="0">
                <a:latin typeface="Arial" panose="020B0604020202020204" pitchFamily="34" charset="0"/>
                <a:cs typeface="Arial" panose="020B0604020202020204" pitchFamily="34" charset="0"/>
              </a:rPr>
              <a:t> - </a:t>
            </a:r>
            <a:r>
              <a:rPr lang="en-GB" sz="1100" b="1" dirty="0" smtClean="0">
                <a:latin typeface="Arial" panose="020B0604020202020204" pitchFamily="34" charset="0"/>
                <a:cs typeface="Arial" panose="020B0604020202020204" pitchFamily="34" charset="0"/>
              </a:rPr>
              <a:t>Evidential and conclusive</a:t>
            </a:r>
          </a:p>
          <a:p>
            <a:pPr>
              <a:lnSpc>
                <a:spcPct val="100000"/>
              </a:lnSpc>
            </a:pPr>
            <a:endParaRPr lang="en-GB" sz="110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Reasonable belief, and consent are the same as Section1 Rape.</a:t>
            </a:r>
            <a:r>
              <a:rPr lang="en-GB" sz="1100" baseline="0" dirty="0" smtClean="0">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aseline="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Arrest without warrant</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Either way</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Summary: maximum 6 months imprisonment and/or a fine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Indictment: maximum 10 years imprisonment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21313134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Examples of Causing a Person to Engage in Sexual Activity Without Consent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 individual may cause another person to engage in sexual activity with them, for example, a woman compels a man who does not consent to penetrate her. </a:t>
            </a:r>
          </a:p>
          <a:p>
            <a:pPr marL="0" indent="0">
              <a:buFont typeface="Arial" panose="020B0604020202020204" pitchFamily="34" charset="0"/>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 individual could force another person to carry out a sexual act on themselves, for example, where an abuser forces their victim to masturbate. </a:t>
            </a:r>
          </a:p>
          <a:p>
            <a:pPr marL="0" indent="0">
              <a:buFont typeface="Arial" panose="020B0604020202020204" pitchFamily="34" charset="0"/>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 individual forces another person to engage in sexual activity with a third party, whether that third party is a willing participant or another victim, for example, a man forces a woman to give oral sex to a fellow abuser. </a:t>
            </a:r>
          </a:p>
          <a:p>
            <a:pPr>
              <a:defRPr/>
            </a:pPr>
            <a:endParaRPr lang="en-US" altLang="en-US" sz="1100" dirty="0" smtClean="0">
              <a:latin typeface="Arial" panose="020B0604020202020204" pitchFamily="34" charset="0"/>
              <a:cs typeface="Arial" panose="020B0604020202020204" pitchFamily="34" charset="0"/>
            </a:endParaRPr>
          </a:p>
          <a:p>
            <a:pPr>
              <a:defRPr/>
            </a:pPr>
            <a:r>
              <a:rPr lang="en-US" altLang="en-US" sz="1100" dirty="0" smtClean="0">
                <a:latin typeface="Arial" panose="020B0604020202020204" pitchFamily="34" charset="0"/>
                <a:cs typeface="Arial" panose="020B0604020202020204" pitchFamily="34" charset="0"/>
              </a:rPr>
              <a:t>The penalties for this offence are staggered to allow for a wide variety of circumstances.</a:t>
            </a:r>
          </a:p>
          <a:p>
            <a:pPr>
              <a:defRPr/>
            </a:pPr>
            <a:endParaRPr lang="en-US" altLang="en-US" sz="1100" dirty="0" smtClean="0">
              <a:latin typeface="Arial" panose="020B0604020202020204" pitchFamily="34" charset="0"/>
              <a:cs typeface="Arial" panose="020B0604020202020204" pitchFamily="34" charset="0"/>
            </a:endParaRPr>
          </a:p>
          <a:p>
            <a:pPr>
              <a:defRPr/>
            </a:pPr>
            <a:r>
              <a:rPr lang="en-US" altLang="en-US" sz="1100" dirty="0" smtClean="0">
                <a:latin typeface="Arial" panose="020B0604020202020204" pitchFamily="34" charset="0"/>
                <a:cs typeface="Arial" panose="020B0604020202020204" pitchFamily="34" charset="0"/>
              </a:rPr>
              <a:t>Is liable, on conviction, on indictment, to imprisonment for life. Unless subsection 4 applies, a person guilty of an offence under this section is liable</a:t>
            </a:r>
          </a:p>
          <a:p>
            <a:pPr>
              <a:defRPr/>
            </a:pPr>
            <a:endParaRPr lang="en-US" altLang="en-US" sz="1100" dirty="0" smtClean="0">
              <a:latin typeface="Arial" panose="020B0604020202020204" pitchFamily="34" charset="0"/>
              <a:cs typeface="Arial" panose="020B0604020202020204" pitchFamily="34" charset="0"/>
            </a:endParaRPr>
          </a:p>
          <a:p>
            <a:pPr marL="228600" indent="-228600">
              <a:buFontTx/>
              <a:buAutoNum type="alphaLcParenBoth"/>
              <a:defRPr/>
            </a:pPr>
            <a:r>
              <a:rPr lang="en-US" altLang="en-US" sz="1100" dirty="0" smtClean="0">
                <a:latin typeface="Arial" panose="020B0604020202020204" pitchFamily="34" charset="0"/>
                <a:cs typeface="Arial" panose="020B0604020202020204" pitchFamily="34" charset="0"/>
              </a:rPr>
              <a:t>On summary conviction to imprisonment for a term not exceeding 6 months or to a fine not exceeding the statutory minimum or both; </a:t>
            </a:r>
          </a:p>
          <a:p>
            <a:pPr marL="228600" indent="-228600">
              <a:buFontTx/>
              <a:buAutoNum type="alphaLcParenBoth"/>
              <a:defRPr/>
            </a:pPr>
            <a:r>
              <a:rPr lang="en-US" altLang="en-US" sz="1100" dirty="0" smtClean="0">
                <a:latin typeface="Arial" panose="020B0604020202020204" pitchFamily="34" charset="0"/>
                <a:cs typeface="Arial" panose="020B0604020202020204" pitchFamily="34" charset="0"/>
              </a:rPr>
              <a:t>On conviction on indictment, to imprisonment for a term not exceeding 10 years.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5815378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dirty="0" smtClean="0"/>
              <a:t>The anonymity of complainants of sexual offences is protected by S1 of the Sexual Offences (Amendment Act) 1992, when an allegation has been made that a relevant offence has been committed.</a:t>
            </a:r>
          </a:p>
          <a:p>
            <a:pPr>
              <a:defRPr/>
            </a:pPr>
            <a:endParaRPr lang="en-US" altLang="en-US" dirty="0" smtClean="0"/>
          </a:p>
          <a:p>
            <a:pPr>
              <a:defRPr/>
            </a:pPr>
            <a:r>
              <a:rPr lang="en-US" altLang="en-US" dirty="0" smtClean="0"/>
              <a:t>Section 2 of the Sexual Offences (Amendment) Act 1992 lists the relevant offences. This list is exhaustive and includes all of the sexual offences you will cover as a student officer under the Sexual Offences Act. It ensure compliance at all times, protect the anonymity of a complainant, witness and a victim at all times – regarding </a:t>
            </a:r>
            <a:r>
              <a:rPr lang="en-US" altLang="en-US" b="1" dirty="0" smtClean="0"/>
              <a:t>any</a:t>
            </a:r>
            <a:r>
              <a:rPr lang="en-US" altLang="en-US" dirty="0" smtClean="0"/>
              <a:t> sexual offence</a:t>
            </a:r>
          </a:p>
          <a:p>
            <a:pPr>
              <a:defRPr/>
            </a:pPr>
            <a:endParaRPr lang="en-US" altLang="en-US" dirty="0" smtClean="0"/>
          </a:p>
          <a:p>
            <a:pPr>
              <a:defRPr/>
            </a:pPr>
            <a:r>
              <a:rPr lang="en-US" altLang="en-US" b="1" dirty="0" smtClean="0"/>
              <a:t>SUMMARY OFFENCE – Fine not exceeding level 5</a:t>
            </a:r>
          </a:p>
          <a:p>
            <a:pPr>
              <a:defRPr/>
            </a:pPr>
            <a:endParaRPr lang="en-US" altLang="en-US" b="1" dirty="0" smtClean="0"/>
          </a:p>
          <a:p>
            <a:pPr>
              <a:defRPr/>
            </a:pPr>
            <a:r>
              <a:rPr lang="en-US" altLang="en-US" b="1" dirty="0" smtClean="0"/>
              <a:t>Power of arrest without warrant/constables / other persons</a:t>
            </a:r>
          </a:p>
          <a:p>
            <a:pPr>
              <a:defRPr/>
            </a:pPr>
            <a:endParaRPr lang="en-US" altLang="en-US" b="1" dirty="0" smtClean="0"/>
          </a:p>
          <a:p>
            <a:pPr>
              <a:defRPr/>
            </a:pPr>
            <a:r>
              <a:rPr lang="en-US" altLang="en-US" b="1" dirty="0" smtClean="0"/>
              <a:t>***** Circumstances when anonymity may be lifted****</a:t>
            </a:r>
          </a:p>
          <a:p>
            <a:pPr>
              <a:defRPr/>
            </a:pPr>
            <a:endParaRPr lang="en-US" altLang="en-US" b="1" dirty="0" smtClean="0"/>
          </a:p>
          <a:p>
            <a:pPr>
              <a:defRPr/>
            </a:pPr>
            <a:r>
              <a:rPr lang="en-US" altLang="en-US" dirty="0" smtClean="0"/>
              <a:t>Under Section 3 of the act anonymity may be lifted under certain circumstances by either a Justice of the Peace (Summary) or a Judge (Triable Either Way or Indicatable). These are:</a:t>
            </a:r>
          </a:p>
          <a:p>
            <a:pPr>
              <a:defRPr/>
            </a:pPr>
            <a:endParaRPr lang="en-US" altLang="en-US" dirty="0" smtClean="0"/>
          </a:p>
          <a:p>
            <a:pPr marL="228600" indent="-228600">
              <a:buFontTx/>
              <a:buAutoNum type="arabicPeriod"/>
              <a:defRPr/>
            </a:pPr>
            <a:r>
              <a:rPr lang="en-US" altLang="en-US" dirty="0" smtClean="0"/>
              <a:t>Before the start of a trial to induce people who are likely to be needed to come forward as witnesses and where the conduct of the defense at the trial is likely to be substantially prejudiced otherwise. </a:t>
            </a:r>
          </a:p>
          <a:p>
            <a:pPr marL="228600" indent="-228600">
              <a:buFontTx/>
              <a:buAutoNum type="arabicPeriod"/>
              <a:defRPr/>
            </a:pPr>
            <a:r>
              <a:rPr lang="en-US" altLang="en-US" dirty="0" smtClean="0"/>
              <a:t>At a trial if a judge believes that if the victim or complainants anonymity were protected it would place a substantial and unreasonable restriction on the reporting of proceedings at the trial and that it is in the public interest to remove or relax the restriction.</a:t>
            </a:r>
          </a:p>
          <a:p>
            <a:pPr>
              <a:defRPr/>
            </a:pPr>
            <a:endParaRPr lang="en-US" altLang="en-US" dirty="0" smtClean="0"/>
          </a:p>
          <a:p>
            <a:pPr>
              <a:defRPr/>
            </a:pPr>
            <a:r>
              <a:rPr lang="en-US" altLang="en-US" b="1" dirty="0" smtClean="0"/>
              <a:t>Breaching the anonymity of a victim of a sexual offence</a:t>
            </a:r>
          </a:p>
          <a:p>
            <a:pPr>
              <a:defRPr/>
            </a:pPr>
            <a:endParaRPr lang="en-US" altLang="en-US" b="1" dirty="0" smtClean="0"/>
          </a:p>
          <a:p>
            <a:pPr>
              <a:defRPr/>
            </a:pPr>
            <a:r>
              <a:rPr lang="en-US" altLang="en-US" dirty="0" smtClean="0"/>
              <a:t>Section 5 sets out various restrictions on breaching the anonymity of a victim by creating offences, but also establishing defenses. </a:t>
            </a:r>
          </a:p>
          <a:p>
            <a:pPr>
              <a:defRPr/>
            </a:pPr>
            <a:endParaRPr lang="en-US" altLang="en-US" dirty="0" smtClean="0"/>
          </a:p>
          <a:p>
            <a:pPr>
              <a:defRPr/>
            </a:pPr>
            <a:r>
              <a:rPr lang="en-US" altLang="en-US" dirty="0" smtClean="0"/>
              <a:t>Key Points</a:t>
            </a:r>
          </a:p>
          <a:p>
            <a:pPr>
              <a:defRPr/>
            </a:pPr>
            <a:endParaRPr lang="en-US" altLang="en-US" dirty="0" smtClean="0"/>
          </a:p>
          <a:p>
            <a:pPr>
              <a:defRPr/>
            </a:pPr>
            <a:r>
              <a:rPr lang="en-US" altLang="en-US" dirty="0" smtClean="0"/>
              <a:t>This relates to materials published or included in a relevant </a:t>
            </a:r>
            <a:r>
              <a:rPr lang="en-US" altLang="en-US" dirty="0" err="1" smtClean="0"/>
              <a:t>Programme</a:t>
            </a:r>
            <a:r>
              <a:rPr lang="en-US" altLang="en-US" dirty="0" smtClean="0"/>
              <a:t> (Broadcasting Act 1990).</a:t>
            </a:r>
          </a:p>
          <a:p>
            <a:pPr>
              <a:defRPr/>
            </a:pPr>
            <a:r>
              <a:rPr lang="en-US" altLang="en-US" dirty="0" smtClean="0"/>
              <a:t>The following would all be guilty</a:t>
            </a:r>
          </a:p>
          <a:p>
            <a:pPr>
              <a:defRPr/>
            </a:pPr>
            <a:r>
              <a:rPr lang="en-US" altLang="en-US" dirty="0" smtClean="0"/>
              <a:t>A proprietor, editor and publisher of a newspaper or periodical</a:t>
            </a:r>
          </a:p>
          <a:p>
            <a:pPr>
              <a:defRPr/>
            </a:pPr>
            <a:r>
              <a:rPr lang="en-US" altLang="en-US" dirty="0" smtClean="0"/>
              <a:t>The Publisher in any other form of publication</a:t>
            </a:r>
          </a:p>
          <a:p>
            <a:pPr>
              <a:defRPr/>
            </a:pPr>
            <a:r>
              <a:rPr lang="en-US" altLang="en-US" dirty="0" smtClean="0"/>
              <a:t>A corporate body and the person having functions equivalent to a newspaper editor</a:t>
            </a:r>
          </a:p>
          <a:p>
            <a:pPr>
              <a:defRPr/>
            </a:pPr>
            <a:endParaRPr lang="en-US" altLang="en-US" dirty="0" smtClean="0"/>
          </a:p>
          <a:p>
            <a:pPr>
              <a:defRPr/>
            </a:pPr>
            <a:r>
              <a:rPr lang="en-US" altLang="en-US" dirty="0" smtClean="0"/>
              <a:t>So long as no one interfered unreasonably with the peace or comfort of the victim then there is a </a:t>
            </a:r>
            <a:r>
              <a:rPr lang="en-US" altLang="en-US" dirty="0" err="1" smtClean="0"/>
              <a:t>defence</a:t>
            </a:r>
            <a:r>
              <a:rPr lang="en-US" altLang="en-US" dirty="0" smtClean="0"/>
              <a:t> that a victim consented in writing to the publication of the information.  The act qualifies how the consent may be obtained.</a:t>
            </a:r>
          </a:p>
          <a:p>
            <a:pPr>
              <a:defRPr/>
            </a:pPr>
            <a:endParaRPr lang="en-US" altLang="en-US" dirty="0" smtClean="0"/>
          </a:p>
          <a:p>
            <a:pPr>
              <a:defRPr/>
            </a:pPr>
            <a:r>
              <a:rPr lang="en-US" altLang="en-US" dirty="0" smtClean="0"/>
              <a:t>There is also a </a:t>
            </a:r>
            <a:r>
              <a:rPr lang="en-US" altLang="en-US" dirty="0" err="1" smtClean="0"/>
              <a:t>defence</a:t>
            </a:r>
            <a:r>
              <a:rPr lang="en-US" altLang="en-US" dirty="0" smtClean="0"/>
              <a:t> of not being aware and having no reason to suspect that the content of the </a:t>
            </a:r>
            <a:r>
              <a:rPr lang="en-US" altLang="en-US" dirty="0" err="1" smtClean="0"/>
              <a:t>programme</a:t>
            </a:r>
            <a:r>
              <a:rPr lang="en-US" altLang="en-US" dirty="0" smtClean="0"/>
              <a:t> or publication was about or included the matter in question.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148307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Arial" panose="020B0604020202020204" pitchFamily="34" charset="0"/>
                <a:ea typeface="ＭＳ Ｐゴシック" panose="020B0600070205080204" pitchFamily="34" charset="-128"/>
              </a:rPr>
              <a:t>How long does anonymity last?</a:t>
            </a:r>
          </a:p>
          <a:p>
            <a:endParaRPr lang="en-US" altLang="en-US" dirty="0" smtClean="0">
              <a:latin typeface="Arial" panose="020B0604020202020204" pitchFamily="34" charset="0"/>
              <a:ea typeface="ＭＳ Ｐゴシック" panose="020B0600070205080204" pitchFamily="34" charset="-128"/>
            </a:endParaRPr>
          </a:p>
          <a:p>
            <a:r>
              <a:rPr lang="en-US" altLang="en-US" dirty="0" smtClean="0">
                <a:latin typeface="Arial" panose="020B0604020202020204" pitchFamily="34" charset="0"/>
                <a:ea typeface="ＭＳ Ｐゴシック" panose="020B0600070205080204" pitchFamily="34" charset="-128"/>
              </a:rPr>
              <a:t>The protection applies as soon as the offence has been committed irrespective of whether or not criminal proceedings follow.</a:t>
            </a:r>
          </a:p>
          <a:p>
            <a:endParaRPr lang="en-US" altLang="en-US" dirty="0" smtClean="0">
              <a:latin typeface="Arial" panose="020B0604020202020204" pitchFamily="34" charset="0"/>
              <a:ea typeface="ＭＳ Ｐゴシック" panose="020B0600070205080204" pitchFamily="34" charset="-128"/>
            </a:endParaRPr>
          </a:p>
          <a:p>
            <a:r>
              <a:rPr lang="en-US" altLang="en-US" dirty="0" smtClean="0">
                <a:latin typeface="Arial" panose="020B0604020202020204" pitchFamily="34" charset="0"/>
                <a:ea typeface="ＭＳ Ｐゴシック" panose="020B0600070205080204" pitchFamily="34" charset="-128"/>
              </a:rPr>
              <a:t>Reporting of criminal proceedings is not forbidden but the inclusion of any information which would lead to the identification of a complainant is prohibited. </a:t>
            </a:r>
          </a:p>
          <a:p>
            <a:endParaRPr lang="en-US" altLang="en-US" dirty="0" smtClean="0">
              <a:latin typeface="Arial" panose="020B0604020202020204" pitchFamily="34" charset="0"/>
              <a:ea typeface="ＭＳ Ｐゴシック" panose="020B0600070205080204" pitchFamily="34" charset="-128"/>
            </a:endParaRPr>
          </a:p>
          <a:p>
            <a:r>
              <a:rPr lang="en-US" altLang="en-US" dirty="0" smtClean="0">
                <a:latin typeface="Arial" panose="020B0604020202020204" pitchFamily="34" charset="0"/>
                <a:ea typeface="ＭＳ Ｐゴシック" panose="020B0600070205080204" pitchFamily="34" charset="-128"/>
              </a:rPr>
              <a:t>Under this section, anonymity lasts for a lifetime. </a:t>
            </a:r>
          </a:p>
          <a:p>
            <a:endParaRPr lang="en-US" altLang="en-US" dirty="0" smtClean="0">
              <a:latin typeface="Arial" panose="020B0604020202020204" pitchFamily="34" charset="0"/>
              <a:ea typeface="ＭＳ Ｐゴシック" panose="020B0600070205080204" pitchFamily="34" charset="-128"/>
            </a:endParaRPr>
          </a:p>
          <a:p>
            <a:r>
              <a:rPr lang="en-US" altLang="en-US" dirty="0" smtClean="0">
                <a:latin typeface="Arial" panose="020B0604020202020204" pitchFamily="34" charset="0"/>
                <a:ea typeface="ＭＳ Ｐゴシック" panose="020B0600070205080204" pitchFamily="34" charset="-128"/>
              </a:rPr>
              <a:t>Summary Offence – Fine not exceeding level five.</a:t>
            </a:r>
          </a:p>
          <a:p>
            <a:endParaRPr lang="en-US" altLang="en-US" dirty="0" smtClean="0">
              <a:latin typeface="Arial" panose="020B0604020202020204" pitchFamily="34" charset="0"/>
              <a:ea typeface="ＭＳ Ｐゴシック" panose="020B0600070205080204" pitchFamily="34" charset="-128"/>
            </a:endParaRPr>
          </a:p>
          <a:p>
            <a:r>
              <a:rPr lang="en-US" altLang="en-US" dirty="0" smtClean="0">
                <a:latin typeface="Arial" panose="020B0604020202020204" pitchFamily="34" charset="0"/>
                <a:ea typeface="ＭＳ Ｐゴシック" panose="020B0600070205080204" pitchFamily="34" charset="-128"/>
              </a:rPr>
              <a:t>Power of arrest without warrant – constables/ other persons</a:t>
            </a:r>
          </a:p>
          <a:p>
            <a:endParaRPr lang="en-US" altLang="en-US" dirty="0" smtClean="0">
              <a:latin typeface="Arial" panose="020B0604020202020204" pitchFamily="34" charset="0"/>
              <a:ea typeface="ＭＳ Ｐゴシック" panose="020B0600070205080204" pitchFamily="34" charset="-128"/>
            </a:endParaRPr>
          </a:p>
          <a:p>
            <a:r>
              <a:rPr lang="en-US" altLang="en-US" dirty="0" smtClean="0">
                <a:latin typeface="Arial" panose="020B0604020202020204" pitchFamily="34" charset="0"/>
                <a:ea typeface="ＭＳ Ｐゴシック" panose="020B0600070205080204" pitchFamily="34" charset="-128"/>
              </a:rPr>
              <a:t>Trainer to distribute handouts relating to </a:t>
            </a:r>
            <a:r>
              <a:rPr lang="en-US" altLang="en-US" dirty="0" err="1" smtClean="0">
                <a:latin typeface="Arial" panose="020B0604020202020204" pitchFamily="34" charset="0"/>
                <a:ea typeface="ＭＳ Ｐゴシック" panose="020B0600070205080204" pitchFamily="34" charset="-128"/>
              </a:rPr>
              <a:t>Ched</a:t>
            </a:r>
            <a:r>
              <a:rPr lang="en-US" altLang="en-US" dirty="0" smtClean="0">
                <a:latin typeface="Arial" panose="020B0604020202020204" pitchFamily="34" charset="0"/>
                <a:ea typeface="ＭＳ Ｐゴシック" panose="020B0600070205080204" pitchFamily="34" charset="-128"/>
              </a:rPr>
              <a:t> Evans Case or substitute these for similar stories in local areas.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9228137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669950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05914" y="1183781"/>
            <a:ext cx="4551903" cy="3108543"/>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Rape &amp; Assault by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Penetration </a:t>
            </a:r>
          </a:p>
          <a:p>
            <a:pPr algn="ctr"/>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83789" y="2336416"/>
            <a:ext cx="8045422" cy="76944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Myth or Fact?</a:t>
            </a:r>
            <a:endParaRPr lang="en-GB" sz="4400" b="1" dirty="0">
              <a:solidFill>
                <a:schemeClr val="bg1"/>
              </a:solidFill>
            </a:endParaRPr>
          </a:p>
        </p:txBody>
      </p:sp>
    </p:spTree>
    <p:extLst>
      <p:ext uri="{BB962C8B-B14F-4D97-AF65-F5344CB8AC3E}">
        <p14:creationId xmlns:p14="http://schemas.microsoft.com/office/powerpoint/2010/main" val="16106123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56144" y="1638804"/>
            <a:ext cx="8045422" cy="144655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Rape occurs between strangers in dark alleys</a:t>
            </a:r>
            <a:endParaRPr lang="en-GB" sz="44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070444" y="2063347"/>
            <a:ext cx="8045422" cy="144655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Women provoke rape by the way they dress or act</a:t>
            </a:r>
            <a:endParaRPr lang="en-GB" sz="4400" b="1" dirty="0">
              <a:solidFill>
                <a:schemeClr val="bg1"/>
              </a:solidFill>
            </a:endParaRPr>
          </a:p>
        </p:txBody>
      </p:sp>
    </p:spTree>
    <p:extLst>
      <p:ext uri="{BB962C8B-B14F-4D97-AF65-F5344CB8AC3E}">
        <p14:creationId xmlns:p14="http://schemas.microsoft.com/office/powerpoint/2010/main" val="15094915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24366" y="1824114"/>
            <a:ext cx="8045422" cy="212365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Women who drink alcohol or use drugs are asking to be raped</a:t>
            </a:r>
            <a:endParaRPr lang="en-GB" sz="4400" b="1" dirty="0">
              <a:solidFill>
                <a:schemeClr val="bg1"/>
              </a:solidFill>
            </a:endParaRPr>
          </a:p>
        </p:txBody>
      </p:sp>
    </p:spTree>
    <p:extLst>
      <p:ext uri="{BB962C8B-B14F-4D97-AF65-F5344CB8AC3E}">
        <p14:creationId xmlns:p14="http://schemas.microsoft.com/office/powerpoint/2010/main" val="16224463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35758" y="2468903"/>
            <a:ext cx="8045422" cy="76944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Rape is a crime of passion</a:t>
            </a:r>
            <a:endParaRPr lang="en-GB" sz="4400" b="1" dirty="0">
              <a:solidFill>
                <a:schemeClr val="bg1"/>
              </a:solidFill>
            </a:endParaRPr>
          </a:p>
        </p:txBody>
      </p:sp>
    </p:spTree>
    <p:extLst>
      <p:ext uri="{BB962C8B-B14F-4D97-AF65-F5344CB8AC3E}">
        <p14:creationId xmlns:p14="http://schemas.microsoft.com/office/powerpoint/2010/main" val="15074167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68416" y="2226633"/>
            <a:ext cx="8045422" cy="144655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If she didn’t scream, fight or get injured, it wasn’t rape</a:t>
            </a:r>
            <a:endParaRPr lang="en-GB" sz="4400" b="1" dirty="0">
              <a:solidFill>
                <a:schemeClr val="bg1"/>
              </a:solidFill>
            </a:endParaRPr>
          </a:p>
        </p:txBody>
      </p:sp>
    </p:spTree>
    <p:extLst>
      <p:ext uri="{BB962C8B-B14F-4D97-AF65-F5344CB8AC3E}">
        <p14:creationId xmlns:p14="http://schemas.microsoft.com/office/powerpoint/2010/main" val="3013672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35759" y="2308276"/>
            <a:ext cx="8045422" cy="144655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You can tell if she’s ‘really’ been raped by how she acts</a:t>
            </a:r>
            <a:endParaRPr lang="en-GB" sz="4400" b="1" dirty="0">
              <a:solidFill>
                <a:schemeClr val="bg1"/>
              </a:solidFill>
            </a:endParaRPr>
          </a:p>
        </p:txBody>
      </p:sp>
    </p:spTree>
    <p:extLst>
      <p:ext uri="{BB962C8B-B14F-4D97-AF65-F5344CB8AC3E}">
        <p14:creationId xmlns:p14="http://schemas.microsoft.com/office/powerpoint/2010/main" val="21405984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021458" y="1851076"/>
            <a:ext cx="8045422" cy="212365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Women cry rape when they regret having sex or want revenge</a:t>
            </a:r>
            <a:endParaRPr lang="en-GB" sz="4400" b="1" dirty="0">
              <a:solidFill>
                <a:schemeClr val="bg1"/>
              </a:solidFill>
            </a:endParaRPr>
          </a:p>
        </p:txBody>
      </p:sp>
    </p:spTree>
    <p:extLst>
      <p:ext uri="{BB962C8B-B14F-4D97-AF65-F5344CB8AC3E}">
        <p14:creationId xmlns:p14="http://schemas.microsoft.com/office/powerpoint/2010/main" val="7666104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070443" y="2177647"/>
            <a:ext cx="8461485" cy="144655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Only gay men get raped – Only gay men rape men</a:t>
            </a:r>
            <a:endParaRPr lang="en-GB" sz="4400" b="1" dirty="0">
              <a:solidFill>
                <a:schemeClr val="bg1"/>
              </a:solidFill>
            </a:endParaRPr>
          </a:p>
        </p:txBody>
      </p:sp>
    </p:spTree>
    <p:extLst>
      <p:ext uri="{BB962C8B-B14F-4D97-AF65-F5344CB8AC3E}">
        <p14:creationId xmlns:p14="http://schemas.microsoft.com/office/powerpoint/2010/main" val="40646780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03101" y="2520547"/>
            <a:ext cx="8045422" cy="76944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Prostitutes cannot get raped</a:t>
            </a:r>
            <a:endParaRPr lang="en-GB" sz="4400" b="1" dirty="0">
              <a:solidFill>
                <a:schemeClr val="bg1"/>
              </a:solidFill>
            </a:endParaRPr>
          </a:p>
        </p:txBody>
      </p:sp>
    </p:spTree>
    <p:extLst>
      <p:ext uri="{BB962C8B-B14F-4D97-AF65-F5344CB8AC3E}">
        <p14:creationId xmlns:p14="http://schemas.microsoft.com/office/powerpoint/2010/main" val="28372592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40695" y="2301719"/>
            <a:ext cx="8045422" cy="144655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smtClean="0">
                <a:solidFill>
                  <a:schemeClr val="bg1"/>
                </a:solidFill>
              </a:rPr>
              <a:t>If the victims didn’t complain immediately, it wasn’t rape</a:t>
            </a:r>
            <a:endParaRPr lang="en-GB" sz="4400" b="1" dirty="0">
              <a:solidFill>
                <a:schemeClr val="bg1"/>
              </a:solidFill>
            </a:endParaRPr>
          </a:p>
        </p:txBody>
      </p:sp>
    </p:spTree>
    <p:extLst>
      <p:ext uri="{BB962C8B-B14F-4D97-AF65-F5344CB8AC3E}">
        <p14:creationId xmlns:p14="http://schemas.microsoft.com/office/powerpoint/2010/main" val="32336179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63109" y="947949"/>
            <a:ext cx="8045422"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Sexual Offences</a:t>
            </a:r>
            <a:endParaRPr lang="en-GB" sz="4000" b="1" dirty="0">
              <a:solidFill>
                <a:schemeClr val="bg1"/>
              </a:solidFill>
            </a:endParaRPr>
          </a:p>
        </p:txBody>
      </p:sp>
      <p:sp>
        <p:nvSpPr>
          <p:cNvPr id="4" name="Rectangle 3"/>
          <p:cNvSpPr/>
          <p:nvPr/>
        </p:nvSpPr>
        <p:spPr>
          <a:xfrm>
            <a:off x="2837820" y="2718907"/>
            <a:ext cx="6096000" cy="1311128"/>
          </a:xfrm>
          <a:prstGeom prst="rect">
            <a:avLst/>
          </a:prstGeom>
          <a:solidFill>
            <a:schemeClr val="accent1">
              <a:lumMod val="20000"/>
              <a:lumOff val="80000"/>
            </a:schemeClr>
          </a:solidFill>
        </p:spPr>
        <p:txBody>
          <a:bodyPr>
            <a:spAutoFit/>
          </a:bodyPr>
          <a:lstStyle/>
          <a:p>
            <a:pPr lvl="0" algn="ctr" eaLnBrk="0" fontAlgn="base" hangingPunct="0">
              <a:spcBef>
                <a:spcPct val="20000"/>
              </a:spcBef>
              <a:spcAft>
                <a:spcPct val="0"/>
              </a:spcAft>
              <a:defRPr/>
            </a:pPr>
            <a:r>
              <a:rPr lang="en-GB" sz="3600" b="1" kern="0" dirty="0">
                <a:solidFill>
                  <a:srgbClr val="000000"/>
                </a:solidFill>
                <a:latin typeface="Arial"/>
              </a:rPr>
              <a:t>Section </a:t>
            </a:r>
            <a:r>
              <a:rPr lang="en-GB" sz="3600" b="1" kern="0" dirty="0" smtClean="0">
                <a:solidFill>
                  <a:srgbClr val="000000"/>
                </a:solidFill>
                <a:latin typeface="Arial"/>
              </a:rPr>
              <a:t>1 - 4</a:t>
            </a:r>
            <a:endParaRPr lang="en-GB" sz="3600" b="1" kern="0" dirty="0">
              <a:solidFill>
                <a:srgbClr val="000000"/>
              </a:solidFill>
              <a:latin typeface="Arial"/>
            </a:endParaRPr>
          </a:p>
          <a:p>
            <a:pPr lvl="0" algn="ctr" eaLnBrk="0" fontAlgn="base" hangingPunct="0">
              <a:spcBef>
                <a:spcPct val="20000"/>
              </a:spcBef>
              <a:spcAft>
                <a:spcPct val="0"/>
              </a:spcAft>
              <a:defRPr/>
            </a:pPr>
            <a:r>
              <a:rPr lang="en-GB" sz="3600" b="1" kern="0" dirty="0">
                <a:solidFill>
                  <a:srgbClr val="000000"/>
                </a:solidFill>
                <a:latin typeface="Arial"/>
              </a:rPr>
              <a:t>Sexual Offences Act 2003</a:t>
            </a:r>
          </a:p>
        </p:txBody>
      </p:sp>
    </p:spTree>
    <p:extLst>
      <p:ext uri="{BB962C8B-B14F-4D97-AF65-F5344CB8AC3E}">
        <p14:creationId xmlns:p14="http://schemas.microsoft.com/office/powerpoint/2010/main" val="74721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887086" y="1382011"/>
            <a:ext cx="8229600" cy="3126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A person (A) commits rape if he intentionally penetrates the vagina, anus or mouth of another person (B) with his penis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and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‘B’ does not consent to the penetration and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‘A’ does not reasonably believe that ‘B’ consents.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4" name="TextBox 3"/>
          <p:cNvSpPr txBox="1"/>
          <p:nvPr/>
        </p:nvSpPr>
        <p:spPr>
          <a:xfrm>
            <a:off x="1979175" y="366348"/>
            <a:ext cx="8045422"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Rape</a:t>
            </a:r>
            <a:endParaRPr lang="en-GB" sz="4000" b="1" dirty="0">
              <a:solidFill>
                <a:schemeClr val="bg1"/>
              </a:solidFill>
            </a:endParaRPr>
          </a:p>
        </p:txBody>
      </p:sp>
      <p:sp>
        <p:nvSpPr>
          <p:cNvPr id="5" name="Rectangle 4"/>
          <p:cNvSpPr/>
          <p:nvPr/>
        </p:nvSpPr>
        <p:spPr>
          <a:xfrm>
            <a:off x="3125053" y="5009338"/>
            <a:ext cx="5937844"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800" kern="0" dirty="0">
                <a:solidFill>
                  <a:srgbClr val="000000"/>
                </a:solidFill>
                <a:latin typeface="Arial"/>
              </a:rPr>
              <a:t>Section 1 Sexual Offences Act 2003</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08017" y="1450698"/>
            <a:ext cx="8229600" cy="314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A person (A) commits an offence if he or she intentionally penetrates the vagina or anus of another person (B) with a part of his body or anything else and the penetration is sexual,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‘B’ does not consent to the penetration and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ea typeface="+mn-ea"/>
                <a:cs typeface="+mn-cs"/>
              </a:rPr>
              <a:t>‘A’ does not reasonably believe that ‘B’ consents.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3" name="TextBox 2"/>
          <p:cNvSpPr txBox="1"/>
          <p:nvPr/>
        </p:nvSpPr>
        <p:spPr>
          <a:xfrm>
            <a:off x="1674861" y="435034"/>
            <a:ext cx="8695913"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Assault by Penetration</a:t>
            </a:r>
            <a:endParaRPr lang="en-GB" sz="4000" b="1" dirty="0">
              <a:solidFill>
                <a:schemeClr val="bg1"/>
              </a:solidFill>
            </a:endParaRPr>
          </a:p>
        </p:txBody>
      </p:sp>
      <p:sp>
        <p:nvSpPr>
          <p:cNvPr id="4" name="Rectangle 3"/>
          <p:cNvSpPr/>
          <p:nvPr/>
        </p:nvSpPr>
        <p:spPr>
          <a:xfrm>
            <a:off x="3053895" y="4924278"/>
            <a:ext cx="5937844"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800" kern="0" dirty="0">
                <a:solidFill>
                  <a:srgbClr val="000000"/>
                </a:solidFill>
                <a:latin typeface="Arial"/>
              </a:rPr>
              <a:t>Section 2 Sexual Offences Act 2003</a:t>
            </a:r>
          </a:p>
        </p:txBody>
      </p:sp>
    </p:spTree>
    <p:extLst>
      <p:ext uri="{BB962C8B-B14F-4D97-AF65-F5344CB8AC3E}">
        <p14:creationId xmlns:p14="http://schemas.microsoft.com/office/powerpoint/2010/main" val="2253597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08017" y="1450697"/>
            <a:ext cx="8229600" cy="5256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Penetration, touching or any other activity is sexual if a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reasonable person would consider that: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457200" marR="0" lvl="0" indent="-457200" algn="ctr" defTabSz="914400" rtl="0" eaLnBrk="0" fontAlgn="base" latinLnBrk="0" hangingPunct="0">
              <a:lnSpc>
                <a:spcPct val="100000"/>
              </a:lnSpc>
              <a:spcBef>
                <a:spcPct val="20000"/>
              </a:spcBef>
              <a:spcAft>
                <a:spcPct val="0"/>
              </a:spcAft>
              <a:buClrTx/>
              <a:buSzTx/>
              <a:buFontTx/>
              <a:buAutoNum type="alphaLcParenBoth"/>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Whatever its circumstances or any person's purpose in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 relation to it, it is because of its nature sexual,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or</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(b) Because of its nature it may be sexual depending on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 the circumstances or the intention of any person in relation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 to it (or both) it is sexual.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US" altLang="en-US"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3" name="TextBox 2"/>
          <p:cNvSpPr txBox="1"/>
          <p:nvPr/>
        </p:nvSpPr>
        <p:spPr>
          <a:xfrm>
            <a:off x="1674861" y="435034"/>
            <a:ext cx="8695913"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Definition of ‘sexual’</a:t>
            </a:r>
            <a:endParaRPr lang="en-GB" sz="4000" b="1" dirty="0">
              <a:solidFill>
                <a:schemeClr val="bg1"/>
              </a:solidFill>
            </a:endParaRPr>
          </a:p>
        </p:txBody>
      </p:sp>
    </p:spTree>
    <p:extLst>
      <p:ext uri="{BB962C8B-B14F-4D97-AF65-F5344CB8AC3E}">
        <p14:creationId xmlns:p14="http://schemas.microsoft.com/office/powerpoint/2010/main" val="86901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08016" y="1449327"/>
            <a:ext cx="8229600" cy="3505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A person (A) commits an offence if they</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 intentionally touch another</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 person (B), the touching is sexual,</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(B) does not consent to the touching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&amp; (A) does not reasonably believe that (B)</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 consents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000000"/>
              </a:solidFill>
              <a:effectLst/>
              <a:uLnTx/>
              <a:uFillTx/>
              <a:latin typeface="Arial"/>
              <a:ea typeface="+mn-ea"/>
              <a:cs typeface="+mn-cs"/>
            </a:endParaRPr>
          </a:p>
        </p:txBody>
      </p:sp>
      <p:sp>
        <p:nvSpPr>
          <p:cNvPr id="4" name="TextBox 3"/>
          <p:cNvSpPr txBox="1"/>
          <p:nvPr/>
        </p:nvSpPr>
        <p:spPr>
          <a:xfrm>
            <a:off x="1674860" y="264913"/>
            <a:ext cx="8695913"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Sexual Assault</a:t>
            </a:r>
            <a:endParaRPr lang="en-GB" sz="4000" b="1" dirty="0">
              <a:solidFill>
                <a:schemeClr val="bg1"/>
              </a:solidFill>
            </a:endParaRPr>
          </a:p>
        </p:txBody>
      </p:sp>
      <p:sp>
        <p:nvSpPr>
          <p:cNvPr id="5" name="Rectangle 4"/>
          <p:cNvSpPr/>
          <p:nvPr/>
        </p:nvSpPr>
        <p:spPr>
          <a:xfrm>
            <a:off x="2891990" y="5314909"/>
            <a:ext cx="6261651"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800" b="1" kern="0" dirty="0">
                <a:solidFill>
                  <a:srgbClr val="000000"/>
                </a:solidFill>
                <a:latin typeface="Arial"/>
              </a:rPr>
              <a:t>Section 3 Sexual Offences Act 2003</a:t>
            </a:r>
          </a:p>
        </p:txBody>
      </p:sp>
    </p:spTree>
    <p:extLst>
      <p:ext uri="{BB962C8B-B14F-4D97-AF65-F5344CB8AC3E}">
        <p14:creationId xmlns:p14="http://schemas.microsoft.com/office/powerpoint/2010/main" val="3763867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fade">
                                      <p:cBhvr>
                                        <p:cTn id="18" dur="500"/>
                                        <p:tgtEl>
                                          <p:spTgt spid="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fade">
                                      <p:cBhvr>
                                        <p:cTn id="26" dur="500"/>
                                        <p:tgtEl>
                                          <p:spTgt spid="2">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2114093" y="1927278"/>
            <a:ext cx="8229600" cy="2963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It is an offence for (A) to intentionally</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 cause another person (B) to engage in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sexual activity &amp; (B) does not consent, and</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 (A) does not reasonably believe that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000000"/>
                </a:solidFill>
                <a:effectLst/>
                <a:uLnTx/>
                <a:uFillTx/>
                <a:latin typeface="Arial"/>
                <a:ea typeface="+mn-ea"/>
                <a:cs typeface="+mn-cs"/>
              </a:rPr>
              <a:t>(A) consents.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000000"/>
              </a:solidFill>
              <a:effectLst/>
              <a:uLnTx/>
              <a:uFillTx/>
              <a:latin typeface="Arial"/>
              <a:ea typeface="+mn-ea"/>
              <a:cs typeface="+mn-cs"/>
            </a:endParaRPr>
          </a:p>
        </p:txBody>
      </p:sp>
      <p:sp>
        <p:nvSpPr>
          <p:cNvPr id="4" name="TextBox 3"/>
          <p:cNvSpPr txBox="1"/>
          <p:nvPr/>
        </p:nvSpPr>
        <p:spPr>
          <a:xfrm>
            <a:off x="1674860" y="264913"/>
            <a:ext cx="8695913" cy="132343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Causing a Person to Engage in Sexual Activity without Consent</a:t>
            </a:r>
            <a:endParaRPr lang="en-GB" sz="4000" b="1" dirty="0">
              <a:solidFill>
                <a:schemeClr val="bg1"/>
              </a:solidFill>
            </a:endParaRPr>
          </a:p>
        </p:txBody>
      </p:sp>
      <p:sp>
        <p:nvSpPr>
          <p:cNvPr id="5" name="Rectangle 4"/>
          <p:cNvSpPr/>
          <p:nvPr/>
        </p:nvSpPr>
        <p:spPr>
          <a:xfrm>
            <a:off x="3098067" y="5413376"/>
            <a:ext cx="6261651"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800" b="1" kern="0" dirty="0">
                <a:solidFill>
                  <a:srgbClr val="000000"/>
                </a:solidFill>
                <a:latin typeface="Arial"/>
              </a:rPr>
              <a:t>Section 4 Sexual Offences Act 2003</a:t>
            </a:r>
          </a:p>
        </p:txBody>
      </p:sp>
    </p:spTree>
    <p:extLst>
      <p:ext uri="{BB962C8B-B14F-4D97-AF65-F5344CB8AC3E}">
        <p14:creationId xmlns:p14="http://schemas.microsoft.com/office/powerpoint/2010/main" val="3061748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674860" y="264913"/>
            <a:ext cx="8695913"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Anonymity of Complainants</a:t>
            </a:r>
            <a:endParaRPr lang="en-GB" sz="4000" b="1" dirty="0">
              <a:solidFill>
                <a:schemeClr val="bg1"/>
              </a:solidFill>
            </a:endParaRPr>
          </a:p>
        </p:txBody>
      </p:sp>
      <p:sp>
        <p:nvSpPr>
          <p:cNvPr id="5" name="Rectangle 4"/>
          <p:cNvSpPr/>
          <p:nvPr/>
        </p:nvSpPr>
        <p:spPr>
          <a:xfrm>
            <a:off x="1558099" y="1785593"/>
            <a:ext cx="8929432" cy="523220"/>
          </a:xfrm>
          <a:prstGeom prst="rect">
            <a:avLst/>
          </a:prstGeom>
          <a:solidFill>
            <a:schemeClr val="accent1">
              <a:lumMod val="20000"/>
              <a:lumOff val="80000"/>
            </a:schemeClr>
          </a:solidFill>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1 of the Sexual Offences Amendment Act 1992</a:t>
            </a:r>
          </a:p>
        </p:txBody>
      </p:sp>
      <p:sp>
        <p:nvSpPr>
          <p:cNvPr id="6" name="Rectangle 5"/>
          <p:cNvSpPr/>
          <p:nvPr/>
        </p:nvSpPr>
        <p:spPr>
          <a:xfrm>
            <a:off x="1558099" y="2708485"/>
            <a:ext cx="8929432" cy="523220"/>
          </a:xfrm>
          <a:prstGeom prst="rect">
            <a:avLst/>
          </a:prstGeom>
          <a:solidFill>
            <a:schemeClr val="accent1">
              <a:lumMod val="20000"/>
              <a:lumOff val="80000"/>
            </a:schemeClr>
          </a:solidFill>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2 of the Sexual Offences Amendment Act 1992</a:t>
            </a:r>
          </a:p>
        </p:txBody>
      </p:sp>
      <p:sp>
        <p:nvSpPr>
          <p:cNvPr id="7" name="Rectangle 6"/>
          <p:cNvSpPr/>
          <p:nvPr/>
        </p:nvSpPr>
        <p:spPr>
          <a:xfrm>
            <a:off x="1558099" y="3668949"/>
            <a:ext cx="8929432" cy="523220"/>
          </a:xfrm>
          <a:prstGeom prst="rect">
            <a:avLst/>
          </a:prstGeom>
          <a:solidFill>
            <a:schemeClr val="accent1">
              <a:lumMod val="20000"/>
              <a:lumOff val="80000"/>
            </a:schemeClr>
          </a:solidFill>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3 of the Sexual Offences Amendment Act 1992</a:t>
            </a:r>
          </a:p>
        </p:txBody>
      </p:sp>
      <p:sp>
        <p:nvSpPr>
          <p:cNvPr id="8" name="Rectangle 7"/>
          <p:cNvSpPr/>
          <p:nvPr/>
        </p:nvSpPr>
        <p:spPr>
          <a:xfrm>
            <a:off x="1558099" y="4629413"/>
            <a:ext cx="8929432" cy="523220"/>
          </a:xfrm>
          <a:prstGeom prst="rect">
            <a:avLst/>
          </a:prstGeom>
          <a:solidFill>
            <a:schemeClr val="accent1">
              <a:lumMod val="20000"/>
              <a:lumOff val="80000"/>
            </a:schemeClr>
          </a:solidFill>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5 of the Sexual Offences Amendment Act 1992</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456280" y="961799"/>
            <a:ext cx="9258300" cy="3970318"/>
          </a:xfrm>
          <a:prstGeom prst="rect">
            <a:avLst/>
          </a:prstGeom>
          <a:noFill/>
        </p:spPr>
        <p:txBody>
          <a:bodyPr wrap="square">
            <a:spAutoFit/>
          </a:bodyPr>
          <a:lstStyle/>
          <a:p>
            <a:pPr eaLnBrk="0" fontAlgn="base" hangingPunct="0">
              <a:spcBef>
                <a:spcPct val="0"/>
              </a:spcBef>
              <a:spcAft>
                <a:spcPct val="0"/>
              </a:spcAft>
              <a:defRPr/>
            </a:pPr>
            <a:r>
              <a:rPr lang="en-GB" sz="2800" dirty="0">
                <a:latin typeface="Arial" charset="0"/>
                <a:ea typeface="ＭＳ Ｐゴシック" pitchFamily="1" charset="-128"/>
              </a:rPr>
              <a:t>The information which cannot be published under this act is</a:t>
            </a:r>
            <a:r>
              <a:rPr lang="en-GB" sz="2800" dirty="0" smtClean="0">
                <a:latin typeface="Arial" charset="0"/>
                <a:ea typeface="ＭＳ Ｐゴシック" pitchFamily="1" charset="-128"/>
              </a:rPr>
              <a:t>:</a:t>
            </a:r>
            <a:endParaRPr lang="en-GB" sz="2800" dirty="0">
              <a:latin typeface="Arial" charset="0"/>
              <a:ea typeface="ＭＳ Ｐゴシック" pitchFamily="1" charset="-128"/>
            </a:endParaRPr>
          </a:p>
          <a:p>
            <a:pPr eaLnBrk="0" fontAlgn="base" hangingPunct="0">
              <a:spcBef>
                <a:spcPct val="0"/>
              </a:spcBef>
              <a:spcAft>
                <a:spcPct val="0"/>
              </a:spcAft>
              <a:defRPr/>
            </a:pPr>
            <a:endParaRPr lang="en-GB" sz="2800" dirty="0">
              <a:latin typeface="Arial" charset="0"/>
              <a:ea typeface="ＭＳ Ｐゴシック" pitchFamily="1" charset="-128"/>
            </a:endParaRPr>
          </a:p>
          <a:p>
            <a:pPr marL="342900" indent="-342900" eaLnBrk="0" fontAlgn="base" hangingPunct="0">
              <a:spcBef>
                <a:spcPct val="0"/>
              </a:spcBef>
              <a:spcAft>
                <a:spcPct val="0"/>
              </a:spcAft>
              <a:buFont typeface="Arial" panose="020B0604020202020204" pitchFamily="34" charset="0"/>
              <a:buChar char="•"/>
              <a:defRPr/>
            </a:pPr>
            <a:r>
              <a:rPr lang="en-GB" sz="2800" dirty="0">
                <a:latin typeface="Arial" charset="0"/>
                <a:ea typeface="ＭＳ Ｐゴシック" pitchFamily="1" charset="-128"/>
              </a:rPr>
              <a:t>The person’s name</a:t>
            </a:r>
          </a:p>
          <a:p>
            <a:pPr marL="342900" indent="-342900" eaLnBrk="0" fontAlgn="base" hangingPunct="0">
              <a:spcBef>
                <a:spcPct val="0"/>
              </a:spcBef>
              <a:spcAft>
                <a:spcPct val="0"/>
              </a:spcAft>
              <a:buFont typeface="Arial" panose="020B0604020202020204" pitchFamily="34" charset="0"/>
              <a:buChar char="•"/>
              <a:defRPr/>
            </a:pPr>
            <a:r>
              <a:rPr lang="en-GB" sz="2800" dirty="0">
                <a:latin typeface="Arial" charset="0"/>
                <a:ea typeface="ＭＳ Ｐゴシック" pitchFamily="1" charset="-128"/>
              </a:rPr>
              <a:t>The person’s address</a:t>
            </a:r>
          </a:p>
          <a:p>
            <a:pPr marL="342900" indent="-342900" eaLnBrk="0" fontAlgn="base" hangingPunct="0">
              <a:spcBef>
                <a:spcPct val="0"/>
              </a:spcBef>
              <a:spcAft>
                <a:spcPct val="0"/>
              </a:spcAft>
              <a:buFont typeface="Arial" panose="020B0604020202020204" pitchFamily="34" charset="0"/>
              <a:buChar char="•"/>
              <a:defRPr/>
            </a:pPr>
            <a:r>
              <a:rPr lang="en-GB" sz="2800" dirty="0">
                <a:latin typeface="Arial" charset="0"/>
                <a:ea typeface="ＭＳ Ｐゴシック" pitchFamily="1" charset="-128"/>
              </a:rPr>
              <a:t>The identity of any school or other educational establishment attended by the person</a:t>
            </a:r>
          </a:p>
          <a:p>
            <a:pPr marL="342900" indent="-342900" eaLnBrk="0" fontAlgn="base" hangingPunct="0">
              <a:spcBef>
                <a:spcPct val="0"/>
              </a:spcBef>
              <a:spcAft>
                <a:spcPct val="0"/>
              </a:spcAft>
              <a:buFont typeface="Arial" panose="020B0604020202020204" pitchFamily="34" charset="0"/>
              <a:buChar char="•"/>
              <a:defRPr/>
            </a:pPr>
            <a:r>
              <a:rPr lang="en-GB" sz="2800" dirty="0">
                <a:latin typeface="Arial" charset="0"/>
                <a:ea typeface="ＭＳ Ｐゴシック" pitchFamily="1" charset="-128"/>
              </a:rPr>
              <a:t>The identity of any place of work</a:t>
            </a:r>
          </a:p>
          <a:p>
            <a:pPr marL="342900" indent="-342900" eaLnBrk="0" fontAlgn="base" hangingPunct="0">
              <a:spcBef>
                <a:spcPct val="0"/>
              </a:spcBef>
              <a:spcAft>
                <a:spcPct val="0"/>
              </a:spcAft>
              <a:buFont typeface="Arial" panose="020B0604020202020204" pitchFamily="34" charset="0"/>
              <a:buChar char="•"/>
              <a:defRPr/>
            </a:pPr>
            <a:r>
              <a:rPr lang="en-GB" sz="2800" dirty="0">
                <a:latin typeface="Arial" charset="0"/>
                <a:ea typeface="ＭＳ Ｐゴシック" pitchFamily="1" charset="-128"/>
              </a:rPr>
              <a:t>Any still, or moving picture of the person</a:t>
            </a:r>
          </a:p>
        </p:txBody>
      </p:sp>
      <p:pic>
        <p:nvPicPr>
          <p:cNvPr id="4" name="Picture 3"/>
          <p:cNvPicPr>
            <a:picLocks noChangeAspect="1"/>
          </p:cNvPicPr>
          <p:nvPr/>
        </p:nvPicPr>
        <p:blipFill>
          <a:blip r:embed="rId4"/>
          <a:stretch>
            <a:fillRect/>
          </a:stretch>
        </p:blipFill>
        <p:spPr>
          <a:xfrm>
            <a:off x="9271590" y="2361867"/>
            <a:ext cx="2038239" cy="2038239"/>
          </a:xfrm>
          <a:prstGeom prst="rect">
            <a:avLst/>
          </a:prstGeom>
        </p:spPr>
      </p:pic>
    </p:spTree>
    <p:extLst>
      <p:ext uri="{BB962C8B-B14F-4D97-AF65-F5344CB8AC3E}">
        <p14:creationId xmlns:p14="http://schemas.microsoft.com/office/powerpoint/2010/main" val="5152654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174124" y="949598"/>
            <a:ext cx="6329182" cy="4367167"/>
          </a:xfrm>
          <a:prstGeom prst="rect">
            <a:avLst/>
          </a:prstGeom>
        </p:spPr>
      </p:pic>
    </p:spTree>
    <p:extLst>
      <p:ext uri="{BB962C8B-B14F-4D97-AF65-F5344CB8AC3E}">
        <p14:creationId xmlns:p14="http://schemas.microsoft.com/office/powerpoint/2010/main" val="328570722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TotalTime>
  <Words>3290</Words>
  <Application>Microsoft Office PowerPoint</Application>
  <PresentationFormat>Widescreen</PresentationFormat>
  <Paragraphs>366</Paragraphs>
  <Slides>21</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67</cp:revision>
  <dcterms:created xsi:type="dcterms:W3CDTF">2018-01-30T11:09:50Z</dcterms:created>
  <dcterms:modified xsi:type="dcterms:W3CDTF">2019-02-21T09:01:07Z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74aa9f7a-f98e-42f2-97bc-bf4a68e3a959</vt:lpwstr>
  </property>
  <property fmtid="{D5CDD505-2E9C-101B-9397-08002B2CF9AE}" pid="3" name="Classification">
    <vt:lpwstr>OFFICIAL</vt:lpwstr>
  </property>
  <property fmtid="{D5CDD505-2E9C-101B-9397-08002B2CF9AE}" pid="4" name="Visibility">
    <vt:lpwstr>NOT VISIBLE</vt:lpwstr>
  </property>
</Properties>
</file>