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0"/>
  </p:notesMasterIdLst>
  <p:sldIdLst>
    <p:sldId id="256" r:id="rId2"/>
    <p:sldId id="267" r:id="rId3"/>
    <p:sldId id="268" r:id="rId4"/>
    <p:sldId id="269" r:id="rId5"/>
    <p:sldId id="257" r:id="rId6"/>
    <p:sldId id="272" r:id="rId7"/>
    <p:sldId id="270" r:id="rId8"/>
    <p:sldId id="258" r:id="rId9"/>
    <p:sldId id="259" r:id="rId10"/>
    <p:sldId id="260" r:id="rId11"/>
    <p:sldId id="261" r:id="rId12"/>
    <p:sldId id="262" r:id="rId13"/>
    <p:sldId id="263" r:id="rId14"/>
    <p:sldId id="274" r:id="rId15"/>
    <p:sldId id="271" r:id="rId16"/>
    <p:sldId id="264" r:id="rId17"/>
    <p:sldId id="265" r:id="rId18"/>
    <p:sldId id="26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60ED72B-E933-4EC6-B206-45E0117ABC8E}">
          <p14:sldIdLst>
            <p14:sldId id="256"/>
            <p14:sldId id="267"/>
            <p14:sldId id="268"/>
            <p14:sldId id="269"/>
            <p14:sldId id="257"/>
            <p14:sldId id="272"/>
            <p14:sldId id="270"/>
            <p14:sldId id="258"/>
            <p14:sldId id="259"/>
            <p14:sldId id="260"/>
            <p14:sldId id="261"/>
            <p14:sldId id="262"/>
            <p14:sldId id="263"/>
            <p14:sldId id="274"/>
          </p14:sldIdLst>
        </p14:section>
        <p14:section name="Untitled Section" id="{061D6D3A-F56A-462D-BDAC-B5B65A662DBB}">
          <p14:sldIdLst>
            <p14:sldId id="271"/>
            <p14:sldId id="264"/>
            <p14:sldId id="265"/>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5C60A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934" autoAdjust="0"/>
    <p:restoredTop sz="69958" autoAdjust="0"/>
  </p:normalViewPr>
  <p:slideViewPr>
    <p:cSldViewPr snapToGrid="0">
      <p:cViewPr varScale="1">
        <p:scale>
          <a:sx n="82" d="100"/>
          <a:sy n="82" d="100"/>
        </p:scale>
        <p:origin x="17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9.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C2409E-81FE-4705-A639-0A90FD2BEFEF}"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854EEEEB-EFBE-4464-AA29-D22217026506}">
      <dgm:prSet/>
      <dgm:spPr/>
      <dgm:t>
        <a:bodyPr/>
        <a:lstStyle/>
        <a:p>
          <a:r>
            <a:rPr lang="en-IN" dirty="0"/>
            <a:t>Presentation overview</a:t>
          </a:r>
          <a:endParaRPr lang="en-US" dirty="0"/>
        </a:p>
      </dgm:t>
    </dgm:pt>
    <dgm:pt modelId="{3DF86091-9CB9-4178-95EE-BE4CDBB20D38}" type="parTrans" cxnId="{771F0AA2-BA0D-474B-BDCB-210842E2FC1D}">
      <dgm:prSet/>
      <dgm:spPr/>
      <dgm:t>
        <a:bodyPr/>
        <a:lstStyle/>
        <a:p>
          <a:endParaRPr lang="en-US"/>
        </a:p>
      </dgm:t>
    </dgm:pt>
    <dgm:pt modelId="{D5DA603A-E440-47C5-BBA2-0599CEC0E6D9}" type="sibTrans" cxnId="{771F0AA2-BA0D-474B-BDCB-210842E2FC1D}">
      <dgm:prSet/>
      <dgm:spPr/>
      <dgm:t>
        <a:bodyPr/>
        <a:lstStyle/>
        <a:p>
          <a:endParaRPr lang="en-US"/>
        </a:p>
      </dgm:t>
    </dgm:pt>
    <dgm:pt modelId="{361FE5E8-1DD4-4BC1-9871-33C40A628BF2}">
      <dgm:prSet/>
      <dgm:spPr/>
      <dgm:t>
        <a:bodyPr/>
        <a:lstStyle/>
        <a:p>
          <a:r>
            <a:rPr lang="en-GB"/>
            <a:t>Service description</a:t>
          </a:r>
          <a:endParaRPr lang="en-US"/>
        </a:p>
      </dgm:t>
    </dgm:pt>
    <dgm:pt modelId="{5A48F7DB-2217-4A05-9FB6-40C5CE7DEDFD}" type="parTrans" cxnId="{A1544CEC-33CC-403B-A97A-2CB8E8D29E6C}">
      <dgm:prSet/>
      <dgm:spPr/>
      <dgm:t>
        <a:bodyPr/>
        <a:lstStyle/>
        <a:p>
          <a:endParaRPr lang="en-US"/>
        </a:p>
      </dgm:t>
    </dgm:pt>
    <dgm:pt modelId="{1014A845-A9B4-47BD-A50C-A09D59C1CE8C}" type="sibTrans" cxnId="{A1544CEC-33CC-403B-A97A-2CB8E8D29E6C}">
      <dgm:prSet/>
      <dgm:spPr/>
      <dgm:t>
        <a:bodyPr/>
        <a:lstStyle/>
        <a:p>
          <a:endParaRPr lang="en-US"/>
        </a:p>
      </dgm:t>
    </dgm:pt>
    <dgm:pt modelId="{2D797FF9-1B03-480A-89AA-2BCD5C393A92}">
      <dgm:prSet/>
      <dgm:spPr/>
      <dgm:t>
        <a:bodyPr/>
        <a:lstStyle/>
        <a:p>
          <a:r>
            <a:rPr lang="en-US"/>
            <a:t>Mission, Aim, USP	</a:t>
          </a:r>
        </a:p>
      </dgm:t>
    </dgm:pt>
    <dgm:pt modelId="{6ED91D29-7628-4CD8-B80E-A31D106FCF67}" type="parTrans" cxnId="{F513F15B-0EEE-4A92-A382-FA23CC894F49}">
      <dgm:prSet/>
      <dgm:spPr/>
      <dgm:t>
        <a:bodyPr/>
        <a:lstStyle/>
        <a:p>
          <a:endParaRPr lang="en-US"/>
        </a:p>
      </dgm:t>
    </dgm:pt>
    <dgm:pt modelId="{30F14F1B-8FF5-488D-8988-CBF3C32C241C}" type="sibTrans" cxnId="{F513F15B-0EEE-4A92-A382-FA23CC894F49}">
      <dgm:prSet/>
      <dgm:spPr/>
      <dgm:t>
        <a:bodyPr/>
        <a:lstStyle/>
        <a:p>
          <a:endParaRPr lang="en-US"/>
        </a:p>
      </dgm:t>
    </dgm:pt>
    <dgm:pt modelId="{B62C4A81-8603-43A5-AB17-5A1B95C0A74D}">
      <dgm:prSet/>
      <dgm:spPr/>
      <dgm:t>
        <a:bodyPr/>
        <a:lstStyle/>
        <a:p>
          <a:r>
            <a:rPr lang="en-US"/>
            <a:t>Objectives	</a:t>
          </a:r>
        </a:p>
      </dgm:t>
    </dgm:pt>
    <dgm:pt modelId="{C7F87886-8D0B-4EBC-BC55-7FEFD0351B2A}" type="parTrans" cxnId="{74C21FFB-9E57-43ED-9307-A7336D4C9FE5}">
      <dgm:prSet/>
      <dgm:spPr/>
      <dgm:t>
        <a:bodyPr/>
        <a:lstStyle/>
        <a:p>
          <a:endParaRPr lang="en-US"/>
        </a:p>
      </dgm:t>
    </dgm:pt>
    <dgm:pt modelId="{E43665B2-D3F6-439C-85A5-ED7F532B9D0E}" type="sibTrans" cxnId="{74C21FFB-9E57-43ED-9307-A7336D4C9FE5}">
      <dgm:prSet/>
      <dgm:spPr/>
      <dgm:t>
        <a:bodyPr/>
        <a:lstStyle/>
        <a:p>
          <a:endParaRPr lang="en-US"/>
        </a:p>
      </dgm:t>
    </dgm:pt>
    <dgm:pt modelId="{75A3866E-CB42-4013-B1D1-3F9B7D085063}">
      <dgm:prSet/>
      <dgm:spPr/>
      <dgm:t>
        <a:bodyPr/>
        <a:lstStyle/>
        <a:p>
          <a:r>
            <a:rPr lang="en-US"/>
            <a:t>Legal Structure	</a:t>
          </a:r>
        </a:p>
      </dgm:t>
    </dgm:pt>
    <dgm:pt modelId="{6E3F163C-FA92-450F-83BC-C1203F0836DC}" type="parTrans" cxnId="{A435F680-C5DF-4363-B705-FC671797D377}">
      <dgm:prSet/>
      <dgm:spPr/>
      <dgm:t>
        <a:bodyPr/>
        <a:lstStyle/>
        <a:p>
          <a:endParaRPr lang="en-US"/>
        </a:p>
      </dgm:t>
    </dgm:pt>
    <dgm:pt modelId="{35C47191-33A2-405D-B395-6293C366B467}" type="sibTrans" cxnId="{A435F680-C5DF-4363-B705-FC671797D377}">
      <dgm:prSet/>
      <dgm:spPr/>
      <dgm:t>
        <a:bodyPr/>
        <a:lstStyle/>
        <a:p>
          <a:endParaRPr lang="en-US"/>
        </a:p>
      </dgm:t>
    </dgm:pt>
    <dgm:pt modelId="{9D1ACAD2-5AF6-47D2-82B2-705E4D003E47}">
      <dgm:prSet/>
      <dgm:spPr/>
      <dgm:t>
        <a:bodyPr/>
        <a:lstStyle/>
        <a:p>
          <a:r>
            <a:rPr lang="en-US"/>
            <a:t>Location And Target Market	</a:t>
          </a:r>
        </a:p>
      </dgm:t>
    </dgm:pt>
    <dgm:pt modelId="{790DBD75-8A7B-4B80-9C6B-03BAE69A43FA}" type="parTrans" cxnId="{6557BE36-92BE-4E5E-A97E-D27311038169}">
      <dgm:prSet/>
      <dgm:spPr/>
      <dgm:t>
        <a:bodyPr/>
        <a:lstStyle/>
        <a:p>
          <a:endParaRPr lang="en-US"/>
        </a:p>
      </dgm:t>
    </dgm:pt>
    <dgm:pt modelId="{DB223AFD-6E3A-412B-AC70-525D08A745CC}" type="sibTrans" cxnId="{6557BE36-92BE-4E5E-A97E-D27311038169}">
      <dgm:prSet/>
      <dgm:spPr/>
      <dgm:t>
        <a:bodyPr/>
        <a:lstStyle/>
        <a:p>
          <a:endParaRPr lang="en-US"/>
        </a:p>
      </dgm:t>
    </dgm:pt>
    <dgm:pt modelId="{427824FC-6623-40A2-ACE9-853C8B196207}">
      <dgm:prSet/>
      <dgm:spPr/>
      <dgm:t>
        <a:bodyPr/>
        <a:lstStyle/>
        <a:p>
          <a:r>
            <a:rPr lang="en-US"/>
            <a:t>Marketing And Branding	</a:t>
          </a:r>
        </a:p>
      </dgm:t>
    </dgm:pt>
    <dgm:pt modelId="{90FAD4EF-A522-46C9-BD72-12E4F24A0EBC}" type="parTrans" cxnId="{3ADA8D47-037E-4862-8D7D-F2BB3D7E687B}">
      <dgm:prSet/>
      <dgm:spPr/>
      <dgm:t>
        <a:bodyPr/>
        <a:lstStyle/>
        <a:p>
          <a:endParaRPr lang="en-US"/>
        </a:p>
      </dgm:t>
    </dgm:pt>
    <dgm:pt modelId="{6F1EDCF2-C631-445F-833D-D12D8E0F7B65}" type="sibTrans" cxnId="{3ADA8D47-037E-4862-8D7D-F2BB3D7E687B}">
      <dgm:prSet/>
      <dgm:spPr/>
      <dgm:t>
        <a:bodyPr/>
        <a:lstStyle/>
        <a:p>
          <a:endParaRPr lang="en-US"/>
        </a:p>
      </dgm:t>
    </dgm:pt>
    <dgm:pt modelId="{22A6478C-DC5C-4412-B7B6-EADB83425EA6}">
      <dgm:prSet/>
      <dgm:spPr/>
      <dgm:t>
        <a:bodyPr/>
        <a:lstStyle/>
        <a:p>
          <a:r>
            <a:rPr lang="en-US"/>
            <a:t>Marketing Examples For Pure Eco Cleaners	</a:t>
          </a:r>
        </a:p>
      </dgm:t>
    </dgm:pt>
    <dgm:pt modelId="{ED1C99BC-5789-4B16-B5B7-0AEB408D9B45}" type="parTrans" cxnId="{522C5D4E-21A5-4D66-9291-ADF7F51878A8}">
      <dgm:prSet/>
      <dgm:spPr/>
      <dgm:t>
        <a:bodyPr/>
        <a:lstStyle/>
        <a:p>
          <a:endParaRPr lang="en-US"/>
        </a:p>
      </dgm:t>
    </dgm:pt>
    <dgm:pt modelId="{D5DF11E1-DBCB-44C0-9723-D7F7A31F5F37}" type="sibTrans" cxnId="{522C5D4E-21A5-4D66-9291-ADF7F51878A8}">
      <dgm:prSet/>
      <dgm:spPr/>
      <dgm:t>
        <a:bodyPr/>
        <a:lstStyle/>
        <a:p>
          <a:endParaRPr lang="en-US"/>
        </a:p>
      </dgm:t>
    </dgm:pt>
    <dgm:pt modelId="{FC1555EA-8C13-4B2B-8757-36E972396AC4}">
      <dgm:prSet/>
      <dgm:spPr/>
      <dgm:t>
        <a:bodyPr/>
        <a:lstStyle/>
        <a:p>
          <a:r>
            <a:rPr lang="en-US"/>
            <a:t>HR Strategy	</a:t>
          </a:r>
        </a:p>
      </dgm:t>
    </dgm:pt>
    <dgm:pt modelId="{266D9712-888C-4732-939C-087547C65583}" type="parTrans" cxnId="{36455508-4723-4D25-8AEE-A2B45D18E9F4}">
      <dgm:prSet/>
      <dgm:spPr/>
      <dgm:t>
        <a:bodyPr/>
        <a:lstStyle/>
        <a:p>
          <a:endParaRPr lang="en-US"/>
        </a:p>
      </dgm:t>
    </dgm:pt>
    <dgm:pt modelId="{10E39F2A-FED6-4CF4-B9BE-BF7A0B9852C9}" type="sibTrans" cxnId="{36455508-4723-4D25-8AEE-A2B45D18E9F4}">
      <dgm:prSet/>
      <dgm:spPr/>
      <dgm:t>
        <a:bodyPr/>
        <a:lstStyle/>
        <a:p>
          <a:endParaRPr lang="en-US"/>
        </a:p>
      </dgm:t>
    </dgm:pt>
    <dgm:pt modelId="{9F63E348-7E2A-4FC0-AD27-674E5C4A8ED1}">
      <dgm:prSet/>
      <dgm:spPr/>
      <dgm:t>
        <a:bodyPr/>
        <a:lstStyle/>
        <a:p>
          <a:r>
            <a:rPr lang="en-US"/>
            <a:t>Financial Overview	</a:t>
          </a:r>
        </a:p>
      </dgm:t>
    </dgm:pt>
    <dgm:pt modelId="{78C4E9C1-5D26-4D69-ACAB-7288ED0B67E8}" type="parTrans" cxnId="{0090B765-46C3-4757-A080-65FEA8FF1318}">
      <dgm:prSet/>
      <dgm:spPr/>
      <dgm:t>
        <a:bodyPr/>
        <a:lstStyle/>
        <a:p>
          <a:endParaRPr lang="en-US"/>
        </a:p>
      </dgm:t>
    </dgm:pt>
    <dgm:pt modelId="{AF759E5D-627C-4902-83BD-ADB4244ED012}" type="sibTrans" cxnId="{0090B765-46C3-4757-A080-65FEA8FF1318}">
      <dgm:prSet/>
      <dgm:spPr/>
      <dgm:t>
        <a:bodyPr/>
        <a:lstStyle/>
        <a:p>
          <a:endParaRPr lang="en-US"/>
        </a:p>
      </dgm:t>
    </dgm:pt>
    <dgm:pt modelId="{3966EE27-621C-4150-AC3A-B5886E6A0330}">
      <dgm:prSet/>
      <dgm:spPr/>
      <dgm:t>
        <a:bodyPr/>
        <a:lstStyle/>
        <a:p>
          <a:r>
            <a:rPr lang="en-US"/>
            <a:t>SWOT Analysis	</a:t>
          </a:r>
        </a:p>
      </dgm:t>
    </dgm:pt>
    <dgm:pt modelId="{DBCDD604-5937-42F4-A090-74EE4533E07C}" type="parTrans" cxnId="{945B9536-2B7B-46EC-BBA6-C76B84F93B10}">
      <dgm:prSet/>
      <dgm:spPr/>
      <dgm:t>
        <a:bodyPr/>
        <a:lstStyle/>
        <a:p>
          <a:endParaRPr lang="en-US"/>
        </a:p>
      </dgm:t>
    </dgm:pt>
    <dgm:pt modelId="{8FD3D823-BEB7-4B2E-8E4A-F8B891043CA6}" type="sibTrans" cxnId="{945B9536-2B7B-46EC-BBA6-C76B84F93B10}">
      <dgm:prSet/>
      <dgm:spPr/>
      <dgm:t>
        <a:bodyPr/>
        <a:lstStyle/>
        <a:p>
          <a:endParaRPr lang="en-US"/>
        </a:p>
      </dgm:t>
    </dgm:pt>
    <dgm:pt modelId="{63EB3C9D-1022-4A7C-81BE-8FFB0E8E550B}">
      <dgm:prSet/>
      <dgm:spPr/>
      <dgm:t>
        <a:bodyPr/>
        <a:lstStyle/>
        <a:p>
          <a:r>
            <a:rPr lang="en-US"/>
            <a:t>Business Viability And Feasibility	</a:t>
          </a:r>
        </a:p>
      </dgm:t>
    </dgm:pt>
    <dgm:pt modelId="{4AB351B5-6249-4F4C-ACF7-44D385394547}" type="parTrans" cxnId="{BFAD97FB-8025-4566-B816-DA5D134A4190}">
      <dgm:prSet/>
      <dgm:spPr/>
      <dgm:t>
        <a:bodyPr/>
        <a:lstStyle/>
        <a:p>
          <a:endParaRPr lang="en-US"/>
        </a:p>
      </dgm:t>
    </dgm:pt>
    <dgm:pt modelId="{FB3DB10F-3893-445B-A396-D13839F7467D}" type="sibTrans" cxnId="{BFAD97FB-8025-4566-B816-DA5D134A4190}">
      <dgm:prSet/>
      <dgm:spPr/>
      <dgm:t>
        <a:bodyPr/>
        <a:lstStyle/>
        <a:p>
          <a:endParaRPr lang="en-US"/>
        </a:p>
      </dgm:t>
    </dgm:pt>
    <dgm:pt modelId="{98820A16-D249-4526-B642-4D1228CE472C}">
      <dgm:prSet/>
      <dgm:spPr/>
      <dgm:t>
        <a:bodyPr/>
        <a:lstStyle/>
        <a:p>
          <a:r>
            <a:rPr lang="en-US"/>
            <a:t>Summary	</a:t>
          </a:r>
        </a:p>
      </dgm:t>
    </dgm:pt>
    <dgm:pt modelId="{3D74C6E4-6892-4D4B-BB3D-78914683439E}" type="parTrans" cxnId="{C8CB541B-97E1-465E-8A6C-92ED949E76A2}">
      <dgm:prSet/>
      <dgm:spPr/>
      <dgm:t>
        <a:bodyPr/>
        <a:lstStyle/>
        <a:p>
          <a:endParaRPr lang="en-US"/>
        </a:p>
      </dgm:t>
    </dgm:pt>
    <dgm:pt modelId="{2C310B46-5018-4BCB-8EB8-04B4484BD9BE}" type="sibTrans" cxnId="{C8CB541B-97E1-465E-8A6C-92ED949E76A2}">
      <dgm:prSet/>
      <dgm:spPr/>
      <dgm:t>
        <a:bodyPr/>
        <a:lstStyle/>
        <a:p>
          <a:endParaRPr lang="en-US"/>
        </a:p>
      </dgm:t>
    </dgm:pt>
    <dgm:pt modelId="{1844EE35-72FF-4717-9A5C-DB92EBC33751}">
      <dgm:prSet/>
      <dgm:spPr/>
      <dgm:t>
        <a:bodyPr/>
        <a:lstStyle/>
        <a:p>
          <a:r>
            <a:rPr lang="en-US"/>
            <a:t>References	</a:t>
          </a:r>
        </a:p>
      </dgm:t>
    </dgm:pt>
    <dgm:pt modelId="{19F7B9FB-5794-4299-BCE3-C10CB9E3CCFA}" type="parTrans" cxnId="{BD7F597A-BAEF-424B-9E7D-C6D63CAAE2DB}">
      <dgm:prSet/>
      <dgm:spPr/>
      <dgm:t>
        <a:bodyPr/>
        <a:lstStyle/>
        <a:p>
          <a:endParaRPr lang="en-US"/>
        </a:p>
      </dgm:t>
    </dgm:pt>
    <dgm:pt modelId="{3F8B9DD2-06B2-4279-90D6-ACB731523347}" type="sibTrans" cxnId="{BD7F597A-BAEF-424B-9E7D-C6D63CAAE2DB}">
      <dgm:prSet/>
      <dgm:spPr/>
      <dgm:t>
        <a:bodyPr/>
        <a:lstStyle/>
        <a:p>
          <a:endParaRPr lang="en-US"/>
        </a:p>
      </dgm:t>
    </dgm:pt>
    <dgm:pt modelId="{68CAC339-8AE8-41A0-8784-7FD7D18A977D}" type="pres">
      <dgm:prSet presAssocID="{EAC2409E-81FE-4705-A639-0A90FD2BEFEF}" presName="Name0" presStyleCnt="0">
        <dgm:presLayoutVars>
          <dgm:dir/>
          <dgm:resizeHandles val="exact"/>
        </dgm:presLayoutVars>
      </dgm:prSet>
      <dgm:spPr/>
    </dgm:pt>
    <dgm:pt modelId="{50D5FEE0-1063-43E6-BE86-33E688EA19DC}" type="pres">
      <dgm:prSet presAssocID="{854EEEEB-EFBE-4464-AA29-D22217026506}" presName="node" presStyleLbl="node1" presStyleIdx="0" presStyleCnt="14">
        <dgm:presLayoutVars>
          <dgm:bulletEnabled val="1"/>
        </dgm:presLayoutVars>
      </dgm:prSet>
      <dgm:spPr/>
    </dgm:pt>
    <dgm:pt modelId="{AB7804FC-78AB-4C09-AA2C-34F389CE5364}" type="pres">
      <dgm:prSet presAssocID="{D5DA603A-E440-47C5-BBA2-0599CEC0E6D9}" presName="sibTrans" presStyleLbl="sibTrans1D1" presStyleIdx="0" presStyleCnt="13"/>
      <dgm:spPr/>
    </dgm:pt>
    <dgm:pt modelId="{60017114-605B-4BE8-8500-A5BC3E129B4C}" type="pres">
      <dgm:prSet presAssocID="{D5DA603A-E440-47C5-BBA2-0599CEC0E6D9}" presName="connectorText" presStyleLbl="sibTrans1D1" presStyleIdx="0" presStyleCnt="13"/>
      <dgm:spPr/>
    </dgm:pt>
    <dgm:pt modelId="{C8F72D37-0598-4DC0-85C1-B84B5B693B1C}" type="pres">
      <dgm:prSet presAssocID="{361FE5E8-1DD4-4BC1-9871-33C40A628BF2}" presName="node" presStyleLbl="node1" presStyleIdx="1" presStyleCnt="14">
        <dgm:presLayoutVars>
          <dgm:bulletEnabled val="1"/>
        </dgm:presLayoutVars>
      </dgm:prSet>
      <dgm:spPr/>
    </dgm:pt>
    <dgm:pt modelId="{C6F819A6-2F82-4C57-9DFF-36AE39EB5207}" type="pres">
      <dgm:prSet presAssocID="{1014A845-A9B4-47BD-A50C-A09D59C1CE8C}" presName="sibTrans" presStyleLbl="sibTrans1D1" presStyleIdx="1" presStyleCnt="13"/>
      <dgm:spPr/>
    </dgm:pt>
    <dgm:pt modelId="{46FEFCC7-97ED-427A-99F6-C4C23D0894F2}" type="pres">
      <dgm:prSet presAssocID="{1014A845-A9B4-47BD-A50C-A09D59C1CE8C}" presName="connectorText" presStyleLbl="sibTrans1D1" presStyleIdx="1" presStyleCnt="13"/>
      <dgm:spPr/>
    </dgm:pt>
    <dgm:pt modelId="{C552D3BB-8A3F-49FF-BDBF-2B22B5359ED2}" type="pres">
      <dgm:prSet presAssocID="{2D797FF9-1B03-480A-89AA-2BCD5C393A92}" presName="node" presStyleLbl="node1" presStyleIdx="2" presStyleCnt="14">
        <dgm:presLayoutVars>
          <dgm:bulletEnabled val="1"/>
        </dgm:presLayoutVars>
      </dgm:prSet>
      <dgm:spPr/>
    </dgm:pt>
    <dgm:pt modelId="{75814EB4-7F44-4371-8AA2-01B221956174}" type="pres">
      <dgm:prSet presAssocID="{30F14F1B-8FF5-488D-8988-CBF3C32C241C}" presName="sibTrans" presStyleLbl="sibTrans1D1" presStyleIdx="2" presStyleCnt="13"/>
      <dgm:spPr/>
    </dgm:pt>
    <dgm:pt modelId="{9110711A-1319-4C9B-8268-A9E30ADC33E2}" type="pres">
      <dgm:prSet presAssocID="{30F14F1B-8FF5-488D-8988-CBF3C32C241C}" presName="connectorText" presStyleLbl="sibTrans1D1" presStyleIdx="2" presStyleCnt="13"/>
      <dgm:spPr/>
    </dgm:pt>
    <dgm:pt modelId="{9A6E7E01-AA33-4AAF-A619-0028780A0D1D}" type="pres">
      <dgm:prSet presAssocID="{B62C4A81-8603-43A5-AB17-5A1B95C0A74D}" presName="node" presStyleLbl="node1" presStyleIdx="3" presStyleCnt="14">
        <dgm:presLayoutVars>
          <dgm:bulletEnabled val="1"/>
        </dgm:presLayoutVars>
      </dgm:prSet>
      <dgm:spPr/>
    </dgm:pt>
    <dgm:pt modelId="{03C26D32-9555-440D-8B2A-E0AA6AF17639}" type="pres">
      <dgm:prSet presAssocID="{E43665B2-D3F6-439C-85A5-ED7F532B9D0E}" presName="sibTrans" presStyleLbl="sibTrans1D1" presStyleIdx="3" presStyleCnt="13"/>
      <dgm:spPr/>
    </dgm:pt>
    <dgm:pt modelId="{145E2EFE-AEBD-4569-82EB-972F165B53E2}" type="pres">
      <dgm:prSet presAssocID="{E43665B2-D3F6-439C-85A5-ED7F532B9D0E}" presName="connectorText" presStyleLbl="sibTrans1D1" presStyleIdx="3" presStyleCnt="13"/>
      <dgm:spPr/>
    </dgm:pt>
    <dgm:pt modelId="{D76D752C-F4EA-4522-8A67-D521D0445058}" type="pres">
      <dgm:prSet presAssocID="{75A3866E-CB42-4013-B1D1-3F9B7D085063}" presName="node" presStyleLbl="node1" presStyleIdx="4" presStyleCnt="14">
        <dgm:presLayoutVars>
          <dgm:bulletEnabled val="1"/>
        </dgm:presLayoutVars>
      </dgm:prSet>
      <dgm:spPr/>
    </dgm:pt>
    <dgm:pt modelId="{8D404F08-DD5E-4BC1-861C-D4BF48526EFE}" type="pres">
      <dgm:prSet presAssocID="{35C47191-33A2-405D-B395-6293C366B467}" presName="sibTrans" presStyleLbl="sibTrans1D1" presStyleIdx="4" presStyleCnt="13"/>
      <dgm:spPr/>
    </dgm:pt>
    <dgm:pt modelId="{0406E17F-AF2D-4EB0-8F3C-027A30540929}" type="pres">
      <dgm:prSet presAssocID="{35C47191-33A2-405D-B395-6293C366B467}" presName="connectorText" presStyleLbl="sibTrans1D1" presStyleIdx="4" presStyleCnt="13"/>
      <dgm:spPr/>
    </dgm:pt>
    <dgm:pt modelId="{2171009F-AC4F-4E18-8B37-55B17642316C}" type="pres">
      <dgm:prSet presAssocID="{9D1ACAD2-5AF6-47D2-82B2-705E4D003E47}" presName="node" presStyleLbl="node1" presStyleIdx="5" presStyleCnt="14">
        <dgm:presLayoutVars>
          <dgm:bulletEnabled val="1"/>
        </dgm:presLayoutVars>
      </dgm:prSet>
      <dgm:spPr/>
    </dgm:pt>
    <dgm:pt modelId="{C7384862-0380-48AC-926C-7E369D906DEB}" type="pres">
      <dgm:prSet presAssocID="{DB223AFD-6E3A-412B-AC70-525D08A745CC}" presName="sibTrans" presStyleLbl="sibTrans1D1" presStyleIdx="5" presStyleCnt="13"/>
      <dgm:spPr/>
    </dgm:pt>
    <dgm:pt modelId="{77C1B534-5CCC-49F6-947C-BD4FFCFAC23F}" type="pres">
      <dgm:prSet presAssocID="{DB223AFD-6E3A-412B-AC70-525D08A745CC}" presName="connectorText" presStyleLbl="sibTrans1D1" presStyleIdx="5" presStyleCnt="13"/>
      <dgm:spPr/>
    </dgm:pt>
    <dgm:pt modelId="{F79F13FA-C0DD-4F7B-BBB7-778EC30B7D55}" type="pres">
      <dgm:prSet presAssocID="{427824FC-6623-40A2-ACE9-853C8B196207}" presName="node" presStyleLbl="node1" presStyleIdx="6" presStyleCnt="14">
        <dgm:presLayoutVars>
          <dgm:bulletEnabled val="1"/>
        </dgm:presLayoutVars>
      </dgm:prSet>
      <dgm:spPr/>
    </dgm:pt>
    <dgm:pt modelId="{A233F74D-C6B6-43A9-A36A-F1E163CE57EF}" type="pres">
      <dgm:prSet presAssocID="{6F1EDCF2-C631-445F-833D-D12D8E0F7B65}" presName="sibTrans" presStyleLbl="sibTrans1D1" presStyleIdx="6" presStyleCnt="13"/>
      <dgm:spPr/>
    </dgm:pt>
    <dgm:pt modelId="{62BD06D8-F83F-4713-84BE-8CB85D268C49}" type="pres">
      <dgm:prSet presAssocID="{6F1EDCF2-C631-445F-833D-D12D8E0F7B65}" presName="connectorText" presStyleLbl="sibTrans1D1" presStyleIdx="6" presStyleCnt="13"/>
      <dgm:spPr/>
    </dgm:pt>
    <dgm:pt modelId="{6EBFA007-23D8-45E5-92EA-620674334A64}" type="pres">
      <dgm:prSet presAssocID="{22A6478C-DC5C-4412-B7B6-EADB83425EA6}" presName="node" presStyleLbl="node1" presStyleIdx="7" presStyleCnt="14">
        <dgm:presLayoutVars>
          <dgm:bulletEnabled val="1"/>
        </dgm:presLayoutVars>
      </dgm:prSet>
      <dgm:spPr/>
    </dgm:pt>
    <dgm:pt modelId="{9D4CF1AF-353F-45F6-89B8-8E76990D5AE9}" type="pres">
      <dgm:prSet presAssocID="{D5DF11E1-DBCB-44C0-9723-D7F7A31F5F37}" presName="sibTrans" presStyleLbl="sibTrans1D1" presStyleIdx="7" presStyleCnt="13"/>
      <dgm:spPr/>
    </dgm:pt>
    <dgm:pt modelId="{7E13935D-4A79-4624-A3F2-1E6610E3E173}" type="pres">
      <dgm:prSet presAssocID="{D5DF11E1-DBCB-44C0-9723-D7F7A31F5F37}" presName="connectorText" presStyleLbl="sibTrans1D1" presStyleIdx="7" presStyleCnt="13"/>
      <dgm:spPr/>
    </dgm:pt>
    <dgm:pt modelId="{537A1C76-654D-47E7-8BCA-3B660B7EA6F2}" type="pres">
      <dgm:prSet presAssocID="{FC1555EA-8C13-4B2B-8757-36E972396AC4}" presName="node" presStyleLbl="node1" presStyleIdx="8" presStyleCnt="14">
        <dgm:presLayoutVars>
          <dgm:bulletEnabled val="1"/>
        </dgm:presLayoutVars>
      </dgm:prSet>
      <dgm:spPr/>
    </dgm:pt>
    <dgm:pt modelId="{2C4B089A-5C38-43FE-9E77-56946A227F12}" type="pres">
      <dgm:prSet presAssocID="{10E39F2A-FED6-4CF4-B9BE-BF7A0B9852C9}" presName="sibTrans" presStyleLbl="sibTrans1D1" presStyleIdx="8" presStyleCnt="13"/>
      <dgm:spPr/>
    </dgm:pt>
    <dgm:pt modelId="{DD7BC14B-D653-4A13-8512-13ADDD0D241C}" type="pres">
      <dgm:prSet presAssocID="{10E39F2A-FED6-4CF4-B9BE-BF7A0B9852C9}" presName="connectorText" presStyleLbl="sibTrans1D1" presStyleIdx="8" presStyleCnt="13"/>
      <dgm:spPr/>
    </dgm:pt>
    <dgm:pt modelId="{9F71F21A-DECB-4C44-8E76-09E8F6E0733C}" type="pres">
      <dgm:prSet presAssocID="{9F63E348-7E2A-4FC0-AD27-674E5C4A8ED1}" presName="node" presStyleLbl="node1" presStyleIdx="9" presStyleCnt="14">
        <dgm:presLayoutVars>
          <dgm:bulletEnabled val="1"/>
        </dgm:presLayoutVars>
      </dgm:prSet>
      <dgm:spPr/>
    </dgm:pt>
    <dgm:pt modelId="{BC5755F4-8CB6-4D67-A3EF-B172CCB71AAF}" type="pres">
      <dgm:prSet presAssocID="{AF759E5D-627C-4902-83BD-ADB4244ED012}" presName="sibTrans" presStyleLbl="sibTrans1D1" presStyleIdx="9" presStyleCnt="13"/>
      <dgm:spPr/>
    </dgm:pt>
    <dgm:pt modelId="{35C93258-84B8-4E01-8CF4-68285667C6F8}" type="pres">
      <dgm:prSet presAssocID="{AF759E5D-627C-4902-83BD-ADB4244ED012}" presName="connectorText" presStyleLbl="sibTrans1D1" presStyleIdx="9" presStyleCnt="13"/>
      <dgm:spPr/>
    </dgm:pt>
    <dgm:pt modelId="{338D4073-ABD2-4F11-BAA3-9006F5209A52}" type="pres">
      <dgm:prSet presAssocID="{3966EE27-621C-4150-AC3A-B5886E6A0330}" presName="node" presStyleLbl="node1" presStyleIdx="10" presStyleCnt="14">
        <dgm:presLayoutVars>
          <dgm:bulletEnabled val="1"/>
        </dgm:presLayoutVars>
      </dgm:prSet>
      <dgm:spPr/>
    </dgm:pt>
    <dgm:pt modelId="{EC2AAED6-33CB-446F-B787-6164FF4EFEBC}" type="pres">
      <dgm:prSet presAssocID="{8FD3D823-BEB7-4B2E-8E4A-F8B891043CA6}" presName="sibTrans" presStyleLbl="sibTrans1D1" presStyleIdx="10" presStyleCnt="13"/>
      <dgm:spPr/>
    </dgm:pt>
    <dgm:pt modelId="{36FF5A70-B078-4A6F-8788-10C7667E14A1}" type="pres">
      <dgm:prSet presAssocID="{8FD3D823-BEB7-4B2E-8E4A-F8B891043CA6}" presName="connectorText" presStyleLbl="sibTrans1D1" presStyleIdx="10" presStyleCnt="13"/>
      <dgm:spPr/>
    </dgm:pt>
    <dgm:pt modelId="{26B0AD5D-9EA0-4CD8-8B91-BF1B82E9C007}" type="pres">
      <dgm:prSet presAssocID="{63EB3C9D-1022-4A7C-81BE-8FFB0E8E550B}" presName="node" presStyleLbl="node1" presStyleIdx="11" presStyleCnt="14">
        <dgm:presLayoutVars>
          <dgm:bulletEnabled val="1"/>
        </dgm:presLayoutVars>
      </dgm:prSet>
      <dgm:spPr/>
    </dgm:pt>
    <dgm:pt modelId="{BB282D3F-A6AA-4C87-8791-8A5BFD6588AE}" type="pres">
      <dgm:prSet presAssocID="{FB3DB10F-3893-445B-A396-D13839F7467D}" presName="sibTrans" presStyleLbl="sibTrans1D1" presStyleIdx="11" presStyleCnt="13"/>
      <dgm:spPr/>
    </dgm:pt>
    <dgm:pt modelId="{10820165-12E7-4370-9560-0AFD2D4FE6EB}" type="pres">
      <dgm:prSet presAssocID="{FB3DB10F-3893-445B-A396-D13839F7467D}" presName="connectorText" presStyleLbl="sibTrans1D1" presStyleIdx="11" presStyleCnt="13"/>
      <dgm:spPr/>
    </dgm:pt>
    <dgm:pt modelId="{8B0D29C9-644C-4888-8B2F-69D3B9B810C9}" type="pres">
      <dgm:prSet presAssocID="{98820A16-D249-4526-B642-4D1228CE472C}" presName="node" presStyleLbl="node1" presStyleIdx="12" presStyleCnt="14">
        <dgm:presLayoutVars>
          <dgm:bulletEnabled val="1"/>
        </dgm:presLayoutVars>
      </dgm:prSet>
      <dgm:spPr/>
    </dgm:pt>
    <dgm:pt modelId="{83623DFA-521A-4DF9-9C9F-5133A8181C83}" type="pres">
      <dgm:prSet presAssocID="{2C310B46-5018-4BCB-8EB8-04B4484BD9BE}" presName="sibTrans" presStyleLbl="sibTrans1D1" presStyleIdx="12" presStyleCnt="13"/>
      <dgm:spPr/>
    </dgm:pt>
    <dgm:pt modelId="{5F9E23A4-B45A-4745-A29D-3948298AD9AA}" type="pres">
      <dgm:prSet presAssocID="{2C310B46-5018-4BCB-8EB8-04B4484BD9BE}" presName="connectorText" presStyleLbl="sibTrans1D1" presStyleIdx="12" presStyleCnt="13"/>
      <dgm:spPr/>
    </dgm:pt>
    <dgm:pt modelId="{24969EBE-0E62-4627-B740-F519E7F7B813}" type="pres">
      <dgm:prSet presAssocID="{1844EE35-72FF-4717-9A5C-DB92EBC33751}" presName="node" presStyleLbl="node1" presStyleIdx="13" presStyleCnt="14">
        <dgm:presLayoutVars>
          <dgm:bulletEnabled val="1"/>
        </dgm:presLayoutVars>
      </dgm:prSet>
      <dgm:spPr/>
    </dgm:pt>
  </dgm:ptLst>
  <dgm:cxnLst>
    <dgm:cxn modelId="{B8219701-E376-4820-81FD-5942D62B4DAA}" type="presOf" srcId="{D5DF11E1-DBCB-44C0-9723-D7F7A31F5F37}" destId="{9D4CF1AF-353F-45F6-89B8-8E76990D5AE9}" srcOrd="0" destOrd="0" presId="urn:microsoft.com/office/officeart/2016/7/layout/RepeatingBendingProcessNew"/>
    <dgm:cxn modelId="{7359E801-31C0-45E4-A387-FCBA4EE38023}" type="presOf" srcId="{E43665B2-D3F6-439C-85A5-ED7F532B9D0E}" destId="{03C26D32-9555-440D-8B2A-E0AA6AF17639}" srcOrd="0" destOrd="0" presId="urn:microsoft.com/office/officeart/2016/7/layout/RepeatingBendingProcessNew"/>
    <dgm:cxn modelId="{36455508-4723-4D25-8AEE-A2B45D18E9F4}" srcId="{EAC2409E-81FE-4705-A639-0A90FD2BEFEF}" destId="{FC1555EA-8C13-4B2B-8757-36E972396AC4}" srcOrd="8" destOrd="0" parTransId="{266D9712-888C-4732-939C-087547C65583}" sibTransId="{10E39F2A-FED6-4CF4-B9BE-BF7A0B9852C9}"/>
    <dgm:cxn modelId="{BB4ED008-41AB-4A3C-8753-C4FAF56EB74C}" type="presOf" srcId="{EAC2409E-81FE-4705-A639-0A90FD2BEFEF}" destId="{68CAC339-8AE8-41A0-8784-7FD7D18A977D}" srcOrd="0" destOrd="0" presId="urn:microsoft.com/office/officeart/2016/7/layout/RepeatingBendingProcessNew"/>
    <dgm:cxn modelId="{02280E0F-9D56-4B98-95AC-861335B7BBD1}" type="presOf" srcId="{427824FC-6623-40A2-ACE9-853C8B196207}" destId="{F79F13FA-C0DD-4F7B-BBB7-778EC30B7D55}" srcOrd="0" destOrd="0" presId="urn:microsoft.com/office/officeart/2016/7/layout/RepeatingBendingProcessNew"/>
    <dgm:cxn modelId="{779F190F-51A4-4DF7-9A2D-7428374CC554}" type="presOf" srcId="{30F14F1B-8FF5-488D-8988-CBF3C32C241C}" destId="{9110711A-1319-4C9B-8268-A9E30ADC33E2}" srcOrd="1" destOrd="0" presId="urn:microsoft.com/office/officeart/2016/7/layout/RepeatingBendingProcessNew"/>
    <dgm:cxn modelId="{C8CB541B-97E1-465E-8A6C-92ED949E76A2}" srcId="{EAC2409E-81FE-4705-A639-0A90FD2BEFEF}" destId="{98820A16-D249-4526-B642-4D1228CE472C}" srcOrd="12" destOrd="0" parTransId="{3D74C6E4-6892-4D4B-BB3D-78914683439E}" sibTransId="{2C310B46-5018-4BCB-8EB8-04B4484BD9BE}"/>
    <dgm:cxn modelId="{9C69341C-390D-4DF7-96B4-2BB88CE19F04}" type="presOf" srcId="{E43665B2-D3F6-439C-85A5-ED7F532B9D0E}" destId="{145E2EFE-AEBD-4569-82EB-972F165B53E2}" srcOrd="1" destOrd="0" presId="urn:microsoft.com/office/officeart/2016/7/layout/RepeatingBendingProcessNew"/>
    <dgm:cxn modelId="{7A94EC20-3CD2-435A-9256-386ED6E1BC37}" type="presOf" srcId="{361FE5E8-1DD4-4BC1-9871-33C40A628BF2}" destId="{C8F72D37-0598-4DC0-85C1-B84B5B693B1C}" srcOrd="0" destOrd="0" presId="urn:microsoft.com/office/officeart/2016/7/layout/RepeatingBendingProcessNew"/>
    <dgm:cxn modelId="{985CE929-D490-4476-AE2C-3EDEB3E39501}" type="presOf" srcId="{3966EE27-621C-4150-AC3A-B5886E6A0330}" destId="{338D4073-ABD2-4F11-BAA3-9006F5209A52}" srcOrd="0" destOrd="0" presId="urn:microsoft.com/office/officeart/2016/7/layout/RepeatingBendingProcessNew"/>
    <dgm:cxn modelId="{945B9536-2B7B-46EC-BBA6-C76B84F93B10}" srcId="{EAC2409E-81FE-4705-A639-0A90FD2BEFEF}" destId="{3966EE27-621C-4150-AC3A-B5886E6A0330}" srcOrd="10" destOrd="0" parTransId="{DBCDD604-5937-42F4-A090-74EE4533E07C}" sibTransId="{8FD3D823-BEB7-4B2E-8E4A-F8B891043CA6}"/>
    <dgm:cxn modelId="{6557BE36-92BE-4E5E-A97E-D27311038169}" srcId="{EAC2409E-81FE-4705-A639-0A90FD2BEFEF}" destId="{9D1ACAD2-5AF6-47D2-82B2-705E4D003E47}" srcOrd="5" destOrd="0" parTransId="{790DBD75-8A7B-4B80-9C6B-03BAE69A43FA}" sibTransId="{DB223AFD-6E3A-412B-AC70-525D08A745CC}"/>
    <dgm:cxn modelId="{7D151740-2025-4BD1-AB3B-9C82A2534212}" type="presOf" srcId="{1014A845-A9B4-47BD-A50C-A09D59C1CE8C}" destId="{46FEFCC7-97ED-427A-99F6-C4C23D0894F2}" srcOrd="1" destOrd="0" presId="urn:microsoft.com/office/officeart/2016/7/layout/RepeatingBendingProcessNew"/>
    <dgm:cxn modelId="{C498D045-2EF8-4009-AB94-205E1991FA0E}" type="presOf" srcId="{2C310B46-5018-4BCB-8EB8-04B4484BD9BE}" destId="{83623DFA-521A-4DF9-9C9F-5133A8181C83}" srcOrd="0" destOrd="0" presId="urn:microsoft.com/office/officeart/2016/7/layout/RepeatingBendingProcessNew"/>
    <dgm:cxn modelId="{895A2B46-4456-4A24-BDF3-C0F088B75C2D}" type="presOf" srcId="{FC1555EA-8C13-4B2B-8757-36E972396AC4}" destId="{537A1C76-654D-47E7-8BCA-3B660B7EA6F2}" srcOrd="0" destOrd="0" presId="urn:microsoft.com/office/officeart/2016/7/layout/RepeatingBendingProcessNew"/>
    <dgm:cxn modelId="{3ADA8D47-037E-4862-8D7D-F2BB3D7E687B}" srcId="{EAC2409E-81FE-4705-A639-0A90FD2BEFEF}" destId="{427824FC-6623-40A2-ACE9-853C8B196207}" srcOrd="6" destOrd="0" parTransId="{90FAD4EF-A522-46C9-BD72-12E4F24A0EBC}" sibTransId="{6F1EDCF2-C631-445F-833D-D12D8E0F7B65}"/>
    <dgm:cxn modelId="{3B5FF74B-5B9B-4EAA-A351-23BC2E98F64E}" type="presOf" srcId="{6F1EDCF2-C631-445F-833D-D12D8E0F7B65}" destId="{62BD06D8-F83F-4713-84BE-8CB85D268C49}" srcOrd="1" destOrd="0" presId="urn:microsoft.com/office/officeart/2016/7/layout/RepeatingBendingProcessNew"/>
    <dgm:cxn modelId="{291A1E4E-307C-4552-BD69-E1C41AC521A6}" type="presOf" srcId="{6F1EDCF2-C631-445F-833D-D12D8E0F7B65}" destId="{A233F74D-C6B6-43A9-A36A-F1E163CE57EF}" srcOrd="0" destOrd="0" presId="urn:microsoft.com/office/officeart/2016/7/layout/RepeatingBendingProcessNew"/>
    <dgm:cxn modelId="{522C5D4E-21A5-4D66-9291-ADF7F51878A8}" srcId="{EAC2409E-81FE-4705-A639-0A90FD2BEFEF}" destId="{22A6478C-DC5C-4412-B7B6-EADB83425EA6}" srcOrd="7" destOrd="0" parTransId="{ED1C99BC-5789-4B16-B5B7-0AEB408D9B45}" sibTransId="{D5DF11E1-DBCB-44C0-9723-D7F7A31F5F37}"/>
    <dgm:cxn modelId="{052C4658-9998-4022-AE58-E6E62C9309DD}" type="presOf" srcId="{9F63E348-7E2A-4FC0-AD27-674E5C4A8ED1}" destId="{9F71F21A-DECB-4C44-8E76-09E8F6E0733C}" srcOrd="0" destOrd="0" presId="urn:microsoft.com/office/officeart/2016/7/layout/RepeatingBendingProcessNew"/>
    <dgm:cxn modelId="{F513F15B-0EEE-4A92-A382-FA23CC894F49}" srcId="{EAC2409E-81FE-4705-A639-0A90FD2BEFEF}" destId="{2D797FF9-1B03-480A-89AA-2BCD5C393A92}" srcOrd="2" destOrd="0" parTransId="{6ED91D29-7628-4CD8-B80E-A31D106FCF67}" sibTransId="{30F14F1B-8FF5-488D-8988-CBF3C32C241C}"/>
    <dgm:cxn modelId="{784BB05E-4158-4504-A122-2CC260714922}" type="presOf" srcId="{8FD3D823-BEB7-4B2E-8E4A-F8B891043CA6}" destId="{EC2AAED6-33CB-446F-B787-6164FF4EFEBC}" srcOrd="0" destOrd="0" presId="urn:microsoft.com/office/officeart/2016/7/layout/RepeatingBendingProcessNew"/>
    <dgm:cxn modelId="{14065E63-2ACE-4A61-925A-FADCA0A8C6FF}" type="presOf" srcId="{63EB3C9D-1022-4A7C-81BE-8FFB0E8E550B}" destId="{26B0AD5D-9EA0-4CD8-8B91-BF1B82E9C007}" srcOrd="0" destOrd="0" presId="urn:microsoft.com/office/officeart/2016/7/layout/RepeatingBendingProcessNew"/>
    <dgm:cxn modelId="{0090B765-46C3-4757-A080-65FEA8FF1318}" srcId="{EAC2409E-81FE-4705-A639-0A90FD2BEFEF}" destId="{9F63E348-7E2A-4FC0-AD27-674E5C4A8ED1}" srcOrd="9" destOrd="0" parTransId="{78C4E9C1-5D26-4D69-ACAB-7288ED0B67E8}" sibTransId="{AF759E5D-627C-4902-83BD-ADB4244ED012}"/>
    <dgm:cxn modelId="{C845276B-0FD9-4282-B1BD-3FCFC9210F8A}" type="presOf" srcId="{9D1ACAD2-5AF6-47D2-82B2-705E4D003E47}" destId="{2171009F-AC4F-4E18-8B37-55B17642316C}" srcOrd="0" destOrd="0" presId="urn:microsoft.com/office/officeart/2016/7/layout/RepeatingBendingProcessNew"/>
    <dgm:cxn modelId="{B1335771-5AE2-4557-BE0C-59EF2E34588F}" type="presOf" srcId="{1014A845-A9B4-47BD-A50C-A09D59C1CE8C}" destId="{C6F819A6-2F82-4C57-9DFF-36AE39EB5207}" srcOrd="0" destOrd="0" presId="urn:microsoft.com/office/officeart/2016/7/layout/RepeatingBendingProcessNew"/>
    <dgm:cxn modelId="{B565B272-7637-4FE2-95EE-DAF1F995FE63}" type="presOf" srcId="{30F14F1B-8FF5-488D-8988-CBF3C32C241C}" destId="{75814EB4-7F44-4371-8AA2-01B221956174}" srcOrd="0" destOrd="0" presId="urn:microsoft.com/office/officeart/2016/7/layout/RepeatingBendingProcessNew"/>
    <dgm:cxn modelId="{D290B572-495A-4C9A-9FC8-B88AD9FAB710}" type="presOf" srcId="{D5DA603A-E440-47C5-BBA2-0599CEC0E6D9}" destId="{60017114-605B-4BE8-8500-A5BC3E129B4C}" srcOrd="1" destOrd="0" presId="urn:microsoft.com/office/officeart/2016/7/layout/RepeatingBendingProcessNew"/>
    <dgm:cxn modelId="{BD7F597A-BAEF-424B-9E7D-C6D63CAAE2DB}" srcId="{EAC2409E-81FE-4705-A639-0A90FD2BEFEF}" destId="{1844EE35-72FF-4717-9A5C-DB92EBC33751}" srcOrd="13" destOrd="0" parTransId="{19F7B9FB-5794-4299-BCE3-C10CB9E3CCFA}" sibTransId="{3F8B9DD2-06B2-4279-90D6-ACB731523347}"/>
    <dgm:cxn modelId="{E25B837D-133E-4647-B244-25E6B5FDD52E}" type="presOf" srcId="{1844EE35-72FF-4717-9A5C-DB92EBC33751}" destId="{24969EBE-0E62-4627-B740-F519E7F7B813}" srcOrd="0" destOrd="0" presId="urn:microsoft.com/office/officeart/2016/7/layout/RepeatingBendingProcessNew"/>
    <dgm:cxn modelId="{DA26B480-94D8-47B9-8B70-1C03396A19C8}" type="presOf" srcId="{DB223AFD-6E3A-412B-AC70-525D08A745CC}" destId="{C7384862-0380-48AC-926C-7E369D906DEB}" srcOrd="0" destOrd="0" presId="urn:microsoft.com/office/officeart/2016/7/layout/RepeatingBendingProcessNew"/>
    <dgm:cxn modelId="{A435F680-C5DF-4363-B705-FC671797D377}" srcId="{EAC2409E-81FE-4705-A639-0A90FD2BEFEF}" destId="{75A3866E-CB42-4013-B1D1-3F9B7D085063}" srcOrd="4" destOrd="0" parTransId="{6E3F163C-FA92-450F-83BC-C1203F0836DC}" sibTransId="{35C47191-33A2-405D-B395-6293C366B467}"/>
    <dgm:cxn modelId="{CB363D93-DBF3-4110-ABB3-F8E92037A684}" type="presOf" srcId="{2C310B46-5018-4BCB-8EB8-04B4484BD9BE}" destId="{5F9E23A4-B45A-4745-A29D-3948298AD9AA}" srcOrd="1" destOrd="0" presId="urn:microsoft.com/office/officeart/2016/7/layout/RepeatingBendingProcessNew"/>
    <dgm:cxn modelId="{69127995-0093-4DAA-94EB-B59CCE1FD666}" type="presOf" srcId="{10E39F2A-FED6-4CF4-B9BE-BF7A0B9852C9}" destId="{DD7BC14B-D653-4A13-8512-13ADDD0D241C}" srcOrd="1" destOrd="0" presId="urn:microsoft.com/office/officeart/2016/7/layout/RepeatingBendingProcessNew"/>
    <dgm:cxn modelId="{3210A899-1FCF-4D6B-8A6A-7A38F1118D98}" type="presOf" srcId="{8FD3D823-BEB7-4B2E-8E4A-F8B891043CA6}" destId="{36FF5A70-B078-4A6F-8788-10C7667E14A1}" srcOrd="1" destOrd="0" presId="urn:microsoft.com/office/officeart/2016/7/layout/RepeatingBendingProcessNew"/>
    <dgm:cxn modelId="{3791DA9C-DD04-4660-9167-C23639341F7C}" type="presOf" srcId="{22A6478C-DC5C-4412-B7B6-EADB83425EA6}" destId="{6EBFA007-23D8-45E5-92EA-620674334A64}" srcOrd="0" destOrd="0" presId="urn:microsoft.com/office/officeart/2016/7/layout/RepeatingBendingProcessNew"/>
    <dgm:cxn modelId="{771F0AA2-BA0D-474B-BDCB-210842E2FC1D}" srcId="{EAC2409E-81FE-4705-A639-0A90FD2BEFEF}" destId="{854EEEEB-EFBE-4464-AA29-D22217026506}" srcOrd="0" destOrd="0" parTransId="{3DF86091-9CB9-4178-95EE-BE4CDBB20D38}" sibTransId="{D5DA603A-E440-47C5-BBA2-0599CEC0E6D9}"/>
    <dgm:cxn modelId="{D132D7A2-DCC2-4B2F-9E9D-E98411A95871}" type="presOf" srcId="{98820A16-D249-4526-B642-4D1228CE472C}" destId="{8B0D29C9-644C-4888-8B2F-69D3B9B810C9}" srcOrd="0" destOrd="0" presId="urn:microsoft.com/office/officeart/2016/7/layout/RepeatingBendingProcessNew"/>
    <dgm:cxn modelId="{1B6841A4-A8E2-4EC3-A549-5D834DEDBEFA}" type="presOf" srcId="{B62C4A81-8603-43A5-AB17-5A1B95C0A74D}" destId="{9A6E7E01-AA33-4AAF-A619-0028780A0D1D}" srcOrd="0" destOrd="0" presId="urn:microsoft.com/office/officeart/2016/7/layout/RepeatingBendingProcessNew"/>
    <dgm:cxn modelId="{0F61EAA9-EC93-4183-ADB8-BC1D5CA0157E}" type="presOf" srcId="{FB3DB10F-3893-445B-A396-D13839F7467D}" destId="{10820165-12E7-4370-9560-0AFD2D4FE6EB}" srcOrd="1" destOrd="0" presId="urn:microsoft.com/office/officeart/2016/7/layout/RepeatingBendingProcessNew"/>
    <dgm:cxn modelId="{CCF55EAB-1644-4F58-89C4-FF5B1F8733F2}" type="presOf" srcId="{10E39F2A-FED6-4CF4-B9BE-BF7A0B9852C9}" destId="{2C4B089A-5C38-43FE-9E77-56946A227F12}" srcOrd="0" destOrd="0" presId="urn:microsoft.com/office/officeart/2016/7/layout/RepeatingBendingProcessNew"/>
    <dgm:cxn modelId="{BAB250B1-BB71-4494-B185-959306624827}" type="presOf" srcId="{FB3DB10F-3893-445B-A396-D13839F7467D}" destId="{BB282D3F-A6AA-4C87-8791-8A5BFD6588AE}" srcOrd="0" destOrd="0" presId="urn:microsoft.com/office/officeart/2016/7/layout/RepeatingBendingProcessNew"/>
    <dgm:cxn modelId="{97BC37C9-335F-45D4-95B6-95D3F89B6C98}" type="presOf" srcId="{2D797FF9-1B03-480A-89AA-2BCD5C393A92}" destId="{C552D3BB-8A3F-49FF-BDBF-2B22B5359ED2}" srcOrd="0" destOrd="0" presId="urn:microsoft.com/office/officeart/2016/7/layout/RepeatingBendingProcessNew"/>
    <dgm:cxn modelId="{D63D86D1-5035-4930-9015-71461E461098}" type="presOf" srcId="{35C47191-33A2-405D-B395-6293C366B467}" destId="{0406E17F-AF2D-4EB0-8F3C-027A30540929}" srcOrd="1" destOrd="0" presId="urn:microsoft.com/office/officeart/2016/7/layout/RepeatingBendingProcessNew"/>
    <dgm:cxn modelId="{7F279FD1-5D39-4891-86E9-9910B4BE3F77}" type="presOf" srcId="{D5DF11E1-DBCB-44C0-9723-D7F7A31F5F37}" destId="{7E13935D-4A79-4624-A3F2-1E6610E3E173}" srcOrd="1" destOrd="0" presId="urn:microsoft.com/office/officeart/2016/7/layout/RepeatingBendingProcessNew"/>
    <dgm:cxn modelId="{1F3BD4D2-D5B5-4C3F-BDE8-4BE81FB3FB75}" type="presOf" srcId="{854EEEEB-EFBE-4464-AA29-D22217026506}" destId="{50D5FEE0-1063-43E6-BE86-33E688EA19DC}" srcOrd="0" destOrd="0" presId="urn:microsoft.com/office/officeart/2016/7/layout/RepeatingBendingProcessNew"/>
    <dgm:cxn modelId="{0CD40CD6-6924-408E-ACF8-E0DAAA306335}" type="presOf" srcId="{D5DA603A-E440-47C5-BBA2-0599CEC0E6D9}" destId="{AB7804FC-78AB-4C09-AA2C-34F389CE5364}" srcOrd="0" destOrd="0" presId="urn:microsoft.com/office/officeart/2016/7/layout/RepeatingBendingProcessNew"/>
    <dgm:cxn modelId="{FAC751EB-1210-465D-B6AD-E06D9D3E0F35}" type="presOf" srcId="{AF759E5D-627C-4902-83BD-ADB4244ED012}" destId="{BC5755F4-8CB6-4D67-A3EF-B172CCB71AAF}" srcOrd="0" destOrd="0" presId="urn:microsoft.com/office/officeart/2016/7/layout/RepeatingBendingProcessNew"/>
    <dgm:cxn modelId="{A1544CEC-33CC-403B-A97A-2CB8E8D29E6C}" srcId="{EAC2409E-81FE-4705-A639-0A90FD2BEFEF}" destId="{361FE5E8-1DD4-4BC1-9871-33C40A628BF2}" srcOrd="1" destOrd="0" parTransId="{5A48F7DB-2217-4A05-9FB6-40C5CE7DEDFD}" sibTransId="{1014A845-A9B4-47BD-A50C-A09D59C1CE8C}"/>
    <dgm:cxn modelId="{C1355AED-7C8D-406B-ADE2-117D511B6466}" type="presOf" srcId="{75A3866E-CB42-4013-B1D1-3F9B7D085063}" destId="{D76D752C-F4EA-4522-8A67-D521D0445058}" srcOrd="0" destOrd="0" presId="urn:microsoft.com/office/officeart/2016/7/layout/RepeatingBendingProcessNew"/>
    <dgm:cxn modelId="{0B747AF1-9802-4155-B5E6-BF094BA374FA}" type="presOf" srcId="{DB223AFD-6E3A-412B-AC70-525D08A745CC}" destId="{77C1B534-5CCC-49F6-947C-BD4FFCFAC23F}" srcOrd="1" destOrd="0" presId="urn:microsoft.com/office/officeart/2016/7/layout/RepeatingBendingProcessNew"/>
    <dgm:cxn modelId="{41BB2AF2-23E0-4F5A-A215-1FE88DD8E33F}" type="presOf" srcId="{35C47191-33A2-405D-B395-6293C366B467}" destId="{8D404F08-DD5E-4BC1-861C-D4BF48526EFE}" srcOrd="0" destOrd="0" presId="urn:microsoft.com/office/officeart/2016/7/layout/RepeatingBendingProcessNew"/>
    <dgm:cxn modelId="{F3D8C1F9-8292-4290-9FC1-760FC0E0C447}" type="presOf" srcId="{AF759E5D-627C-4902-83BD-ADB4244ED012}" destId="{35C93258-84B8-4E01-8CF4-68285667C6F8}" srcOrd="1" destOrd="0" presId="urn:microsoft.com/office/officeart/2016/7/layout/RepeatingBendingProcessNew"/>
    <dgm:cxn modelId="{74C21FFB-9E57-43ED-9307-A7336D4C9FE5}" srcId="{EAC2409E-81FE-4705-A639-0A90FD2BEFEF}" destId="{B62C4A81-8603-43A5-AB17-5A1B95C0A74D}" srcOrd="3" destOrd="0" parTransId="{C7F87886-8D0B-4EBC-BC55-7FEFD0351B2A}" sibTransId="{E43665B2-D3F6-439C-85A5-ED7F532B9D0E}"/>
    <dgm:cxn modelId="{BFAD97FB-8025-4566-B816-DA5D134A4190}" srcId="{EAC2409E-81FE-4705-A639-0A90FD2BEFEF}" destId="{63EB3C9D-1022-4A7C-81BE-8FFB0E8E550B}" srcOrd="11" destOrd="0" parTransId="{4AB351B5-6249-4F4C-ACF7-44D385394547}" sibTransId="{FB3DB10F-3893-445B-A396-D13839F7467D}"/>
    <dgm:cxn modelId="{E35F34DF-61DF-4C7C-8A92-19BA154A8004}" type="presParOf" srcId="{68CAC339-8AE8-41A0-8784-7FD7D18A977D}" destId="{50D5FEE0-1063-43E6-BE86-33E688EA19DC}" srcOrd="0" destOrd="0" presId="urn:microsoft.com/office/officeart/2016/7/layout/RepeatingBendingProcessNew"/>
    <dgm:cxn modelId="{8E313B6F-A9DE-4268-8215-5903CFCF3598}" type="presParOf" srcId="{68CAC339-8AE8-41A0-8784-7FD7D18A977D}" destId="{AB7804FC-78AB-4C09-AA2C-34F389CE5364}" srcOrd="1" destOrd="0" presId="urn:microsoft.com/office/officeart/2016/7/layout/RepeatingBendingProcessNew"/>
    <dgm:cxn modelId="{4422912A-365D-488B-AE30-9622120A872A}" type="presParOf" srcId="{AB7804FC-78AB-4C09-AA2C-34F389CE5364}" destId="{60017114-605B-4BE8-8500-A5BC3E129B4C}" srcOrd="0" destOrd="0" presId="urn:microsoft.com/office/officeart/2016/7/layout/RepeatingBendingProcessNew"/>
    <dgm:cxn modelId="{6A9B8E62-A2B7-4031-B096-EF484C804249}" type="presParOf" srcId="{68CAC339-8AE8-41A0-8784-7FD7D18A977D}" destId="{C8F72D37-0598-4DC0-85C1-B84B5B693B1C}" srcOrd="2" destOrd="0" presId="urn:microsoft.com/office/officeart/2016/7/layout/RepeatingBendingProcessNew"/>
    <dgm:cxn modelId="{C494DA39-E948-4319-9CBD-8B0DD831C8F6}" type="presParOf" srcId="{68CAC339-8AE8-41A0-8784-7FD7D18A977D}" destId="{C6F819A6-2F82-4C57-9DFF-36AE39EB5207}" srcOrd="3" destOrd="0" presId="urn:microsoft.com/office/officeart/2016/7/layout/RepeatingBendingProcessNew"/>
    <dgm:cxn modelId="{E55E3323-15A1-495B-A5D2-DD0B732E600F}" type="presParOf" srcId="{C6F819A6-2F82-4C57-9DFF-36AE39EB5207}" destId="{46FEFCC7-97ED-427A-99F6-C4C23D0894F2}" srcOrd="0" destOrd="0" presId="urn:microsoft.com/office/officeart/2016/7/layout/RepeatingBendingProcessNew"/>
    <dgm:cxn modelId="{AEB6C37A-111E-4174-99DB-083219A3CB03}" type="presParOf" srcId="{68CAC339-8AE8-41A0-8784-7FD7D18A977D}" destId="{C552D3BB-8A3F-49FF-BDBF-2B22B5359ED2}" srcOrd="4" destOrd="0" presId="urn:microsoft.com/office/officeart/2016/7/layout/RepeatingBendingProcessNew"/>
    <dgm:cxn modelId="{BAD8C5C3-CB68-47BE-8637-E9A1D3B9157F}" type="presParOf" srcId="{68CAC339-8AE8-41A0-8784-7FD7D18A977D}" destId="{75814EB4-7F44-4371-8AA2-01B221956174}" srcOrd="5" destOrd="0" presId="urn:microsoft.com/office/officeart/2016/7/layout/RepeatingBendingProcessNew"/>
    <dgm:cxn modelId="{08148051-F3DA-4F32-87C6-493100F56092}" type="presParOf" srcId="{75814EB4-7F44-4371-8AA2-01B221956174}" destId="{9110711A-1319-4C9B-8268-A9E30ADC33E2}" srcOrd="0" destOrd="0" presId="urn:microsoft.com/office/officeart/2016/7/layout/RepeatingBendingProcessNew"/>
    <dgm:cxn modelId="{25FF5892-CC62-4884-A8C7-6C1DB8305242}" type="presParOf" srcId="{68CAC339-8AE8-41A0-8784-7FD7D18A977D}" destId="{9A6E7E01-AA33-4AAF-A619-0028780A0D1D}" srcOrd="6" destOrd="0" presId="urn:microsoft.com/office/officeart/2016/7/layout/RepeatingBendingProcessNew"/>
    <dgm:cxn modelId="{117C58AA-54CD-4D65-8EA8-BB751F4DEDC0}" type="presParOf" srcId="{68CAC339-8AE8-41A0-8784-7FD7D18A977D}" destId="{03C26D32-9555-440D-8B2A-E0AA6AF17639}" srcOrd="7" destOrd="0" presId="urn:microsoft.com/office/officeart/2016/7/layout/RepeatingBendingProcessNew"/>
    <dgm:cxn modelId="{1AC65E8C-D794-4C6B-8D3E-D1024AF73F7E}" type="presParOf" srcId="{03C26D32-9555-440D-8B2A-E0AA6AF17639}" destId="{145E2EFE-AEBD-4569-82EB-972F165B53E2}" srcOrd="0" destOrd="0" presId="urn:microsoft.com/office/officeart/2016/7/layout/RepeatingBendingProcessNew"/>
    <dgm:cxn modelId="{C9AFCC2E-DB19-4449-80EE-79D90C4B8DAF}" type="presParOf" srcId="{68CAC339-8AE8-41A0-8784-7FD7D18A977D}" destId="{D76D752C-F4EA-4522-8A67-D521D0445058}" srcOrd="8" destOrd="0" presId="urn:microsoft.com/office/officeart/2016/7/layout/RepeatingBendingProcessNew"/>
    <dgm:cxn modelId="{C30BF2F0-A9A4-468D-9F98-067A4B5FDDCC}" type="presParOf" srcId="{68CAC339-8AE8-41A0-8784-7FD7D18A977D}" destId="{8D404F08-DD5E-4BC1-861C-D4BF48526EFE}" srcOrd="9" destOrd="0" presId="urn:microsoft.com/office/officeart/2016/7/layout/RepeatingBendingProcessNew"/>
    <dgm:cxn modelId="{0EAACDCC-3C47-430D-A207-67B45D803806}" type="presParOf" srcId="{8D404F08-DD5E-4BC1-861C-D4BF48526EFE}" destId="{0406E17F-AF2D-4EB0-8F3C-027A30540929}" srcOrd="0" destOrd="0" presId="urn:microsoft.com/office/officeart/2016/7/layout/RepeatingBendingProcessNew"/>
    <dgm:cxn modelId="{55C8BFF9-0679-4723-9AF7-01F1267CD8E0}" type="presParOf" srcId="{68CAC339-8AE8-41A0-8784-7FD7D18A977D}" destId="{2171009F-AC4F-4E18-8B37-55B17642316C}" srcOrd="10" destOrd="0" presId="urn:microsoft.com/office/officeart/2016/7/layout/RepeatingBendingProcessNew"/>
    <dgm:cxn modelId="{D908BB07-2C78-4318-B18A-15B171897B24}" type="presParOf" srcId="{68CAC339-8AE8-41A0-8784-7FD7D18A977D}" destId="{C7384862-0380-48AC-926C-7E369D906DEB}" srcOrd="11" destOrd="0" presId="urn:microsoft.com/office/officeart/2016/7/layout/RepeatingBendingProcessNew"/>
    <dgm:cxn modelId="{4C5D339E-98EC-4521-A479-E7509C518506}" type="presParOf" srcId="{C7384862-0380-48AC-926C-7E369D906DEB}" destId="{77C1B534-5CCC-49F6-947C-BD4FFCFAC23F}" srcOrd="0" destOrd="0" presId="urn:microsoft.com/office/officeart/2016/7/layout/RepeatingBendingProcessNew"/>
    <dgm:cxn modelId="{8CCD8FD1-897C-410E-BF59-9FEF711EAB14}" type="presParOf" srcId="{68CAC339-8AE8-41A0-8784-7FD7D18A977D}" destId="{F79F13FA-C0DD-4F7B-BBB7-778EC30B7D55}" srcOrd="12" destOrd="0" presId="urn:microsoft.com/office/officeart/2016/7/layout/RepeatingBendingProcessNew"/>
    <dgm:cxn modelId="{B0653F6F-75C5-48C2-95E1-A6A64260BA14}" type="presParOf" srcId="{68CAC339-8AE8-41A0-8784-7FD7D18A977D}" destId="{A233F74D-C6B6-43A9-A36A-F1E163CE57EF}" srcOrd="13" destOrd="0" presId="urn:microsoft.com/office/officeart/2016/7/layout/RepeatingBendingProcessNew"/>
    <dgm:cxn modelId="{9B465E6F-3E64-41A0-BEB4-13276AF70D13}" type="presParOf" srcId="{A233F74D-C6B6-43A9-A36A-F1E163CE57EF}" destId="{62BD06D8-F83F-4713-84BE-8CB85D268C49}" srcOrd="0" destOrd="0" presId="urn:microsoft.com/office/officeart/2016/7/layout/RepeatingBendingProcessNew"/>
    <dgm:cxn modelId="{E25EED56-374E-4625-8781-F858F7E4C369}" type="presParOf" srcId="{68CAC339-8AE8-41A0-8784-7FD7D18A977D}" destId="{6EBFA007-23D8-45E5-92EA-620674334A64}" srcOrd="14" destOrd="0" presId="urn:microsoft.com/office/officeart/2016/7/layout/RepeatingBendingProcessNew"/>
    <dgm:cxn modelId="{5A10FE27-AFE8-42EA-A9AF-C64BC7BE30D3}" type="presParOf" srcId="{68CAC339-8AE8-41A0-8784-7FD7D18A977D}" destId="{9D4CF1AF-353F-45F6-89B8-8E76990D5AE9}" srcOrd="15" destOrd="0" presId="urn:microsoft.com/office/officeart/2016/7/layout/RepeatingBendingProcessNew"/>
    <dgm:cxn modelId="{AEF43070-C8A9-41D6-94FD-AAEE28F406AA}" type="presParOf" srcId="{9D4CF1AF-353F-45F6-89B8-8E76990D5AE9}" destId="{7E13935D-4A79-4624-A3F2-1E6610E3E173}" srcOrd="0" destOrd="0" presId="urn:microsoft.com/office/officeart/2016/7/layout/RepeatingBendingProcessNew"/>
    <dgm:cxn modelId="{3DFB31F1-D67B-4E5B-895E-A80F91859141}" type="presParOf" srcId="{68CAC339-8AE8-41A0-8784-7FD7D18A977D}" destId="{537A1C76-654D-47E7-8BCA-3B660B7EA6F2}" srcOrd="16" destOrd="0" presId="urn:microsoft.com/office/officeart/2016/7/layout/RepeatingBendingProcessNew"/>
    <dgm:cxn modelId="{CC6DD81F-0537-4AED-B6C7-7519E4552CEE}" type="presParOf" srcId="{68CAC339-8AE8-41A0-8784-7FD7D18A977D}" destId="{2C4B089A-5C38-43FE-9E77-56946A227F12}" srcOrd="17" destOrd="0" presId="urn:microsoft.com/office/officeart/2016/7/layout/RepeatingBendingProcessNew"/>
    <dgm:cxn modelId="{88F622AA-3933-436F-80B8-FC0EE82F6A67}" type="presParOf" srcId="{2C4B089A-5C38-43FE-9E77-56946A227F12}" destId="{DD7BC14B-D653-4A13-8512-13ADDD0D241C}" srcOrd="0" destOrd="0" presId="urn:microsoft.com/office/officeart/2016/7/layout/RepeatingBendingProcessNew"/>
    <dgm:cxn modelId="{1CDB0AAD-14C0-48B0-A95A-89BEB0DB16F9}" type="presParOf" srcId="{68CAC339-8AE8-41A0-8784-7FD7D18A977D}" destId="{9F71F21A-DECB-4C44-8E76-09E8F6E0733C}" srcOrd="18" destOrd="0" presId="urn:microsoft.com/office/officeart/2016/7/layout/RepeatingBendingProcessNew"/>
    <dgm:cxn modelId="{E3AFDB42-60AA-43E3-8698-6A4396C96B05}" type="presParOf" srcId="{68CAC339-8AE8-41A0-8784-7FD7D18A977D}" destId="{BC5755F4-8CB6-4D67-A3EF-B172CCB71AAF}" srcOrd="19" destOrd="0" presId="urn:microsoft.com/office/officeart/2016/7/layout/RepeatingBendingProcessNew"/>
    <dgm:cxn modelId="{A53E3634-6720-4A24-8D16-AE299B2359ED}" type="presParOf" srcId="{BC5755F4-8CB6-4D67-A3EF-B172CCB71AAF}" destId="{35C93258-84B8-4E01-8CF4-68285667C6F8}" srcOrd="0" destOrd="0" presId="urn:microsoft.com/office/officeart/2016/7/layout/RepeatingBendingProcessNew"/>
    <dgm:cxn modelId="{10CA7EA2-93F3-4A82-BD37-2BA604F30E3D}" type="presParOf" srcId="{68CAC339-8AE8-41A0-8784-7FD7D18A977D}" destId="{338D4073-ABD2-4F11-BAA3-9006F5209A52}" srcOrd="20" destOrd="0" presId="urn:microsoft.com/office/officeart/2016/7/layout/RepeatingBendingProcessNew"/>
    <dgm:cxn modelId="{E9BF5297-FEF8-48C9-903C-B444EBE09950}" type="presParOf" srcId="{68CAC339-8AE8-41A0-8784-7FD7D18A977D}" destId="{EC2AAED6-33CB-446F-B787-6164FF4EFEBC}" srcOrd="21" destOrd="0" presId="urn:microsoft.com/office/officeart/2016/7/layout/RepeatingBendingProcessNew"/>
    <dgm:cxn modelId="{FE32BDF8-D3EF-4CD4-9BCE-067840C68B8E}" type="presParOf" srcId="{EC2AAED6-33CB-446F-B787-6164FF4EFEBC}" destId="{36FF5A70-B078-4A6F-8788-10C7667E14A1}" srcOrd="0" destOrd="0" presId="urn:microsoft.com/office/officeart/2016/7/layout/RepeatingBendingProcessNew"/>
    <dgm:cxn modelId="{9ECC7E46-5AE0-4302-91C8-D2672C1FC565}" type="presParOf" srcId="{68CAC339-8AE8-41A0-8784-7FD7D18A977D}" destId="{26B0AD5D-9EA0-4CD8-8B91-BF1B82E9C007}" srcOrd="22" destOrd="0" presId="urn:microsoft.com/office/officeart/2016/7/layout/RepeatingBendingProcessNew"/>
    <dgm:cxn modelId="{C7D051B4-815C-4D22-B9F1-9F85D5B11FF5}" type="presParOf" srcId="{68CAC339-8AE8-41A0-8784-7FD7D18A977D}" destId="{BB282D3F-A6AA-4C87-8791-8A5BFD6588AE}" srcOrd="23" destOrd="0" presId="urn:microsoft.com/office/officeart/2016/7/layout/RepeatingBendingProcessNew"/>
    <dgm:cxn modelId="{22DDD320-8655-4BA3-9079-AE8E64A1669F}" type="presParOf" srcId="{BB282D3F-A6AA-4C87-8791-8A5BFD6588AE}" destId="{10820165-12E7-4370-9560-0AFD2D4FE6EB}" srcOrd="0" destOrd="0" presId="urn:microsoft.com/office/officeart/2016/7/layout/RepeatingBendingProcessNew"/>
    <dgm:cxn modelId="{5B795B63-B8D3-45F9-94F0-489B801A6D29}" type="presParOf" srcId="{68CAC339-8AE8-41A0-8784-7FD7D18A977D}" destId="{8B0D29C9-644C-4888-8B2F-69D3B9B810C9}" srcOrd="24" destOrd="0" presId="urn:microsoft.com/office/officeart/2016/7/layout/RepeatingBendingProcessNew"/>
    <dgm:cxn modelId="{50B3B3E5-67A1-458F-8595-EDE39C4C3704}" type="presParOf" srcId="{68CAC339-8AE8-41A0-8784-7FD7D18A977D}" destId="{83623DFA-521A-4DF9-9C9F-5133A8181C83}" srcOrd="25" destOrd="0" presId="urn:microsoft.com/office/officeart/2016/7/layout/RepeatingBendingProcessNew"/>
    <dgm:cxn modelId="{4D661057-E6D7-4E8E-8B4F-4BBB501F53C3}" type="presParOf" srcId="{83623DFA-521A-4DF9-9C9F-5133A8181C83}" destId="{5F9E23A4-B45A-4745-A29D-3948298AD9AA}" srcOrd="0" destOrd="0" presId="urn:microsoft.com/office/officeart/2016/7/layout/RepeatingBendingProcessNew"/>
    <dgm:cxn modelId="{31F8F7BE-7AAB-4BCC-A95C-CB71F099FEAF}" type="presParOf" srcId="{68CAC339-8AE8-41A0-8784-7FD7D18A977D}" destId="{24969EBE-0E62-4627-B740-F519E7F7B813}" srcOrd="2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323F86-0871-45C1-819D-6D93EC5398B8}"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26190620-F768-4A3E-A864-F3FD51679037}">
      <dgm:prSet/>
      <dgm:spPr/>
      <dgm:t>
        <a:bodyPr/>
        <a:lstStyle/>
        <a:p>
          <a:r>
            <a:rPr lang="en-US" b="1" i="0"/>
            <a:t>Eco-Friendly Focus</a:t>
          </a:r>
          <a:r>
            <a:rPr lang="en-US" b="0" i="0"/>
            <a:t>: Providing sustainable and environmentally conscious residential cleaning services using non-toxic, biodegradable products.</a:t>
          </a:r>
          <a:endParaRPr lang="en-US"/>
        </a:p>
      </dgm:t>
    </dgm:pt>
    <dgm:pt modelId="{24D164CE-80A7-4E70-97E0-61D78D4AEBAD}" type="parTrans" cxnId="{8A286DA9-13F6-4455-BD2C-39BE83623B85}">
      <dgm:prSet/>
      <dgm:spPr/>
      <dgm:t>
        <a:bodyPr/>
        <a:lstStyle/>
        <a:p>
          <a:endParaRPr lang="en-US"/>
        </a:p>
      </dgm:t>
    </dgm:pt>
    <dgm:pt modelId="{E38AEFD0-3202-4FC7-A8C8-077BFFB7BD23}" type="sibTrans" cxnId="{8A286DA9-13F6-4455-BD2C-39BE83623B85}">
      <dgm:prSet/>
      <dgm:spPr/>
      <dgm:t>
        <a:bodyPr/>
        <a:lstStyle/>
        <a:p>
          <a:endParaRPr lang="en-US"/>
        </a:p>
      </dgm:t>
    </dgm:pt>
    <dgm:pt modelId="{53778819-45F0-44A9-9156-CB2A9361EDFA}">
      <dgm:prSet/>
      <dgm:spPr/>
      <dgm:t>
        <a:bodyPr/>
        <a:lstStyle/>
        <a:p>
          <a:r>
            <a:rPr lang="en-US" b="1" i="0" dirty="0"/>
            <a:t>High-Quality Standards</a:t>
          </a:r>
          <a:r>
            <a:rPr lang="en-US" b="0" i="0" dirty="0"/>
            <a:t>: Ensuring exceptional cleanliness and attention to detail adapted to each client’s needs.</a:t>
          </a:r>
          <a:endParaRPr lang="en-US" dirty="0"/>
        </a:p>
      </dgm:t>
    </dgm:pt>
    <dgm:pt modelId="{BD5BE454-F2FE-4D66-BE48-4E82833E081E}" type="parTrans" cxnId="{9905139C-C0B0-4042-B822-AE92F064DDB4}">
      <dgm:prSet/>
      <dgm:spPr/>
      <dgm:t>
        <a:bodyPr/>
        <a:lstStyle/>
        <a:p>
          <a:endParaRPr lang="en-US"/>
        </a:p>
      </dgm:t>
    </dgm:pt>
    <dgm:pt modelId="{87359E6F-44C7-49AE-B483-4837CEFFEAEB}" type="sibTrans" cxnId="{9905139C-C0B0-4042-B822-AE92F064DDB4}">
      <dgm:prSet/>
      <dgm:spPr/>
      <dgm:t>
        <a:bodyPr/>
        <a:lstStyle/>
        <a:p>
          <a:endParaRPr lang="en-US"/>
        </a:p>
      </dgm:t>
    </dgm:pt>
    <dgm:pt modelId="{CE0B4265-8B45-49DE-B632-32D5D08194FF}">
      <dgm:prSet/>
      <dgm:spPr/>
      <dgm:t>
        <a:bodyPr/>
        <a:lstStyle/>
        <a:p>
          <a:r>
            <a:rPr lang="en-US" b="1" i="0"/>
            <a:t>Local and Reliable</a:t>
          </a:r>
          <a:r>
            <a:rPr lang="en-US" b="0" i="0"/>
            <a:t>: Based in Abertillery, serving local communities with trustworthy, professional cleaners.</a:t>
          </a:r>
          <a:endParaRPr lang="en-US"/>
        </a:p>
      </dgm:t>
    </dgm:pt>
    <dgm:pt modelId="{555E32BE-F448-4EBF-8492-CB32884700B7}" type="parTrans" cxnId="{A5F9894F-6009-4505-B669-77F090D1527B}">
      <dgm:prSet/>
      <dgm:spPr/>
      <dgm:t>
        <a:bodyPr/>
        <a:lstStyle/>
        <a:p>
          <a:endParaRPr lang="en-US"/>
        </a:p>
      </dgm:t>
    </dgm:pt>
    <dgm:pt modelId="{B2FAD37B-49FB-4C15-B362-28197006B743}" type="sibTrans" cxnId="{A5F9894F-6009-4505-B669-77F090D1527B}">
      <dgm:prSet/>
      <dgm:spPr/>
      <dgm:t>
        <a:bodyPr/>
        <a:lstStyle/>
        <a:p>
          <a:endParaRPr lang="en-US"/>
        </a:p>
      </dgm:t>
    </dgm:pt>
    <dgm:pt modelId="{1E597145-61D9-8242-AA0F-5AA08E9DA325}" type="pres">
      <dgm:prSet presAssocID="{0D323F86-0871-45C1-819D-6D93EC5398B8}" presName="linear" presStyleCnt="0">
        <dgm:presLayoutVars>
          <dgm:animLvl val="lvl"/>
          <dgm:resizeHandles val="exact"/>
        </dgm:presLayoutVars>
      </dgm:prSet>
      <dgm:spPr/>
    </dgm:pt>
    <dgm:pt modelId="{FBEDA2BA-1246-874D-9F30-8C3F6F1662F9}" type="pres">
      <dgm:prSet presAssocID="{26190620-F768-4A3E-A864-F3FD51679037}" presName="parentText" presStyleLbl="node1" presStyleIdx="0" presStyleCnt="3">
        <dgm:presLayoutVars>
          <dgm:chMax val="0"/>
          <dgm:bulletEnabled val="1"/>
        </dgm:presLayoutVars>
      </dgm:prSet>
      <dgm:spPr/>
    </dgm:pt>
    <dgm:pt modelId="{FE597F3F-9820-8344-A2E9-7BF033A4C22D}" type="pres">
      <dgm:prSet presAssocID="{E38AEFD0-3202-4FC7-A8C8-077BFFB7BD23}" presName="spacer" presStyleCnt="0"/>
      <dgm:spPr/>
    </dgm:pt>
    <dgm:pt modelId="{E6DAB3CE-6395-7740-972D-B91C30B2FF93}" type="pres">
      <dgm:prSet presAssocID="{53778819-45F0-44A9-9156-CB2A9361EDFA}" presName="parentText" presStyleLbl="node1" presStyleIdx="1" presStyleCnt="3">
        <dgm:presLayoutVars>
          <dgm:chMax val="0"/>
          <dgm:bulletEnabled val="1"/>
        </dgm:presLayoutVars>
      </dgm:prSet>
      <dgm:spPr/>
    </dgm:pt>
    <dgm:pt modelId="{ADFED501-4243-0745-9999-59845EF428FF}" type="pres">
      <dgm:prSet presAssocID="{87359E6F-44C7-49AE-B483-4837CEFFEAEB}" presName="spacer" presStyleCnt="0"/>
      <dgm:spPr/>
    </dgm:pt>
    <dgm:pt modelId="{2E27C88E-C3D3-CA40-AD0C-4E8A93712133}" type="pres">
      <dgm:prSet presAssocID="{CE0B4265-8B45-49DE-B632-32D5D08194FF}" presName="parentText" presStyleLbl="node1" presStyleIdx="2" presStyleCnt="3">
        <dgm:presLayoutVars>
          <dgm:chMax val="0"/>
          <dgm:bulletEnabled val="1"/>
        </dgm:presLayoutVars>
      </dgm:prSet>
      <dgm:spPr/>
    </dgm:pt>
  </dgm:ptLst>
  <dgm:cxnLst>
    <dgm:cxn modelId="{3B9EA617-5D7E-8848-AF28-6B9AAF5E7CEC}" type="presOf" srcId="{26190620-F768-4A3E-A864-F3FD51679037}" destId="{FBEDA2BA-1246-874D-9F30-8C3F6F1662F9}" srcOrd="0" destOrd="0" presId="urn:microsoft.com/office/officeart/2005/8/layout/vList2"/>
    <dgm:cxn modelId="{A5F9894F-6009-4505-B669-77F090D1527B}" srcId="{0D323F86-0871-45C1-819D-6D93EC5398B8}" destId="{CE0B4265-8B45-49DE-B632-32D5D08194FF}" srcOrd="2" destOrd="0" parTransId="{555E32BE-F448-4EBF-8492-CB32884700B7}" sibTransId="{B2FAD37B-49FB-4C15-B362-28197006B743}"/>
    <dgm:cxn modelId="{5F8BE753-3C56-BF43-962C-6299720F9AC8}" type="presOf" srcId="{CE0B4265-8B45-49DE-B632-32D5D08194FF}" destId="{2E27C88E-C3D3-CA40-AD0C-4E8A93712133}" srcOrd="0" destOrd="0" presId="urn:microsoft.com/office/officeart/2005/8/layout/vList2"/>
    <dgm:cxn modelId="{9905139C-C0B0-4042-B822-AE92F064DDB4}" srcId="{0D323F86-0871-45C1-819D-6D93EC5398B8}" destId="{53778819-45F0-44A9-9156-CB2A9361EDFA}" srcOrd="1" destOrd="0" parTransId="{BD5BE454-F2FE-4D66-BE48-4E82833E081E}" sibTransId="{87359E6F-44C7-49AE-B483-4837CEFFEAEB}"/>
    <dgm:cxn modelId="{8A286DA9-13F6-4455-BD2C-39BE83623B85}" srcId="{0D323F86-0871-45C1-819D-6D93EC5398B8}" destId="{26190620-F768-4A3E-A864-F3FD51679037}" srcOrd="0" destOrd="0" parTransId="{24D164CE-80A7-4E70-97E0-61D78D4AEBAD}" sibTransId="{E38AEFD0-3202-4FC7-A8C8-077BFFB7BD23}"/>
    <dgm:cxn modelId="{B0F0D4C6-FCC5-9746-BC9A-ED958A727FA7}" type="presOf" srcId="{53778819-45F0-44A9-9156-CB2A9361EDFA}" destId="{E6DAB3CE-6395-7740-972D-B91C30B2FF93}" srcOrd="0" destOrd="0" presId="urn:microsoft.com/office/officeart/2005/8/layout/vList2"/>
    <dgm:cxn modelId="{3E8E18DC-7EF8-4C4A-AC20-185B6445B62B}" type="presOf" srcId="{0D323F86-0871-45C1-819D-6D93EC5398B8}" destId="{1E597145-61D9-8242-AA0F-5AA08E9DA325}" srcOrd="0" destOrd="0" presId="urn:microsoft.com/office/officeart/2005/8/layout/vList2"/>
    <dgm:cxn modelId="{3D3D6028-0B18-CA47-A42C-E2637F71CC74}" type="presParOf" srcId="{1E597145-61D9-8242-AA0F-5AA08E9DA325}" destId="{FBEDA2BA-1246-874D-9F30-8C3F6F1662F9}" srcOrd="0" destOrd="0" presId="urn:microsoft.com/office/officeart/2005/8/layout/vList2"/>
    <dgm:cxn modelId="{FB0D5CE5-49A5-A54C-B229-3438877684F8}" type="presParOf" srcId="{1E597145-61D9-8242-AA0F-5AA08E9DA325}" destId="{FE597F3F-9820-8344-A2E9-7BF033A4C22D}" srcOrd="1" destOrd="0" presId="urn:microsoft.com/office/officeart/2005/8/layout/vList2"/>
    <dgm:cxn modelId="{EA734169-135B-A240-91D5-036C385674A2}" type="presParOf" srcId="{1E597145-61D9-8242-AA0F-5AA08E9DA325}" destId="{E6DAB3CE-6395-7740-972D-B91C30B2FF93}" srcOrd="2" destOrd="0" presId="urn:microsoft.com/office/officeart/2005/8/layout/vList2"/>
    <dgm:cxn modelId="{4B55DCB6-EF5B-6849-BFB7-39BED50B87A3}" type="presParOf" srcId="{1E597145-61D9-8242-AA0F-5AA08E9DA325}" destId="{ADFED501-4243-0745-9999-59845EF428FF}" srcOrd="3" destOrd="0" presId="urn:microsoft.com/office/officeart/2005/8/layout/vList2"/>
    <dgm:cxn modelId="{1539734F-95A9-2C4B-8CE7-3BF468A3BDC4}" type="presParOf" srcId="{1E597145-61D9-8242-AA0F-5AA08E9DA325}" destId="{2E27C88E-C3D3-CA40-AD0C-4E8A93712133}"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7FDE88-49B2-4FAC-9CED-AA7F81E461AC}"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9A9B3427-4260-4E67-85F5-F7C7486BEF42}">
      <dgm:prSet/>
      <dgm:spPr/>
      <dgm:t>
        <a:bodyPr/>
        <a:lstStyle/>
        <a:p>
          <a:r>
            <a:rPr lang="en-IN"/>
            <a:t>Pure eco cleaners will offer environment friendly non toxic cleaning services.</a:t>
          </a:r>
          <a:endParaRPr lang="en-US"/>
        </a:p>
      </dgm:t>
    </dgm:pt>
    <dgm:pt modelId="{F9D7C6E0-2FDE-411A-A53B-2242B66EC556}" type="parTrans" cxnId="{6CE8CC79-952A-40F5-8B0A-EA84D085CAB9}">
      <dgm:prSet/>
      <dgm:spPr/>
      <dgm:t>
        <a:bodyPr/>
        <a:lstStyle/>
        <a:p>
          <a:endParaRPr lang="en-US"/>
        </a:p>
      </dgm:t>
    </dgm:pt>
    <dgm:pt modelId="{D8AB3C4C-F958-41EE-895C-7BA705FA82DB}" type="sibTrans" cxnId="{6CE8CC79-952A-40F5-8B0A-EA84D085CAB9}">
      <dgm:prSet/>
      <dgm:spPr/>
      <dgm:t>
        <a:bodyPr/>
        <a:lstStyle/>
        <a:p>
          <a:endParaRPr lang="en-US"/>
        </a:p>
      </dgm:t>
    </dgm:pt>
    <dgm:pt modelId="{F22995FD-8567-4724-8AAE-E0F727972AF6}">
      <dgm:prSet/>
      <dgm:spPr/>
      <dgm:t>
        <a:bodyPr/>
        <a:lstStyle/>
        <a:p>
          <a:r>
            <a:rPr lang="en-IN" dirty="0"/>
            <a:t>Exclusively eco friendly products will be used for homeowners and families who are looking forward to access a family friendly cleaning service (</a:t>
          </a:r>
          <a:r>
            <a:rPr lang="en-GB" dirty="0"/>
            <a:t>Cowling and </a:t>
          </a:r>
          <a:r>
            <a:rPr lang="en-GB" dirty="0" err="1"/>
            <a:t>Dvouletý</a:t>
          </a:r>
          <a:r>
            <a:rPr lang="en-GB" dirty="0"/>
            <a:t>, 2023</a:t>
          </a:r>
          <a:r>
            <a:rPr lang="en-IN" dirty="0"/>
            <a:t>).</a:t>
          </a:r>
          <a:endParaRPr lang="en-US" dirty="0"/>
        </a:p>
      </dgm:t>
    </dgm:pt>
    <dgm:pt modelId="{29882675-DE28-4E43-B43C-DE60AD1D73FB}" type="parTrans" cxnId="{E68A5E55-07BA-403E-9F26-AFC609706893}">
      <dgm:prSet/>
      <dgm:spPr/>
      <dgm:t>
        <a:bodyPr/>
        <a:lstStyle/>
        <a:p>
          <a:endParaRPr lang="en-US"/>
        </a:p>
      </dgm:t>
    </dgm:pt>
    <dgm:pt modelId="{983FCE28-0264-4069-96B3-D2C90E0A33E7}" type="sibTrans" cxnId="{E68A5E55-07BA-403E-9F26-AFC609706893}">
      <dgm:prSet/>
      <dgm:spPr/>
      <dgm:t>
        <a:bodyPr/>
        <a:lstStyle/>
        <a:p>
          <a:endParaRPr lang="en-US"/>
        </a:p>
      </dgm:t>
    </dgm:pt>
    <dgm:pt modelId="{B2A7A1E6-95B7-42EE-B016-CA1D9DF4280D}">
      <dgm:prSet/>
      <dgm:spPr/>
      <dgm:t>
        <a:bodyPr/>
        <a:lstStyle/>
        <a:p>
          <a:r>
            <a:rPr lang="en-IN"/>
            <a:t>Deep cleaning facilities will be provided in order to generate customer satisfaction</a:t>
          </a:r>
          <a:endParaRPr lang="en-US"/>
        </a:p>
      </dgm:t>
    </dgm:pt>
    <dgm:pt modelId="{4FA596B1-7138-4C2F-B56E-DDD3EFF50533}" type="parTrans" cxnId="{91BB23C4-5A46-42F6-B874-A4A7BB458571}">
      <dgm:prSet/>
      <dgm:spPr/>
      <dgm:t>
        <a:bodyPr/>
        <a:lstStyle/>
        <a:p>
          <a:endParaRPr lang="en-US"/>
        </a:p>
      </dgm:t>
    </dgm:pt>
    <dgm:pt modelId="{058A2463-68C1-457E-961D-F9C7A771ACFD}" type="sibTrans" cxnId="{91BB23C4-5A46-42F6-B874-A4A7BB458571}">
      <dgm:prSet/>
      <dgm:spPr/>
      <dgm:t>
        <a:bodyPr/>
        <a:lstStyle/>
        <a:p>
          <a:endParaRPr lang="en-US"/>
        </a:p>
      </dgm:t>
    </dgm:pt>
    <dgm:pt modelId="{88B6C34A-1963-4B8D-9F38-F6A3B2DE1D7D}" type="pres">
      <dgm:prSet presAssocID="{A67FDE88-49B2-4FAC-9CED-AA7F81E461AC}" presName="root" presStyleCnt="0">
        <dgm:presLayoutVars>
          <dgm:dir/>
          <dgm:resizeHandles val="exact"/>
        </dgm:presLayoutVars>
      </dgm:prSet>
      <dgm:spPr/>
    </dgm:pt>
    <dgm:pt modelId="{61BCC182-6129-4EA8-A154-0AEC6FB512C3}" type="pres">
      <dgm:prSet presAssocID="{9A9B3427-4260-4E67-85F5-F7C7486BEF42}" presName="compNode" presStyleCnt="0"/>
      <dgm:spPr/>
    </dgm:pt>
    <dgm:pt modelId="{2A74FB05-AFCC-476A-BAE6-7ECBF5348CB4}" type="pres">
      <dgm:prSet presAssocID="{9A9B3427-4260-4E67-85F5-F7C7486BEF42}" presName="bgRect" presStyleLbl="bgShp" presStyleIdx="0" presStyleCnt="3"/>
      <dgm:spPr/>
    </dgm:pt>
    <dgm:pt modelId="{E24CDF65-DFD6-4348-9AA1-41A80C06B189}" type="pres">
      <dgm:prSet presAssocID="{9A9B3427-4260-4E67-85F5-F7C7486BEF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Sign"/>
        </a:ext>
      </dgm:extLst>
    </dgm:pt>
    <dgm:pt modelId="{D28E2E45-E512-4B87-9D84-576459B76DAC}" type="pres">
      <dgm:prSet presAssocID="{9A9B3427-4260-4E67-85F5-F7C7486BEF42}" presName="spaceRect" presStyleCnt="0"/>
      <dgm:spPr/>
    </dgm:pt>
    <dgm:pt modelId="{698C4BB9-DF92-4403-B8FF-1F8DFFCCF222}" type="pres">
      <dgm:prSet presAssocID="{9A9B3427-4260-4E67-85F5-F7C7486BEF42}" presName="parTx" presStyleLbl="revTx" presStyleIdx="0" presStyleCnt="3">
        <dgm:presLayoutVars>
          <dgm:chMax val="0"/>
          <dgm:chPref val="0"/>
        </dgm:presLayoutVars>
      </dgm:prSet>
      <dgm:spPr/>
    </dgm:pt>
    <dgm:pt modelId="{16DF0931-CB61-43A8-AF5E-72DEFECEF8C6}" type="pres">
      <dgm:prSet presAssocID="{D8AB3C4C-F958-41EE-895C-7BA705FA82DB}" presName="sibTrans" presStyleCnt="0"/>
      <dgm:spPr/>
    </dgm:pt>
    <dgm:pt modelId="{68EC9EBA-E06B-48BA-9933-864A946ECAA6}" type="pres">
      <dgm:prSet presAssocID="{F22995FD-8567-4724-8AAE-E0F727972AF6}" presName="compNode" presStyleCnt="0"/>
      <dgm:spPr/>
    </dgm:pt>
    <dgm:pt modelId="{48847073-85F6-48E4-884B-82CD576ECCBD}" type="pres">
      <dgm:prSet presAssocID="{F22995FD-8567-4724-8AAE-E0F727972AF6}" presName="bgRect" presStyleLbl="bgShp" presStyleIdx="1" presStyleCnt="3"/>
      <dgm:spPr/>
    </dgm:pt>
    <dgm:pt modelId="{B3638570-A4D2-499C-A5D6-A48F2A7ED7D7}" type="pres">
      <dgm:prSet presAssocID="{F22995FD-8567-4724-8AAE-E0F727972AF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p and bucket"/>
        </a:ext>
      </dgm:extLst>
    </dgm:pt>
    <dgm:pt modelId="{4ED6B3B3-0824-4948-92BB-A78C926AF69D}" type="pres">
      <dgm:prSet presAssocID="{F22995FD-8567-4724-8AAE-E0F727972AF6}" presName="spaceRect" presStyleCnt="0"/>
      <dgm:spPr/>
    </dgm:pt>
    <dgm:pt modelId="{DFC6DA32-6D40-4705-AD26-9BF78FFABB37}" type="pres">
      <dgm:prSet presAssocID="{F22995FD-8567-4724-8AAE-E0F727972AF6}" presName="parTx" presStyleLbl="revTx" presStyleIdx="1" presStyleCnt="3">
        <dgm:presLayoutVars>
          <dgm:chMax val="0"/>
          <dgm:chPref val="0"/>
        </dgm:presLayoutVars>
      </dgm:prSet>
      <dgm:spPr/>
    </dgm:pt>
    <dgm:pt modelId="{ECCCC59B-1F3C-4A8F-B929-C7FDEABA7310}" type="pres">
      <dgm:prSet presAssocID="{983FCE28-0264-4069-96B3-D2C90E0A33E7}" presName="sibTrans" presStyleCnt="0"/>
      <dgm:spPr/>
    </dgm:pt>
    <dgm:pt modelId="{C97ABE80-0D91-4D87-93CB-E66F5EED284E}" type="pres">
      <dgm:prSet presAssocID="{B2A7A1E6-95B7-42EE-B016-CA1D9DF4280D}" presName="compNode" presStyleCnt="0"/>
      <dgm:spPr/>
    </dgm:pt>
    <dgm:pt modelId="{7BB823D7-D2C1-4610-92F5-C1B73030C524}" type="pres">
      <dgm:prSet presAssocID="{B2A7A1E6-95B7-42EE-B016-CA1D9DF4280D}" presName="bgRect" presStyleLbl="bgShp" presStyleIdx="2" presStyleCnt="3"/>
      <dgm:spPr/>
    </dgm:pt>
    <dgm:pt modelId="{A4AFFEC7-65D9-4DA3-A564-62F859E4EB00}" type="pres">
      <dgm:prSet presAssocID="{B2A7A1E6-95B7-42EE-B016-CA1D9DF4280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iter"/>
        </a:ext>
      </dgm:extLst>
    </dgm:pt>
    <dgm:pt modelId="{CE492303-B73F-4A8E-B9AF-95BD01CF77D7}" type="pres">
      <dgm:prSet presAssocID="{B2A7A1E6-95B7-42EE-B016-CA1D9DF4280D}" presName="spaceRect" presStyleCnt="0"/>
      <dgm:spPr/>
    </dgm:pt>
    <dgm:pt modelId="{2B628108-90A9-4339-95F7-4D633C4D5F11}" type="pres">
      <dgm:prSet presAssocID="{B2A7A1E6-95B7-42EE-B016-CA1D9DF4280D}" presName="parTx" presStyleLbl="revTx" presStyleIdx="2" presStyleCnt="3">
        <dgm:presLayoutVars>
          <dgm:chMax val="0"/>
          <dgm:chPref val="0"/>
        </dgm:presLayoutVars>
      </dgm:prSet>
      <dgm:spPr/>
    </dgm:pt>
  </dgm:ptLst>
  <dgm:cxnLst>
    <dgm:cxn modelId="{D5CA744D-7DB0-4994-9D44-D681515438FD}" type="presOf" srcId="{9A9B3427-4260-4E67-85F5-F7C7486BEF42}" destId="{698C4BB9-DF92-4403-B8FF-1F8DFFCCF222}" srcOrd="0" destOrd="0" presId="urn:microsoft.com/office/officeart/2018/2/layout/IconVerticalSolidList"/>
    <dgm:cxn modelId="{E68A5E55-07BA-403E-9F26-AFC609706893}" srcId="{A67FDE88-49B2-4FAC-9CED-AA7F81E461AC}" destId="{F22995FD-8567-4724-8AAE-E0F727972AF6}" srcOrd="1" destOrd="0" parTransId="{29882675-DE28-4E43-B43C-DE60AD1D73FB}" sibTransId="{983FCE28-0264-4069-96B3-D2C90E0A33E7}"/>
    <dgm:cxn modelId="{23BDC462-E336-4EED-A44A-5B546E231B39}" type="presOf" srcId="{A67FDE88-49B2-4FAC-9CED-AA7F81E461AC}" destId="{88B6C34A-1963-4B8D-9F38-F6A3B2DE1D7D}" srcOrd="0" destOrd="0" presId="urn:microsoft.com/office/officeart/2018/2/layout/IconVerticalSolidList"/>
    <dgm:cxn modelId="{6CE8CC79-952A-40F5-8B0A-EA84D085CAB9}" srcId="{A67FDE88-49B2-4FAC-9CED-AA7F81E461AC}" destId="{9A9B3427-4260-4E67-85F5-F7C7486BEF42}" srcOrd="0" destOrd="0" parTransId="{F9D7C6E0-2FDE-411A-A53B-2242B66EC556}" sibTransId="{D8AB3C4C-F958-41EE-895C-7BA705FA82DB}"/>
    <dgm:cxn modelId="{91BB23C4-5A46-42F6-B874-A4A7BB458571}" srcId="{A67FDE88-49B2-4FAC-9CED-AA7F81E461AC}" destId="{B2A7A1E6-95B7-42EE-B016-CA1D9DF4280D}" srcOrd="2" destOrd="0" parTransId="{4FA596B1-7138-4C2F-B56E-DDD3EFF50533}" sibTransId="{058A2463-68C1-457E-961D-F9C7A771ACFD}"/>
    <dgm:cxn modelId="{737E2ED4-A43E-42F6-A9A5-DFC81A177EC9}" type="presOf" srcId="{F22995FD-8567-4724-8AAE-E0F727972AF6}" destId="{DFC6DA32-6D40-4705-AD26-9BF78FFABB37}" srcOrd="0" destOrd="0" presId="urn:microsoft.com/office/officeart/2018/2/layout/IconVerticalSolidList"/>
    <dgm:cxn modelId="{1C63AFE0-6EC2-486B-A129-CDB2E2632DD2}" type="presOf" srcId="{B2A7A1E6-95B7-42EE-B016-CA1D9DF4280D}" destId="{2B628108-90A9-4339-95F7-4D633C4D5F11}" srcOrd="0" destOrd="0" presId="urn:microsoft.com/office/officeart/2018/2/layout/IconVerticalSolidList"/>
    <dgm:cxn modelId="{8E2943C8-224B-45F7-A01C-336D4ED1E993}" type="presParOf" srcId="{88B6C34A-1963-4B8D-9F38-F6A3B2DE1D7D}" destId="{61BCC182-6129-4EA8-A154-0AEC6FB512C3}" srcOrd="0" destOrd="0" presId="urn:microsoft.com/office/officeart/2018/2/layout/IconVerticalSolidList"/>
    <dgm:cxn modelId="{49017A44-9EEA-4E9C-9A8D-62106CDAB21D}" type="presParOf" srcId="{61BCC182-6129-4EA8-A154-0AEC6FB512C3}" destId="{2A74FB05-AFCC-476A-BAE6-7ECBF5348CB4}" srcOrd="0" destOrd="0" presId="urn:microsoft.com/office/officeart/2018/2/layout/IconVerticalSolidList"/>
    <dgm:cxn modelId="{5C81B46D-C9B1-4F07-9FAB-E02E144A2C14}" type="presParOf" srcId="{61BCC182-6129-4EA8-A154-0AEC6FB512C3}" destId="{E24CDF65-DFD6-4348-9AA1-41A80C06B189}" srcOrd="1" destOrd="0" presId="urn:microsoft.com/office/officeart/2018/2/layout/IconVerticalSolidList"/>
    <dgm:cxn modelId="{5C79A23F-9D86-4845-9E7F-2B1977F0D6FB}" type="presParOf" srcId="{61BCC182-6129-4EA8-A154-0AEC6FB512C3}" destId="{D28E2E45-E512-4B87-9D84-576459B76DAC}" srcOrd="2" destOrd="0" presId="urn:microsoft.com/office/officeart/2018/2/layout/IconVerticalSolidList"/>
    <dgm:cxn modelId="{B06B2376-5078-457A-B55C-611E181BED7F}" type="presParOf" srcId="{61BCC182-6129-4EA8-A154-0AEC6FB512C3}" destId="{698C4BB9-DF92-4403-B8FF-1F8DFFCCF222}" srcOrd="3" destOrd="0" presId="urn:microsoft.com/office/officeart/2018/2/layout/IconVerticalSolidList"/>
    <dgm:cxn modelId="{3B74B98C-D801-4D77-89B6-F823A9247088}" type="presParOf" srcId="{88B6C34A-1963-4B8D-9F38-F6A3B2DE1D7D}" destId="{16DF0931-CB61-43A8-AF5E-72DEFECEF8C6}" srcOrd="1" destOrd="0" presId="urn:microsoft.com/office/officeart/2018/2/layout/IconVerticalSolidList"/>
    <dgm:cxn modelId="{6A86D744-F3DA-4059-8752-ED8456190DF3}" type="presParOf" srcId="{88B6C34A-1963-4B8D-9F38-F6A3B2DE1D7D}" destId="{68EC9EBA-E06B-48BA-9933-864A946ECAA6}" srcOrd="2" destOrd="0" presId="urn:microsoft.com/office/officeart/2018/2/layout/IconVerticalSolidList"/>
    <dgm:cxn modelId="{FF3C90FC-8081-415A-8BB5-4F7792F1E1EC}" type="presParOf" srcId="{68EC9EBA-E06B-48BA-9933-864A946ECAA6}" destId="{48847073-85F6-48E4-884B-82CD576ECCBD}" srcOrd="0" destOrd="0" presId="urn:microsoft.com/office/officeart/2018/2/layout/IconVerticalSolidList"/>
    <dgm:cxn modelId="{139CF899-E163-4332-B42F-DE0B4A90AF29}" type="presParOf" srcId="{68EC9EBA-E06B-48BA-9933-864A946ECAA6}" destId="{B3638570-A4D2-499C-A5D6-A48F2A7ED7D7}" srcOrd="1" destOrd="0" presId="urn:microsoft.com/office/officeart/2018/2/layout/IconVerticalSolidList"/>
    <dgm:cxn modelId="{5090707F-71EE-498F-B3CD-2F27D29B4288}" type="presParOf" srcId="{68EC9EBA-E06B-48BA-9933-864A946ECAA6}" destId="{4ED6B3B3-0824-4948-92BB-A78C926AF69D}" srcOrd="2" destOrd="0" presId="urn:microsoft.com/office/officeart/2018/2/layout/IconVerticalSolidList"/>
    <dgm:cxn modelId="{60962C05-BBBE-490B-8552-FB99D854ACF8}" type="presParOf" srcId="{68EC9EBA-E06B-48BA-9933-864A946ECAA6}" destId="{DFC6DA32-6D40-4705-AD26-9BF78FFABB37}" srcOrd="3" destOrd="0" presId="urn:microsoft.com/office/officeart/2018/2/layout/IconVerticalSolidList"/>
    <dgm:cxn modelId="{C9A52C6C-4F7E-4C95-9A68-B0EFB3AE75EB}" type="presParOf" srcId="{88B6C34A-1963-4B8D-9F38-F6A3B2DE1D7D}" destId="{ECCCC59B-1F3C-4A8F-B929-C7FDEABA7310}" srcOrd="3" destOrd="0" presId="urn:microsoft.com/office/officeart/2018/2/layout/IconVerticalSolidList"/>
    <dgm:cxn modelId="{88B9FAFA-B65E-4406-B40F-E6004E80894E}" type="presParOf" srcId="{88B6C34A-1963-4B8D-9F38-F6A3B2DE1D7D}" destId="{C97ABE80-0D91-4D87-93CB-E66F5EED284E}" srcOrd="4" destOrd="0" presId="urn:microsoft.com/office/officeart/2018/2/layout/IconVerticalSolidList"/>
    <dgm:cxn modelId="{5D39487C-1B47-4403-8591-B3498AF7CE69}" type="presParOf" srcId="{C97ABE80-0D91-4D87-93CB-E66F5EED284E}" destId="{7BB823D7-D2C1-4610-92F5-C1B73030C524}" srcOrd="0" destOrd="0" presId="urn:microsoft.com/office/officeart/2018/2/layout/IconVerticalSolidList"/>
    <dgm:cxn modelId="{FB2AB472-CACA-4E57-B2BD-3F62DD58EA89}" type="presParOf" srcId="{C97ABE80-0D91-4D87-93CB-E66F5EED284E}" destId="{A4AFFEC7-65D9-4DA3-A564-62F859E4EB00}" srcOrd="1" destOrd="0" presId="urn:microsoft.com/office/officeart/2018/2/layout/IconVerticalSolidList"/>
    <dgm:cxn modelId="{5966AD8A-4805-42A9-80B2-BC8CC389887A}" type="presParOf" srcId="{C97ABE80-0D91-4D87-93CB-E66F5EED284E}" destId="{CE492303-B73F-4A8E-B9AF-95BD01CF77D7}" srcOrd="2" destOrd="0" presId="urn:microsoft.com/office/officeart/2018/2/layout/IconVerticalSolidList"/>
    <dgm:cxn modelId="{35620685-D524-4A99-8158-E690B9A323E9}" type="presParOf" srcId="{C97ABE80-0D91-4D87-93CB-E66F5EED284E}" destId="{2B628108-90A9-4339-95F7-4D633C4D5F1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04BC45-27B0-4514-B27A-23E1843ABEB7}"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13495D9-5E95-4643-8E6A-6B04C2F66D53}">
      <dgm:prSet custT="1"/>
      <dgm:spPr/>
      <dgm:t>
        <a:bodyPr/>
        <a:lstStyle/>
        <a:p>
          <a:r>
            <a:rPr lang="en-GB" sz="1400" u="sng" dirty="0"/>
            <a:t>Mission</a:t>
          </a:r>
          <a:r>
            <a:rPr lang="en-GB" sz="1400" dirty="0"/>
            <a:t> - </a:t>
          </a:r>
          <a:r>
            <a:rPr lang="en-IN" sz="1400" dirty="0"/>
            <a:t>“To deliver ecofriendly as well as superior residential cleaning solutions that helps in prioritising environmental sustainability as well as health and assist in creating a cleaner and greener future along with securing customer satisfaction .”</a:t>
          </a:r>
          <a:endParaRPr lang="en-US" sz="1400" dirty="0"/>
        </a:p>
      </dgm:t>
    </dgm:pt>
    <dgm:pt modelId="{A888001B-01FE-47B8-A872-24F9D02378E8}" type="parTrans" cxnId="{3FBC33B6-A687-42EE-8699-7F82E7883126}">
      <dgm:prSet/>
      <dgm:spPr/>
      <dgm:t>
        <a:bodyPr/>
        <a:lstStyle/>
        <a:p>
          <a:endParaRPr lang="en-US"/>
        </a:p>
      </dgm:t>
    </dgm:pt>
    <dgm:pt modelId="{1DC7BFEC-79CC-453E-A3A3-21DF75A77BEA}" type="sibTrans" cxnId="{3FBC33B6-A687-42EE-8699-7F82E7883126}">
      <dgm:prSet/>
      <dgm:spPr/>
      <dgm:t>
        <a:bodyPr/>
        <a:lstStyle/>
        <a:p>
          <a:endParaRPr lang="en-US"/>
        </a:p>
      </dgm:t>
    </dgm:pt>
    <dgm:pt modelId="{9BB961E1-6D52-4DF9-96DC-4B516138139E}">
      <dgm:prSet custT="1"/>
      <dgm:spPr/>
      <dgm:t>
        <a:bodyPr/>
        <a:lstStyle/>
        <a:p>
          <a:r>
            <a:rPr lang="en-IN" sz="1400" u="sng" dirty="0"/>
            <a:t>Aim</a:t>
          </a:r>
          <a:r>
            <a:rPr lang="en-IN" sz="1400" dirty="0"/>
            <a:t> - To promote ecofriendly as well as sustainable cleaning solutions while also achieving high rates of customer satisfaction and making a positive impact on the community.</a:t>
          </a:r>
          <a:endParaRPr lang="en-US" sz="1400" dirty="0"/>
        </a:p>
      </dgm:t>
    </dgm:pt>
    <dgm:pt modelId="{0B56E29E-D2A2-4823-A5DD-F7AA5F87890D}" type="parTrans" cxnId="{CF34219D-4E85-4FE9-9D39-CEC3905971E2}">
      <dgm:prSet/>
      <dgm:spPr/>
      <dgm:t>
        <a:bodyPr/>
        <a:lstStyle/>
        <a:p>
          <a:endParaRPr lang="en-US"/>
        </a:p>
      </dgm:t>
    </dgm:pt>
    <dgm:pt modelId="{E13B9697-4493-48F5-B15A-67A564C3BD57}" type="sibTrans" cxnId="{CF34219D-4E85-4FE9-9D39-CEC3905971E2}">
      <dgm:prSet/>
      <dgm:spPr/>
      <dgm:t>
        <a:bodyPr/>
        <a:lstStyle/>
        <a:p>
          <a:endParaRPr lang="en-US"/>
        </a:p>
      </dgm:t>
    </dgm:pt>
    <dgm:pt modelId="{BE16498C-40BC-49C7-93EA-49659BA57CCD}">
      <dgm:prSet custT="1"/>
      <dgm:spPr/>
      <dgm:t>
        <a:bodyPr/>
        <a:lstStyle/>
        <a:p>
          <a:r>
            <a:rPr lang="en-IN" sz="1400" u="sng" dirty="0"/>
            <a:t>USP</a:t>
          </a:r>
          <a:r>
            <a:rPr lang="en-IN" sz="1400" dirty="0"/>
            <a:t> – Eco-Friendly </a:t>
          </a:r>
          <a:r>
            <a:rPr lang="en-IN" sz="1400" dirty="0" err="1"/>
            <a:t>Exelance</a:t>
          </a:r>
          <a:r>
            <a:rPr lang="en-IN" sz="1400" dirty="0"/>
            <a:t> with a personal touch for </a:t>
          </a:r>
          <a:r>
            <a:rPr lang="en-IN" sz="1400" dirty="0" err="1"/>
            <a:t>evry</a:t>
          </a:r>
          <a:r>
            <a:rPr lang="en-IN" sz="1400" dirty="0"/>
            <a:t> home and </a:t>
          </a:r>
          <a:r>
            <a:rPr lang="en-IN" sz="1400" dirty="0" err="1"/>
            <a:t>evry</a:t>
          </a:r>
          <a:r>
            <a:rPr lang="en-IN" sz="1400" dirty="0"/>
            <a:t> needs (</a:t>
          </a:r>
          <a:r>
            <a:rPr lang="en-GB" sz="1400" dirty="0"/>
            <a:t>Hooley et al., 2020</a:t>
          </a:r>
          <a:r>
            <a:rPr lang="en-IN" sz="1400" dirty="0"/>
            <a:t>)</a:t>
          </a:r>
          <a:endParaRPr lang="en-US" sz="1400" dirty="0"/>
        </a:p>
      </dgm:t>
    </dgm:pt>
    <dgm:pt modelId="{D092C2A9-E90B-4D51-A195-34ACC7DC3C02}" type="parTrans" cxnId="{1C4C4CAC-7EA2-4987-9381-733C5FC0D6B9}">
      <dgm:prSet/>
      <dgm:spPr/>
      <dgm:t>
        <a:bodyPr/>
        <a:lstStyle/>
        <a:p>
          <a:endParaRPr lang="en-US"/>
        </a:p>
      </dgm:t>
    </dgm:pt>
    <dgm:pt modelId="{9BFABBB1-8F4A-4AF2-90FC-79B6BC457E9E}" type="sibTrans" cxnId="{1C4C4CAC-7EA2-4987-9381-733C5FC0D6B9}">
      <dgm:prSet/>
      <dgm:spPr/>
      <dgm:t>
        <a:bodyPr/>
        <a:lstStyle/>
        <a:p>
          <a:endParaRPr lang="en-US"/>
        </a:p>
      </dgm:t>
    </dgm:pt>
    <dgm:pt modelId="{D2FEAC5C-74EC-497E-A000-4722E731E822}" type="pres">
      <dgm:prSet presAssocID="{8204BC45-27B0-4514-B27A-23E1843ABEB7}" presName="outerComposite" presStyleCnt="0">
        <dgm:presLayoutVars>
          <dgm:chMax val="5"/>
          <dgm:dir/>
          <dgm:resizeHandles val="exact"/>
        </dgm:presLayoutVars>
      </dgm:prSet>
      <dgm:spPr/>
    </dgm:pt>
    <dgm:pt modelId="{DF08BA45-0A43-4AE3-8C9E-967A1892D483}" type="pres">
      <dgm:prSet presAssocID="{8204BC45-27B0-4514-B27A-23E1843ABEB7}" presName="dummyMaxCanvas" presStyleCnt="0">
        <dgm:presLayoutVars/>
      </dgm:prSet>
      <dgm:spPr/>
    </dgm:pt>
    <dgm:pt modelId="{4EFE13E6-5BF8-45B1-BBEF-E34BDE62966C}" type="pres">
      <dgm:prSet presAssocID="{8204BC45-27B0-4514-B27A-23E1843ABEB7}" presName="ThreeNodes_1" presStyleLbl="node1" presStyleIdx="0" presStyleCnt="3">
        <dgm:presLayoutVars>
          <dgm:bulletEnabled val="1"/>
        </dgm:presLayoutVars>
      </dgm:prSet>
      <dgm:spPr/>
    </dgm:pt>
    <dgm:pt modelId="{04411EC1-8ABF-4575-9C02-81E1ACDFF9F4}" type="pres">
      <dgm:prSet presAssocID="{8204BC45-27B0-4514-B27A-23E1843ABEB7}" presName="ThreeNodes_2" presStyleLbl="node1" presStyleIdx="1" presStyleCnt="3">
        <dgm:presLayoutVars>
          <dgm:bulletEnabled val="1"/>
        </dgm:presLayoutVars>
      </dgm:prSet>
      <dgm:spPr/>
    </dgm:pt>
    <dgm:pt modelId="{D97BFDC0-295F-4130-9EAF-137E4399A9B6}" type="pres">
      <dgm:prSet presAssocID="{8204BC45-27B0-4514-B27A-23E1843ABEB7}" presName="ThreeNodes_3" presStyleLbl="node1" presStyleIdx="2" presStyleCnt="3">
        <dgm:presLayoutVars>
          <dgm:bulletEnabled val="1"/>
        </dgm:presLayoutVars>
      </dgm:prSet>
      <dgm:spPr/>
    </dgm:pt>
    <dgm:pt modelId="{BB137AF9-DE17-4B53-8757-06E8076F100D}" type="pres">
      <dgm:prSet presAssocID="{8204BC45-27B0-4514-B27A-23E1843ABEB7}" presName="ThreeConn_1-2" presStyleLbl="fgAccFollowNode1" presStyleIdx="0" presStyleCnt="2">
        <dgm:presLayoutVars>
          <dgm:bulletEnabled val="1"/>
        </dgm:presLayoutVars>
      </dgm:prSet>
      <dgm:spPr/>
    </dgm:pt>
    <dgm:pt modelId="{7313EF73-38B7-428F-9E52-D7E286D6D134}" type="pres">
      <dgm:prSet presAssocID="{8204BC45-27B0-4514-B27A-23E1843ABEB7}" presName="ThreeConn_2-3" presStyleLbl="fgAccFollowNode1" presStyleIdx="1" presStyleCnt="2">
        <dgm:presLayoutVars>
          <dgm:bulletEnabled val="1"/>
        </dgm:presLayoutVars>
      </dgm:prSet>
      <dgm:spPr/>
    </dgm:pt>
    <dgm:pt modelId="{97F41AE8-B9F2-402D-880D-2EE075DCBFE5}" type="pres">
      <dgm:prSet presAssocID="{8204BC45-27B0-4514-B27A-23E1843ABEB7}" presName="ThreeNodes_1_text" presStyleLbl="node1" presStyleIdx="2" presStyleCnt="3">
        <dgm:presLayoutVars>
          <dgm:bulletEnabled val="1"/>
        </dgm:presLayoutVars>
      </dgm:prSet>
      <dgm:spPr/>
    </dgm:pt>
    <dgm:pt modelId="{753497F9-DFAC-4C7B-A629-88A4AEA13E8B}" type="pres">
      <dgm:prSet presAssocID="{8204BC45-27B0-4514-B27A-23E1843ABEB7}" presName="ThreeNodes_2_text" presStyleLbl="node1" presStyleIdx="2" presStyleCnt="3">
        <dgm:presLayoutVars>
          <dgm:bulletEnabled val="1"/>
        </dgm:presLayoutVars>
      </dgm:prSet>
      <dgm:spPr/>
    </dgm:pt>
    <dgm:pt modelId="{D62608CF-1175-4604-973C-C7D4FC308469}" type="pres">
      <dgm:prSet presAssocID="{8204BC45-27B0-4514-B27A-23E1843ABEB7}" presName="ThreeNodes_3_text" presStyleLbl="node1" presStyleIdx="2" presStyleCnt="3">
        <dgm:presLayoutVars>
          <dgm:bulletEnabled val="1"/>
        </dgm:presLayoutVars>
      </dgm:prSet>
      <dgm:spPr/>
    </dgm:pt>
  </dgm:ptLst>
  <dgm:cxnLst>
    <dgm:cxn modelId="{B1294055-C73D-4EBB-A682-CE613D3B7240}" type="presOf" srcId="{BE16498C-40BC-49C7-93EA-49659BA57CCD}" destId="{D97BFDC0-295F-4130-9EAF-137E4399A9B6}" srcOrd="0" destOrd="0" presId="urn:microsoft.com/office/officeart/2005/8/layout/vProcess5"/>
    <dgm:cxn modelId="{AE9AB759-31DE-48A3-8CCC-AC3E8D834F29}" type="presOf" srcId="{BE16498C-40BC-49C7-93EA-49659BA57CCD}" destId="{D62608CF-1175-4604-973C-C7D4FC308469}" srcOrd="1" destOrd="0" presId="urn:microsoft.com/office/officeart/2005/8/layout/vProcess5"/>
    <dgm:cxn modelId="{AAA8007E-22B0-4A98-878D-C20064884F32}" type="presOf" srcId="{B13495D9-5E95-4643-8E6A-6B04C2F66D53}" destId="{4EFE13E6-5BF8-45B1-BBEF-E34BDE62966C}" srcOrd="0" destOrd="0" presId="urn:microsoft.com/office/officeart/2005/8/layout/vProcess5"/>
    <dgm:cxn modelId="{53E3F288-77D8-43BB-81BD-74C6EDC640F8}" type="presOf" srcId="{9BB961E1-6D52-4DF9-96DC-4B516138139E}" destId="{04411EC1-8ABF-4575-9C02-81E1ACDFF9F4}" srcOrd="0" destOrd="0" presId="urn:microsoft.com/office/officeart/2005/8/layout/vProcess5"/>
    <dgm:cxn modelId="{16860194-617D-4A44-AEA5-EDA7F3231C1D}" type="presOf" srcId="{8204BC45-27B0-4514-B27A-23E1843ABEB7}" destId="{D2FEAC5C-74EC-497E-A000-4722E731E822}" srcOrd="0" destOrd="0" presId="urn:microsoft.com/office/officeart/2005/8/layout/vProcess5"/>
    <dgm:cxn modelId="{CF34219D-4E85-4FE9-9D39-CEC3905971E2}" srcId="{8204BC45-27B0-4514-B27A-23E1843ABEB7}" destId="{9BB961E1-6D52-4DF9-96DC-4B516138139E}" srcOrd="1" destOrd="0" parTransId="{0B56E29E-D2A2-4823-A5DD-F7AA5F87890D}" sibTransId="{E13B9697-4493-48F5-B15A-67A564C3BD57}"/>
    <dgm:cxn modelId="{1C4C4CAC-7EA2-4987-9381-733C5FC0D6B9}" srcId="{8204BC45-27B0-4514-B27A-23E1843ABEB7}" destId="{BE16498C-40BC-49C7-93EA-49659BA57CCD}" srcOrd="2" destOrd="0" parTransId="{D092C2A9-E90B-4D51-A195-34ACC7DC3C02}" sibTransId="{9BFABBB1-8F4A-4AF2-90FC-79B6BC457E9E}"/>
    <dgm:cxn modelId="{3FBC33B6-A687-42EE-8699-7F82E7883126}" srcId="{8204BC45-27B0-4514-B27A-23E1843ABEB7}" destId="{B13495D9-5E95-4643-8E6A-6B04C2F66D53}" srcOrd="0" destOrd="0" parTransId="{A888001B-01FE-47B8-A872-24F9D02378E8}" sibTransId="{1DC7BFEC-79CC-453E-A3A3-21DF75A77BEA}"/>
    <dgm:cxn modelId="{555D06C0-76D0-4732-B616-AD4F2AC929E0}" type="presOf" srcId="{E13B9697-4493-48F5-B15A-67A564C3BD57}" destId="{7313EF73-38B7-428F-9E52-D7E286D6D134}" srcOrd="0" destOrd="0" presId="urn:microsoft.com/office/officeart/2005/8/layout/vProcess5"/>
    <dgm:cxn modelId="{BA3E83E7-5BB5-4CB7-B5BE-477949270EA7}" type="presOf" srcId="{1DC7BFEC-79CC-453E-A3A3-21DF75A77BEA}" destId="{BB137AF9-DE17-4B53-8757-06E8076F100D}" srcOrd="0" destOrd="0" presId="urn:microsoft.com/office/officeart/2005/8/layout/vProcess5"/>
    <dgm:cxn modelId="{DE6CFBE9-15C1-48CA-B6BF-39599F04B0F8}" type="presOf" srcId="{B13495D9-5E95-4643-8E6A-6B04C2F66D53}" destId="{97F41AE8-B9F2-402D-880D-2EE075DCBFE5}" srcOrd="1" destOrd="0" presId="urn:microsoft.com/office/officeart/2005/8/layout/vProcess5"/>
    <dgm:cxn modelId="{AC6943F6-DC34-4233-B05F-C28C74872FC9}" type="presOf" srcId="{9BB961E1-6D52-4DF9-96DC-4B516138139E}" destId="{753497F9-DFAC-4C7B-A629-88A4AEA13E8B}" srcOrd="1" destOrd="0" presId="urn:microsoft.com/office/officeart/2005/8/layout/vProcess5"/>
    <dgm:cxn modelId="{EDA2B372-B5AE-4F53-A742-FFA839145BEA}" type="presParOf" srcId="{D2FEAC5C-74EC-497E-A000-4722E731E822}" destId="{DF08BA45-0A43-4AE3-8C9E-967A1892D483}" srcOrd="0" destOrd="0" presId="urn:microsoft.com/office/officeart/2005/8/layout/vProcess5"/>
    <dgm:cxn modelId="{6DECDE2D-A606-4C71-92D1-7D6B1A6A4CF7}" type="presParOf" srcId="{D2FEAC5C-74EC-497E-A000-4722E731E822}" destId="{4EFE13E6-5BF8-45B1-BBEF-E34BDE62966C}" srcOrd="1" destOrd="0" presId="urn:microsoft.com/office/officeart/2005/8/layout/vProcess5"/>
    <dgm:cxn modelId="{B506AFA3-ED65-484E-A757-A0481BE3BA16}" type="presParOf" srcId="{D2FEAC5C-74EC-497E-A000-4722E731E822}" destId="{04411EC1-8ABF-4575-9C02-81E1ACDFF9F4}" srcOrd="2" destOrd="0" presId="urn:microsoft.com/office/officeart/2005/8/layout/vProcess5"/>
    <dgm:cxn modelId="{3739D222-2B33-4E23-9328-77B9FBF9F343}" type="presParOf" srcId="{D2FEAC5C-74EC-497E-A000-4722E731E822}" destId="{D97BFDC0-295F-4130-9EAF-137E4399A9B6}" srcOrd="3" destOrd="0" presId="urn:microsoft.com/office/officeart/2005/8/layout/vProcess5"/>
    <dgm:cxn modelId="{1637A909-74C6-4441-BC2B-07ADCE7801AB}" type="presParOf" srcId="{D2FEAC5C-74EC-497E-A000-4722E731E822}" destId="{BB137AF9-DE17-4B53-8757-06E8076F100D}" srcOrd="4" destOrd="0" presId="urn:microsoft.com/office/officeart/2005/8/layout/vProcess5"/>
    <dgm:cxn modelId="{EE67F353-21AA-4C67-9992-B25F5819BA88}" type="presParOf" srcId="{D2FEAC5C-74EC-497E-A000-4722E731E822}" destId="{7313EF73-38B7-428F-9E52-D7E286D6D134}" srcOrd="5" destOrd="0" presId="urn:microsoft.com/office/officeart/2005/8/layout/vProcess5"/>
    <dgm:cxn modelId="{B5F670D6-4883-4E75-B892-6F25E2681E02}" type="presParOf" srcId="{D2FEAC5C-74EC-497E-A000-4722E731E822}" destId="{97F41AE8-B9F2-402D-880D-2EE075DCBFE5}" srcOrd="6" destOrd="0" presId="urn:microsoft.com/office/officeart/2005/8/layout/vProcess5"/>
    <dgm:cxn modelId="{58DCF13A-677A-407E-8731-6905CAEB5F75}" type="presParOf" srcId="{D2FEAC5C-74EC-497E-A000-4722E731E822}" destId="{753497F9-DFAC-4C7B-A629-88A4AEA13E8B}" srcOrd="7" destOrd="0" presId="urn:microsoft.com/office/officeart/2005/8/layout/vProcess5"/>
    <dgm:cxn modelId="{4583BE51-01EF-419B-B3D3-186D45594891}" type="presParOf" srcId="{D2FEAC5C-74EC-497E-A000-4722E731E822}" destId="{D62608CF-1175-4604-973C-C7D4FC30846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97F201-6E9C-4771-91DD-A60A940A7302}" type="doc">
      <dgm:prSet loTypeId="urn:microsoft.com/office/officeart/2005/8/layout/vProcess5" loCatId="process" qsTypeId="urn:microsoft.com/office/officeart/2005/8/quickstyle/simple5" qsCatId="simple" csTypeId="urn:microsoft.com/office/officeart/2005/8/colors/colorful2" csCatId="colorful" phldr="1"/>
      <dgm:spPr/>
      <dgm:t>
        <a:bodyPr/>
        <a:lstStyle/>
        <a:p>
          <a:endParaRPr lang="en-US"/>
        </a:p>
      </dgm:t>
    </dgm:pt>
    <dgm:pt modelId="{75C5C7FE-D6CE-41AA-9FBC-9C7554258648}">
      <dgm:prSet/>
      <dgm:spPr/>
      <dgm:t>
        <a:bodyPr/>
        <a:lstStyle/>
        <a:p>
          <a:endParaRPr lang="en-US" sz="1500" dirty="0"/>
        </a:p>
      </dgm:t>
    </dgm:pt>
    <dgm:pt modelId="{19437D93-D833-4D04-ADD4-36EDCE047FC6}" type="parTrans" cxnId="{223EC1D6-095D-44C7-AC2B-23D75BBA8359}">
      <dgm:prSet/>
      <dgm:spPr/>
      <dgm:t>
        <a:bodyPr/>
        <a:lstStyle/>
        <a:p>
          <a:endParaRPr lang="en-US"/>
        </a:p>
      </dgm:t>
    </dgm:pt>
    <dgm:pt modelId="{D3EA2001-FA59-4828-ABF3-CFA554C9EF4D}" type="sibTrans" cxnId="{223EC1D6-095D-44C7-AC2B-23D75BBA8359}">
      <dgm:prSet/>
      <dgm:spPr/>
      <dgm:t>
        <a:bodyPr/>
        <a:lstStyle/>
        <a:p>
          <a:endParaRPr lang="en-US"/>
        </a:p>
      </dgm:t>
    </dgm:pt>
    <dgm:pt modelId="{509C3338-045D-42EF-8686-194446150181}">
      <dgm:prSet custT="1"/>
      <dgm:spPr/>
      <dgm:t>
        <a:bodyPr/>
        <a:lstStyle/>
        <a:p>
          <a:r>
            <a:rPr lang="en-US" sz="1400" dirty="0"/>
            <a:t>Facilitate the needs of 50 repeat customers in the first operational year</a:t>
          </a:r>
        </a:p>
      </dgm:t>
    </dgm:pt>
    <dgm:pt modelId="{5E022EEA-2256-4219-976D-383E0B1138EC}" type="parTrans" cxnId="{1109FFAC-1026-425C-81AF-52264B38D5BB}">
      <dgm:prSet/>
      <dgm:spPr/>
      <dgm:t>
        <a:bodyPr/>
        <a:lstStyle/>
        <a:p>
          <a:endParaRPr lang="en-US"/>
        </a:p>
      </dgm:t>
    </dgm:pt>
    <dgm:pt modelId="{EB4127C7-8A1C-4961-9F4A-6058C0528570}" type="sibTrans" cxnId="{1109FFAC-1026-425C-81AF-52264B38D5BB}">
      <dgm:prSet/>
      <dgm:spPr/>
      <dgm:t>
        <a:bodyPr/>
        <a:lstStyle/>
        <a:p>
          <a:endParaRPr lang="en-US"/>
        </a:p>
      </dgm:t>
    </dgm:pt>
    <dgm:pt modelId="{E5ACEADA-5FBF-4395-B7BB-8172D7C4CDE0}">
      <dgm:prSet custT="1"/>
      <dgm:spPr/>
      <dgm:t>
        <a:bodyPr/>
        <a:lstStyle/>
        <a:p>
          <a:r>
            <a:rPr lang="en-US" sz="1400" dirty="0"/>
            <a:t>Achieve at least 25% profit margin until the end of the first operational year</a:t>
          </a:r>
        </a:p>
      </dgm:t>
    </dgm:pt>
    <dgm:pt modelId="{5745DDB9-F540-4661-AB19-05CA63481657}" type="parTrans" cxnId="{FD2888D9-F700-42DB-8A0A-5BCF7C2021F4}">
      <dgm:prSet/>
      <dgm:spPr/>
      <dgm:t>
        <a:bodyPr/>
        <a:lstStyle/>
        <a:p>
          <a:endParaRPr lang="en-US"/>
        </a:p>
      </dgm:t>
    </dgm:pt>
    <dgm:pt modelId="{D30756F5-2AE3-4BF7-8862-15A9299FA5B4}" type="sibTrans" cxnId="{FD2888D9-F700-42DB-8A0A-5BCF7C2021F4}">
      <dgm:prSet/>
      <dgm:spPr/>
      <dgm:t>
        <a:bodyPr/>
        <a:lstStyle/>
        <a:p>
          <a:endParaRPr lang="en-US"/>
        </a:p>
      </dgm:t>
    </dgm:pt>
    <dgm:pt modelId="{818DF8B9-B5F1-4897-ACCB-E4C8D092A08E}">
      <dgm:prSet custT="1"/>
      <dgm:spPr/>
      <dgm:t>
        <a:bodyPr/>
        <a:lstStyle/>
        <a:p>
          <a:r>
            <a:rPr lang="en-US" sz="1400" dirty="0"/>
            <a:t>Expand service offerings to cover at list 2 additional eco-friendly cleaning solutions or products by the end of the first year.</a:t>
          </a:r>
        </a:p>
      </dgm:t>
    </dgm:pt>
    <dgm:pt modelId="{B4986AAB-F7B9-42B7-A0A3-889D241E3BAD}" type="parTrans" cxnId="{6BD7FCFC-CA59-48FB-AE1E-CBBF77E36728}">
      <dgm:prSet/>
      <dgm:spPr/>
      <dgm:t>
        <a:bodyPr/>
        <a:lstStyle/>
        <a:p>
          <a:endParaRPr lang="en-US"/>
        </a:p>
      </dgm:t>
    </dgm:pt>
    <dgm:pt modelId="{5BE4B180-0A61-450D-9908-A70190EE34C1}" type="sibTrans" cxnId="{6BD7FCFC-CA59-48FB-AE1E-CBBF77E36728}">
      <dgm:prSet/>
      <dgm:spPr/>
      <dgm:t>
        <a:bodyPr/>
        <a:lstStyle/>
        <a:p>
          <a:endParaRPr lang="en-US"/>
        </a:p>
      </dgm:t>
    </dgm:pt>
    <dgm:pt modelId="{BB9B553D-580A-544A-9C0C-B8A25B1C0CA7}">
      <dgm:prSet custT="1"/>
      <dgm:spPr/>
      <dgm:t>
        <a:bodyPr/>
        <a:lstStyle/>
        <a:p>
          <a:r>
            <a:rPr lang="en-US" sz="1400" dirty="0"/>
            <a:t>Increase Awareness Build brand recognition by engaging with at list 500 potential customers through </a:t>
          </a:r>
          <a:r>
            <a:rPr lang="en-US" sz="1500" dirty="0"/>
            <a:t>social media and local events in the first operational year</a:t>
          </a:r>
        </a:p>
      </dgm:t>
    </dgm:pt>
    <dgm:pt modelId="{872827D4-8DEC-3444-87DE-FF43C330C470}" type="parTrans" cxnId="{B8EFA0C2-75AD-AC4D-ABBF-B29B47BB8D3C}">
      <dgm:prSet/>
      <dgm:spPr/>
    </dgm:pt>
    <dgm:pt modelId="{8281D746-5086-8C4C-9E5D-332BDA8D9C2A}" type="sibTrans" cxnId="{B8EFA0C2-75AD-AC4D-ABBF-B29B47BB8D3C}">
      <dgm:prSet/>
      <dgm:spPr/>
    </dgm:pt>
    <dgm:pt modelId="{D65B3C32-740E-9840-B0D6-21BC1A184F15}">
      <dgm:prSet custT="1"/>
      <dgm:spPr/>
      <dgm:t>
        <a:bodyPr/>
        <a:lstStyle/>
        <a:p>
          <a:endParaRPr lang="en-US" sz="1400" dirty="0"/>
        </a:p>
      </dgm:t>
    </dgm:pt>
    <dgm:pt modelId="{B0981F8A-194C-7B45-ABAF-6A7A3C111E5C}" type="sibTrans" cxnId="{67E67B6F-2FDF-1E44-B80D-512AC0459CEB}">
      <dgm:prSet/>
      <dgm:spPr/>
      <dgm:t>
        <a:bodyPr/>
        <a:lstStyle/>
        <a:p>
          <a:endParaRPr lang="en-US"/>
        </a:p>
      </dgm:t>
    </dgm:pt>
    <dgm:pt modelId="{DCA9260B-CD13-784D-A1D9-05C3FB592FBE}" type="parTrans" cxnId="{67E67B6F-2FDF-1E44-B80D-512AC0459CEB}">
      <dgm:prSet/>
      <dgm:spPr/>
      <dgm:t>
        <a:bodyPr/>
        <a:lstStyle/>
        <a:p>
          <a:endParaRPr lang="en-US"/>
        </a:p>
      </dgm:t>
    </dgm:pt>
    <dgm:pt modelId="{031814D6-CC75-A94F-AB97-D3349E9365C6}" type="pres">
      <dgm:prSet presAssocID="{5297F201-6E9C-4771-91DD-A60A940A7302}" presName="outerComposite" presStyleCnt="0">
        <dgm:presLayoutVars>
          <dgm:chMax val="5"/>
          <dgm:dir/>
          <dgm:resizeHandles val="exact"/>
        </dgm:presLayoutVars>
      </dgm:prSet>
      <dgm:spPr/>
    </dgm:pt>
    <dgm:pt modelId="{0EDAA4D9-B818-F247-A343-691094862ED1}" type="pres">
      <dgm:prSet presAssocID="{5297F201-6E9C-4771-91DD-A60A940A7302}" presName="dummyMaxCanvas" presStyleCnt="0">
        <dgm:presLayoutVars/>
      </dgm:prSet>
      <dgm:spPr/>
    </dgm:pt>
    <dgm:pt modelId="{133E964E-BC2D-F343-985B-B9269B0D14D0}" type="pres">
      <dgm:prSet presAssocID="{5297F201-6E9C-4771-91DD-A60A940A7302}" presName="FourNodes_1" presStyleLbl="node1" presStyleIdx="0" presStyleCnt="4">
        <dgm:presLayoutVars>
          <dgm:bulletEnabled val="1"/>
        </dgm:presLayoutVars>
      </dgm:prSet>
      <dgm:spPr/>
    </dgm:pt>
    <dgm:pt modelId="{E9EF8612-92D2-CA4E-A8F3-301AB1D9B1A4}" type="pres">
      <dgm:prSet presAssocID="{5297F201-6E9C-4771-91DD-A60A940A7302}" presName="FourNodes_2" presStyleLbl="node1" presStyleIdx="1" presStyleCnt="4">
        <dgm:presLayoutVars>
          <dgm:bulletEnabled val="1"/>
        </dgm:presLayoutVars>
      </dgm:prSet>
      <dgm:spPr/>
    </dgm:pt>
    <dgm:pt modelId="{49CBCF10-AACC-DA4C-A5EB-E3976D0C1D15}" type="pres">
      <dgm:prSet presAssocID="{5297F201-6E9C-4771-91DD-A60A940A7302}" presName="FourNodes_3" presStyleLbl="node1" presStyleIdx="2" presStyleCnt="4">
        <dgm:presLayoutVars>
          <dgm:bulletEnabled val="1"/>
        </dgm:presLayoutVars>
      </dgm:prSet>
      <dgm:spPr/>
    </dgm:pt>
    <dgm:pt modelId="{D6721B17-B0C7-DF45-8A5E-065C84E7586F}" type="pres">
      <dgm:prSet presAssocID="{5297F201-6E9C-4771-91DD-A60A940A7302}" presName="FourNodes_4" presStyleLbl="node1" presStyleIdx="3" presStyleCnt="4">
        <dgm:presLayoutVars>
          <dgm:bulletEnabled val="1"/>
        </dgm:presLayoutVars>
      </dgm:prSet>
      <dgm:spPr/>
    </dgm:pt>
    <dgm:pt modelId="{05C4F35F-2E3F-2E45-BE56-F31D61EFDAC2}" type="pres">
      <dgm:prSet presAssocID="{5297F201-6E9C-4771-91DD-A60A940A7302}" presName="FourConn_1-2" presStyleLbl="fgAccFollowNode1" presStyleIdx="0" presStyleCnt="3">
        <dgm:presLayoutVars>
          <dgm:bulletEnabled val="1"/>
        </dgm:presLayoutVars>
      </dgm:prSet>
      <dgm:spPr/>
    </dgm:pt>
    <dgm:pt modelId="{04F22B3F-9E74-E24D-9DCA-E8936B66F674}" type="pres">
      <dgm:prSet presAssocID="{5297F201-6E9C-4771-91DD-A60A940A7302}" presName="FourConn_2-3" presStyleLbl="fgAccFollowNode1" presStyleIdx="1" presStyleCnt="3">
        <dgm:presLayoutVars>
          <dgm:bulletEnabled val="1"/>
        </dgm:presLayoutVars>
      </dgm:prSet>
      <dgm:spPr/>
    </dgm:pt>
    <dgm:pt modelId="{D651C2CF-907D-AC48-A31D-A7AF1D358934}" type="pres">
      <dgm:prSet presAssocID="{5297F201-6E9C-4771-91DD-A60A940A7302}" presName="FourConn_3-4" presStyleLbl="fgAccFollowNode1" presStyleIdx="2" presStyleCnt="3">
        <dgm:presLayoutVars>
          <dgm:bulletEnabled val="1"/>
        </dgm:presLayoutVars>
      </dgm:prSet>
      <dgm:spPr/>
    </dgm:pt>
    <dgm:pt modelId="{2E9B03C0-B0C9-8242-BD9A-EE734CC251CC}" type="pres">
      <dgm:prSet presAssocID="{5297F201-6E9C-4771-91DD-A60A940A7302}" presName="FourNodes_1_text" presStyleLbl="node1" presStyleIdx="3" presStyleCnt="4">
        <dgm:presLayoutVars>
          <dgm:bulletEnabled val="1"/>
        </dgm:presLayoutVars>
      </dgm:prSet>
      <dgm:spPr/>
    </dgm:pt>
    <dgm:pt modelId="{2DE24B78-1A67-0A40-8EF9-A36B4A70E829}" type="pres">
      <dgm:prSet presAssocID="{5297F201-6E9C-4771-91DD-A60A940A7302}" presName="FourNodes_2_text" presStyleLbl="node1" presStyleIdx="3" presStyleCnt="4">
        <dgm:presLayoutVars>
          <dgm:bulletEnabled val="1"/>
        </dgm:presLayoutVars>
      </dgm:prSet>
      <dgm:spPr/>
    </dgm:pt>
    <dgm:pt modelId="{32FFBC61-4E7B-AE4A-857A-AE24A3A37314}" type="pres">
      <dgm:prSet presAssocID="{5297F201-6E9C-4771-91DD-A60A940A7302}" presName="FourNodes_3_text" presStyleLbl="node1" presStyleIdx="3" presStyleCnt="4">
        <dgm:presLayoutVars>
          <dgm:bulletEnabled val="1"/>
        </dgm:presLayoutVars>
      </dgm:prSet>
      <dgm:spPr/>
    </dgm:pt>
    <dgm:pt modelId="{319F47F3-1DE3-9047-B3A1-CB14CA9F74E5}" type="pres">
      <dgm:prSet presAssocID="{5297F201-6E9C-4771-91DD-A60A940A7302}" presName="FourNodes_4_text" presStyleLbl="node1" presStyleIdx="3" presStyleCnt="4">
        <dgm:presLayoutVars>
          <dgm:bulletEnabled val="1"/>
        </dgm:presLayoutVars>
      </dgm:prSet>
      <dgm:spPr/>
    </dgm:pt>
  </dgm:ptLst>
  <dgm:cxnLst>
    <dgm:cxn modelId="{B63B8304-640C-0746-95A9-1BF3B00FCDB1}" type="presOf" srcId="{75C5C7FE-D6CE-41AA-9FBC-9C7554258648}" destId="{133E964E-BC2D-F343-985B-B9269B0D14D0}" srcOrd="0" destOrd="0" presId="urn:microsoft.com/office/officeart/2005/8/layout/vProcess5"/>
    <dgm:cxn modelId="{B56F8817-83C6-E84F-B645-B2466227E59E}" type="presOf" srcId="{BB9B553D-580A-544A-9C0C-B8A25B1C0CA7}" destId="{D6721B17-B0C7-DF45-8A5E-065C84E7586F}" srcOrd="0" destOrd="0" presId="urn:microsoft.com/office/officeart/2005/8/layout/vProcess5"/>
    <dgm:cxn modelId="{BB0CBD28-31B4-C742-A32E-15FBB3587406}" type="presOf" srcId="{509C3338-045D-42EF-8686-194446150181}" destId="{2E9B03C0-B0C9-8242-BD9A-EE734CC251CC}" srcOrd="1" destOrd="1" presId="urn:microsoft.com/office/officeart/2005/8/layout/vProcess5"/>
    <dgm:cxn modelId="{DC8F5831-CD80-D749-8241-06C121C2D473}" type="presOf" srcId="{E5ACEADA-5FBF-4395-B7BB-8172D7C4CDE0}" destId="{E9EF8612-92D2-CA4E-A8F3-301AB1D9B1A4}" srcOrd="0" destOrd="0" presId="urn:microsoft.com/office/officeart/2005/8/layout/vProcess5"/>
    <dgm:cxn modelId="{3C846A49-D3BE-4E48-A781-6D54FC543A2A}" type="presOf" srcId="{BB9B553D-580A-544A-9C0C-B8A25B1C0CA7}" destId="{319F47F3-1DE3-9047-B3A1-CB14CA9F74E5}" srcOrd="1" destOrd="0" presId="urn:microsoft.com/office/officeart/2005/8/layout/vProcess5"/>
    <dgm:cxn modelId="{A2355B4F-5B07-8440-9905-BD2B846E9988}" type="presOf" srcId="{D30756F5-2AE3-4BF7-8862-15A9299FA5B4}" destId="{04F22B3F-9E74-E24D-9DCA-E8936B66F674}" srcOrd="0" destOrd="0" presId="urn:microsoft.com/office/officeart/2005/8/layout/vProcess5"/>
    <dgm:cxn modelId="{C17BA050-197C-0749-96A3-B23061F0DFE6}" type="presOf" srcId="{E5ACEADA-5FBF-4395-B7BB-8172D7C4CDE0}" destId="{2DE24B78-1A67-0A40-8EF9-A36B4A70E829}" srcOrd="1" destOrd="0" presId="urn:microsoft.com/office/officeart/2005/8/layout/vProcess5"/>
    <dgm:cxn modelId="{AE3E7153-8036-2D41-93ED-5F71EBBC79F3}" type="presOf" srcId="{5297F201-6E9C-4771-91DD-A60A940A7302}" destId="{031814D6-CC75-A94F-AB97-D3349E9365C6}" srcOrd="0" destOrd="0" presId="urn:microsoft.com/office/officeart/2005/8/layout/vProcess5"/>
    <dgm:cxn modelId="{74672C5C-B2B7-5046-8FC5-BC9EFA5D5A08}" type="presOf" srcId="{D3EA2001-FA59-4828-ABF3-CFA554C9EF4D}" destId="{05C4F35F-2E3F-2E45-BE56-F31D61EFDAC2}" srcOrd="0" destOrd="0" presId="urn:microsoft.com/office/officeart/2005/8/layout/vProcess5"/>
    <dgm:cxn modelId="{2C57215D-91B6-3742-B8DA-361E6C4B35E6}" type="presOf" srcId="{D65B3C32-740E-9840-B0D6-21BC1A184F15}" destId="{49CBCF10-AACC-DA4C-A5EB-E3976D0C1D15}" srcOrd="0" destOrd="0" presId="urn:microsoft.com/office/officeart/2005/8/layout/vProcess5"/>
    <dgm:cxn modelId="{366A0161-C3EE-9540-B006-AC4370CCAD5C}" type="presOf" srcId="{B0981F8A-194C-7B45-ABAF-6A7A3C111E5C}" destId="{D651C2CF-907D-AC48-A31D-A7AF1D358934}" srcOrd="0" destOrd="0" presId="urn:microsoft.com/office/officeart/2005/8/layout/vProcess5"/>
    <dgm:cxn modelId="{51089768-39F2-4442-8F6C-E6AF6FAF17FF}" type="presOf" srcId="{D65B3C32-740E-9840-B0D6-21BC1A184F15}" destId="{32FFBC61-4E7B-AE4A-857A-AE24A3A37314}" srcOrd="1" destOrd="0" presId="urn:microsoft.com/office/officeart/2005/8/layout/vProcess5"/>
    <dgm:cxn modelId="{67E67B6F-2FDF-1E44-B80D-512AC0459CEB}" srcId="{5297F201-6E9C-4771-91DD-A60A940A7302}" destId="{D65B3C32-740E-9840-B0D6-21BC1A184F15}" srcOrd="2" destOrd="0" parTransId="{DCA9260B-CD13-784D-A1D9-05C3FB592FBE}" sibTransId="{B0981F8A-194C-7B45-ABAF-6A7A3C111E5C}"/>
    <dgm:cxn modelId="{ECAFEE71-338F-F64B-BB24-658919B715CC}" type="presOf" srcId="{818DF8B9-B5F1-4897-ACCB-E4C8D092A08E}" destId="{32FFBC61-4E7B-AE4A-857A-AE24A3A37314}" srcOrd="1" destOrd="1" presId="urn:microsoft.com/office/officeart/2005/8/layout/vProcess5"/>
    <dgm:cxn modelId="{58DCA196-55B4-6049-BCB3-FA99FB81E2C5}" type="presOf" srcId="{818DF8B9-B5F1-4897-ACCB-E4C8D092A08E}" destId="{49CBCF10-AACC-DA4C-A5EB-E3976D0C1D15}" srcOrd="0" destOrd="1" presId="urn:microsoft.com/office/officeart/2005/8/layout/vProcess5"/>
    <dgm:cxn modelId="{1109FFAC-1026-425C-81AF-52264B38D5BB}" srcId="{75C5C7FE-D6CE-41AA-9FBC-9C7554258648}" destId="{509C3338-045D-42EF-8686-194446150181}" srcOrd="0" destOrd="0" parTransId="{5E022EEA-2256-4219-976D-383E0B1138EC}" sibTransId="{EB4127C7-8A1C-4961-9F4A-6058C0528570}"/>
    <dgm:cxn modelId="{B8EFA0C2-75AD-AC4D-ABBF-B29B47BB8D3C}" srcId="{5297F201-6E9C-4771-91DD-A60A940A7302}" destId="{BB9B553D-580A-544A-9C0C-B8A25B1C0CA7}" srcOrd="3" destOrd="0" parTransId="{872827D4-8DEC-3444-87DE-FF43C330C470}" sibTransId="{8281D746-5086-8C4C-9E5D-332BDA8D9C2A}"/>
    <dgm:cxn modelId="{223EC1D6-095D-44C7-AC2B-23D75BBA8359}" srcId="{5297F201-6E9C-4771-91DD-A60A940A7302}" destId="{75C5C7FE-D6CE-41AA-9FBC-9C7554258648}" srcOrd="0" destOrd="0" parTransId="{19437D93-D833-4D04-ADD4-36EDCE047FC6}" sibTransId="{D3EA2001-FA59-4828-ABF3-CFA554C9EF4D}"/>
    <dgm:cxn modelId="{FD2888D9-F700-42DB-8A0A-5BCF7C2021F4}" srcId="{5297F201-6E9C-4771-91DD-A60A940A7302}" destId="{E5ACEADA-5FBF-4395-B7BB-8172D7C4CDE0}" srcOrd="1" destOrd="0" parTransId="{5745DDB9-F540-4661-AB19-05CA63481657}" sibTransId="{D30756F5-2AE3-4BF7-8862-15A9299FA5B4}"/>
    <dgm:cxn modelId="{59B398DC-E61F-C346-B637-BD86C20E7207}" type="presOf" srcId="{75C5C7FE-D6CE-41AA-9FBC-9C7554258648}" destId="{2E9B03C0-B0C9-8242-BD9A-EE734CC251CC}" srcOrd="1" destOrd="0" presId="urn:microsoft.com/office/officeart/2005/8/layout/vProcess5"/>
    <dgm:cxn modelId="{C071CBEA-6D7C-7844-AE93-D094E688B86E}" type="presOf" srcId="{509C3338-045D-42EF-8686-194446150181}" destId="{133E964E-BC2D-F343-985B-B9269B0D14D0}" srcOrd="0" destOrd="1" presId="urn:microsoft.com/office/officeart/2005/8/layout/vProcess5"/>
    <dgm:cxn modelId="{6BD7FCFC-CA59-48FB-AE1E-CBBF77E36728}" srcId="{D65B3C32-740E-9840-B0D6-21BC1A184F15}" destId="{818DF8B9-B5F1-4897-ACCB-E4C8D092A08E}" srcOrd="0" destOrd="0" parTransId="{B4986AAB-F7B9-42B7-A0A3-889D241E3BAD}" sibTransId="{5BE4B180-0A61-450D-9908-A70190EE34C1}"/>
    <dgm:cxn modelId="{47681194-9FEC-E34C-931F-392F65D1A893}" type="presParOf" srcId="{031814D6-CC75-A94F-AB97-D3349E9365C6}" destId="{0EDAA4D9-B818-F247-A343-691094862ED1}" srcOrd="0" destOrd="0" presId="urn:microsoft.com/office/officeart/2005/8/layout/vProcess5"/>
    <dgm:cxn modelId="{D75F8540-2F05-7040-B57F-D3D3A24B7D29}" type="presParOf" srcId="{031814D6-CC75-A94F-AB97-D3349E9365C6}" destId="{133E964E-BC2D-F343-985B-B9269B0D14D0}" srcOrd="1" destOrd="0" presId="urn:microsoft.com/office/officeart/2005/8/layout/vProcess5"/>
    <dgm:cxn modelId="{45FD539C-2D59-F741-886A-6D13312698B1}" type="presParOf" srcId="{031814D6-CC75-A94F-AB97-D3349E9365C6}" destId="{E9EF8612-92D2-CA4E-A8F3-301AB1D9B1A4}" srcOrd="2" destOrd="0" presId="urn:microsoft.com/office/officeart/2005/8/layout/vProcess5"/>
    <dgm:cxn modelId="{9AEE1DD9-5475-9E48-A072-D81B855622BE}" type="presParOf" srcId="{031814D6-CC75-A94F-AB97-D3349E9365C6}" destId="{49CBCF10-AACC-DA4C-A5EB-E3976D0C1D15}" srcOrd="3" destOrd="0" presId="urn:microsoft.com/office/officeart/2005/8/layout/vProcess5"/>
    <dgm:cxn modelId="{B637D25F-BB28-D241-8030-9E75558FF825}" type="presParOf" srcId="{031814D6-CC75-A94F-AB97-D3349E9365C6}" destId="{D6721B17-B0C7-DF45-8A5E-065C84E7586F}" srcOrd="4" destOrd="0" presId="urn:microsoft.com/office/officeart/2005/8/layout/vProcess5"/>
    <dgm:cxn modelId="{F53F29D9-95D6-1F40-AE9E-0159120A9268}" type="presParOf" srcId="{031814D6-CC75-A94F-AB97-D3349E9365C6}" destId="{05C4F35F-2E3F-2E45-BE56-F31D61EFDAC2}" srcOrd="5" destOrd="0" presId="urn:microsoft.com/office/officeart/2005/8/layout/vProcess5"/>
    <dgm:cxn modelId="{4DD5B0D2-D707-B641-B76F-3EBF1D78D1D2}" type="presParOf" srcId="{031814D6-CC75-A94F-AB97-D3349E9365C6}" destId="{04F22B3F-9E74-E24D-9DCA-E8936B66F674}" srcOrd="6" destOrd="0" presId="urn:microsoft.com/office/officeart/2005/8/layout/vProcess5"/>
    <dgm:cxn modelId="{AADE7192-7D46-E446-ABA9-64D9DF01F22C}" type="presParOf" srcId="{031814D6-CC75-A94F-AB97-D3349E9365C6}" destId="{D651C2CF-907D-AC48-A31D-A7AF1D358934}" srcOrd="7" destOrd="0" presId="urn:microsoft.com/office/officeart/2005/8/layout/vProcess5"/>
    <dgm:cxn modelId="{071CDB93-2909-8F45-BB79-0CF4C5AE5716}" type="presParOf" srcId="{031814D6-CC75-A94F-AB97-D3349E9365C6}" destId="{2E9B03C0-B0C9-8242-BD9A-EE734CC251CC}" srcOrd="8" destOrd="0" presId="urn:microsoft.com/office/officeart/2005/8/layout/vProcess5"/>
    <dgm:cxn modelId="{CE2100E4-FF5E-4D4F-B017-AFF926B332CC}" type="presParOf" srcId="{031814D6-CC75-A94F-AB97-D3349E9365C6}" destId="{2DE24B78-1A67-0A40-8EF9-A36B4A70E829}" srcOrd="9" destOrd="0" presId="urn:microsoft.com/office/officeart/2005/8/layout/vProcess5"/>
    <dgm:cxn modelId="{914D2775-8FA2-054C-93D9-45B87D0902FC}" type="presParOf" srcId="{031814D6-CC75-A94F-AB97-D3349E9365C6}" destId="{32FFBC61-4E7B-AE4A-857A-AE24A3A37314}" srcOrd="10" destOrd="0" presId="urn:microsoft.com/office/officeart/2005/8/layout/vProcess5"/>
    <dgm:cxn modelId="{8B22B01E-6122-7A47-86B6-8015E6672DD8}" type="presParOf" srcId="{031814D6-CC75-A94F-AB97-D3349E9365C6}" destId="{319F47F3-1DE3-9047-B3A1-CB14CA9F74E5}"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75C00E7-D6E5-4490-9F20-1D42FDF09F1D}" type="doc">
      <dgm:prSet loTypeId="urn:microsoft.com/office/officeart/2005/8/layout/process4" loCatId="process" qsTypeId="urn:microsoft.com/office/officeart/2005/8/quickstyle/simple5" qsCatId="simple" csTypeId="urn:microsoft.com/office/officeart/2005/8/colors/colorful2" csCatId="colorful"/>
      <dgm:spPr/>
      <dgm:t>
        <a:bodyPr/>
        <a:lstStyle/>
        <a:p>
          <a:endParaRPr lang="en-US"/>
        </a:p>
      </dgm:t>
    </dgm:pt>
    <dgm:pt modelId="{9EA3711D-6404-4988-B32D-608C006928F6}">
      <dgm:prSet/>
      <dgm:spPr/>
      <dgm:t>
        <a:bodyPr/>
        <a:lstStyle/>
        <a:p>
          <a:r>
            <a:rPr lang="en-IN" dirty="0"/>
            <a:t>The business will be a Limited Liability Company</a:t>
          </a:r>
          <a:endParaRPr lang="en-US" dirty="0"/>
        </a:p>
      </dgm:t>
    </dgm:pt>
    <dgm:pt modelId="{D15BAF63-A33D-40E0-A8E0-14635511B054}" type="parTrans" cxnId="{7556F671-9E36-4569-8EC1-8C58B6F08FF4}">
      <dgm:prSet/>
      <dgm:spPr/>
      <dgm:t>
        <a:bodyPr/>
        <a:lstStyle/>
        <a:p>
          <a:endParaRPr lang="en-US"/>
        </a:p>
      </dgm:t>
    </dgm:pt>
    <dgm:pt modelId="{899C558D-3D3E-4B72-B62E-96715690D9FA}" type="sibTrans" cxnId="{7556F671-9E36-4569-8EC1-8C58B6F08FF4}">
      <dgm:prSet/>
      <dgm:spPr/>
      <dgm:t>
        <a:bodyPr/>
        <a:lstStyle/>
        <a:p>
          <a:endParaRPr lang="en-US"/>
        </a:p>
      </dgm:t>
    </dgm:pt>
    <dgm:pt modelId="{1D3A62ED-1344-48DD-8CCD-C758D78696C8}">
      <dgm:prSet/>
      <dgm:spPr/>
      <dgm:t>
        <a:bodyPr/>
        <a:lstStyle/>
        <a:p>
          <a:r>
            <a:rPr lang="en-IN" dirty="0"/>
            <a:t>Advantages</a:t>
          </a:r>
          <a:endParaRPr lang="en-US" dirty="0"/>
        </a:p>
      </dgm:t>
    </dgm:pt>
    <dgm:pt modelId="{F05DA4F8-BA7E-44B1-9327-3DAAE05B85D6}" type="parTrans" cxnId="{BA23D44A-74A8-41FC-9E98-23E45D852358}">
      <dgm:prSet/>
      <dgm:spPr/>
      <dgm:t>
        <a:bodyPr/>
        <a:lstStyle/>
        <a:p>
          <a:endParaRPr lang="en-US"/>
        </a:p>
      </dgm:t>
    </dgm:pt>
    <dgm:pt modelId="{AC868C1C-C500-4C6B-BFB2-A58047291B2D}" type="sibTrans" cxnId="{BA23D44A-74A8-41FC-9E98-23E45D852358}">
      <dgm:prSet/>
      <dgm:spPr/>
      <dgm:t>
        <a:bodyPr/>
        <a:lstStyle/>
        <a:p>
          <a:endParaRPr lang="en-US"/>
        </a:p>
      </dgm:t>
    </dgm:pt>
    <dgm:pt modelId="{10021AEF-FFED-4738-884F-B65D8079E5E0}">
      <dgm:prSet/>
      <dgm:spPr/>
      <dgm:t>
        <a:bodyPr/>
        <a:lstStyle/>
        <a:p>
          <a:r>
            <a:rPr lang="en-IN" dirty="0"/>
            <a:t>Protects personal assets from </a:t>
          </a:r>
          <a:r>
            <a:rPr lang="en-IN" dirty="0" err="1"/>
            <a:t>bussines</a:t>
          </a:r>
          <a:r>
            <a:rPr lang="en-IN" dirty="0"/>
            <a:t> liabilities</a:t>
          </a:r>
          <a:endParaRPr lang="en-US" dirty="0"/>
        </a:p>
      </dgm:t>
    </dgm:pt>
    <dgm:pt modelId="{F8FB04E8-C137-4255-9706-075AE9913CFB}" type="parTrans" cxnId="{6924D8A4-079B-4160-B009-778D6ADF829C}">
      <dgm:prSet/>
      <dgm:spPr/>
      <dgm:t>
        <a:bodyPr/>
        <a:lstStyle/>
        <a:p>
          <a:endParaRPr lang="en-US"/>
        </a:p>
      </dgm:t>
    </dgm:pt>
    <dgm:pt modelId="{7A63A9DC-520E-43A9-8D3D-97061B9B44CC}" type="sibTrans" cxnId="{6924D8A4-079B-4160-B009-778D6ADF829C}">
      <dgm:prSet/>
      <dgm:spPr/>
      <dgm:t>
        <a:bodyPr/>
        <a:lstStyle/>
        <a:p>
          <a:endParaRPr lang="en-US"/>
        </a:p>
      </dgm:t>
    </dgm:pt>
    <dgm:pt modelId="{C17F2139-C4BA-4F5A-80E2-84DDA9CA7026}">
      <dgm:prSet/>
      <dgm:spPr/>
      <dgm:t>
        <a:bodyPr/>
        <a:lstStyle/>
        <a:p>
          <a:r>
            <a:rPr lang="en-IN" dirty="0"/>
            <a:t>Offers flexible tax options</a:t>
          </a:r>
          <a:endParaRPr lang="en-US" dirty="0"/>
        </a:p>
      </dgm:t>
    </dgm:pt>
    <dgm:pt modelId="{CAA3FAF4-AAE3-4BCA-BDE8-95928A70EB11}" type="parTrans" cxnId="{CCABD770-C338-4EC2-9F6A-11C526040A1D}">
      <dgm:prSet/>
      <dgm:spPr/>
      <dgm:t>
        <a:bodyPr/>
        <a:lstStyle/>
        <a:p>
          <a:endParaRPr lang="en-US"/>
        </a:p>
      </dgm:t>
    </dgm:pt>
    <dgm:pt modelId="{84384BA2-AAF6-4A89-95AF-B5E5955E8476}" type="sibTrans" cxnId="{CCABD770-C338-4EC2-9F6A-11C526040A1D}">
      <dgm:prSet/>
      <dgm:spPr/>
      <dgm:t>
        <a:bodyPr/>
        <a:lstStyle/>
        <a:p>
          <a:endParaRPr lang="en-US"/>
        </a:p>
      </dgm:t>
    </dgm:pt>
    <dgm:pt modelId="{4C0EC483-94D7-4C2D-B3FD-7D4B0A4F9002}">
      <dgm:prSet/>
      <dgm:spPr/>
      <dgm:t>
        <a:bodyPr/>
        <a:lstStyle/>
        <a:p>
          <a:r>
            <a:rPr lang="en-IN" dirty="0"/>
            <a:t>Enhance business credibility</a:t>
          </a:r>
          <a:endParaRPr lang="en-US" dirty="0"/>
        </a:p>
      </dgm:t>
    </dgm:pt>
    <dgm:pt modelId="{52CE8DD0-93F9-48D0-AC1E-615B06537F50}" type="parTrans" cxnId="{3BEF8DC9-D5A1-4A99-91A6-CC2578251A74}">
      <dgm:prSet/>
      <dgm:spPr/>
      <dgm:t>
        <a:bodyPr/>
        <a:lstStyle/>
        <a:p>
          <a:endParaRPr lang="en-US"/>
        </a:p>
      </dgm:t>
    </dgm:pt>
    <dgm:pt modelId="{E0C16BF9-7FF4-477C-B2D7-2FDE9B0F9E7E}" type="sibTrans" cxnId="{3BEF8DC9-D5A1-4A99-91A6-CC2578251A74}">
      <dgm:prSet/>
      <dgm:spPr/>
      <dgm:t>
        <a:bodyPr/>
        <a:lstStyle/>
        <a:p>
          <a:endParaRPr lang="en-US"/>
        </a:p>
      </dgm:t>
    </dgm:pt>
    <dgm:pt modelId="{3C4B07BC-5291-4607-BB8D-511EF8DF7619}">
      <dgm:prSet/>
      <dgm:spPr/>
      <dgm:t>
        <a:bodyPr/>
        <a:lstStyle/>
        <a:p>
          <a:r>
            <a:rPr lang="en-US" dirty="0"/>
            <a:t>Easier to manage than a corporation (</a:t>
          </a:r>
          <a:r>
            <a:rPr lang="en-US" dirty="0" err="1"/>
            <a:t>Liñares</a:t>
          </a:r>
          <a:r>
            <a:rPr lang="en-US" dirty="0"/>
            <a:t>-Zegarra and Wilson, 2024)</a:t>
          </a:r>
        </a:p>
      </dgm:t>
    </dgm:pt>
    <dgm:pt modelId="{23FE1FE0-DD9D-47E6-9A1C-9FF4CC79EC6F}" type="parTrans" cxnId="{28FE5F6E-A8CE-42EB-853B-20CBF22F40E2}">
      <dgm:prSet/>
      <dgm:spPr/>
      <dgm:t>
        <a:bodyPr/>
        <a:lstStyle/>
        <a:p>
          <a:endParaRPr lang="en-US"/>
        </a:p>
      </dgm:t>
    </dgm:pt>
    <dgm:pt modelId="{FC621DC3-7388-41B2-9C0F-9740596E48FA}" type="sibTrans" cxnId="{28FE5F6E-A8CE-42EB-853B-20CBF22F40E2}">
      <dgm:prSet/>
      <dgm:spPr/>
      <dgm:t>
        <a:bodyPr/>
        <a:lstStyle/>
        <a:p>
          <a:endParaRPr lang="en-US"/>
        </a:p>
      </dgm:t>
    </dgm:pt>
    <dgm:pt modelId="{93E9639F-284F-4964-826D-7BFA1B6ECB69}">
      <dgm:prSet/>
      <dgm:spPr/>
      <dgm:t>
        <a:bodyPr/>
        <a:lstStyle/>
        <a:p>
          <a:r>
            <a:rPr lang="en-IN" dirty="0"/>
            <a:t>Disadvantages</a:t>
          </a:r>
          <a:endParaRPr lang="en-US" dirty="0"/>
        </a:p>
      </dgm:t>
    </dgm:pt>
    <dgm:pt modelId="{A3F4FCAC-B0F1-4304-81CB-09B9886F2911}" type="parTrans" cxnId="{C2B31A7C-F2A9-4E83-AD73-41134D26294D}">
      <dgm:prSet/>
      <dgm:spPr/>
      <dgm:t>
        <a:bodyPr/>
        <a:lstStyle/>
        <a:p>
          <a:endParaRPr lang="en-US"/>
        </a:p>
      </dgm:t>
    </dgm:pt>
    <dgm:pt modelId="{CCB1B28D-FDD3-4346-8453-A00D31C2733C}" type="sibTrans" cxnId="{C2B31A7C-F2A9-4E83-AD73-41134D26294D}">
      <dgm:prSet/>
      <dgm:spPr/>
      <dgm:t>
        <a:bodyPr/>
        <a:lstStyle/>
        <a:p>
          <a:endParaRPr lang="en-US"/>
        </a:p>
      </dgm:t>
    </dgm:pt>
    <dgm:pt modelId="{F484E73C-6353-4152-82E8-F98BB91C205D}">
      <dgm:prSet/>
      <dgm:spPr/>
      <dgm:t>
        <a:bodyPr/>
        <a:lstStyle/>
        <a:p>
          <a:r>
            <a:rPr lang="en-IN" dirty="0"/>
            <a:t>Higher setup and maintenance costs</a:t>
          </a:r>
          <a:endParaRPr lang="en-US" dirty="0"/>
        </a:p>
      </dgm:t>
    </dgm:pt>
    <dgm:pt modelId="{D6E1EB30-D5DE-43AA-953D-2104817BBC34}" type="parTrans" cxnId="{8F84D2C9-0D23-43A0-9050-7AB7EB97ED9D}">
      <dgm:prSet/>
      <dgm:spPr/>
      <dgm:t>
        <a:bodyPr/>
        <a:lstStyle/>
        <a:p>
          <a:endParaRPr lang="en-US"/>
        </a:p>
      </dgm:t>
    </dgm:pt>
    <dgm:pt modelId="{6D53DA57-F2EE-4221-B7DB-28217D4BC7E4}" type="sibTrans" cxnId="{8F84D2C9-0D23-43A0-9050-7AB7EB97ED9D}">
      <dgm:prSet/>
      <dgm:spPr/>
      <dgm:t>
        <a:bodyPr/>
        <a:lstStyle/>
        <a:p>
          <a:endParaRPr lang="en-US"/>
        </a:p>
      </dgm:t>
    </dgm:pt>
    <dgm:pt modelId="{B20E60E3-FCA3-4A1A-9D13-B8CF8BF35572}">
      <dgm:prSet/>
      <dgm:spPr/>
      <dgm:t>
        <a:bodyPr/>
        <a:lstStyle/>
        <a:p>
          <a:r>
            <a:rPr lang="en-IN" dirty="0"/>
            <a:t>Requires detailed record keeping</a:t>
          </a:r>
          <a:endParaRPr lang="en-US" dirty="0"/>
        </a:p>
      </dgm:t>
    </dgm:pt>
    <dgm:pt modelId="{4A56047F-7D92-4F14-AD32-A7A26C37D9C3}" type="parTrans" cxnId="{B83AFA22-DAB4-42B0-8FD7-8C057E6B7386}">
      <dgm:prSet/>
      <dgm:spPr/>
      <dgm:t>
        <a:bodyPr/>
        <a:lstStyle/>
        <a:p>
          <a:endParaRPr lang="en-US"/>
        </a:p>
      </dgm:t>
    </dgm:pt>
    <dgm:pt modelId="{1B68AADC-2D32-4E6D-9E07-776A8DD21806}" type="sibTrans" cxnId="{B83AFA22-DAB4-42B0-8FD7-8C057E6B7386}">
      <dgm:prSet/>
      <dgm:spPr/>
      <dgm:t>
        <a:bodyPr/>
        <a:lstStyle/>
        <a:p>
          <a:endParaRPr lang="en-US"/>
        </a:p>
      </dgm:t>
    </dgm:pt>
    <dgm:pt modelId="{ABEF101E-D010-4068-821C-F36CEE8BF629}">
      <dgm:prSet/>
      <dgm:spPr/>
      <dgm:t>
        <a:bodyPr/>
        <a:lstStyle/>
        <a:p>
          <a:r>
            <a:rPr lang="en-IN" dirty="0"/>
            <a:t>Self employment taxes may apply</a:t>
          </a:r>
          <a:endParaRPr lang="en-US" dirty="0"/>
        </a:p>
      </dgm:t>
    </dgm:pt>
    <dgm:pt modelId="{96EDD01C-48E5-4AFE-B59E-0CEF98BF84E4}" type="parTrans" cxnId="{9A4DAD6B-76A5-44AD-89F0-05AA5C5B26DC}">
      <dgm:prSet/>
      <dgm:spPr/>
      <dgm:t>
        <a:bodyPr/>
        <a:lstStyle/>
        <a:p>
          <a:endParaRPr lang="en-US"/>
        </a:p>
      </dgm:t>
    </dgm:pt>
    <dgm:pt modelId="{156B3161-F589-4517-A4BD-8A0F387DA187}" type="sibTrans" cxnId="{9A4DAD6B-76A5-44AD-89F0-05AA5C5B26DC}">
      <dgm:prSet/>
      <dgm:spPr/>
      <dgm:t>
        <a:bodyPr/>
        <a:lstStyle/>
        <a:p>
          <a:endParaRPr lang="en-US"/>
        </a:p>
      </dgm:t>
    </dgm:pt>
    <dgm:pt modelId="{DB24D6B7-2B82-4223-BCF9-56AE60C6747A}">
      <dgm:prSet/>
      <dgm:spPr/>
      <dgm:t>
        <a:bodyPr/>
        <a:lstStyle/>
        <a:p>
          <a:r>
            <a:rPr lang="en-IN" dirty="0"/>
            <a:t>Limited ability to attract </a:t>
          </a:r>
          <a:r>
            <a:rPr lang="en-IN" dirty="0" err="1"/>
            <a:t>inestors</a:t>
          </a:r>
          <a:r>
            <a:rPr lang="en-IN" dirty="0"/>
            <a:t> (</a:t>
          </a:r>
          <a:r>
            <a:rPr lang="en-US" dirty="0"/>
            <a:t>Cowling, M. and </a:t>
          </a:r>
          <a:r>
            <a:rPr lang="en-US" dirty="0" err="1"/>
            <a:t>Dvouletý</a:t>
          </a:r>
          <a:r>
            <a:rPr lang="en-US" dirty="0"/>
            <a:t>, 2023</a:t>
          </a:r>
          <a:r>
            <a:rPr lang="en-IN" dirty="0"/>
            <a:t>)</a:t>
          </a:r>
          <a:endParaRPr lang="en-US" dirty="0"/>
        </a:p>
      </dgm:t>
    </dgm:pt>
    <dgm:pt modelId="{7B7DDCFC-673D-4D28-A365-D0DB8400DD2D}" type="parTrans" cxnId="{65362D2A-92BC-4074-B9FA-7C5B6DC6C452}">
      <dgm:prSet/>
      <dgm:spPr/>
      <dgm:t>
        <a:bodyPr/>
        <a:lstStyle/>
        <a:p>
          <a:endParaRPr lang="en-US"/>
        </a:p>
      </dgm:t>
    </dgm:pt>
    <dgm:pt modelId="{31BBCE17-804C-4F76-87E6-76504252A8F6}" type="sibTrans" cxnId="{65362D2A-92BC-4074-B9FA-7C5B6DC6C452}">
      <dgm:prSet/>
      <dgm:spPr/>
      <dgm:t>
        <a:bodyPr/>
        <a:lstStyle/>
        <a:p>
          <a:endParaRPr lang="en-US"/>
        </a:p>
      </dgm:t>
    </dgm:pt>
    <dgm:pt modelId="{852DFC35-0635-487A-AC8F-1B9506442707}" type="pres">
      <dgm:prSet presAssocID="{175C00E7-D6E5-4490-9F20-1D42FDF09F1D}" presName="Name0" presStyleCnt="0">
        <dgm:presLayoutVars>
          <dgm:dir/>
          <dgm:animLvl val="lvl"/>
          <dgm:resizeHandles val="exact"/>
        </dgm:presLayoutVars>
      </dgm:prSet>
      <dgm:spPr/>
    </dgm:pt>
    <dgm:pt modelId="{B36C1F57-284A-41A4-82D3-DE7959B03AA3}" type="pres">
      <dgm:prSet presAssocID="{93E9639F-284F-4964-826D-7BFA1B6ECB69}" presName="boxAndChildren" presStyleCnt="0"/>
      <dgm:spPr/>
    </dgm:pt>
    <dgm:pt modelId="{839B1F65-E32C-406E-B5C1-63C9D1BAB430}" type="pres">
      <dgm:prSet presAssocID="{93E9639F-284F-4964-826D-7BFA1B6ECB69}" presName="parentTextBox" presStyleLbl="node1" presStyleIdx="0" presStyleCnt="3"/>
      <dgm:spPr/>
    </dgm:pt>
    <dgm:pt modelId="{214BB898-D76E-4143-B716-2C13780370E7}" type="pres">
      <dgm:prSet presAssocID="{93E9639F-284F-4964-826D-7BFA1B6ECB69}" presName="entireBox" presStyleLbl="node1" presStyleIdx="0" presStyleCnt="3"/>
      <dgm:spPr/>
    </dgm:pt>
    <dgm:pt modelId="{1588324C-CFF3-4CC0-BBDF-0AFF903B83B6}" type="pres">
      <dgm:prSet presAssocID="{93E9639F-284F-4964-826D-7BFA1B6ECB69}" presName="descendantBox" presStyleCnt="0"/>
      <dgm:spPr/>
    </dgm:pt>
    <dgm:pt modelId="{22D1555E-206B-49B3-AEB9-751E0BE64C2A}" type="pres">
      <dgm:prSet presAssocID="{F484E73C-6353-4152-82E8-F98BB91C205D}" presName="childTextBox" presStyleLbl="fgAccFollowNode1" presStyleIdx="0" presStyleCnt="8">
        <dgm:presLayoutVars>
          <dgm:bulletEnabled val="1"/>
        </dgm:presLayoutVars>
      </dgm:prSet>
      <dgm:spPr/>
    </dgm:pt>
    <dgm:pt modelId="{817ED7B3-186B-4E46-8F98-4AB70FDA4D2B}" type="pres">
      <dgm:prSet presAssocID="{B20E60E3-FCA3-4A1A-9D13-B8CF8BF35572}" presName="childTextBox" presStyleLbl="fgAccFollowNode1" presStyleIdx="1" presStyleCnt="8">
        <dgm:presLayoutVars>
          <dgm:bulletEnabled val="1"/>
        </dgm:presLayoutVars>
      </dgm:prSet>
      <dgm:spPr/>
    </dgm:pt>
    <dgm:pt modelId="{ADE3E60F-6D1B-4905-9AF3-B42581B6841F}" type="pres">
      <dgm:prSet presAssocID="{ABEF101E-D010-4068-821C-F36CEE8BF629}" presName="childTextBox" presStyleLbl="fgAccFollowNode1" presStyleIdx="2" presStyleCnt="8">
        <dgm:presLayoutVars>
          <dgm:bulletEnabled val="1"/>
        </dgm:presLayoutVars>
      </dgm:prSet>
      <dgm:spPr/>
    </dgm:pt>
    <dgm:pt modelId="{9240AFB1-9A2B-42DD-919A-6E159A186880}" type="pres">
      <dgm:prSet presAssocID="{DB24D6B7-2B82-4223-BCF9-56AE60C6747A}" presName="childTextBox" presStyleLbl="fgAccFollowNode1" presStyleIdx="3" presStyleCnt="8">
        <dgm:presLayoutVars>
          <dgm:bulletEnabled val="1"/>
        </dgm:presLayoutVars>
      </dgm:prSet>
      <dgm:spPr/>
    </dgm:pt>
    <dgm:pt modelId="{E70E2DFF-9D9F-4B3D-B63C-FB9A794B4AED}" type="pres">
      <dgm:prSet presAssocID="{AC868C1C-C500-4C6B-BFB2-A58047291B2D}" presName="sp" presStyleCnt="0"/>
      <dgm:spPr/>
    </dgm:pt>
    <dgm:pt modelId="{5CFCDC09-1EC0-4633-93B6-290E54F1122F}" type="pres">
      <dgm:prSet presAssocID="{1D3A62ED-1344-48DD-8CCD-C758D78696C8}" presName="arrowAndChildren" presStyleCnt="0"/>
      <dgm:spPr/>
    </dgm:pt>
    <dgm:pt modelId="{1DE1733C-07D3-49EA-87F5-0861FA8B48A8}" type="pres">
      <dgm:prSet presAssocID="{1D3A62ED-1344-48DD-8CCD-C758D78696C8}" presName="parentTextArrow" presStyleLbl="node1" presStyleIdx="0" presStyleCnt="3"/>
      <dgm:spPr/>
    </dgm:pt>
    <dgm:pt modelId="{7893B8F4-77C7-4558-BD54-ADF2F1510CD9}" type="pres">
      <dgm:prSet presAssocID="{1D3A62ED-1344-48DD-8CCD-C758D78696C8}" presName="arrow" presStyleLbl="node1" presStyleIdx="1" presStyleCnt="3"/>
      <dgm:spPr/>
    </dgm:pt>
    <dgm:pt modelId="{78C34160-EFBD-4C3A-B53F-1D44438F32A6}" type="pres">
      <dgm:prSet presAssocID="{1D3A62ED-1344-48DD-8CCD-C758D78696C8}" presName="descendantArrow" presStyleCnt="0"/>
      <dgm:spPr/>
    </dgm:pt>
    <dgm:pt modelId="{F5CEE5B8-1F03-4CBC-8C62-29073F9ACB3F}" type="pres">
      <dgm:prSet presAssocID="{10021AEF-FFED-4738-884F-B65D8079E5E0}" presName="childTextArrow" presStyleLbl="fgAccFollowNode1" presStyleIdx="4" presStyleCnt="8">
        <dgm:presLayoutVars>
          <dgm:bulletEnabled val="1"/>
        </dgm:presLayoutVars>
      </dgm:prSet>
      <dgm:spPr/>
    </dgm:pt>
    <dgm:pt modelId="{B2C5FF39-E4C3-4B4B-A881-52B316D9F198}" type="pres">
      <dgm:prSet presAssocID="{C17F2139-C4BA-4F5A-80E2-84DDA9CA7026}" presName="childTextArrow" presStyleLbl="fgAccFollowNode1" presStyleIdx="5" presStyleCnt="8">
        <dgm:presLayoutVars>
          <dgm:bulletEnabled val="1"/>
        </dgm:presLayoutVars>
      </dgm:prSet>
      <dgm:spPr/>
    </dgm:pt>
    <dgm:pt modelId="{611BCDF5-1CE4-44D8-8A67-6B89B4CB428B}" type="pres">
      <dgm:prSet presAssocID="{4C0EC483-94D7-4C2D-B3FD-7D4B0A4F9002}" presName="childTextArrow" presStyleLbl="fgAccFollowNode1" presStyleIdx="6" presStyleCnt="8">
        <dgm:presLayoutVars>
          <dgm:bulletEnabled val="1"/>
        </dgm:presLayoutVars>
      </dgm:prSet>
      <dgm:spPr/>
    </dgm:pt>
    <dgm:pt modelId="{8918589A-1D00-4BF8-8128-CD372B728D1E}" type="pres">
      <dgm:prSet presAssocID="{3C4B07BC-5291-4607-BB8D-511EF8DF7619}" presName="childTextArrow" presStyleLbl="fgAccFollowNode1" presStyleIdx="7" presStyleCnt="8">
        <dgm:presLayoutVars>
          <dgm:bulletEnabled val="1"/>
        </dgm:presLayoutVars>
      </dgm:prSet>
      <dgm:spPr/>
    </dgm:pt>
    <dgm:pt modelId="{E6780A04-602C-49A1-8B69-7D8A78C06031}" type="pres">
      <dgm:prSet presAssocID="{899C558D-3D3E-4B72-B62E-96715690D9FA}" presName="sp" presStyleCnt="0"/>
      <dgm:spPr/>
    </dgm:pt>
    <dgm:pt modelId="{ADA294FE-1F34-4804-A8E2-E46ABC9C151E}" type="pres">
      <dgm:prSet presAssocID="{9EA3711D-6404-4988-B32D-608C006928F6}" presName="arrowAndChildren" presStyleCnt="0"/>
      <dgm:spPr/>
    </dgm:pt>
    <dgm:pt modelId="{D2BFF181-B147-4167-AE09-A4B2395B5972}" type="pres">
      <dgm:prSet presAssocID="{9EA3711D-6404-4988-B32D-608C006928F6}" presName="parentTextArrow" presStyleLbl="node1" presStyleIdx="2" presStyleCnt="3"/>
      <dgm:spPr/>
    </dgm:pt>
  </dgm:ptLst>
  <dgm:cxnLst>
    <dgm:cxn modelId="{5E2AA209-D677-4B42-899D-10464A6DC741}" type="presOf" srcId="{ABEF101E-D010-4068-821C-F36CEE8BF629}" destId="{ADE3E60F-6D1B-4905-9AF3-B42581B6841F}" srcOrd="0" destOrd="0" presId="urn:microsoft.com/office/officeart/2005/8/layout/process4"/>
    <dgm:cxn modelId="{7692560E-2DFD-4AF0-8A14-68175DDF1519}" type="presOf" srcId="{1D3A62ED-1344-48DD-8CCD-C758D78696C8}" destId="{7893B8F4-77C7-4558-BD54-ADF2F1510CD9}" srcOrd="1" destOrd="0" presId="urn:microsoft.com/office/officeart/2005/8/layout/process4"/>
    <dgm:cxn modelId="{B83AFA22-DAB4-42B0-8FD7-8C057E6B7386}" srcId="{93E9639F-284F-4964-826D-7BFA1B6ECB69}" destId="{B20E60E3-FCA3-4A1A-9D13-B8CF8BF35572}" srcOrd="1" destOrd="0" parTransId="{4A56047F-7D92-4F14-AD32-A7A26C37D9C3}" sibTransId="{1B68AADC-2D32-4E6D-9E07-776A8DD21806}"/>
    <dgm:cxn modelId="{3C4F3324-C739-49E9-AD03-98C12F0C1B70}" type="presOf" srcId="{175C00E7-D6E5-4490-9F20-1D42FDF09F1D}" destId="{852DFC35-0635-487A-AC8F-1B9506442707}" srcOrd="0" destOrd="0" presId="urn:microsoft.com/office/officeart/2005/8/layout/process4"/>
    <dgm:cxn modelId="{65362D2A-92BC-4074-B9FA-7C5B6DC6C452}" srcId="{93E9639F-284F-4964-826D-7BFA1B6ECB69}" destId="{DB24D6B7-2B82-4223-BCF9-56AE60C6747A}" srcOrd="3" destOrd="0" parTransId="{7B7DDCFC-673D-4D28-A365-D0DB8400DD2D}" sibTransId="{31BBCE17-804C-4F76-87E6-76504252A8F6}"/>
    <dgm:cxn modelId="{5690DD38-A975-4834-942A-85C5EC21D310}" type="presOf" srcId="{93E9639F-284F-4964-826D-7BFA1B6ECB69}" destId="{839B1F65-E32C-406E-B5C1-63C9D1BAB430}" srcOrd="0" destOrd="0" presId="urn:microsoft.com/office/officeart/2005/8/layout/process4"/>
    <dgm:cxn modelId="{A999CB4A-9126-4FCA-9A2C-1BA38B617ED4}" type="presOf" srcId="{9EA3711D-6404-4988-B32D-608C006928F6}" destId="{D2BFF181-B147-4167-AE09-A4B2395B5972}" srcOrd="0" destOrd="0" presId="urn:microsoft.com/office/officeart/2005/8/layout/process4"/>
    <dgm:cxn modelId="{BA23D44A-74A8-41FC-9E98-23E45D852358}" srcId="{175C00E7-D6E5-4490-9F20-1D42FDF09F1D}" destId="{1D3A62ED-1344-48DD-8CCD-C758D78696C8}" srcOrd="1" destOrd="0" parTransId="{F05DA4F8-BA7E-44B1-9327-3DAAE05B85D6}" sibTransId="{AC868C1C-C500-4C6B-BFB2-A58047291B2D}"/>
    <dgm:cxn modelId="{DEB6F467-7BD0-45E3-94C5-171AADC34695}" type="presOf" srcId="{F484E73C-6353-4152-82E8-F98BB91C205D}" destId="{22D1555E-206B-49B3-AEB9-751E0BE64C2A}" srcOrd="0" destOrd="0" presId="urn:microsoft.com/office/officeart/2005/8/layout/process4"/>
    <dgm:cxn modelId="{F3D0F667-34F4-48E9-BD7D-8732D9490628}" type="presOf" srcId="{4C0EC483-94D7-4C2D-B3FD-7D4B0A4F9002}" destId="{611BCDF5-1CE4-44D8-8A67-6B89B4CB428B}" srcOrd="0" destOrd="0" presId="urn:microsoft.com/office/officeart/2005/8/layout/process4"/>
    <dgm:cxn modelId="{9A4DAD6B-76A5-44AD-89F0-05AA5C5B26DC}" srcId="{93E9639F-284F-4964-826D-7BFA1B6ECB69}" destId="{ABEF101E-D010-4068-821C-F36CEE8BF629}" srcOrd="2" destOrd="0" parTransId="{96EDD01C-48E5-4AFE-B59E-0CEF98BF84E4}" sibTransId="{156B3161-F589-4517-A4BD-8A0F387DA187}"/>
    <dgm:cxn modelId="{11546B6C-0DE4-48A0-89B8-7F1217184764}" type="presOf" srcId="{B20E60E3-FCA3-4A1A-9D13-B8CF8BF35572}" destId="{817ED7B3-186B-4E46-8F98-4AB70FDA4D2B}" srcOrd="0" destOrd="0" presId="urn:microsoft.com/office/officeart/2005/8/layout/process4"/>
    <dgm:cxn modelId="{28FE5F6E-A8CE-42EB-853B-20CBF22F40E2}" srcId="{1D3A62ED-1344-48DD-8CCD-C758D78696C8}" destId="{3C4B07BC-5291-4607-BB8D-511EF8DF7619}" srcOrd="3" destOrd="0" parTransId="{23FE1FE0-DD9D-47E6-9A1C-9FF4CC79EC6F}" sibTransId="{FC621DC3-7388-41B2-9C0F-9740596E48FA}"/>
    <dgm:cxn modelId="{CCABD770-C338-4EC2-9F6A-11C526040A1D}" srcId="{1D3A62ED-1344-48DD-8CCD-C758D78696C8}" destId="{C17F2139-C4BA-4F5A-80E2-84DDA9CA7026}" srcOrd="1" destOrd="0" parTransId="{CAA3FAF4-AAE3-4BCA-BDE8-95928A70EB11}" sibTransId="{84384BA2-AAF6-4A89-95AF-B5E5955E8476}"/>
    <dgm:cxn modelId="{7556F671-9E36-4569-8EC1-8C58B6F08FF4}" srcId="{175C00E7-D6E5-4490-9F20-1D42FDF09F1D}" destId="{9EA3711D-6404-4988-B32D-608C006928F6}" srcOrd="0" destOrd="0" parTransId="{D15BAF63-A33D-40E0-A8E0-14635511B054}" sibTransId="{899C558D-3D3E-4B72-B62E-96715690D9FA}"/>
    <dgm:cxn modelId="{C2B31A7C-F2A9-4E83-AD73-41134D26294D}" srcId="{175C00E7-D6E5-4490-9F20-1D42FDF09F1D}" destId="{93E9639F-284F-4964-826D-7BFA1B6ECB69}" srcOrd="2" destOrd="0" parTransId="{A3F4FCAC-B0F1-4304-81CB-09B9886F2911}" sibTransId="{CCB1B28D-FDD3-4346-8453-A00D31C2733C}"/>
    <dgm:cxn modelId="{4DBB179D-C075-4778-932A-284757E6EE1D}" type="presOf" srcId="{DB24D6B7-2B82-4223-BCF9-56AE60C6747A}" destId="{9240AFB1-9A2B-42DD-919A-6E159A186880}" srcOrd="0" destOrd="0" presId="urn:microsoft.com/office/officeart/2005/8/layout/process4"/>
    <dgm:cxn modelId="{6924D8A4-079B-4160-B009-778D6ADF829C}" srcId="{1D3A62ED-1344-48DD-8CCD-C758D78696C8}" destId="{10021AEF-FFED-4738-884F-B65D8079E5E0}" srcOrd="0" destOrd="0" parTransId="{F8FB04E8-C137-4255-9706-075AE9913CFB}" sibTransId="{7A63A9DC-520E-43A9-8D3D-97061B9B44CC}"/>
    <dgm:cxn modelId="{2793BEA6-4657-4F4A-89D6-820714CF6E4B}" type="presOf" srcId="{10021AEF-FFED-4738-884F-B65D8079E5E0}" destId="{F5CEE5B8-1F03-4CBC-8C62-29073F9ACB3F}" srcOrd="0" destOrd="0" presId="urn:microsoft.com/office/officeart/2005/8/layout/process4"/>
    <dgm:cxn modelId="{5AABB8AB-863D-4017-903C-49EDB87B11B3}" type="presOf" srcId="{93E9639F-284F-4964-826D-7BFA1B6ECB69}" destId="{214BB898-D76E-4143-B716-2C13780370E7}" srcOrd="1" destOrd="0" presId="urn:microsoft.com/office/officeart/2005/8/layout/process4"/>
    <dgm:cxn modelId="{3BEF8DC9-D5A1-4A99-91A6-CC2578251A74}" srcId="{1D3A62ED-1344-48DD-8CCD-C758D78696C8}" destId="{4C0EC483-94D7-4C2D-B3FD-7D4B0A4F9002}" srcOrd="2" destOrd="0" parTransId="{52CE8DD0-93F9-48D0-AC1E-615B06537F50}" sibTransId="{E0C16BF9-7FF4-477C-B2D7-2FDE9B0F9E7E}"/>
    <dgm:cxn modelId="{8F84D2C9-0D23-43A0-9050-7AB7EB97ED9D}" srcId="{93E9639F-284F-4964-826D-7BFA1B6ECB69}" destId="{F484E73C-6353-4152-82E8-F98BB91C205D}" srcOrd="0" destOrd="0" parTransId="{D6E1EB30-D5DE-43AA-953D-2104817BBC34}" sibTransId="{6D53DA57-F2EE-4221-B7DB-28217D4BC7E4}"/>
    <dgm:cxn modelId="{C6F39DD6-25F1-4001-9705-3F397A9156CA}" type="presOf" srcId="{3C4B07BC-5291-4607-BB8D-511EF8DF7619}" destId="{8918589A-1D00-4BF8-8128-CD372B728D1E}" srcOrd="0" destOrd="0" presId="urn:microsoft.com/office/officeart/2005/8/layout/process4"/>
    <dgm:cxn modelId="{20F58EDB-30E6-4954-A101-824326940ACC}" type="presOf" srcId="{C17F2139-C4BA-4F5A-80E2-84DDA9CA7026}" destId="{B2C5FF39-E4C3-4B4B-A881-52B316D9F198}" srcOrd="0" destOrd="0" presId="urn:microsoft.com/office/officeart/2005/8/layout/process4"/>
    <dgm:cxn modelId="{BCB9CDE9-3416-4CBD-AD14-34FF051D0632}" type="presOf" srcId="{1D3A62ED-1344-48DD-8CCD-C758D78696C8}" destId="{1DE1733C-07D3-49EA-87F5-0861FA8B48A8}" srcOrd="0" destOrd="0" presId="urn:microsoft.com/office/officeart/2005/8/layout/process4"/>
    <dgm:cxn modelId="{F819BEC7-21AF-456F-83EF-0024D8CB9E37}" type="presParOf" srcId="{852DFC35-0635-487A-AC8F-1B9506442707}" destId="{B36C1F57-284A-41A4-82D3-DE7959B03AA3}" srcOrd="0" destOrd="0" presId="urn:microsoft.com/office/officeart/2005/8/layout/process4"/>
    <dgm:cxn modelId="{ED5C89EC-A875-43D0-BDD2-FA117ACDB630}" type="presParOf" srcId="{B36C1F57-284A-41A4-82D3-DE7959B03AA3}" destId="{839B1F65-E32C-406E-B5C1-63C9D1BAB430}" srcOrd="0" destOrd="0" presId="urn:microsoft.com/office/officeart/2005/8/layout/process4"/>
    <dgm:cxn modelId="{1995255C-B646-48B8-932F-83CDD6B99E14}" type="presParOf" srcId="{B36C1F57-284A-41A4-82D3-DE7959B03AA3}" destId="{214BB898-D76E-4143-B716-2C13780370E7}" srcOrd="1" destOrd="0" presId="urn:microsoft.com/office/officeart/2005/8/layout/process4"/>
    <dgm:cxn modelId="{62C93BE6-EF36-4970-956E-A05355029F0A}" type="presParOf" srcId="{B36C1F57-284A-41A4-82D3-DE7959B03AA3}" destId="{1588324C-CFF3-4CC0-BBDF-0AFF903B83B6}" srcOrd="2" destOrd="0" presId="urn:microsoft.com/office/officeart/2005/8/layout/process4"/>
    <dgm:cxn modelId="{A27402D2-100D-4906-828B-8983EF1A1DDE}" type="presParOf" srcId="{1588324C-CFF3-4CC0-BBDF-0AFF903B83B6}" destId="{22D1555E-206B-49B3-AEB9-751E0BE64C2A}" srcOrd="0" destOrd="0" presId="urn:microsoft.com/office/officeart/2005/8/layout/process4"/>
    <dgm:cxn modelId="{A386B959-A81B-46CE-A1FB-BA6BC32448E8}" type="presParOf" srcId="{1588324C-CFF3-4CC0-BBDF-0AFF903B83B6}" destId="{817ED7B3-186B-4E46-8F98-4AB70FDA4D2B}" srcOrd="1" destOrd="0" presId="urn:microsoft.com/office/officeart/2005/8/layout/process4"/>
    <dgm:cxn modelId="{B24F1875-7F9D-483F-B1C4-19669FBEB19C}" type="presParOf" srcId="{1588324C-CFF3-4CC0-BBDF-0AFF903B83B6}" destId="{ADE3E60F-6D1B-4905-9AF3-B42581B6841F}" srcOrd="2" destOrd="0" presId="urn:microsoft.com/office/officeart/2005/8/layout/process4"/>
    <dgm:cxn modelId="{41311946-2C2F-4875-9E3C-795AB8E926D8}" type="presParOf" srcId="{1588324C-CFF3-4CC0-BBDF-0AFF903B83B6}" destId="{9240AFB1-9A2B-42DD-919A-6E159A186880}" srcOrd="3" destOrd="0" presId="urn:microsoft.com/office/officeart/2005/8/layout/process4"/>
    <dgm:cxn modelId="{BA6ABA5C-46B7-4D29-AD16-3999E5883A32}" type="presParOf" srcId="{852DFC35-0635-487A-AC8F-1B9506442707}" destId="{E70E2DFF-9D9F-4B3D-B63C-FB9A794B4AED}" srcOrd="1" destOrd="0" presId="urn:microsoft.com/office/officeart/2005/8/layout/process4"/>
    <dgm:cxn modelId="{AFFE7435-0301-4CCC-9059-9F1BA446E085}" type="presParOf" srcId="{852DFC35-0635-487A-AC8F-1B9506442707}" destId="{5CFCDC09-1EC0-4633-93B6-290E54F1122F}" srcOrd="2" destOrd="0" presId="urn:microsoft.com/office/officeart/2005/8/layout/process4"/>
    <dgm:cxn modelId="{AAF1BA6A-6CD7-4302-B2A9-8070F3022DBD}" type="presParOf" srcId="{5CFCDC09-1EC0-4633-93B6-290E54F1122F}" destId="{1DE1733C-07D3-49EA-87F5-0861FA8B48A8}" srcOrd="0" destOrd="0" presId="urn:microsoft.com/office/officeart/2005/8/layout/process4"/>
    <dgm:cxn modelId="{30F12229-AC25-4178-B76F-5DCF44842856}" type="presParOf" srcId="{5CFCDC09-1EC0-4633-93B6-290E54F1122F}" destId="{7893B8F4-77C7-4558-BD54-ADF2F1510CD9}" srcOrd="1" destOrd="0" presId="urn:microsoft.com/office/officeart/2005/8/layout/process4"/>
    <dgm:cxn modelId="{9FC64FAB-6E41-421B-87F9-757F74FEF4CC}" type="presParOf" srcId="{5CFCDC09-1EC0-4633-93B6-290E54F1122F}" destId="{78C34160-EFBD-4C3A-B53F-1D44438F32A6}" srcOrd="2" destOrd="0" presId="urn:microsoft.com/office/officeart/2005/8/layout/process4"/>
    <dgm:cxn modelId="{8151B9D6-1020-459F-A5ED-267DA468B87A}" type="presParOf" srcId="{78C34160-EFBD-4C3A-B53F-1D44438F32A6}" destId="{F5CEE5B8-1F03-4CBC-8C62-29073F9ACB3F}" srcOrd="0" destOrd="0" presId="urn:microsoft.com/office/officeart/2005/8/layout/process4"/>
    <dgm:cxn modelId="{716266E1-BF0C-44DE-BC33-712401C0DF14}" type="presParOf" srcId="{78C34160-EFBD-4C3A-B53F-1D44438F32A6}" destId="{B2C5FF39-E4C3-4B4B-A881-52B316D9F198}" srcOrd="1" destOrd="0" presId="urn:microsoft.com/office/officeart/2005/8/layout/process4"/>
    <dgm:cxn modelId="{DEE1A4A2-0A36-4D9E-BD60-D2329B16A7EC}" type="presParOf" srcId="{78C34160-EFBD-4C3A-B53F-1D44438F32A6}" destId="{611BCDF5-1CE4-44D8-8A67-6B89B4CB428B}" srcOrd="2" destOrd="0" presId="urn:microsoft.com/office/officeart/2005/8/layout/process4"/>
    <dgm:cxn modelId="{3C854FD6-B2B3-432F-AE8A-D0EAF6269D36}" type="presParOf" srcId="{78C34160-EFBD-4C3A-B53F-1D44438F32A6}" destId="{8918589A-1D00-4BF8-8128-CD372B728D1E}" srcOrd="3" destOrd="0" presId="urn:microsoft.com/office/officeart/2005/8/layout/process4"/>
    <dgm:cxn modelId="{63963B16-4973-4195-B30E-E71969D0405E}" type="presParOf" srcId="{852DFC35-0635-487A-AC8F-1B9506442707}" destId="{E6780A04-602C-49A1-8B69-7D8A78C06031}" srcOrd="3" destOrd="0" presId="urn:microsoft.com/office/officeart/2005/8/layout/process4"/>
    <dgm:cxn modelId="{A44ADC0B-348C-4F60-96A1-71EB3C0A7095}" type="presParOf" srcId="{852DFC35-0635-487A-AC8F-1B9506442707}" destId="{ADA294FE-1F34-4804-A8E2-E46ABC9C151E}" srcOrd="4" destOrd="0" presId="urn:microsoft.com/office/officeart/2005/8/layout/process4"/>
    <dgm:cxn modelId="{94A24D80-814B-4E72-B7EF-AE44F53D81BB}" type="presParOf" srcId="{ADA294FE-1F34-4804-A8E2-E46ABC9C151E}" destId="{D2BFF181-B147-4167-AE09-A4B2395B59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9122BF-2B39-4216-91BD-E8CB8D11E6F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45B73CD-2405-45E4-A22E-5C8299650036}">
      <dgm:prSet/>
      <dgm:spPr/>
      <dgm:t>
        <a:bodyPr/>
        <a:lstStyle/>
        <a:p>
          <a:r>
            <a:rPr lang="en-GB" u="sng"/>
            <a:t>Digital Marketing</a:t>
          </a:r>
          <a:r>
            <a:rPr lang="en-GB"/>
            <a:t> - Instagram and Facebook and TikTok posting</a:t>
          </a:r>
          <a:endParaRPr lang="en-US"/>
        </a:p>
      </dgm:t>
    </dgm:pt>
    <dgm:pt modelId="{A933AAF3-28B7-43E9-821E-13829F335B1A}" type="parTrans" cxnId="{BB4BF6F9-F527-4A29-AA1E-2E14EBE6BF3D}">
      <dgm:prSet/>
      <dgm:spPr/>
      <dgm:t>
        <a:bodyPr/>
        <a:lstStyle/>
        <a:p>
          <a:endParaRPr lang="en-US"/>
        </a:p>
      </dgm:t>
    </dgm:pt>
    <dgm:pt modelId="{B24D92AD-6696-45B4-866F-BE285F783F44}" type="sibTrans" cxnId="{BB4BF6F9-F527-4A29-AA1E-2E14EBE6BF3D}">
      <dgm:prSet/>
      <dgm:spPr/>
      <dgm:t>
        <a:bodyPr/>
        <a:lstStyle/>
        <a:p>
          <a:endParaRPr lang="en-US"/>
        </a:p>
      </dgm:t>
    </dgm:pt>
    <dgm:pt modelId="{E251A575-51EA-426C-BD3D-9AF0FA782E48}">
      <dgm:prSet/>
      <dgm:spPr/>
      <dgm:t>
        <a:bodyPr/>
        <a:lstStyle/>
        <a:p>
          <a:r>
            <a:rPr lang="en-GB" u="sng" dirty="0"/>
            <a:t>Brand Identity</a:t>
          </a:r>
          <a:r>
            <a:rPr lang="en-GB" dirty="0"/>
            <a:t> - Flyers as well as business cards</a:t>
          </a:r>
          <a:endParaRPr lang="en-US" dirty="0"/>
        </a:p>
      </dgm:t>
    </dgm:pt>
    <dgm:pt modelId="{103BDEA6-4167-41BB-9170-E07698D85B15}" type="parTrans" cxnId="{FB140B42-79BA-4ACB-8C64-B0A082FE736C}">
      <dgm:prSet/>
      <dgm:spPr/>
      <dgm:t>
        <a:bodyPr/>
        <a:lstStyle/>
        <a:p>
          <a:endParaRPr lang="en-US"/>
        </a:p>
      </dgm:t>
    </dgm:pt>
    <dgm:pt modelId="{355B3532-3CB3-4DD6-8630-789BC28F4E78}" type="sibTrans" cxnId="{FB140B42-79BA-4ACB-8C64-B0A082FE736C}">
      <dgm:prSet/>
      <dgm:spPr/>
      <dgm:t>
        <a:bodyPr/>
        <a:lstStyle/>
        <a:p>
          <a:endParaRPr lang="en-US"/>
        </a:p>
      </dgm:t>
    </dgm:pt>
    <dgm:pt modelId="{2848AF05-09AB-438E-A2C3-1A4623DB4F02}">
      <dgm:prSet/>
      <dgm:spPr/>
      <dgm:t>
        <a:bodyPr/>
        <a:lstStyle/>
        <a:p>
          <a:r>
            <a:rPr lang="en-GB" u="sng"/>
            <a:t>Community reach</a:t>
          </a:r>
          <a:r>
            <a:rPr lang="en-GB"/>
            <a:t> - Emphasising upon the services being home friendly and sustainable (Apostu and Gigauri, 2023)</a:t>
          </a:r>
          <a:endParaRPr lang="en-US"/>
        </a:p>
      </dgm:t>
    </dgm:pt>
    <dgm:pt modelId="{5B8CE2D8-AB83-406B-B901-DD3002E51F90}" type="parTrans" cxnId="{F220C520-F30D-4BA0-98F7-CEC7FBFD2408}">
      <dgm:prSet/>
      <dgm:spPr/>
      <dgm:t>
        <a:bodyPr/>
        <a:lstStyle/>
        <a:p>
          <a:endParaRPr lang="en-US"/>
        </a:p>
      </dgm:t>
    </dgm:pt>
    <dgm:pt modelId="{1594BC62-7D2C-4F0B-B928-147781BB5C02}" type="sibTrans" cxnId="{F220C520-F30D-4BA0-98F7-CEC7FBFD2408}">
      <dgm:prSet/>
      <dgm:spPr/>
      <dgm:t>
        <a:bodyPr/>
        <a:lstStyle/>
        <a:p>
          <a:endParaRPr lang="en-US"/>
        </a:p>
      </dgm:t>
    </dgm:pt>
    <dgm:pt modelId="{B64DBBA3-520F-447E-967C-D8A6B4DE9E21}" type="pres">
      <dgm:prSet presAssocID="{A79122BF-2B39-4216-91BD-E8CB8D11E6FF}" presName="root" presStyleCnt="0">
        <dgm:presLayoutVars>
          <dgm:dir/>
          <dgm:resizeHandles val="exact"/>
        </dgm:presLayoutVars>
      </dgm:prSet>
      <dgm:spPr/>
    </dgm:pt>
    <dgm:pt modelId="{52B4D0FD-5ECA-4FE1-A091-346970C63D72}" type="pres">
      <dgm:prSet presAssocID="{945B73CD-2405-45E4-A22E-5C8299650036}" presName="compNode" presStyleCnt="0"/>
      <dgm:spPr/>
    </dgm:pt>
    <dgm:pt modelId="{1BC0E8EE-4E47-4137-A849-EC56ECD2BCBB}" type="pres">
      <dgm:prSet presAssocID="{945B73CD-2405-45E4-A22E-5C8299650036}" presName="bgRect" presStyleLbl="bgShp" presStyleIdx="0" presStyleCnt="3"/>
      <dgm:spPr/>
    </dgm:pt>
    <dgm:pt modelId="{1F265CAA-4CF6-43EB-988D-9CCAE5FC7FE8}" type="pres">
      <dgm:prSet presAssocID="{945B73CD-2405-45E4-A22E-5C82996500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C0BA423D-4C8C-41EE-8051-71F33AF0642E}" type="pres">
      <dgm:prSet presAssocID="{945B73CD-2405-45E4-A22E-5C8299650036}" presName="spaceRect" presStyleCnt="0"/>
      <dgm:spPr/>
    </dgm:pt>
    <dgm:pt modelId="{FFD98A36-1FAF-4DF8-8A09-405940B68D93}" type="pres">
      <dgm:prSet presAssocID="{945B73CD-2405-45E4-A22E-5C8299650036}" presName="parTx" presStyleLbl="revTx" presStyleIdx="0" presStyleCnt="3">
        <dgm:presLayoutVars>
          <dgm:chMax val="0"/>
          <dgm:chPref val="0"/>
        </dgm:presLayoutVars>
      </dgm:prSet>
      <dgm:spPr/>
    </dgm:pt>
    <dgm:pt modelId="{7A724ED7-8D92-402E-A007-5F618F253399}" type="pres">
      <dgm:prSet presAssocID="{B24D92AD-6696-45B4-866F-BE285F783F44}" presName="sibTrans" presStyleCnt="0"/>
      <dgm:spPr/>
    </dgm:pt>
    <dgm:pt modelId="{CEF1BBDB-2155-431E-A8AB-052BE16A86EA}" type="pres">
      <dgm:prSet presAssocID="{E251A575-51EA-426C-BD3D-9AF0FA782E48}" presName="compNode" presStyleCnt="0"/>
      <dgm:spPr/>
    </dgm:pt>
    <dgm:pt modelId="{02A7BA8F-3FA5-4B5C-8CEA-1FB0E372EB21}" type="pres">
      <dgm:prSet presAssocID="{E251A575-51EA-426C-BD3D-9AF0FA782E48}" presName="bgRect" presStyleLbl="bgShp" presStyleIdx="1" presStyleCnt="3"/>
      <dgm:spPr/>
    </dgm:pt>
    <dgm:pt modelId="{1A228B5E-52EC-40B9-BB5D-01E6CB46B809}" type="pres">
      <dgm:prSet presAssocID="{E251A575-51EA-426C-BD3D-9AF0FA782E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062743FE-B95D-48F5-83BE-0C0EEBB6FE38}" type="pres">
      <dgm:prSet presAssocID="{E251A575-51EA-426C-BD3D-9AF0FA782E48}" presName="spaceRect" presStyleCnt="0"/>
      <dgm:spPr/>
    </dgm:pt>
    <dgm:pt modelId="{1CCAE070-5F0A-4D6F-AD78-2CFE4F782697}" type="pres">
      <dgm:prSet presAssocID="{E251A575-51EA-426C-BD3D-9AF0FA782E48}" presName="parTx" presStyleLbl="revTx" presStyleIdx="1" presStyleCnt="3">
        <dgm:presLayoutVars>
          <dgm:chMax val="0"/>
          <dgm:chPref val="0"/>
        </dgm:presLayoutVars>
      </dgm:prSet>
      <dgm:spPr/>
    </dgm:pt>
    <dgm:pt modelId="{F99C596A-E987-4671-90BA-CC31B0D178C1}" type="pres">
      <dgm:prSet presAssocID="{355B3532-3CB3-4DD6-8630-789BC28F4E78}" presName="sibTrans" presStyleCnt="0"/>
      <dgm:spPr/>
    </dgm:pt>
    <dgm:pt modelId="{1E4BC66E-126B-4707-82E2-8F8BCDDACF9A}" type="pres">
      <dgm:prSet presAssocID="{2848AF05-09AB-438E-A2C3-1A4623DB4F02}" presName="compNode" presStyleCnt="0"/>
      <dgm:spPr/>
    </dgm:pt>
    <dgm:pt modelId="{90AA4DFE-95EF-4BFB-817D-B7EE138439E7}" type="pres">
      <dgm:prSet presAssocID="{2848AF05-09AB-438E-A2C3-1A4623DB4F02}" presName="bgRect" presStyleLbl="bgShp" presStyleIdx="2" presStyleCnt="3"/>
      <dgm:spPr/>
    </dgm:pt>
    <dgm:pt modelId="{3868645B-2FE1-48D0-9872-2548E7365CD2}" type="pres">
      <dgm:prSet presAssocID="{2848AF05-09AB-438E-A2C3-1A4623DB4F0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urban scene"/>
        </a:ext>
      </dgm:extLst>
    </dgm:pt>
    <dgm:pt modelId="{FEE9587A-C521-47C1-8AAA-6E781766021C}" type="pres">
      <dgm:prSet presAssocID="{2848AF05-09AB-438E-A2C3-1A4623DB4F02}" presName="spaceRect" presStyleCnt="0"/>
      <dgm:spPr/>
    </dgm:pt>
    <dgm:pt modelId="{C910931C-A100-4A23-A829-8F4650D94C5E}" type="pres">
      <dgm:prSet presAssocID="{2848AF05-09AB-438E-A2C3-1A4623DB4F02}" presName="parTx" presStyleLbl="revTx" presStyleIdx="2" presStyleCnt="3">
        <dgm:presLayoutVars>
          <dgm:chMax val="0"/>
          <dgm:chPref val="0"/>
        </dgm:presLayoutVars>
      </dgm:prSet>
      <dgm:spPr/>
    </dgm:pt>
  </dgm:ptLst>
  <dgm:cxnLst>
    <dgm:cxn modelId="{F220C520-F30D-4BA0-98F7-CEC7FBFD2408}" srcId="{A79122BF-2B39-4216-91BD-E8CB8D11E6FF}" destId="{2848AF05-09AB-438E-A2C3-1A4623DB4F02}" srcOrd="2" destOrd="0" parTransId="{5B8CE2D8-AB83-406B-B901-DD3002E51F90}" sibTransId="{1594BC62-7D2C-4F0B-B928-147781BB5C02}"/>
    <dgm:cxn modelId="{3282052A-BCFA-4BFB-9522-286229246EEB}" type="presOf" srcId="{A79122BF-2B39-4216-91BD-E8CB8D11E6FF}" destId="{B64DBBA3-520F-447E-967C-D8A6B4DE9E21}" srcOrd="0" destOrd="0" presId="urn:microsoft.com/office/officeart/2018/2/layout/IconVerticalSolidList"/>
    <dgm:cxn modelId="{FB140B42-79BA-4ACB-8C64-B0A082FE736C}" srcId="{A79122BF-2B39-4216-91BD-E8CB8D11E6FF}" destId="{E251A575-51EA-426C-BD3D-9AF0FA782E48}" srcOrd="1" destOrd="0" parTransId="{103BDEA6-4167-41BB-9170-E07698D85B15}" sibTransId="{355B3532-3CB3-4DD6-8630-789BC28F4E78}"/>
    <dgm:cxn modelId="{2A667363-9423-4F7B-B420-4530788A1253}" type="presOf" srcId="{945B73CD-2405-45E4-A22E-5C8299650036}" destId="{FFD98A36-1FAF-4DF8-8A09-405940B68D93}" srcOrd="0" destOrd="0" presId="urn:microsoft.com/office/officeart/2018/2/layout/IconVerticalSolidList"/>
    <dgm:cxn modelId="{5AC74C92-1E6C-4905-981D-213AD8544BF9}" type="presOf" srcId="{E251A575-51EA-426C-BD3D-9AF0FA782E48}" destId="{1CCAE070-5F0A-4D6F-AD78-2CFE4F782697}" srcOrd="0" destOrd="0" presId="urn:microsoft.com/office/officeart/2018/2/layout/IconVerticalSolidList"/>
    <dgm:cxn modelId="{07215EAA-DFD5-43BC-AA74-6385B66614E2}" type="presOf" srcId="{2848AF05-09AB-438E-A2C3-1A4623DB4F02}" destId="{C910931C-A100-4A23-A829-8F4650D94C5E}" srcOrd="0" destOrd="0" presId="urn:microsoft.com/office/officeart/2018/2/layout/IconVerticalSolidList"/>
    <dgm:cxn modelId="{BB4BF6F9-F527-4A29-AA1E-2E14EBE6BF3D}" srcId="{A79122BF-2B39-4216-91BD-E8CB8D11E6FF}" destId="{945B73CD-2405-45E4-A22E-5C8299650036}" srcOrd="0" destOrd="0" parTransId="{A933AAF3-28B7-43E9-821E-13829F335B1A}" sibTransId="{B24D92AD-6696-45B4-866F-BE285F783F44}"/>
    <dgm:cxn modelId="{E3B7D459-E00B-4483-9BD0-81F02F9741CC}" type="presParOf" srcId="{B64DBBA3-520F-447E-967C-D8A6B4DE9E21}" destId="{52B4D0FD-5ECA-4FE1-A091-346970C63D72}" srcOrd="0" destOrd="0" presId="urn:microsoft.com/office/officeart/2018/2/layout/IconVerticalSolidList"/>
    <dgm:cxn modelId="{86884CBF-587E-45B6-A02D-B7123DE017E9}" type="presParOf" srcId="{52B4D0FD-5ECA-4FE1-A091-346970C63D72}" destId="{1BC0E8EE-4E47-4137-A849-EC56ECD2BCBB}" srcOrd="0" destOrd="0" presId="urn:microsoft.com/office/officeart/2018/2/layout/IconVerticalSolidList"/>
    <dgm:cxn modelId="{F6D60F19-E9BC-461E-ADB1-95253AABF4D3}" type="presParOf" srcId="{52B4D0FD-5ECA-4FE1-A091-346970C63D72}" destId="{1F265CAA-4CF6-43EB-988D-9CCAE5FC7FE8}" srcOrd="1" destOrd="0" presId="urn:microsoft.com/office/officeart/2018/2/layout/IconVerticalSolidList"/>
    <dgm:cxn modelId="{2B1F66E9-76C4-4DFC-A715-20CDB9523A24}" type="presParOf" srcId="{52B4D0FD-5ECA-4FE1-A091-346970C63D72}" destId="{C0BA423D-4C8C-41EE-8051-71F33AF0642E}" srcOrd="2" destOrd="0" presId="urn:microsoft.com/office/officeart/2018/2/layout/IconVerticalSolidList"/>
    <dgm:cxn modelId="{0F33FEB9-1082-4D91-9F3E-A066D0D197A0}" type="presParOf" srcId="{52B4D0FD-5ECA-4FE1-A091-346970C63D72}" destId="{FFD98A36-1FAF-4DF8-8A09-405940B68D93}" srcOrd="3" destOrd="0" presId="urn:microsoft.com/office/officeart/2018/2/layout/IconVerticalSolidList"/>
    <dgm:cxn modelId="{51F4DDBB-D8E4-45E0-B998-A6F278A25272}" type="presParOf" srcId="{B64DBBA3-520F-447E-967C-D8A6B4DE9E21}" destId="{7A724ED7-8D92-402E-A007-5F618F253399}" srcOrd="1" destOrd="0" presId="urn:microsoft.com/office/officeart/2018/2/layout/IconVerticalSolidList"/>
    <dgm:cxn modelId="{56BDBD06-BD14-4445-91EC-74A81FF557F5}" type="presParOf" srcId="{B64DBBA3-520F-447E-967C-D8A6B4DE9E21}" destId="{CEF1BBDB-2155-431E-A8AB-052BE16A86EA}" srcOrd="2" destOrd="0" presId="urn:microsoft.com/office/officeart/2018/2/layout/IconVerticalSolidList"/>
    <dgm:cxn modelId="{627F0307-C316-4D7F-A78B-2B0BBF87C6CC}" type="presParOf" srcId="{CEF1BBDB-2155-431E-A8AB-052BE16A86EA}" destId="{02A7BA8F-3FA5-4B5C-8CEA-1FB0E372EB21}" srcOrd="0" destOrd="0" presId="urn:microsoft.com/office/officeart/2018/2/layout/IconVerticalSolidList"/>
    <dgm:cxn modelId="{94BF00B8-F764-45F4-978A-50DB126ED154}" type="presParOf" srcId="{CEF1BBDB-2155-431E-A8AB-052BE16A86EA}" destId="{1A228B5E-52EC-40B9-BB5D-01E6CB46B809}" srcOrd="1" destOrd="0" presId="urn:microsoft.com/office/officeart/2018/2/layout/IconVerticalSolidList"/>
    <dgm:cxn modelId="{0C9FB0E0-5BC0-431B-9979-C1001B593BC6}" type="presParOf" srcId="{CEF1BBDB-2155-431E-A8AB-052BE16A86EA}" destId="{062743FE-B95D-48F5-83BE-0C0EEBB6FE38}" srcOrd="2" destOrd="0" presId="urn:microsoft.com/office/officeart/2018/2/layout/IconVerticalSolidList"/>
    <dgm:cxn modelId="{084A8FDF-1BB9-4AA3-95E8-62F689C865B1}" type="presParOf" srcId="{CEF1BBDB-2155-431E-A8AB-052BE16A86EA}" destId="{1CCAE070-5F0A-4D6F-AD78-2CFE4F782697}" srcOrd="3" destOrd="0" presId="urn:microsoft.com/office/officeart/2018/2/layout/IconVerticalSolidList"/>
    <dgm:cxn modelId="{4124A18E-D911-4297-A0B1-B0FE4D9904DD}" type="presParOf" srcId="{B64DBBA3-520F-447E-967C-D8A6B4DE9E21}" destId="{F99C596A-E987-4671-90BA-CC31B0D178C1}" srcOrd="3" destOrd="0" presId="urn:microsoft.com/office/officeart/2018/2/layout/IconVerticalSolidList"/>
    <dgm:cxn modelId="{5185CC65-F271-4C6F-8919-E1E7BF1C5B74}" type="presParOf" srcId="{B64DBBA3-520F-447E-967C-D8A6B4DE9E21}" destId="{1E4BC66E-126B-4707-82E2-8F8BCDDACF9A}" srcOrd="4" destOrd="0" presId="urn:microsoft.com/office/officeart/2018/2/layout/IconVerticalSolidList"/>
    <dgm:cxn modelId="{9F6C6167-F6FC-4384-81E9-9D94DFC0F9D7}" type="presParOf" srcId="{1E4BC66E-126B-4707-82E2-8F8BCDDACF9A}" destId="{90AA4DFE-95EF-4BFB-817D-B7EE138439E7}" srcOrd="0" destOrd="0" presId="urn:microsoft.com/office/officeart/2018/2/layout/IconVerticalSolidList"/>
    <dgm:cxn modelId="{EE9D306B-F208-46E9-B569-DFE948A46576}" type="presParOf" srcId="{1E4BC66E-126B-4707-82E2-8F8BCDDACF9A}" destId="{3868645B-2FE1-48D0-9872-2548E7365CD2}" srcOrd="1" destOrd="0" presId="urn:microsoft.com/office/officeart/2018/2/layout/IconVerticalSolidList"/>
    <dgm:cxn modelId="{CE4FABA5-993C-4EDA-A124-7AF649571A23}" type="presParOf" srcId="{1E4BC66E-126B-4707-82E2-8F8BCDDACF9A}" destId="{FEE9587A-C521-47C1-8AAA-6E781766021C}" srcOrd="2" destOrd="0" presId="urn:microsoft.com/office/officeart/2018/2/layout/IconVerticalSolidList"/>
    <dgm:cxn modelId="{4E2B530C-0958-46AA-9A11-91A4A1F51BF5}" type="presParOf" srcId="{1E4BC66E-126B-4707-82E2-8F8BCDDACF9A}" destId="{C910931C-A100-4A23-A829-8F4650D94C5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E03A7DB-6F27-417F-8CFE-C7E6D1ABAAF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2687EF8-6109-49C8-8639-8B11FE32D39B}">
      <dgm:prSet/>
      <dgm:spPr/>
      <dgm:t>
        <a:bodyPr/>
        <a:lstStyle/>
        <a:p>
          <a:r>
            <a:rPr lang="en-US" b="1" i="0"/>
            <a:t>Opportunities</a:t>
          </a:r>
          <a:endParaRPr lang="en-US"/>
        </a:p>
      </dgm:t>
    </dgm:pt>
    <dgm:pt modelId="{5C76158C-89CB-4C3C-8D5D-B6BE76EEA232}" type="parTrans" cxnId="{95ECCFB5-593D-42F8-BE3E-6259F0D85BD6}">
      <dgm:prSet/>
      <dgm:spPr/>
      <dgm:t>
        <a:bodyPr/>
        <a:lstStyle/>
        <a:p>
          <a:endParaRPr lang="en-US"/>
        </a:p>
      </dgm:t>
    </dgm:pt>
    <dgm:pt modelId="{635C7800-80A1-411B-8611-EC919C977279}" type="sibTrans" cxnId="{95ECCFB5-593D-42F8-BE3E-6259F0D85BD6}">
      <dgm:prSet/>
      <dgm:spPr/>
      <dgm:t>
        <a:bodyPr/>
        <a:lstStyle/>
        <a:p>
          <a:endParaRPr lang="en-US"/>
        </a:p>
      </dgm:t>
    </dgm:pt>
    <dgm:pt modelId="{3C4A595B-1882-4179-B11C-FB7CD1EDCA12}">
      <dgm:prSet/>
      <dgm:spPr/>
      <dgm:t>
        <a:bodyPr/>
        <a:lstStyle/>
        <a:p>
          <a:r>
            <a:rPr lang="en-US" b="0" i="0" dirty="0"/>
            <a:t>• </a:t>
          </a:r>
          <a:r>
            <a:rPr lang="en-US" b="1" i="0" dirty="0"/>
            <a:t>Market expansion</a:t>
          </a:r>
          <a:r>
            <a:rPr lang="en-US" b="0" i="0" dirty="0"/>
            <a:t>: Introduce services like commercial cleaning or specialized deep cleaning as the business grows.</a:t>
          </a:r>
          <a:endParaRPr lang="en-US" dirty="0"/>
        </a:p>
      </dgm:t>
    </dgm:pt>
    <dgm:pt modelId="{53147E12-A777-4F1C-9AC0-C4774B23AD4E}" type="parTrans" cxnId="{EE3956C2-59CE-4E28-AA31-DF9C84C05247}">
      <dgm:prSet/>
      <dgm:spPr/>
      <dgm:t>
        <a:bodyPr/>
        <a:lstStyle/>
        <a:p>
          <a:endParaRPr lang="en-US"/>
        </a:p>
      </dgm:t>
    </dgm:pt>
    <dgm:pt modelId="{6241BCC1-BF16-4302-A88B-6335B3FC8BB8}" type="sibTrans" cxnId="{EE3956C2-59CE-4E28-AA31-DF9C84C05247}">
      <dgm:prSet/>
      <dgm:spPr/>
      <dgm:t>
        <a:bodyPr/>
        <a:lstStyle/>
        <a:p>
          <a:endParaRPr lang="en-US"/>
        </a:p>
      </dgm:t>
    </dgm:pt>
    <dgm:pt modelId="{7CAFEE08-F3E3-4D56-98AC-214BB04D546D}">
      <dgm:prSet/>
      <dgm:spPr/>
      <dgm:t>
        <a:bodyPr/>
        <a:lstStyle/>
        <a:p>
          <a:r>
            <a:rPr lang="en-US" b="0" i="0"/>
            <a:t>• </a:t>
          </a:r>
          <a:r>
            <a:rPr lang="en-US" b="1" i="0"/>
            <a:t>Community engagement</a:t>
          </a:r>
          <a:r>
            <a:rPr lang="en-US" b="0" i="0"/>
            <a:t>: Partner with local businesses or eco-initiatives to build brand reputation.</a:t>
          </a:r>
          <a:endParaRPr lang="en-US"/>
        </a:p>
      </dgm:t>
    </dgm:pt>
    <dgm:pt modelId="{4ADB053E-1AF2-44AF-AC8A-5940F2B1329E}" type="parTrans" cxnId="{6CC54A6F-505B-4D80-8FDA-BD9E9F03B167}">
      <dgm:prSet/>
      <dgm:spPr/>
      <dgm:t>
        <a:bodyPr/>
        <a:lstStyle/>
        <a:p>
          <a:endParaRPr lang="en-US"/>
        </a:p>
      </dgm:t>
    </dgm:pt>
    <dgm:pt modelId="{6D839DBC-B2A0-4B44-A874-B387EFB331BB}" type="sibTrans" cxnId="{6CC54A6F-505B-4D80-8FDA-BD9E9F03B167}">
      <dgm:prSet/>
      <dgm:spPr/>
      <dgm:t>
        <a:bodyPr/>
        <a:lstStyle/>
        <a:p>
          <a:endParaRPr lang="en-US"/>
        </a:p>
      </dgm:t>
    </dgm:pt>
    <dgm:pt modelId="{B08F2957-A70E-4320-B8AA-38A6E6C89F77}">
      <dgm:prSet/>
      <dgm:spPr/>
      <dgm:t>
        <a:bodyPr/>
        <a:lstStyle/>
        <a:p>
          <a:r>
            <a:rPr lang="en-US" b="0" i="0" dirty="0"/>
            <a:t>• </a:t>
          </a:r>
          <a:r>
            <a:rPr lang="en-US" b="1" i="0" dirty="0"/>
            <a:t>Targeted marketing</a:t>
          </a:r>
          <a:r>
            <a:rPr lang="en-US" b="0" i="0" dirty="0"/>
            <a:t>: Use social media or local advertisements to reach eco-conscious families</a:t>
          </a:r>
          <a:endParaRPr lang="en-US" dirty="0"/>
        </a:p>
      </dgm:t>
    </dgm:pt>
    <dgm:pt modelId="{381933FA-51A3-4174-973F-A401A0E0949D}" type="parTrans" cxnId="{ABCAC5FA-7FB1-4A4B-A745-C63DCBFA1CBB}">
      <dgm:prSet/>
      <dgm:spPr/>
      <dgm:t>
        <a:bodyPr/>
        <a:lstStyle/>
        <a:p>
          <a:endParaRPr lang="en-US"/>
        </a:p>
      </dgm:t>
    </dgm:pt>
    <dgm:pt modelId="{8DC43B01-17F3-44EC-801F-BE1804BEDB4A}" type="sibTrans" cxnId="{ABCAC5FA-7FB1-4A4B-A745-C63DCBFA1CBB}">
      <dgm:prSet/>
      <dgm:spPr/>
      <dgm:t>
        <a:bodyPr/>
        <a:lstStyle/>
        <a:p>
          <a:endParaRPr lang="en-US"/>
        </a:p>
      </dgm:t>
    </dgm:pt>
    <dgm:pt modelId="{D48317C6-854E-3E49-BFBA-D5C0DF21E9CB}" type="pres">
      <dgm:prSet presAssocID="{6E03A7DB-6F27-417F-8CFE-C7E6D1ABAAFD}" presName="vert0" presStyleCnt="0">
        <dgm:presLayoutVars>
          <dgm:dir/>
          <dgm:animOne val="branch"/>
          <dgm:animLvl val="lvl"/>
        </dgm:presLayoutVars>
      </dgm:prSet>
      <dgm:spPr/>
    </dgm:pt>
    <dgm:pt modelId="{97663458-5F6E-7943-AF0C-6509D630C4B5}" type="pres">
      <dgm:prSet presAssocID="{C2687EF8-6109-49C8-8639-8B11FE32D39B}" presName="thickLine" presStyleLbl="alignNode1" presStyleIdx="0" presStyleCnt="4"/>
      <dgm:spPr/>
    </dgm:pt>
    <dgm:pt modelId="{A7248CA9-942A-A648-9EBD-4A282D14506A}" type="pres">
      <dgm:prSet presAssocID="{C2687EF8-6109-49C8-8639-8B11FE32D39B}" presName="horz1" presStyleCnt="0"/>
      <dgm:spPr/>
    </dgm:pt>
    <dgm:pt modelId="{FAE1B4E3-3510-6446-AA3B-8DC11EB82816}" type="pres">
      <dgm:prSet presAssocID="{C2687EF8-6109-49C8-8639-8B11FE32D39B}" presName="tx1" presStyleLbl="revTx" presStyleIdx="0" presStyleCnt="4"/>
      <dgm:spPr/>
    </dgm:pt>
    <dgm:pt modelId="{39201EDF-1176-D84B-A79F-04CB5C8EFC1B}" type="pres">
      <dgm:prSet presAssocID="{C2687EF8-6109-49C8-8639-8B11FE32D39B}" presName="vert1" presStyleCnt="0"/>
      <dgm:spPr/>
    </dgm:pt>
    <dgm:pt modelId="{C5F78E15-B3F1-C04D-B6C6-01D3F843436A}" type="pres">
      <dgm:prSet presAssocID="{3C4A595B-1882-4179-B11C-FB7CD1EDCA12}" presName="thickLine" presStyleLbl="alignNode1" presStyleIdx="1" presStyleCnt="4"/>
      <dgm:spPr/>
    </dgm:pt>
    <dgm:pt modelId="{EAF43235-A419-FB40-B17B-5C29F8F146FD}" type="pres">
      <dgm:prSet presAssocID="{3C4A595B-1882-4179-B11C-FB7CD1EDCA12}" presName="horz1" presStyleCnt="0"/>
      <dgm:spPr/>
    </dgm:pt>
    <dgm:pt modelId="{5583C095-D91B-2F45-BB90-D00710E915CA}" type="pres">
      <dgm:prSet presAssocID="{3C4A595B-1882-4179-B11C-FB7CD1EDCA12}" presName="tx1" presStyleLbl="revTx" presStyleIdx="1" presStyleCnt="4"/>
      <dgm:spPr/>
    </dgm:pt>
    <dgm:pt modelId="{90CAAC6C-FEC3-7D47-8E62-275912EA2CCB}" type="pres">
      <dgm:prSet presAssocID="{3C4A595B-1882-4179-B11C-FB7CD1EDCA12}" presName="vert1" presStyleCnt="0"/>
      <dgm:spPr/>
    </dgm:pt>
    <dgm:pt modelId="{83DFF49A-7256-2343-A822-763C7A99293B}" type="pres">
      <dgm:prSet presAssocID="{7CAFEE08-F3E3-4D56-98AC-214BB04D546D}" presName="thickLine" presStyleLbl="alignNode1" presStyleIdx="2" presStyleCnt="4"/>
      <dgm:spPr/>
    </dgm:pt>
    <dgm:pt modelId="{00D02A93-FECC-7949-9BB9-E495FD17C3FD}" type="pres">
      <dgm:prSet presAssocID="{7CAFEE08-F3E3-4D56-98AC-214BB04D546D}" presName="horz1" presStyleCnt="0"/>
      <dgm:spPr/>
    </dgm:pt>
    <dgm:pt modelId="{517DDE77-B8E9-F84A-BB26-6AABCAF4280C}" type="pres">
      <dgm:prSet presAssocID="{7CAFEE08-F3E3-4D56-98AC-214BB04D546D}" presName="tx1" presStyleLbl="revTx" presStyleIdx="2" presStyleCnt="4"/>
      <dgm:spPr/>
    </dgm:pt>
    <dgm:pt modelId="{12418DC9-2813-FF4A-AADC-F61637A724E8}" type="pres">
      <dgm:prSet presAssocID="{7CAFEE08-F3E3-4D56-98AC-214BB04D546D}" presName="vert1" presStyleCnt="0"/>
      <dgm:spPr/>
    </dgm:pt>
    <dgm:pt modelId="{62FBC346-440A-8040-97E9-8A75EE9B3C2B}" type="pres">
      <dgm:prSet presAssocID="{B08F2957-A70E-4320-B8AA-38A6E6C89F77}" presName="thickLine" presStyleLbl="alignNode1" presStyleIdx="3" presStyleCnt="4"/>
      <dgm:spPr/>
    </dgm:pt>
    <dgm:pt modelId="{16901A27-C68F-1246-929F-459451EA2EE8}" type="pres">
      <dgm:prSet presAssocID="{B08F2957-A70E-4320-B8AA-38A6E6C89F77}" presName="horz1" presStyleCnt="0"/>
      <dgm:spPr/>
    </dgm:pt>
    <dgm:pt modelId="{4E7E5AE7-255F-104A-971C-926FE36B5A44}" type="pres">
      <dgm:prSet presAssocID="{B08F2957-A70E-4320-B8AA-38A6E6C89F77}" presName="tx1" presStyleLbl="revTx" presStyleIdx="3" presStyleCnt="4"/>
      <dgm:spPr/>
    </dgm:pt>
    <dgm:pt modelId="{C44B6D96-6E7E-AF41-8EED-44F8EA8C1095}" type="pres">
      <dgm:prSet presAssocID="{B08F2957-A70E-4320-B8AA-38A6E6C89F77}" presName="vert1" presStyleCnt="0"/>
      <dgm:spPr/>
    </dgm:pt>
  </dgm:ptLst>
  <dgm:cxnLst>
    <dgm:cxn modelId="{72BD165E-32AC-2E4C-8284-447B887CCB7A}" type="presOf" srcId="{B08F2957-A70E-4320-B8AA-38A6E6C89F77}" destId="{4E7E5AE7-255F-104A-971C-926FE36B5A44}" srcOrd="0" destOrd="0" presId="urn:microsoft.com/office/officeart/2008/layout/LinedList"/>
    <dgm:cxn modelId="{6CC54A6F-505B-4D80-8FDA-BD9E9F03B167}" srcId="{6E03A7DB-6F27-417F-8CFE-C7E6D1ABAAFD}" destId="{7CAFEE08-F3E3-4D56-98AC-214BB04D546D}" srcOrd="2" destOrd="0" parTransId="{4ADB053E-1AF2-44AF-AC8A-5940F2B1329E}" sibTransId="{6D839DBC-B2A0-4B44-A874-B387EFB331BB}"/>
    <dgm:cxn modelId="{3C469281-33A9-504A-9BF8-F47B1549140D}" type="presOf" srcId="{3C4A595B-1882-4179-B11C-FB7CD1EDCA12}" destId="{5583C095-D91B-2F45-BB90-D00710E915CA}" srcOrd="0" destOrd="0" presId="urn:microsoft.com/office/officeart/2008/layout/LinedList"/>
    <dgm:cxn modelId="{95ECCFB5-593D-42F8-BE3E-6259F0D85BD6}" srcId="{6E03A7DB-6F27-417F-8CFE-C7E6D1ABAAFD}" destId="{C2687EF8-6109-49C8-8639-8B11FE32D39B}" srcOrd="0" destOrd="0" parTransId="{5C76158C-89CB-4C3C-8D5D-B6BE76EEA232}" sibTransId="{635C7800-80A1-411B-8611-EC919C977279}"/>
    <dgm:cxn modelId="{EE3956C2-59CE-4E28-AA31-DF9C84C05247}" srcId="{6E03A7DB-6F27-417F-8CFE-C7E6D1ABAAFD}" destId="{3C4A595B-1882-4179-B11C-FB7CD1EDCA12}" srcOrd="1" destOrd="0" parTransId="{53147E12-A777-4F1C-9AC0-C4774B23AD4E}" sibTransId="{6241BCC1-BF16-4302-A88B-6335B3FC8BB8}"/>
    <dgm:cxn modelId="{D4C8FFEC-AA31-2642-8790-1F3D558AD70B}" type="presOf" srcId="{7CAFEE08-F3E3-4D56-98AC-214BB04D546D}" destId="{517DDE77-B8E9-F84A-BB26-6AABCAF4280C}" srcOrd="0" destOrd="0" presId="urn:microsoft.com/office/officeart/2008/layout/LinedList"/>
    <dgm:cxn modelId="{30244CED-0CBB-F743-9B8E-6B268C1BE579}" type="presOf" srcId="{C2687EF8-6109-49C8-8639-8B11FE32D39B}" destId="{FAE1B4E3-3510-6446-AA3B-8DC11EB82816}" srcOrd="0" destOrd="0" presId="urn:microsoft.com/office/officeart/2008/layout/LinedList"/>
    <dgm:cxn modelId="{ABCAC5FA-7FB1-4A4B-A745-C63DCBFA1CBB}" srcId="{6E03A7DB-6F27-417F-8CFE-C7E6D1ABAAFD}" destId="{B08F2957-A70E-4320-B8AA-38A6E6C89F77}" srcOrd="3" destOrd="0" parTransId="{381933FA-51A3-4174-973F-A401A0E0949D}" sibTransId="{8DC43B01-17F3-44EC-801F-BE1804BEDB4A}"/>
    <dgm:cxn modelId="{28C16FFC-E803-6A49-8CA6-B7E43792E19E}" type="presOf" srcId="{6E03A7DB-6F27-417F-8CFE-C7E6D1ABAAFD}" destId="{D48317C6-854E-3E49-BFBA-D5C0DF21E9CB}" srcOrd="0" destOrd="0" presId="urn:microsoft.com/office/officeart/2008/layout/LinedList"/>
    <dgm:cxn modelId="{EAAFEFC4-646E-3342-BA9C-0639213B297F}" type="presParOf" srcId="{D48317C6-854E-3E49-BFBA-D5C0DF21E9CB}" destId="{97663458-5F6E-7943-AF0C-6509D630C4B5}" srcOrd="0" destOrd="0" presId="urn:microsoft.com/office/officeart/2008/layout/LinedList"/>
    <dgm:cxn modelId="{FDA85DF5-3790-0044-AEAD-D235EA38C61C}" type="presParOf" srcId="{D48317C6-854E-3E49-BFBA-D5C0DF21E9CB}" destId="{A7248CA9-942A-A648-9EBD-4A282D14506A}" srcOrd="1" destOrd="0" presId="urn:microsoft.com/office/officeart/2008/layout/LinedList"/>
    <dgm:cxn modelId="{45EAAC2C-EEF4-AC42-9DDC-B300E9B16102}" type="presParOf" srcId="{A7248CA9-942A-A648-9EBD-4A282D14506A}" destId="{FAE1B4E3-3510-6446-AA3B-8DC11EB82816}" srcOrd="0" destOrd="0" presId="urn:microsoft.com/office/officeart/2008/layout/LinedList"/>
    <dgm:cxn modelId="{BACE2047-6AFC-BD4E-9B1D-58A94F3A1F0A}" type="presParOf" srcId="{A7248CA9-942A-A648-9EBD-4A282D14506A}" destId="{39201EDF-1176-D84B-A79F-04CB5C8EFC1B}" srcOrd="1" destOrd="0" presId="urn:microsoft.com/office/officeart/2008/layout/LinedList"/>
    <dgm:cxn modelId="{35F82A5C-7812-4642-B4D3-E5396A87FB0D}" type="presParOf" srcId="{D48317C6-854E-3E49-BFBA-D5C0DF21E9CB}" destId="{C5F78E15-B3F1-C04D-B6C6-01D3F843436A}" srcOrd="2" destOrd="0" presId="urn:microsoft.com/office/officeart/2008/layout/LinedList"/>
    <dgm:cxn modelId="{7AE0E32D-CCB3-294D-899B-11B25B2CE8EE}" type="presParOf" srcId="{D48317C6-854E-3E49-BFBA-D5C0DF21E9CB}" destId="{EAF43235-A419-FB40-B17B-5C29F8F146FD}" srcOrd="3" destOrd="0" presId="urn:microsoft.com/office/officeart/2008/layout/LinedList"/>
    <dgm:cxn modelId="{4583864D-CFD7-7746-95F1-D4C68FF33EC1}" type="presParOf" srcId="{EAF43235-A419-FB40-B17B-5C29F8F146FD}" destId="{5583C095-D91B-2F45-BB90-D00710E915CA}" srcOrd="0" destOrd="0" presId="urn:microsoft.com/office/officeart/2008/layout/LinedList"/>
    <dgm:cxn modelId="{083EA067-97C9-D849-9B8C-FAF1FBAB61B0}" type="presParOf" srcId="{EAF43235-A419-FB40-B17B-5C29F8F146FD}" destId="{90CAAC6C-FEC3-7D47-8E62-275912EA2CCB}" srcOrd="1" destOrd="0" presId="urn:microsoft.com/office/officeart/2008/layout/LinedList"/>
    <dgm:cxn modelId="{95420C3B-7874-5B4C-90F8-EA0FD5FD7628}" type="presParOf" srcId="{D48317C6-854E-3E49-BFBA-D5C0DF21E9CB}" destId="{83DFF49A-7256-2343-A822-763C7A99293B}" srcOrd="4" destOrd="0" presId="urn:microsoft.com/office/officeart/2008/layout/LinedList"/>
    <dgm:cxn modelId="{9C151FD8-F229-9C44-8426-13A283AA74E4}" type="presParOf" srcId="{D48317C6-854E-3E49-BFBA-D5C0DF21E9CB}" destId="{00D02A93-FECC-7949-9BB9-E495FD17C3FD}" srcOrd="5" destOrd="0" presId="urn:microsoft.com/office/officeart/2008/layout/LinedList"/>
    <dgm:cxn modelId="{28E08B7B-771E-0942-AFF8-3BA922BFE2C5}" type="presParOf" srcId="{00D02A93-FECC-7949-9BB9-E495FD17C3FD}" destId="{517DDE77-B8E9-F84A-BB26-6AABCAF4280C}" srcOrd="0" destOrd="0" presId="urn:microsoft.com/office/officeart/2008/layout/LinedList"/>
    <dgm:cxn modelId="{87741B0A-9638-6E4F-A0A1-BE1AAC8DA1E2}" type="presParOf" srcId="{00D02A93-FECC-7949-9BB9-E495FD17C3FD}" destId="{12418DC9-2813-FF4A-AADC-F61637A724E8}" srcOrd="1" destOrd="0" presId="urn:microsoft.com/office/officeart/2008/layout/LinedList"/>
    <dgm:cxn modelId="{328FF4FA-03B9-8E4B-92B1-452BCF26E670}" type="presParOf" srcId="{D48317C6-854E-3E49-BFBA-D5C0DF21E9CB}" destId="{62FBC346-440A-8040-97E9-8A75EE9B3C2B}" srcOrd="6" destOrd="0" presId="urn:microsoft.com/office/officeart/2008/layout/LinedList"/>
    <dgm:cxn modelId="{B8321009-406B-0642-9C19-5EFE44DDC54D}" type="presParOf" srcId="{D48317C6-854E-3E49-BFBA-D5C0DF21E9CB}" destId="{16901A27-C68F-1246-929F-459451EA2EE8}" srcOrd="7" destOrd="0" presId="urn:microsoft.com/office/officeart/2008/layout/LinedList"/>
    <dgm:cxn modelId="{1B0EAF71-384E-AD4D-827B-3ECA3FD91335}" type="presParOf" srcId="{16901A27-C68F-1246-929F-459451EA2EE8}" destId="{4E7E5AE7-255F-104A-971C-926FE36B5A44}" srcOrd="0" destOrd="0" presId="urn:microsoft.com/office/officeart/2008/layout/LinedList"/>
    <dgm:cxn modelId="{4623D1DF-50A7-FD4B-A7AF-20B6BCE23AF7}" type="presParOf" srcId="{16901A27-C68F-1246-929F-459451EA2EE8}" destId="{C44B6D96-6E7E-AF41-8EED-44F8EA8C109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D777846-5D68-4C0E-93E7-D1BE3420506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D3A11A1-101D-4498-8500-F0EE6FE1D758}">
      <dgm:prSet/>
      <dgm:spPr/>
      <dgm:t>
        <a:bodyPr/>
        <a:lstStyle/>
        <a:p>
          <a:pPr>
            <a:lnSpc>
              <a:spcPct val="100000"/>
            </a:lnSpc>
          </a:pPr>
          <a:r>
            <a:rPr lang="en-US" b="1" i="0" dirty="0"/>
            <a:t>Threats</a:t>
          </a:r>
          <a:endParaRPr lang="en-US" dirty="0"/>
        </a:p>
      </dgm:t>
    </dgm:pt>
    <dgm:pt modelId="{324F59E5-4C88-4DB8-B850-D211FF86B746}" type="parTrans" cxnId="{5AA4911F-66E4-4376-9952-63B69D8532FF}">
      <dgm:prSet/>
      <dgm:spPr/>
      <dgm:t>
        <a:bodyPr/>
        <a:lstStyle/>
        <a:p>
          <a:endParaRPr lang="en-US"/>
        </a:p>
      </dgm:t>
    </dgm:pt>
    <dgm:pt modelId="{73B6B9CC-5170-4DCB-859B-89E792D0A47B}" type="sibTrans" cxnId="{5AA4911F-66E4-4376-9952-63B69D8532FF}">
      <dgm:prSet/>
      <dgm:spPr/>
      <dgm:t>
        <a:bodyPr/>
        <a:lstStyle/>
        <a:p>
          <a:endParaRPr lang="en-US"/>
        </a:p>
      </dgm:t>
    </dgm:pt>
    <dgm:pt modelId="{AF126D26-75A4-4F1F-B3D0-5EF0C4127C65}">
      <dgm:prSet/>
      <dgm:spPr/>
      <dgm:t>
        <a:bodyPr/>
        <a:lstStyle/>
        <a:p>
          <a:pPr>
            <a:lnSpc>
              <a:spcPct val="100000"/>
            </a:lnSpc>
          </a:pPr>
          <a:r>
            <a:rPr lang="en-US" b="0" i="0" dirty="0"/>
            <a:t>• </a:t>
          </a:r>
          <a:r>
            <a:rPr lang="en-US" b="1" i="0" dirty="0"/>
            <a:t>Competition</a:t>
          </a:r>
          <a:r>
            <a:rPr lang="en-US" b="0" i="0" dirty="0"/>
            <a:t>: Established cleaning businesses might offer similar eco-friendly services.</a:t>
          </a:r>
          <a:endParaRPr lang="en-US" dirty="0"/>
        </a:p>
      </dgm:t>
    </dgm:pt>
    <dgm:pt modelId="{A810DF52-5870-4988-97AA-57FBAF25A426}" type="parTrans" cxnId="{E2DF8F80-98AB-42C8-9C05-2D60B668D826}">
      <dgm:prSet/>
      <dgm:spPr/>
      <dgm:t>
        <a:bodyPr/>
        <a:lstStyle/>
        <a:p>
          <a:endParaRPr lang="en-US"/>
        </a:p>
      </dgm:t>
    </dgm:pt>
    <dgm:pt modelId="{6DE747C7-3A62-4F8F-8998-78885F4C49E9}" type="sibTrans" cxnId="{E2DF8F80-98AB-42C8-9C05-2D60B668D826}">
      <dgm:prSet/>
      <dgm:spPr/>
      <dgm:t>
        <a:bodyPr/>
        <a:lstStyle/>
        <a:p>
          <a:endParaRPr lang="en-US"/>
        </a:p>
      </dgm:t>
    </dgm:pt>
    <dgm:pt modelId="{417D18CB-DBDE-4876-8266-7662555692A0}">
      <dgm:prSet/>
      <dgm:spPr/>
      <dgm:t>
        <a:bodyPr/>
        <a:lstStyle/>
        <a:p>
          <a:pPr>
            <a:lnSpc>
              <a:spcPct val="100000"/>
            </a:lnSpc>
          </a:pPr>
          <a:r>
            <a:rPr lang="en-US" b="0" i="0" dirty="0"/>
            <a:t>• </a:t>
          </a:r>
          <a:r>
            <a:rPr lang="en-US" b="1" i="0" dirty="0"/>
            <a:t>Economic fluctuations</a:t>
          </a:r>
          <a:r>
            <a:rPr lang="en-US" b="0" i="0" dirty="0"/>
            <a:t>: Customers might prioritize price over eco-friendliness in tough economic times.</a:t>
          </a:r>
          <a:endParaRPr lang="en-US" dirty="0"/>
        </a:p>
      </dgm:t>
    </dgm:pt>
    <dgm:pt modelId="{7F0EBA1A-3C38-4AFC-83D8-7D75F177221C}" type="parTrans" cxnId="{3DC3D536-DC66-412A-BCE5-2A5C5F694F3A}">
      <dgm:prSet/>
      <dgm:spPr/>
      <dgm:t>
        <a:bodyPr/>
        <a:lstStyle/>
        <a:p>
          <a:endParaRPr lang="en-US"/>
        </a:p>
      </dgm:t>
    </dgm:pt>
    <dgm:pt modelId="{28C3C1F6-8D9E-4CA6-A713-F08D40A322A2}" type="sibTrans" cxnId="{3DC3D536-DC66-412A-BCE5-2A5C5F694F3A}">
      <dgm:prSet/>
      <dgm:spPr/>
      <dgm:t>
        <a:bodyPr/>
        <a:lstStyle/>
        <a:p>
          <a:endParaRPr lang="en-US"/>
        </a:p>
      </dgm:t>
    </dgm:pt>
    <dgm:pt modelId="{ACDE6F4D-BEDC-41CA-918D-A0DE5CE26BAC}">
      <dgm:prSet/>
      <dgm:spPr/>
      <dgm:t>
        <a:bodyPr/>
        <a:lstStyle/>
        <a:p>
          <a:pPr>
            <a:lnSpc>
              <a:spcPct val="100000"/>
            </a:lnSpc>
          </a:pPr>
          <a:r>
            <a:rPr lang="en-US" b="0" i="0" dirty="0"/>
            <a:t>• </a:t>
          </a:r>
          <a:r>
            <a:rPr lang="en-US" b="1" i="0" dirty="0"/>
            <a:t>Customer skepticism</a:t>
          </a:r>
          <a:r>
            <a:rPr lang="en-US" b="0" i="0" dirty="0"/>
            <a:t>: Some might doubt the effectiveness of eco-friendly products compared to conventional ones.</a:t>
          </a:r>
          <a:endParaRPr lang="en-US" dirty="0"/>
        </a:p>
      </dgm:t>
    </dgm:pt>
    <dgm:pt modelId="{E9FD7EC3-0AC4-43EF-B86C-5D425EA75807}" type="parTrans" cxnId="{55A56580-2F8B-439B-8629-9A5AE4980B4A}">
      <dgm:prSet/>
      <dgm:spPr/>
      <dgm:t>
        <a:bodyPr/>
        <a:lstStyle/>
        <a:p>
          <a:endParaRPr lang="en-US"/>
        </a:p>
      </dgm:t>
    </dgm:pt>
    <dgm:pt modelId="{7A9267D3-EA94-4E2D-9393-B592BC7EC8AD}" type="sibTrans" cxnId="{55A56580-2F8B-439B-8629-9A5AE4980B4A}">
      <dgm:prSet/>
      <dgm:spPr/>
      <dgm:t>
        <a:bodyPr/>
        <a:lstStyle/>
        <a:p>
          <a:endParaRPr lang="en-US"/>
        </a:p>
      </dgm:t>
    </dgm:pt>
    <dgm:pt modelId="{03C012D9-7363-4A9B-8651-4B9DBA0C9351}" type="pres">
      <dgm:prSet presAssocID="{CD777846-5D68-4C0E-93E7-D1BE34205067}" presName="root" presStyleCnt="0">
        <dgm:presLayoutVars>
          <dgm:dir/>
          <dgm:resizeHandles val="exact"/>
        </dgm:presLayoutVars>
      </dgm:prSet>
      <dgm:spPr/>
    </dgm:pt>
    <dgm:pt modelId="{E24AD245-4A95-4418-A98A-B0B132DB48A5}" type="pres">
      <dgm:prSet presAssocID="{4D3A11A1-101D-4498-8500-F0EE6FE1D758}" presName="compNode" presStyleCnt="0"/>
      <dgm:spPr/>
    </dgm:pt>
    <dgm:pt modelId="{008ABFE2-435E-4112-9C1D-32E4B3347AFE}" type="pres">
      <dgm:prSet presAssocID="{4D3A11A1-101D-4498-8500-F0EE6FE1D7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active"/>
        </a:ext>
      </dgm:extLst>
    </dgm:pt>
    <dgm:pt modelId="{7FDB1A99-F5F6-4EEC-A8E6-BB334A80196B}" type="pres">
      <dgm:prSet presAssocID="{4D3A11A1-101D-4498-8500-F0EE6FE1D758}" presName="spaceRect" presStyleCnt="0"/>
      <dgm:spPr/>
    </dgm:pt>
    <dgm:pt modelId="{BBC5790D-69B0-4C4C-A4FB-3ABE72556CAD}" type="pres">
      <dgm:prSet presAssocID="{4D3A11A1-101D-4498-8500-F0EE6FE1D758}" presName="textRect" presStyleLbl="revTx" presStyleIdx="0" presStyleCnt="4">
        <dgm:presLayoutVars>
          <dgm:chMax val="1"/>
          <dgm:chPref val="1"/>
        </dgm:presLayoutVars>
      </dgm:prSet>
      <dgm:spPr/>
    </dgm:pt>
    <dgm:pt modelId="{FF76A5FB-09EF-4932-82F4-02F8D7934011}" type="pres">
      <dgm:prSet presAssocID="{73B6B9CC-5170-4DCB-859B-89E792D0A47B}" presName="sibTrans" presStyleCnt="0"/>
      <dgm:spPr/>
    </dgm:pt>
    <dgm:pt modelId="{2A785046-469B-45B1-8404-68C5EA8BAEA4}" type="pres">
      <dgm:prSet presAssocID="{AF126D26-75A4-4F1F-B3D0-5EF0C4127C65}" presName="compNode" presStyleCnt="0"/>
      <dgm:spPr/>
    </dgm:pt>
    <dgm:pt modelId="{66559F13-7A1C-4AF9-B877-91FC9AD95282}" type="pres">
      <dgm:prSet presAssocID="{AF126D26-75A4-4F1F-B3D0-5EF0C4127C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p and bucket"/>
        </a:ext>
      </dgm:extLst>
    </dgm:pt>
    <dgm:pt modelId="{D6146D37-7397-4B1C-AB29-CF808F257D68}" type="pres">
      <dgm:prSet presAssocID="{AF126D26-75A4-4F1F-B3D0-5EF0C4127C65}" presName="spaceRect" presStyleCnt="0"/>
      <dgm:spPr/>
    </dgm:pt>
    <dgm:pt modelId="{A037C944-A9AA-4906-99A2-EB90272332BE}" type="pres">
      <dgm:prSet presAssocID="{AF126D26-75A4-4F1F-B3D0-5EF0C4127C65}" presName="textRect" presStyleLbl="revTx" presStyleIdx="1" presStyleCnt="4">
        <dgm:presLayoutVars>
          <dgm:chMax val="1"/>
          <dgm:chPref val="1"/>
        </dgm:presLayoutVars>
      </dgm:prSet>
      <dgm:spPr/>
    </dgm:pt>
    <dgm:pt modelId="{C159DFA6-FD08-4762-A931-E1BB60C58216}" type="pres">
      <dgm:prSet presAssocID="{6DE747C7-3A62-4F8F-8998-78885F4C49E9}" presName="sibTrans" presStyleCnt="0"/>
      <dgm:spPr/>
    </dgm:pt>
    <dgm:pt modelId="{6EBAB17E-DB0D-436D-A14A-FEC1204F5F4D}" type="pres">
      <dgm:prSet presAssocID="{417D18CB-DBDE-4876-8266-7662555692A0}" presName="compNode" presStyleCnt="0"/>
      <dgm:spPr/>
    </dgm:pt>
    <dgm:pt modelId="{7911DEEC-C64D-4166-8BAC-8BE35861A4FF}" type="pres">
      <dgm:prSet presAssocID="{417D18CB-DBDE-4876-8266-7662555692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0A619029-284C-4DDC-8E68-DC88E9802795}" type="pres">
      <dgm:prSet presAssocID="{417D18CB-DBDE-4876-8266-7662555692A0}" presName="spaceRect" presStyleCnt="0"/>
      <dgm:spPr/>
    </dgm:pt>
    <dgm:pt modelId="{DA801B91-07B1-4A80-ABCB-7E0ABCDAEBCF}" type="pres">
      <dgm:prSet presAssocID="{417D18CB-DBDE-4876-8266-7662555692A0}" presName="textRect" presStyleLbl="revTx" presStyleIdx="2" presStyleCnt="4">
        <dgm:presLayoutVars>
          <dgm:chMax val="1"/>
          <dgm:chPref val="1"/>
        </dgm:presLayoutVars>
      </dgm:prSet>
      <dgm:spPr/>
    </dgm:pt>
    <dgm:pt modelId="{CED9E37F-F681-4446-892C-3AD1295CE8CA}" type="pres">
      <dgm:prSet presAssocID="{28C3C1F6-8D9E-4CA6-A713-F08D40A322A2}" presName="sibTrans" presStyleCnt="0"/>
      <dgm:spPr/>
    </dgm:pt>
    <dgm:pt modelId="{4DA93B88-3288-41EA-A1C4-993E2835F772}" type="pres">
      <dgm:prSet presAssocID="{ACDE6F4D-BEDC-41CA-918D-A0DE5CE26BAC}" presName="compNode" presStyleCnt="0"/>
      <dgm:spPr/>
    </dgm:pt>
    <dgm:pt modelId="{B37F9A21-BF07-4B45-8BAD-861BF0BC390D}" type="pres">
      <dgm:prSet presAssocID="{ACDE6F4D-BEDC-41CA-918D-A0DE5CE26B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76FE08B2-64BE-4A0A-A00E-0ABBC2F1E869}" type="pres">
      <dgm:prSet presAssocID="{ACDE6F4D-BEDC-41CA-918D-A0DE5CE26BAC}" presName="spaceRect" presStyleCnt="0"/>
      <dgm:spPr/>
    </dgm:pt>
    <dgm:pt modelId="{01509D89-A061-4F01-B6F0-544D2DF56E23}" type="pres">
      <dgm:prSet presAssocID="{ACDE6F4D-BEDC-41CA-918D-A0DE5CE26BAC}" presName="textRect" presStyleLbl="revTx" presStyleIdx="3" presStyleCnt="4">
        <dgm:presLayoutVars>
          <dgm:chMax val="1"/>
          <dgm:chPref val="1"/>
        </dgm:presLayoutVars>
      </dgm:prSet>
      <dgm:spPr/>
    </dgm:pt>
  </dgm:ptLst>
  <dgm:cxnLst>
    <dgm:cxn modelId="{5AA4911F-66E4-4376-9952-63B69D8532FF}" srcId="{CD777846-5D68-4C0E-93E7-D1BE34205067}" destId="{4D3A11A1-101D-4498-8500-F0EE6FE1D758}" srcOrd="0" destOrd="0" parTransId="{324F59E5-4C88-4DB8-B850-D211FF86B746}" sibTransId="{73B6B9CC-5170-4DCB-859B-89E792D0A47B}"/>
    <dgm:cxn modelId="{3DC3D536-DC66-412A-BCE5-2A5C5F694F3A}" srcId="{CD777846-5D68-4C0E-93E7-D1BE34205067}" destId="{417D18CB-DBDE-4876-8266-7662555692A0}" srcOrd="2" destOrd="0" parTransId="{7F0EBA1A-3C38-4AFC-83D8-7D75F177221C}" sibTransId="{28C3C1F6-8D9E-4CA6-A713-F08D40A322A2}"/>
    <dgm:cxn modelId="{05F4264B-4E69-804D-89F9-E9B249228C0C}" type="presOf" srcId="{CD777846-5D68-4C0E-93E7-D1BE34205067}" destId="{03C012D9-7363-4A9B-8651-4B9DBA0C9351}" srcOrd="0" destOrd="0" presId="urn:microsoft.com/office/officeart/2018/2/layout/IconLabelList"/>
    <dgm:cxn modelId="{0FFA6C7B-12DB-C243-B6C0-0EC3F29FF032}" type="presOf" srcId="{4D3A11A1-101D-4498-8500-F0EE6FE1D758}" destId="{BBC5790D-69B0-4C4C-A4FB-3ABE72556CAD}" srcOrd="0" destOrd="0" presId="urn:microsoft.com/office/officeart/2018/2/layout/IconLabelList"/>
    <dgm:cxn modelId="{55A56580-2F8B-439B-8629-9A5AE4980B4A}" srcId="{CD777846-5D68-4C0E-93E7-D1BE34205067}" destId="{ACDE6F4D-BEDC-41CA-918D-A0DE5CE26BAC}" srcOrd="3" destOrd="0" parTransId="{E9FD7EC3-0AC4-43EF-B86C-5D425EA75807}" sibTransId="{7A9267D3-EA94-4E2D-9393-B592BC7EC8AD}"/>
    <dgm:cxn modelId="{E2DF8F80-98AB-42C8-9C05-2D60B668D826}" srcId="{CD777846-5D68-4C0E-93E7-D1BE34205067}" destId="{AF126D26-75A4-4F1F-B3D0-5EF0C4127C65}" srcOrd="1" destOrd="0" parTransId="{A810DF52-5870-4988-97AA-57FBAF25A426}" sibTransId="{6DE747C7-3A62-4F8F-8998-78885F4C49E9}"/>
    <dgm:cxn modelId="{D06F4990-F6D6-9649-AD5D-5311C82DE55A}" type="presOf" srcId="{ACDE6F4D-BEDC-41CA-918D-A0DE5CE26BAC}" destId="{01509D89-A061-4F01-B6F0-544D2DF56E23}" srcOrd="0" destOrd="0" presId="urn:microsoft.com/office/officeart/2018/2/layout/IconLabelList"/>
    <dgm:cxn modelId="{F62F86AA-0197-574E-9B85-05D2F6DC786C}" type="presOf" srcId="{AF126D26-75A4-4F1F-B3D0-5EF0C4127C65}" destId="{A037C944-A9AA-4906-99A2-EB90272332BE}" srcOrd="0" destOrd="0" presId="urn:microsoft.com/office/officeart/2018/2/layout/IconLabelList"/>
    <dgm:cxn modelId="{A811E3DB-4BC8-6248-BF1E-517C5582E8EC}" type="presOf" srcId="{417D18CB-DBDE-4876-8266-7662555692A0}" destId="{DA801B91-07B1-4A80-ABCB-7E0ABCDAEBCF}" srcOrd="0" destOrd="0" presId="urn:microsoft.com/office/officeart/2018/2/layout/IconLabelList"/>
    <dgm:cxn modelId="{A06249BF-D4CB-CD43-8241-327FB9DCB98F}" type="presParOf" srcId="{03C012D9-7363-4A9B-8651-4B9DBA0C9351}" destId="{E24AD245-4A95-4418-A98A-B0B132DB48A5}" srcOrd="0" destOrd="0" presId="urn:microsoft.com/office/officeart/2018/2/layout/IconLabelList"/>
    <dgm:cxn modelId="{9B5EFABF-39B6-834E-AA9B-25F647D0AEE6}" type="presParOf" srcId="{E24AD245-4A95-4418-A98A-B0B132DB48A5}" destId="{008ABFE2-435E-4112-9C1D-32E4B3347AFE}" srcOrd="0" destOrd="0" presId="urn:microsoft.com/office/officeart/2018/2/layout/IconLabelList"/>
    <dgm:cxn modelId="{93AA620E-DCBB-FC46-AE20-FD6BB85D0344}" type="presParOf" srcId="{E24AD245-4A95-4418-A98A-B0B132DB48A5}" destId="{7FDB1A99-F5F6-4EEC-A8E6-BB334A80196B}" srcOrd="1" destOrd="0" presId="urn:microsoft.com/office/officeart/2018/2/layout/IconLabelList"/>
    <dgm:cxn modelId="{4C854931-A019-DB4B-8169-B814025F7A7B}" type="presParOf" srcId="{E24AD245-4A95-4418-A98A-B0B132DB48A5}" destId="{BBC5790D-69B0-4C4C-A4FB-3ABE72556CAD}" srcOrd="2" destOrd="0" presId="urn:microsoft.com/office/officeart/2018/2/layout/IconLabelList"/>
    <dgm:cxn modelId="{B3A25363-EEA3-ED4C-886C-99E7A862BBE5}" type="presParOf" srcId="{03C012D9-7363-4A9B-8651-4B9DBA0C9351}" destId="{FF76A5FB-09EF-4932-82F4-02F8D7934011}" srcOrd="1" destOrd="0" presId="urn:microsoft.com/office/officeart/2018/2/layout/IconLabelList"/>
    <dgm:cxn modelId="{D00123F2-6BC4-A449-BEC3-7056DED40329}" type="presParOf" srcId="{03C012D9-7363-4A9B-8651-4B9DBA0C9351}" destId="{2A785046-469B-45B1-8404-68C5EA8BAEA4}" srcOrd="2" destOrd="0" presId="urn:microsoft.com/office/officeart/2018/2/layout/IconLabelList"/>
    <dgm:cxn modelId="{A80774EF-4E50-BC49-85CE-6E90F85FADE4}" type="presParOf" srcId="{2A785046-469B-45B1-8404-68C5EA8BAEA4}" destId="{66559F13-7A1C-4AF9-B877-91FC9AD95282}" srcOrd="0" destOrd="0" presId="urn:microsoft.com/office/officeart/2018/2/layout/IconLabelList"/>
    <dgm:cxn modelId="{96D92DCB-E02B-964D-B631-C4CE90940DCA}" type="presParOf" srcId="{2A785046-469B-45B1-8404-68C5EA8BAEA4}" destId="{D6146D37-7397-4B1C-AB29-CF808F257D68}" srcOrd="1" destOrd="0" presId="urn:microsoft.com/office/officeart/2018/2/layout/IconLabelList"/>
    <dgm:cxn modelId="{565C534D-2244-1A44-8B0E-A8DA546BBB66}" type="presParOf" srcId="{2A785046-469B-45B1-8404-68C5EA8BAEA4}" destId="{A037C944-A9AA-4906-99A2-EB90272332BE}" srcOrd="2" destOrd="0" presId="urn:microsoft.com/office/officeart/2018/2/layout/IconLabelList"/>
    <dgm:cxn modelId="{39C555FF-0F3E-FA41-8200-D8041DCD587F}" type="presParOf" srcId="{03C012D9-7363-4A9B-8651-4B9DBA0C9351}" destId="{C159DFA6-FD08-4762-A931-E1BB60C58216}" srcOrd="3" destOrd="0" presId="urn:microsoft.com/office/officeart/2018/2/layout/IconLabelList"/>
    <dgm:cxn modelId="{202B15C7-5F8C-AB4D-A0DA-B1FB7EC8CF20}" type="presParOf" srcId="{03C012D9-7363-4A9B-8651-4B9DBA0C9351}" destId="{6EBAB17E-DB0D-436D-A14A-FEC1204F5F4D}" srcOrd="4" destOrd="0" presId="urn:microsoft.com/office/officeart/2018/2/layout/IconLabelList"/>
    <dgm:cxn modelId="{3BF065D5-2F57-D34E-A421-1DFBEB60237E}" type="presParOf" srcId="{6EBAB17E-DB0D-436D-A14A-FEC1204F5F4D}" destId="{7911DEEC-C64D-4166-8BAC-8BE35861A4FF}" srcOrd="0" destOrd="0" presId="urn:microsoft.com/office/officeart/2018/2/layout/IconLabelList"/>
    <dgm:cxn modelId="{2FB354FD-B829-D24C-B030-0EADA8D51F39}" type="presParOf" srcId="{6EBAB17E-DB0D-436D-A14A-FEC1204F5F4D}" destId="{0A619029-284C-4DDC-8E68-DC88E9802795}" srcOrd="1" destOrd="0" presId="urn:microsoft.com/office/officeart/2018/2/layout/IconLabelList"/>
    <dgm:cxn modelId="{4AF25FE3-76A1-E040-8C5D-4FDA2BF3CF60}" type="presParOf" srcId="{6EBAB17E-DB0D-436D-A14A-FEC1204F5F4D}" destId="{DA801B91-07B1-4A80-ABCB-7E0ABCDAEBCF}" srcOrd="2" destOrd="0" presId="urn:microsoft.com/office/officeart/2018/2/layout/IconLabelList"/>
    <dgm:cxn modelId="{5395DFFF-0523-9246-B804-61BC8A3CAE4C}" type="presParOf" srcId="{03C012D9-7363-4A9B-8651-4B9DBA0C9351}" destId="{CED9E37F-F681-4446-892C-3AD1295CE8CA}" srcOrd="5" destOrd="0" presId="urn:microsoft.com/office/officeart/2018/2/layout/IconLabelList"/>
    <dgm:cxn modelId="{26A4990F-CB31-134D-B655-ABA64DE51AA9}" type="presParOf" srcId="{03C012D9-7363-4A9B-8651-4B9DBA0C9351}" destId="{4DA93B88-3288-41EA-A1C4-993E2835F772}" srcOrd="6" destOrd="0" presId="urn:microsoft.com/office/officeart/2018/2/layout/IconLabelList"/>
    <dgm:cxn modelId="{E7A2E5DA-FFA9-CD44-ACF7-4CEDAFB2F4BC}" type="presParOf" srcId="{4DA93B88-3288-41EA-A1C4-993E2835F772}" destId="{B37F9A21-BF07-4B45-8BAD-861BF0BC390D}" srcOrd="0" destOrd="0" presId="urn:microsoft.com/office/officeart/2018/2/layout/IconLabelList"/>
    <dgm:cxn modelId="{0FAEABD3-2842-DD47-8848-4EF11E61B9FB}" type="presParOf" srcId="{4DA93B88-3288-41EA-A1C4-993E2835F772}" destId="{76FE08B2-64BE-4A0A-A00E-0ABBC2F1E869}" srcOrd="1" destOrd="0" presId="urn:microsoft.com/office/officeart/2018/2/layout/IconLabelList"/>
    <dgm:cxn modelId="{391A736B-0003-EB4B-90C0-3E36DE2D3BED}" type="presParOf" srcId="{4DA93B88-3288-41EA-A1C4-993E2835F772}" destId="{01509D89-A061-4F01-B6F0-544D2DF56E23}" srcOrd="2" destOrd="0" presId="urn:microsoft.com/office/officeart/2018/2/layout/IconLabelLis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0A2B399-797D-46A2-80E7-A403FC8B935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C30387C-8353-4EDD-B3AA-1EC6176515CF}">
      <dgm:prSet/>
      <dgm:spPr/>
      <dgm:t>
        <a:bodyPr/>
        <a:lstStyle/>
        <a:p>
          <a:pPr>
            <a:lnSpc>
              <a:spcPct val="100000"/>
            </a:lnSpc>
          </a:pPr>
          <a:r>
            <a:rPr lang="en-US"/>
            <a:t>Viability: Strong. The growing demand for eco-conscious services and resonable initial costs make this business a promising venture.</a:t>
          </a:r>
        </a:p>
      </dgm:t>
    </dgm:pt>
    <dgm:pt modelId="{0D23C6A5-3B11-44FE-9F80-EFC86A9A9251}" type="parTrans" cxnId="{9DDC1F18-69E8-438E-88BE-7B5F61D33578}">
      <dgm:prSet/>
      <dgm:spPr/>
      <dgm:t>
        <a:bodyPr/>
        <a:lstStyle/>
        <a:p>
          <a:endParaRPr lang="en-US"/>
        </a:p>
      </dgm:t>
    </dgm:pt>
    <dgm:pt modelId="{D09825D3-ADE3-44FE-AEA1-4A5AED286EF1}" type="sibTrans" cxnId="{9DDC1F18-69E8-438E-88BE-7B5F61D33578}">
      <dgm:prSet/>
      <dgm:spPr/>
      <dgm:t>
        <a:bodyPr/>
        <a:lstStyle/>
        <a:p>
          <a:endParaRPr lang="en-US"/>
        </a:p>
      </dgm:t>
    </dgm:pt>
    <dgm:pt modelId="{85D48964-0B67-4FEE-9D11-D18755DB97D1}">
      <dgm:prSet/>
      <dgm:spPr/>
      <dgm:t>
        <a:bodyPr/>
        <a:lstStyle/>
        <a:p>
          <a:pPr>
            <a:lnSpc>
              <a:spcPct val="100000"/>
            </a:lnSpc>
          </a:pPr>
          <a:r>
            <a:rPr lang="en-US"/>
            <a:t>Feasibility: Achievable. With proper planning, strategic marketing, and a focus on quality, Pure Eco Cleaners has high potential for success in the residential cleaning niche.</a:t>
          </a:r>
        </a:p>
      </dgm:t>
    </dgm:pt>
    <dgm:pt modelId="{84F26B83-E192-4331-A0EC-94FD2531A25B}" type="parTrans" cxnId="{7F061B50-BCE5-47F4-98F5-1A6E327DB679}">
      <dgm:prSet/>
      <dgm:spPr/>
      <dgm:t>
        <a:bodyPr/>
        <a:lstStyle/>
        <a:p>
          <a:endParaRPr lang="en-US"/>
        </a:p>
      </dgm:t>
    </dgm:pt>
    <dgm:pt modelId="{5D138B3C-16EB-4426-9F9E-C980DAEEA98B}" type="sibTrans" cxnId="{7F061B50-BCE5-47F4-98F5-1A6E327DB679}">
      <dgm:prSet/>
      <dgm:spPr/>
      <dgm:t>
        <a:bodyPr/>
        <a:lstStyle/>
        <a:p>
          <a:endParaRPr lang="en-US"/>
        </a:p>
      </dgm:t>
    </dgm:pt>
    <dgm:pt modelId="{3D37F2EA-532F-43F4-82D5-7DFD075207DB}">
      <dgm:prSet/>
      <dgm:spPr/>
      <dgm:t>
        <a:bodyPr/>
        <a:lstStyle/>
        <a:p>
          <a:pPr>
            <a:lnSpc>
              <a:spcPct val="100000"/>
            </a:lnSpc>
          </a:pPr>
          <a:r>
            <a:rPr lang="en-IN"/>
            <a:t>(Toxirovna, 2024)</a:t>
          </a:r>
          <a:endParaRPr lang="en-US"/>
        </a:p>
      </dgm:t>
    </dgm:pt>
    <dgm:pt modelId="{E0ABB22D-5005-4071-89EC-CC8457B4DD81}" type="parTrans" cxnId="{2B3DA88C-0F0C-4A04-B5E4-9102F637A45B}">
      <dgm:prSet/>
      <dgm:spPr/>
      <dgm:t>
        <a:bodyPr/>
        <a:lstStyle/>
        <a:p>
          <a:endParaRPr lang="en-US"/>
        </a:p>
      </dgm:t>
    </dgm:pt>
    <dgm:pt modelId="{00F38A15-A205-46CE-AE5B-E569C1409231}" type="sibTrans" cxnId="{2B3DA88C-0F0C-4A04-B5E4-9102F637A45B}">
      <dgm:prSet/>
      <dgm:spPr/>
      <dgm:t>
        <a:bodyPr/>
        <a:lstStyle/>
        <a:p>
          <a:endParaRPr lang="en-US"/>
        </a:p>
      </dgm:t>
    </dgm:pt>
    <dgm:pt modelId="{F529EF0C-C9D8-479A-B81B-1A886F2FEC35}" type="pres">
      <dgm:prSet presAssocID="{70A2B399-797D-46A2-80E7-A403FC8B9359}" presName="root" presStyleCnt="0">
        <dgm:presLayoutVars>
          <dgm:dir/>
          <dgm:resizeHandles val="exact"/>
        </dgm:presLayoutVars>
      </dgm:prSet>
      <dgm:spPr/>
    </dgm:pt>
    <dgm:pt modelId="{8CF86062-6C77-4BC7-94CB-363A330DF5C9}" type="pres">
      <dgm:prSet presAssocID="{3C30387C-8353-4EDD-B3AA-1EC6176515CF}" presName="compNode" presStyleCnt="0"/>
      <dgm:spPr/>
    </dgm:pt>
    <dgm:pt modelId="{0756339C-1B3F-40AC-8ECA-880BD7670855}" type="pres">
      <dgm:prSet presAssocID="{3C30387C-8353-4EDD-B3AA-1EC6176515C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lectric Car"/>
        </a:ext>
      </dgm:extLst>
    </dgm:pt>
    <dgm:pt modelId="{FC0EA96D-C540-4527-841C-D7BE206180E1}" type="pres">
      <dgm:prSet presAssocID="{3C30387C-8353-4EDD-B3AA-1EC6176515CF}" presName="spaceRect" presStyleCnt="0"/>
      <dgm:spPr/>
    </dgm:pt>
    <dgm:pt modelId="{66E55148-DD56-4C76-A67C-75999F4D92A4}" type="pres">
      <dgm:prSet presAssocID="{3C30387C-8353-4EDD-B3AA-1EC6176515CF}" presName="textRect" presStyleLbl="revTx" presStyleIdx="0" presStyleCnt="3">
        <dgm:presLayoutVars>
          <dgm:chMax val="1"/>
          <dgm:chPref val="1"/>
        </dgm:presLayoutVars>
      </dgm:prSet>
      <dgm:spPr/>
    </dgm:pt>
    <dgm:pt modelId="{E1C918D8-803E-469F-861A-DF4B815FC70C}" type="pres">
      <dgm:prSet presAssocID="{D09825D3-ADE3-44FE-AEA1-4A5AED286EF1}" presName="sibTrans" presStyleCnt="0"/>
      <dgm:spPr/>
    </dgm:pt>
    <dgm:pt modelId="{649167B5-6272-4659-ACF8-2F47371FFDA9}" type="pres">
      <dgm:prSet presAssocID="{85D48964-0B67-4FEE-9D11-D18755DB97D1}" presName="compNode" presStyleCnt="0"/>
      <dgm:spPr/>
    </dgm:pt>
    <dgm:pt modelId="{152D762B-683A-41DD-BFF6-F66E06B928C9}" type="pres">
      <dgm:prSet presAssocID="{85D48964-0B67-4FEE-9D11-D18755DB97D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4B1F221B-8F5F-4557-A847-F982C707B758}" type="pres">
      <dgm:prSet presAssocID="{85D48964-0B67-4FEE-9D11-D18755DB97D1}" presName="spaceRect" presStyleCnt="0"/>
      <dgm:spPr/>
    </dgm:pt>
    <dgm:pt modelId="{A81718DD-6C11-449A-A23B-428B542BC55A}" type="pres">
      <dgm:prSet presAssocID="{85D48964-0B67-4FEE-9D11-D18755DB97D1}" presName="textRect" presStyleLbl="revTx" presStyleIdx="1" presStyleCnt="3">
        <dgm:presLayoutVars>
          <dgm:chMax val="1"/>
          <dgm:chPref val="1"/>
        </dgm:presLayoutVars>
      </dgm:prSet>
      <dgm:spPr/>
    </dgm:pt>
    <dgm:pt modelId="{D4AE777D-C575-45B1-8BFF-49A5F8F3048F}" type="pres">
      <dgm:prSet presAssocID="{5D138B3C-16EB-4426-9F9E-C980DAEEA98B}" presName="sibTrans" presStyleCnt="0"/>
      <dgm:spPr/>
    </dgm:pt>
    <dgm:pt modelId="{42EE30C9-94B1-45C9-B575-76F47B24FE42}" type="pres">
      <dgm:prSet presAssocID="{3D37F2EA-532F-43F4-82D5-7DFD075207DB}" presName="compNode" presStyleCnt="0"/>
      <dgm:spPr/>
    </dgm:pt>
    <dgm:pt modelId="{875C4814-7D2E-4E6C-9BCA-733075C90187}" type="pres">
      <dgm:prSet presAssocID="{3D37F2EA-532F-43F4-82D5-7DFD075207D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ragon Dance"/>
        </a:ext>
      </dgm:extLst>
    </dgm:pt>
    <dgm:pt modelId="{D3E7E614-30FC-4484-BA6F-8F9F67BE5108}" type="pres">
      <dgm:prSet presAssocID="{3D37F2EA-532F-43F4-82D5-7DFD075207DB}" presName="spaceRect" presStyleCnt="0"/>
      <dgm:spPr/>
    </dgm:pt>
    <dgm:pt modelId="{0C7FFEE6-6D86-4F1F-A59F-02BECE3228F3}" type="pres">
      <dgm:prSet presAssocID="{3D37F2EA-532F-43F4-82D5-7DFD075207DB}" presName="textRect" presStyleLbl="revTx" presStyleIdx="2" presStyleCnt="3">
        <dgm:presLayoutVars>
          <dgm:chMax val="1"/>
          <dgm:chPref val="1"/>
        </dgm:presLayoutVars>
      </dgm:prSet>
      <dgm:spPr/>
    </dgm:pt>
  </dgm:ptLst>
  <dgm:cxnLst>
    <dgm:cxn modelId="{9DDC1F18-69E8-438E-88BE-7B5F61D33578}" srcId="{70A2B399-797D-46A2-80E7-A403FC8B9359}" destId="{3C30387C-8353-4EDD-B3AA-1EC6176515CF}" srcOrd="0" destOrd="0" parTransId="{0D23C6A5-3B11-44FE-9F80-EFC86A9A9251}" sibTransId="{D09825D3-ADE3-44FE-AEA1-4A5AED286EF1}"/>
    <dgm:cxn modelId="{69C71123-97BB-294E-862B-A275D8A4809A}" type="presOf" srcId="{85D48964-0B67-4FEE-9D11-D18755DB97D1}" destId="{A81718DD-6C11-449A-A23B-428B542BC55A}" srcOrd="0" destOrd="0" presId="urn:microsoft.com/office/officeart/2018/2/layout/IconLabelList"/>
    <dgm:cxn modelId="{7F061B50-BCE5-47F4-98F5-1A6E327DB679}" srcId="{70A2B399-797D-46A2-80E7-A403FC8B9359}" destId="{85D48964-0B67-4FEE-9D11-D18755DB97D1}" srcOrd="1" destOrd="0" parTransId="{84F26B83-E192-4331-A0EC-94FD2531A25B}" sibTransId="{5D138B3C-16EB-4426-9F9E-C980DAEEA98B}"/>
    <dgm:cxn modelId="{2B3DA88C-0F0C-4A04-B5E4-9102F637A45B}" srcId="{70A2B399-797D-46A2-80E7-A403FC8B9359}" destId="{3D37F2EA-532F-43F4-82D5-7DFD075207DB}" srcOrd="2" destOrd="0" parTransId="{E0ABB22D-5005-4071-89EC-CC8457B4DD81}" sibTransId="{00F38A15-A205-46CE-AE5B-E569C1409231}"/>
    <dgm:cxn modelId="{A3E1A8C5-E152-1643-9422-4615BE01E579}" type="presOf" srcId="{3D37F2EA-532F-43F4-82D5-7DFD075207DB}" destId="{0C7FFEE6-6D86-4F1F-A59F-02BECE3228F3}" srcOrd="0" destOrd="0" presId="urn:microsoft.com/office/officeart/2018/2/layout/IconLabelList"/>
    <dgm:cxn modelId="{9E32BDD0-C012-E94C-9CE0-E3DDEED73149}" type="presOf" srcId="{70A2B399-797D-46A2-80E7-A403FC8B9359}" destId="{F529EF0C-C9D8-479A-B81B-1A886F2FEC35}" srcOrd="0" destOrd="0" presId="urn:microsoft.com/office/officeart/2018/2/layout/IconLabelList"/>
    <dgm:cxn modelId="{8B262BEE-3819-1E4D-8E15-27BB7FB531A6}" type="presOf" srcId="{3C30387C-8353-4EDD-B3AA-1EC6176515CF}" destId="{66E55148-DD56-4C76-A67C-75999F4D92A4}" srcOrd="0" destOrd="0" presId="urn:microsoft.com/office/officeart/2018/2/layout/IconLabelList"/>
    <dgm:cxn modelId="{02259D03-A205-9145-A72D-638C40C13CEC}" type="presParOf" srcId="{F529EF0C-C9D8-479A-B81B-1A886F2FEC35}" destId="{8CF86062-6C77-4BC7-94CB-363A330DF5C9}" srcOrd="0" destOrd="0" presId="urn:microsoft.com/office/officeart/2018/2/layout/IconLabelList"/>
    <dgm:cxn modelId="{D875D839-7A9E-6148-980D-415C3AF4433F}" type="presParOf" srcId="{8CF86062-6C77-4BC7-94CB-363A330DF5C9}" destId="{0756339C-1B3F-40AC-8ECA-880BD7670855}" srcOrd="0" destOrd="0" presId="urn:microsoft.com/office/officeart/2018/2/layout/IconLabelList"/>
    <dgm:cxn modelId="{CE4E092D-B79C-244D-83EB-729375852F47}" type="presParOf" srcId="{8CF86062-6C77-4BC7-94CB-363A330DF5C9}" destId="{FC0EA96D-C540-4527-841C-D7BE206180E1}" srcOrd="1" destOrd="0" presId="urn:microsoft.com/office/officeart/2018/2/layout/IconLabelList"/>
    <dgm:cxn modelId="{C1BC7679-3CE0-BE47-A09B-E4D5BD754586}" type="presParOf" srcId="{8CF86062-6C77-4BC7-94CB-363A330DF5C9}" destId="{66E55148-DD56-4C76-A67C-75999F4D92A4}" srcOrd="2" destOrd="0" presId="urn:microsoft.com/office/officeart/2018/2/layout/IconLabelList"/>
    <dgm:cxn modelId="{01D657FE-5A59-E640-84FF-E1F5BFAD0864}" type="presParOf" srcId="{F529EF0C-C9D8-479A-B81B-1A886F2FEC35}" destId="{E1C918D8-803E-469F-861A-DF4B815FC70C}" srcOrd="1" destOrd="0" presId="urn:microsoft.com/office/officeart/2018/2/layout/IconLabelList"/>
    <dgm:cxn modelId="{8ED39D46-6570-4A45-81A4-3843A5468C2D}" type="presParOf" srcId="{F529EF0C-C9D8-479A-B81B-1A886F2FEC35}" destId="{649167B5-6272-4659-ACF8-2F47371FFDA9}" srcOrd="2" destOrd="0" presId="urn:microsoft.com/office/officeart/2018/2/layout/IconLabelList"/>
    <dgm:cxn modelId="{63C36009-C0FD-104B-963E-7B5ACC66ED37}" type="presParOf" srcId="{649167B5-6272-4659-ACF8-2F47371FFDA9}" destId="{152D762B-683A-41DD-BFF6-F66E06B928C9}" srcOrd="0" destOrd="0" presId="urn:microsoft.com/office/officeart/2018/2/layout/IconLabelList"/>
    <dgm:cxn modelId="{9E8B8212-9F3F-0F44-B767-A21D30C1C53A}" type="presParOf" srcId="{649167B5-6272-4659-ACF8-2F47371FFDA9}" destId="{4B1F221B-8F5F-4557-A847-F982C707B758}" srcOrd="1" destOrd="0" presId="urn:microsoft.com/office/officeart/2018/2/layout/IconLabelList"/>
    <dgm:cxn modelId="{F0C103EF-7CB1-4343-9B0B-5E76494A4726}" type="presParOf" srcId="{649167B5-6272-4659-ACF8-2F47371FFDA9}" destId="{A81718DD-6C11-449A-A23B-428B542BC55A}" srcOrd="2" destOrd="0" presId="urn:microsoft.com/office/officeart/2018/2/layout/IconLabelList"/>
    <dgm:cxn modelId="{A76276F2-8136-9B49-B49D-FC1438AA77C3}" type="presParOf" srcId="{F529EF0C-C9D8-479A-B81B-1A886F2FEC35}" destId="{D4AE777D-C575-45B1-8BFF-49A5F8F3048F}" srcOrd="3" destOrd="0" presId="urn:microsoft.com/office/officeart/2018/2/layout/IconLabelList"/>
    <dgm:cxn modelId="{F4B482F8-800E-B449-A772-C773866A6647}" type="presParOf" srcId="{F529EF0C-C9D8-479A-B81B-1A886F2FEC35}" destId="{42EE30C9-94B1-45C9-B575-76F47B24FE42}" srcOrd="4" destOrd="0" presId="urn:microsoft.com/office/officeart/2018/2/layout/IconLabelList"/>
    <dgm:cxn modelId="{D51719BD-5917-024D-B723-A41393CF2014}" type="presParOf" srcId="{42EE30C9-94B1-45C9-B575-76F47B24FE42}" destId="{875C4814-7D2E-4E6C-9BCA-733075C90187}" srcOrd="0" destOrd="0" presId="urn:microsoft.com/office/officeart/2018/2/layout/IconLabelList"/>
    <dgm:cxn modelId="{7F56ED9F-ECF4-A447-9E30-3AC3AB4633BA}" type="presParOf" srcId="{42EE30C9-94B1-45C9-B575-76F47B24FE42}" destId="{D3E7E614-30FC-4484-BA6F-8F9F67BE5108}" srcOrd="1" destOrd="0" presId="urn:microsoft.com/office/officeart/2018/2/layout/IconLabelList"/>
    <dgm:cxn modelId="{BCDD8B22-8848-B146-B616-93ECEC4EBC47}" type="presParOf" srcId="{42EE30C9-94B1-45C9-B575-76F47B24FE42}" destId="{0C7FFEE6-6D86-4F1F-A59F-02BECE3228F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98FC17F-927A-46FF-9FFA-DA627A9BAD7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14F2995-64C1-4624-B0F9-7EF6B634112A}">
      <dgm:prSet/>
      <dgm:spPr/>
      <dgm:t>
        <a:bodyPr/>
        <a:lstStyle/>
        <a:p>
          <a:pPr>
            <a:lnSpc>
              <a:spcPct val="100000"/>
            </a:lnSpc>
          </a:pPr>
          <a:r>
            <a:rPr lang="en-US"/>
            <a:t>Pure Eco Cleaners is an eco-friendly cleaning service focused on providing high-quality residential cleaning using environmentally safe products. The business caters to eco-conscious households seeking non-toxic, sustainable cleaning solutions that prioritize health and the environment.</a:t>
          </a:r>
        </a:p>
      </dgm:t>
    </dgm:pt>
    <dgm:pt modelId="{B761F0E4-1D45-4655-99B7-C4B1EA74D883}" type="parTrans" cxnId="{DE773905-CCE0-470E-8727-F1499EE8345C}">
      <dgm:prSet/>
      <dgm:spPr/>
      <dgm:t>
        <a:bodyPr/>
        <a:lstStyle/>
        <a:p>
          <a:endParaRPr lang="en-US"/>
        </a:p>
      </dgm:t>
    </dgm:pt>
    <dgm:pt modelId="{DC2C57B6-CB38-4841-A2B1-00CBA86A8E7F}" type="sibTrans" cxnId="{DE773905-CCE0-470E-8727-F1499EE8345C}">
      <dgm:prSet/>
      <dgm:spPr/>
      <dgm:t>
        <a:bodyPr/>
        <a:lstStyle/>
        <a:p>
          <a:endParaRPr lang="en-US"/>
        </a:p>
      </dgm:t>
    </dgm:pt>
    <dgm:pt modelId="{94129953-47FE-4D24-AF22-A4249056F466}">
      <dgm:prSet/>
      <dgm:spPr/>
      <dgm:t>
        <a:bodyPr/>
        <a:lstStyle/>
        <a:p>
          <a:pPr>
            <a:lnSpc>
              <a:spcPct val="100000"/>
            </a:lnSpc>
          </a:pPr>
          <a:r>
            <a:rPr lang="en-US"/>
            <a:t>The business is positioned to scale by expanding into commercial cleaning or introducing premium eco-packages as the customer base grows. With its affordability, operational simplicity, and alignment with sustainable living trends, Pure Eco Cleaners has significant potential for both short- and long-term success.</a:t>
          </a:r>
        </a:p>
      </dgm:t>
    </dgm:pt>
    <dgm:pt modelId="{1FF163D8-9EB9-48D0-80B2-E1F310F4B8D3}" type="parTrans" cxnId="{8DABA687-302B-4435-AF69-FEBE4B62F636}">
      <dgm:prSet/>
      <dgm:spPr/>
      <dgm:t>
        <a:bodyPr/>
        <a:lstStyle/>
        <a:p>
          <a:endParaRPr lang="en-US"/>
        </a:p>
      </dgm:t>
    </dgm:pt>
    <dgm:pt modelId="{6005CBC1-ACB1-4D2D-99F3-184C4C8F07A1}" type="sibTrans" cxnId="{8DABA687-302B-4435-AF69-FEBE4B62F636}">
      <dgm:prSet/>
      <dgm:spPr/>
      <dgm:t>
        <a:bodyPr/>
        <a:lstStyle/>
        <a:p>
          <a:endParaRPr lang="en-US"/>
        </a:p>
      </dgm:t>
    </dgm:pt>
    <dgm:pt modelId="{2E3E4146-87F2-4A3B-94F3-354EB610ED8D}" type="pres">
      <dgm:prSet presAssocID="{C98FC17F-927A-46FF-9FFA-DA627A9BAD7D}" presName="root" presStyleCnt="0">
        <dgm:presLayoutVars>
          <dgm:dir/>
          <dgm:resizeHandles val="exact"/>
        </dgm:presLayoutVars>
      </dgm:prSet>
      <dgm:spPr/>
    </dgm:pt>
    <dgm:pt modelId="{13F77587-6D1F-461D-898F-8478273A6562}" type="pres">
      <dgm:prSet presAssocID="{214F2995-64C1-4624-B0F9-7EF6B634112A}" presName="compNode" presStyleCnt="0"/>
      <dgm:spPr/>
    </dgm:pt>
    <dgm:pt modelId="{E69CD432-6937-4D74-A1B6-61E447BAE44E}" type="pres">
      <dgm:prSet presAssocID="{214F2995-64C1-4624-B0F9-7EF6B634112A}" presName="bgRect" presStyleLbl="bgShp" presStyleIdx="0" presStyleCnt="2"/>
      <dgm:spPr/>
    </dgm:pt>
    <dgm:pt modelId="{EE8DEF22-1333-4D38-AC6B-763C7CF3F11A}" type="pres">
      <dgm:prSet presAssocID="{214F2995-64C1-4624-B0F9-7EF6B63411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p and bucket"/>
        </a:ext>
      </dgm:extLst>
    </dgm:pt>
    <dgm:pt modelId="{6F99BF60-C646-4387-83EF-D84FD0CE4DF0}" type="pres">
      <dgm:prSet presAssocID="{214F2995-64C1-4624-B0F9-7EF6B634112A}" presName="spaceRect" presStyleCnt="0"/>
      <dgm:spPr/>
    </dgm:pt>
    <dgm:pt modelId="{9A79B537-CD38-4155-9B11-9CAA705F5C29}" type="pres">
      <dgm:prSet presAssocID="{214F2995-64C1-4624-B0F9-7EF6B634112A}" presName="parTx" presStyleLbl="revTx" presStyleIdx="0" presStyleCnt="2">
        <dgm:presLayoutVars>
          <dgm:chMax val="0"/>
          <dgm:chPref val="0"/>
        </dgm:presLayoutVars>
      </dgm:prSet>
      <dgm:spPr/>
    </dgm:pt>
    <dgm:pt modelId="{646A907A-ACCA-4A37-ABCE-FF312BA93D74}" type="pres">
      <dgm:prSet presAssocID="{DC2C57B6-CB38-4841-A2B1-00CBA86A8E7F}" presName="sibTrans" presStyleCnt="0"/>
      <dgm:spPr/>
    </dgm:pt>
    <dgm:pt modelId="{5A7C685B-6CDC-4F9D-B5EB-B8AD2EE8CC3D}" type="pres">
      <dgm:prSet presAssocID="{94129953-47FE-4D24-AF22-A4249056F466}" presName="compNode" presStyleCnt="0"/>
      <dgm:spPr/>
    </dgm:pt>
    <dgm:pt modelId="{49AE4527-2ACB-4FEF-B47E-41CCE13A983F}" type="pres">
      <dgm:prSet presAssocID="{94129953-47FE-4D24-AF22-A4249056F466}" presName="bgRect" presStyleLbl="bgShp" presStyleIdx="1" presStyleCnt="2"/>
      <dgm:spPr/>
    </dgm:pt>
    <dgm:pt modelId="{63F94135-F79A-410E-B6F3-F19CCC52146F}" type="pres">
      <dgm:prSet presAssocID="{94129953-47FE-4D24-AF22-A4249056F46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6848FA48-3467-4107-9B9A-B42E4369A6DB}" type="pres">
      <dgm:prSet presAssocID="{94129953-47FE-4D24-AF22-A4249056F466}" presName="spaceRect" presStyleCnt="0"/>
      <dgm:spPr/>
    </dgm:pt>
    <dgm:pt modelId="{C3E9E520-9241-4DBA-A683-B5BFAE5B54AD}" type="pres">
      <dgm:prSet presAssocID="{94129953-47FE-4D24-AF22-A4249056F466}" presName="parTx" presStyleLbl="revTx" presStyleIdx="1" presStyleCnt="2">
        <dgm:presLayoutVars>
          <dgm:chMax val="0"/>
          <dgm:chPref val="0"/>
        </dgm:presLayoutVars>
      </dgm:prSet>
      <dgm:spPr/>
    </dgm:pt>
  </dgm:ptLst>
  <dgm:cxnLst>
    <dgm:cxn modelId="{DE773905-CCE0-470E-8727-F1499EE8345C}" srcId="{C98FC17F-927A-46FF-9FFA-DA627A9BAD7D}" destId="{214F2995-64C1-4624-B0F9-7EF6B634112A}" srcOrd="0" destOrd="0" parTransId="{B761F0E4-1D45-4655-99B7-C4B1EA74D883}" sibTransId="{DC2C57B6-CB38-4841-A2B1-00CBA86A8E7F}"/>
    <dgm:cxn modelId="{371C8863-28D8-F64D-8DC4-66DA1085CD30}" type="presOf" srcId="{C98FC17F-927A-46FF-9FFA-DA627A9BAD7D}" destId="{2E3E4146-87F2-4A3B-94F3-354EB610ED8D}" srcOrd="0" destOrd="0" presId="urn:microsoft.com/office/officeart/2018/2/layout/IconVerticalSolidList"/>
    <dgm:cxn modelId="{8DABA687-302B-4435-AF69-FEBE4B62F636}" srcId="{C98FC17F-927A-46FF-9FFA-DA627A9BAD7D}" destId="{94129953-47FE-4D24-AF22-A4249056F466}" srcOrd="1" destOrd="0" parTransId="{1FF163D8-9EB9-48D0-80B2-E1F310F4B8D3}" sibTransId="{6005CBC1-ACB1-4D2D-99F3-184C4C8F07A1}"/>
    <dgm:cxn modelId="{ED730CB0-1A75-104E-9053-6755A3EF355E}" type="presOf" srcId="{214F2995-64C1-4624-B0F9-7EF6B634112A}" destId="{9A79B537-CD38-4155-9B11-9CAA705F5C29}" srcOrd="0" destOrd="0" presId="urn:microsoft.com/office/officeart/2018/2/layout/IconVerticalSolidList"/>
    <dgm:cxn modelId="{A033F9CC-1A33-514F-911D-3C4C1AF0C13D}" type="presOf" srcId="{94129953-47FE-4D24-AF22-A4249056F466}" destId="{C3E9E520-9241-4DBA-A683-B5BFAE5B54AD}" srcOrd="0" destOrd="0" presId="urn:microsoft.com/office/officeart/2018/2/layout/IconVerticalSolidList"/>
    <dgm:cxn modelId="{9B3B10AA-8425-1A48-864C-965A869D487F}" type="presParOf" srcId="{2E3E4146-87F2-4A3B-94F3-354EB610ED8D}" destId="{13F77587-6D1F-461D-898F-8478273A6562}" srcOrd="0" destOrd="0" presId="urn:microsoft.com/office/officeart/2018/2/layout/IconVerticalSolidList"/>
    <dgm:cxn modelId="{B165AA79-5411-BF49-B1FF-728A85C38040}" type="presParOf" srcId="{13F77587-6D1F-461D-898F-8478273A6562}" destId="{E69CD432-6937-4D74-A1B6-61E447BAE44E}" srcOrd="0" destOrd="0" presId="urn:microsoft.com/office/officeart/2018/2/layout/IconVerticalSolidList"/>
    <dgm:cxn modelId="{73B64B68-3841-3241-A109-2753EDAEC38B}" type="presParOf" srcId="{13F77587-6D1F-461D-898F-8478273A6562}" destId="{EE8DEF22-1333-4D38-AC6B-763C7CF3F11A}" srcOrd="1" destOrd="0" presId="urn:microsoft.com/office/officeart/2018/2/layout/IconVerticalSolidList"/>
    <dgm:cxn modelId="{AE3460F7-EA99-0C44-8712-08AC282C8B8B}" type="presParOf" srcId="{13F77587-6D1F-461D-898F-8478273A6562}" destId="{6F99BF60-C646-4387-83EF-D84FD0CE4DF0}" srcOrd="2" destOrd="0" presId="urn:microsoft.com/office/officeart/2018/2/layout/IconVerticalSolidList"/>
    <dgm:cxn modelId="{A87FE33C-6FAC-A442-AC9A-E880E73AD21A}" type="presParOf" srcId="{13F77587-6D1F-461D-898F-8478273A6562}" destId="{9A79B537-CD38-4155-9B11-9CAA705F5C29}" srcOrd="3" destOrd="0" presId="urn:microsoft.com/office/officeart/2018/2/layout/IconVerticalSolidList"/>
    <dgm:cxn modelId="{1EF5C1B3-9344-CA4B-B9F1-C8F81449F7CB}" type="presParOf" srcId="{2E3E4146-87F2-4A3B-94F3-354EB610ED8D}" destId="{646A907A-ACCA-4A37-ABCE-FF312BA93D74}" srcOrd="1" destOrd="0" presId="urn:microsoft.com/office/officeart/2018/2/layout/IconVerticalSolidList"/>
    <dgm:cxn modelId="{732349DE-9EC1-B34E-861C-03F1EFB249C3}" type="presParOf" srcId="{2E3E4146-87F2-4A3B-94F3-354EB610ED8D}" destId="{5A7C685B-6CDC-4F9D-B5EB-B8AD2EE8CC3D}" srcOrd="2" destOrd="0" presId="urn:microsoft.com/office/officeart/2018/2/layout/IconVerticalSolidList"/>
    <dgm:cxn modelId="{6A35CB5B-64C8-B445-95AB-B9735778E205}" type="presParOf" srcId="{5A7C685B-6CDC-4F9D-B5EB-B8AD2EE8CC3D}" destId="{49AE4527-2ACB-4FEF-B47E-41CCE13A983F}" srcOrd="0" destOrd="0" presId="urn:microsoft.com/office/officeart/2018/2/layout/IconVerticalSolidList"/>
    <dgm:cxn modelId="{E9AECD3E-E81E-C94A-9B4D-E1DC1713D2E2}" type="presParOf" srcId="{5A7C685B-6CDC-4F9D-B5EB-B8AD2EE8CC3D}" destId="{63F94135-F79A-410E-B6F3-F19CCC52146F}" srcOrd="1" destOrd="0" presId="urn:microsoft.com/office/officeart/2018/2/layout/IconVerticalSolidList"/>
    <dgm:cxn modelId="{8E301A7B-5A29-5142-9F6B-E98007F0D6E7}" type="presParOf" srcId="{5A7C685B-6CDC-4F9D-B5EB-B8AD2EE8CC3D}" destId="{6848FA48-3467-4107-9B9A-B42E4369A6DB}" srcOrd="2" destOrd="0" presId="urn:microsoft.com/office/officeart/2018/2/layout/IconVerticalSolidList"/>
    <dgm:cxn modelId="{17BE145B-F993-6041-AB0A-384DBCEC495B}" type="presParOf" srcId="{5A7C685B-6CDC-4F9D-B5EB-B8AD2EE8CC3D}" destId="{C3E9E520-9241-4DBA-A683-B5BFAE5B54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804FC-78AB-4C09-AA2C-34F389CE5364}">
      <dsp:nvSpPr>
        <dsp:cNvPr id="0" name=""/>
        <dsp:cNvSpPr/>
      </dsp:nvSpPr>
      <dsp:spPr>
        <a:xfrm>
          <a:off x="1974895" y="374291"/>
          <a:ext cx="290934" cy="91440"/>
        </a:xfrm>
        <a:custGeom>
          <a:avLst/>
          <a:gdLst/>
          <a:ahLst/>
          <a:cxnLst/>
          <a:rect l="0" t="0" r="0" b="0"/>
          <a:pathLst>
            <a:path>
              <a:moveTo>
                <a:pt x="0" y="45720"/>
              </a:moveTo>
              <a:lnTo>
                <a:pt x="290934"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2324" y="418403"/>
        <a:ext cx="16076" cy="3215"/>
      </dsp:txXfrm>
    </dsp:sp>
    <dsp:sp modelId="{50D5FEE0-1063-43E6-BE86-33E688EA19DC}">
      <dsp:nvSpPr>
        <dsp:cNvPr id="0" name=""/>
        <dsp:cNvSpPr/>
      </dsp:nvSpPr>
      <dsp:spPr>
        <a:xfrm>
          <a:off x="578720" y="618"/>
          <a:ext cx="1397975" cy="8387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IN" sz="1300" kern="1200" dirty="0"/>
            <a:t>Presentation overview</a:t>
          </a:r>
          <a:endParaRPr lang="en-US" sz="1300" kern="1200" dirty="0"/>
        </a:p>
      </dsp:txBody>
      <dsp:txXfrm>
        <a:off x="578720" y="618"/>
        <a:ext cx="1397975" cy="838785"/>
      </dsp:txXfrm>
    </dsp:sp>
    <dsp:sp modelId="{C6F819A6-2F82-4C57-9DFF-36AE39EB5207}">
      <dsp:nvSpPr>
        <dsp:cNvPr id="0" name=""/>
        <dsp:cNvSpPr/>
      </dsp:nvSpPr>
      <dsp:spPr>
        <a:xfrm>
          <a:off x="3694404" y="374291"/>
          <a:ext cx="290934" cy="91440"/>
        </a:xfrm>
        <a:custGeom>
          <a:avLst/>
          <a:gdLst/>
          <a:ahLst/>
          <a:cxnLst/>
          <a:rect l="0" t="0" r="0" b="0"/>
          <a:pathLst>
            <a:path>
              <a:moveTo>
                <a:pt x="0" y="45720"/>
              </a:moveTo>
              <a:lnTo>
                <a:pt x="290934"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1833" y="418403"/>
        <a:ext cx="16076" cy="3215"/>
      </dsp:txXfrm>
    </dsp:sp>
    <dsp:sp modelId="{C8F72D37-0598-4DC0-85C1-B84B5B693B1C}">
      <dsp:nvSpPr>
        <dsp:cNvPr id="0" name=""/>
        <dsp:cNvSpPr/>
      </dsp:nvSpPr>
      <dsp:spPr>
        <a:xfrm>
          <a:off x="2298229" y="618"/>
          <a:ext cx="1397975" cy="83878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GB" sz="1300" kern="1200"/>
            <a:t>Service description</a:t>
          </a:r>
          <a:endParaRPr lang="en-US" sz="1300" kern="1200"/>
        </a:p>
      </dsp:txBody>
      <dsp:txXfrm>
        <a:off x="2298229" y="618"/>
        <a:ext cx="1397975" cy="838785"/>
      </dsp:txXfrm>
    </dsp:sp>
    <dsp:sp modelId="{75814EB4-7F44-4371-8AA2-01B221956174}">
      <dsp:nvSpPr>
        <dsp:cNvPr id="0" name=""/>
        <dsp:cNvSpPr/>
      </dsp:nvSpPr>
      <dsp:spPr>
        <a:xfrm>
          <a:off x="5413914" y="374291"/>
          <a:ext cx="290934" cy="91440"/>
        </a:xfrm>
        <a:custGeom>
          <a:avLst/>
          <a:gdLst/>
          <a:ahLst/>
          <a:cxnLst/>
          <a:rect l="0" t="0" r="0" b="0"/>
          <a:pathLst>
            <a:path>
              <a:moveTo>
                <a:pt x="0" y="45720"/>
              </a:moveTo>
              <a:lnTo>
                <a:pt x="290934"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1342" y="418403"/>
        <a:ext cx="16076" cy="3215"/>
      </dsp:txXfrm>
    </dsp:sp>
    <dsp:sp modelId="{C552D3BB-8A3F-49FF-BDBF-2B22B5359ED2}">
      <dsp:nvSpPr>
        <dsp:cNvPr id="0" name=""/>
        <dsp:cNvSpPr/>
      </dsp:nvSpPr>
      <dsp:spPr>
        <a:xfrm>
          <a:off x="4017738" y="618"/>
          <a:ext cx="1397975" cy="83878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Mission, Aim, USP	</a:t>
          </a:r>
        </a:p>
      </dsp:txBody>
      <dsp:txXfrm>
        <a:off x="4017738" y="618"/>
        <a:ext cx="1397975" cy="838785"/>
      </dsp:txXfrm>
    </dsp:sp>
    <dsp:sp modelId="{03C26D32-9555-440D-8B2A-E0AA6AF17639}">
      <dsp:nvSpPr>
        <dsp:cNvPr id="0" name=""/>
        <dsp:cNvSpPr/>
      </dsp:nvSpPr>
      <dsp:spPr>
        <a:xfrm>
          <a:off x="7133423" y="374291"/>
          <a:ext cx="290934" cy="91440"/>
        </a:xfrm>
        <a:custGeom>
          <a:avLst/>
          <a:gdLst/>
          <a:ahLst/>
          <a:cxnLst/>
          <a:rect l="0" t="0" r="0" b="0"/>
          <a:pathLst>
            <a:path>
              <a:moveTo>
                <a:pt x="0" y="45720"/>
              </a:moveTo>
              <a:lnTo>
                <a:pt x="290934"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70852" y="418403"/>
        <a:ext cx="16076" cy="3215"/>
      </dsp:txXfrm>
    </dsp:sp>
    <dsp:sp modelId="{9A6E7E01-AA33-4AAF-A619-0028780A0D1D}">
      <dsp:nvSpPr>
        <dsp:cNvPr id="0" name=""/>
        <dsp:cNvSpPr/>
      </dsp:nvSpPr>
      <dsp:spPr>
        <a:xfrm>
          <a:off x="5737248" y="618"/>
          <a:ext cx="1397975" cy="83878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Objectives	</a:t>
          </a:r>
        </a:p>
      </dsp:txBody>
      <dsp:txXfrm>
        <a:off x="5737248" y="618"/>
        <a:ext cx="1397975" cy="838785"/>
      </dsp:txXfrm>
    </dsp:sp>
    <dsp:sp modelId="{8D404F08-DD5E-4BC1-861C-D4BF48526EFE}">
      <dsp:nvSpPr>
        <dsp:cNvPr id="0" name=""/>
        <dsp:cNvSpPr/>
      </dsp:nvSpPr>
      <dsp:spPr>
        <a:xfrm>
          <a:off x="1277707" y="837603"/>
          <a:ext cx="6878037" cy="290934"/>
        </a:xfrm>
        <a:custGeom>
          <a:avLst/>
          <a:gdLst/>
          <a:ahLst/>
          <a:cxnLst/>
          <a:rect l="0" t="0" r="0" b="0"/>
          <a:pathLst>
            <a:path>
              <a:moveTo>
                <a:pt x="6878037" y="0"/>
              </a:moveTo>
              <a:lnTo>
                <a:pt x="6878037" y="162567"/>
              </a:lnTo>
              <a:lnTo>
                <a:pt x="0" y="162567"/>
              </a:lnTo>
              <a:lnTo>
                <a:pt x="0" y="290934"/>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44587" y="981463"/>
        <a:ext cx="344277" cy="3215"/>
      </dsp:txXfrm>
    </dsp:sp>
    <dsp:sp modelId="{D76D752C-F4EA-4522-8A67-D521D0445058}">
      <dsp:nvSpPr>
        <dsp:cNvPr id="0" name=""/>
        <dsp:cNvSpPr/>
      </dsp:nvSpPr>
      <dsp:spPr>
        <a:xfrm>
          <a:off x="7456757" y="618"/>
          <a:ext cx="1397975" cy="83878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Legal Structure	</a:t>
          </a:r>
        </a:p>
      </dsp:txBody>
      <dsp:txXfrm>
        <a:off x="7456757" y="618"/>
        <a:ext cx="1397975" cy="838785"/>
      </dsp:txXfrm>
    </dsp:sp>
    <dsp:sp modelId="{C7384862-0380-48AC-926C-7E369D906DEB}">
      <dsp:nvSpPr>
        <dsp:cNvPr id="0" name=""/>
        <dsp:cNvSpPr/>
      </dsp:nvSpPr>
      <dsp:spPr>
        <a:xfrm>
          <a:off x="1974895" y="1534610"/>
          <a:ext cx="290934" cy="91440"/>
        </a:xfrm>
        <a:custGeom>
          <a:avLst/>
          <a:gdLst/>
          <a:ahLst/>
          <a:cxnLst/>
          <a:rect l="0" t="0" r="0" b="0"/>
          <a:pathLst>
            <a:path>
              <a:moveTo>
                <a:pt x="0" y="45720"/>
              </a:moveTo>
              <a:lnTo>
                <a:pt x="290934"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2324" y="1578722"/>
        <a:ext cx="16076" cy="3215"/>
      </dsp:txXfrm>
    </dsp:sp>
    <dsp:sp modelId="{2171009F-AC4F-4E18-8B37-55B17642316C}">
      <dsp:nvSpPr>
        <dsp:cNvPr id="0" name=""/>
        <dsp:cNvSpPr/>
      </dsp:nvSpPr>
      <dsp:spPr>
        <a:xfrm>
          <a:off x="578720" y="1160937"/>
          <a:ext cx="1397975" cy="8387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Location And Target Market	</a:t>
          </a:r>
        </a:p>
      </dsp:txBody>
      <dsp:txXfrm>
        <a:off x="578720" y="1160937"/>
        <a:ext cx="1397975" cy="838785"/>
      </dsp:txXfrm>
    </dsp:sp>
    <dsp:sp modelId="{A233F74D-C6B6-43A9-A36A-F1E163CE57EF}">
      <dsp:nvSpPr>
        <dsp:cNvPr id="0" name=""/>
        <dsp:cNvSpPr/>
      </dsp:nvSpPr>
      <dsp:spPr>
        <a:xfrm>
          <a:off x="3694404" y="1534610"/>
          <a:ext cx="290934" cy="91440"/>
        </a:xfrm>
        <a:custGeom>
          <a:avLst/>
          <a:gdLst/>
          <a:ahLst/>
          <a:cxnLst/>
          <a:rect l="0" t="0" r="0" b="0"/>
          <a:pathLst>
            <a:path>
              <a:moveTo>
                <a:pt x="0" y="45720"/>
              </a:moveTo>
              <a:lnTo>
                <a:pt x="290934"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1833" y="1578722"/>
        <a:ext cx="16076" cy="3215"/>
      </dsp:txXfrm>
    </dsp:sp>
    <dsp:sp modelId="{F79F13FA-C0DD-4F7B-BBB7-778EC30B7D55}">
      <dsp:nvSpPr>
        <dsp:cNvPr id="0" name=""/>
        <dsp:cNvSpPr/>
      </dsp:nvSpPr>
      <dsp:spPr>
        <a:xfrm>
          <a:off x="2298229" y="1160937"/>
          <a:ext cx="1397975" cy="83878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Marketing And Branding	</a:t>
          </a:r>
        </a:p>
      </dsp:txBody>
      <dsp:txXfrm>
        <a:off x="2298229" y="1160937"/>
        <a:ext cx="1397975" cy="838785"/>
      </dsp:txXfrm>
    </dsp:sp>
    <dsp:sp modelId="{9D4CF1AF-353F-45F6-89B8-8E76990D5AE9}">
      <dsp:nvSpPr>
        <dsp:cNvPr id="0" name=""/>
        <dsp:cNvSpPr/>
      </dsp:nvSpPr>
      <dsp:spPr>
        <a:xfrm>
          <a:off x="5413914" y="1534610"/>
          <a:ext cx="290934" cy="91440"/>
        </a:xfrm>
        <a:custGeom>
          <a:avLst/>
          <a:gdLst/>
          <a:ahLst/>
          <a:cxnLst/>
          <a:rect l="0" t="0" r="0" b="0"/>
          <a:pathLst>
            <a:path>
              <a:moveTo>
                <a:pt x="0" y="45720"/>
              </a:moveTo>
              <a:lnTo>
                <a:pt x="290934"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1342" y="1578722"/>
        <a:ext cx="16076" cy="3215"/>
      </dsp:txXfrm>
    </dsp:sp>
    <dsp:sp modelId="{6EBFA007-23D8-45E5-92EA-620674334A64}">
      <dsp:nvSpPr>
        <dsp:cNvPr id="0" name=""/>
        <dsp:cNvSpPr/>
      </dsp:nvSpPr>
      <dsp:spPr>
        <a:xfrm>
          <a:off x="4017738" y="1160937"/>
          <a:ext cx="1397975" cy="83878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Marketing Examples For Pure Eco Cleaners	</a:t>
          </a:r>
        </a:p>
      </dsp:txBody>
      <dsp:txXfrm>
        <a:off x="4017738" y="1160937"/>
        <a:ext cx="1397975" cy="838785"/>
      </dsp:txXfrm>
    </dsp:sp>
    <dsp:sp modelId="{2C4B089A-5C38-43FE-9E77-56946A227F12}">
      <dsp:nvSpPr>
        <dsp:cNvPr id="0" name=""/>
        <dsp:cNvSpPr/>
      </dsp:nvSpPr>
      <dsp:spPr>
        <a:xfrm>
          <a:off x="7133423" y="1534610"/>
          <a:ext cx="290934" cy="91440"/>
        </a:xfrm>
        <a:custGeom>
          <a:avLst/>
          <a:gdLst/>
          <a:ahLst/>
          <a:cxnLst/>
          <a:rect l="0" t="0" r="0" b="0"/>
          <a:pathLst>
            <a:path>
              <a:moveTo>
                <a:pt x="0" y="45720"/>
              </a:moveTo>
              <a:lnTo>
                <a:pt x="290934"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70852" y="1578722"/>
        <a:ext cx="16076" cy="3215"/>
      </dsp:txXfrm>
    </dsp:sp>
    <dsp:sp modelId="{537A1C76-654D-47E7-8BCA-3B660B7EA6F2}">
      <dsp:nvSpPr>
        <dsp:cNvPr id="0" name=""/>
        <dsp:cNvSpPr/>
      </dsp:nvSpPr>
      <dsp:spPr>
        <a:xfrm>
          <a:off x="5737248" y="1160937"/>
          <a:ext cx="1397975" cy="83878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HR Strategy	</a:t>
          </a:r>
        </a:p>
      </dsp:txBody>
      <dsp:txXfrm>
        <a:off x="5737248" y="1160937"/>
        <a:ext cx="1397975" cy="838785"/>
      </dsp:txXfrm>
    </dsp:sp>
    <dsp:sp modelId="{BC5755F4-8CB6-4D67-A3EF-B172CCB71AAF}">
      <dsp:nvSpPr>
        <dsp:cNvPr id="0" name=""/>
        <dsp:cNvSpPr/>
      </dsp:nvSpPr>
      <dsp:spPr>
        <a:xfrm>
          <a:off x="1277707" y="1997923"/>
          <a:ext cx="6878037" cy="290934"/>
        </a:xfrm>
        <a:custGeom>
          <a:avLst/>
          <a:gdLst/>
          <a:ahLst/>
          <a:cxnLst/>
          <a:rect l="0" t="0" r="0" b="0"/>
          <a:pathLst>
            <a:path>
              <a:moveTo>
                <a:pt x="6878037" y="0"/>
              </a:moveTo>
              <a:lnTo>
                <a:pt x="6878037" y="162567"/>
              </a:lnTo>
              <a:lnTo>
                <a:pt x="0" y="162567"/>
              </a:lnTo>
              <a:lnTo>
                <a:pt x="0" y="290934"/>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44587" y="2141782"/>
        <a:ext cx="344277" cy="3215"/>
      </dsp:txXfrm>
    </dsp:sp>
    <dsp:sp modelId="{9F71F21A-DECB-4C44-8E76-09E8F6E0733C}">
      <dsp:nvSpPr>
        <dsp:cNvPr id="0" name=""/>
        <dsp:cNvSpPr/>
      </dsp:nvSpPr>
      <dsp:spPr>
        <a:xfrm>
          <a:off x="7456757" y="1160937"/>
          <a:ext cx="1397975" cy="83878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Financial Overview	</a:t>
          </a:r>
        </a:p>
      </dsp:txBody>
      <dsp:txXfrm>
        <a:off x="7456757" y="1160937"/>
        <a:ext cx="1397975" cy="838785"/>
      </dsp:txXfrm>
    </dsp:sp>
    <dsp:sp modelId="{EC2AAED6-33CB-446F-B787-6164FF4EFEBC}">
      <dsp:nvSpPr>
        <dsp:cNvPr id="0" name=""/>
        <dsp:cNvSpPr/>
      </dsp:nvSpPr>
      <dsp:spPr>
        <a:xfrm>
          <a:off x="1974895" y="2694929"/>
          <a:ext cx="290934" cy="91440"/>
        </a:xfrm>
        <a:custGeom>
          <a:avLst/>
          <a:gdLst/>
          <a:ahLst/>
          <a:cxnLst/>
          <a:rect l="0" t="0" r="0" b="0"/>
          <a:pathLst>
            <a:path>
              <a:moveTo>
                <a:pt x="0" y="45720"/>
              </a:moveTo>
              <a:lnTo>
                <a:pt x="290934"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2324" y="2739042"/>
        <a:ext cx="16076" cy="3215"/>
      </dsp:txXfrm>
    </dsp:sp>
    <dsp:sp modelId="{338D4073-ABD2-4F11-BAA3-9006F5209A52}">
      <dsp:nvSpPr>
        <dsp:cNvPr id="0" name=""/>
        <dsp:cNvSpPr/>
      </dsp:nvSpPr>
      <dsp:spPr>
        <a:xfrm>
          <a:off x="578720" y="2321257"/>
          <a:ext cx="1397975" cy="8387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SWOT Analysis	</a:t>
          </a:r>
        </a:p>
      </dsp:txBody>
      <dsp:txXfrm>
        <a:off x="578720" y="2321257"/>
        <a:ext cx="1397975" cy="838785"/>
      </dsp:txXfrm>
    </dsp:sp>
    <dsp:sp modelId="{BB282D3F-A6AA-4C87-8791-8A5BFD6588AE}">
      <dsp:nvSpPr>
        <dsp:cNvPr id="0" name=""/>
        <dsp:cNvSpPr/>
      </dsp:nvSpPr>
      <dsp:spPr>
        <a:xfrm>
          <a:off x="3694404" y="2694929"/>
          <a:ext cx="290934" cy="91440"/>
        </a:xfrm>
        <a:custGeom>
          <a:avLst/>
          <a:gdLst/>
          <a:ahLst/>
          <a:cxnLst/>
          <a:rect l="0" t="0" r="0" b="0"/>
          <a:pathLst>
            <a:path>
              <a:moveTo>
                <a:pt x="0" y="45720"/>
              </a:moveTo>
              <a:lnTo>
                <a:pt x="290934"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1833" y="2739042"/>
        <a:ext cx="16076" cy="3215"/>
      </dsp:txXfrm>
    </dsp:sp>
    <dsp:sp modelId="{26B0AD5D-9EA0-4CD8-8B91-BF1B82E9C007}">
      <dsp:nvSpPr>
        <dsp:cNvPr id="0" name=""/>
        <dsp:cNvSpPr/>
      </dsp:nvSpPr>
      <dsp:spPr>
        <a:xfrm>
          <a:off x="2298229" y="2321257"/>
          <a:ext cx="1397975" cy="83878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Business Viability And Feasibility	</a:t>
          </a:r>
        </a:p>
      </dsp:txBody>
      <dsp:txXfrm>
        <a:off x="2298229" y="2321257"/>
        <a:ext cx="1397975" cy="838785"/>
      </dsp:txXfrm>
    </dsp:sp>
    <dsp:sp modelId="{83623DFA-521A-4DF9-9C9F-5133A8181C83}">
      <dsp:nvSpPr>
        <dsp:cNvPr id="0" name=""/>
        <dsp:cNvSpPr/>
      </dsp:nvSpPr>
      <dsp:spPr>
        <a:xfrm>
          <a:off x="5413914" y="2694929"/>
          <a:ext cx="290934" cy="91440"/>
        </a:xfrm>
        <a:custGeom>
          <a:avLst/>
          <a:gdLst/>
          <a:ahLst/>
          <a:cxnLst/>
          <a:rect l="0" t="0" r="0" b="0"/>
          <a:pathLst>
            <a:path>
              <a:moveTo>
                <a:pt x="0" y="45720"/>
              </a:moveTo>
              <a:lnTo>
                <a:pt x="290934"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1342" y="2739042"/>
        <a:ext cx="16076" cy="3215"/>
      </dsp:txXfrm>
    </dsp:sp>
    <dsp:sp modelId="{8B0D29C9-644C-4888-8B2F-69D3B9B810C9}">
      <dsp:nvSpPr>
        <dsp:cNvPr id="0" name=""/>
        <dsp:cNvSpPr/>
      </dsp:nvSpPr>
      <dsp:spPr>
        <a:xfrm>
          <a:off x="4017738" y="2321257"/>
          <a:ext cx="1397975" cy="83878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Summary	</a:t>
          </a:r>
        </a:p>
      </dsp:txBody>
      <dsp:txXfrm>
        <a:off x="4017738" y="2321257"/>
        <a:ext cx="1397975" cy="838785"/>
      </dsp:txXfrm>
    </dsp:sp>
    <dsp:sp modelId="{24969EBE-0E62-4627-B740-F519E7F7B813}">
      <dsp:nvSpPr>
        <dsp:cNvPr id="0" name=""/>
        <dsp:cNvSpPr/>
      </dsp:nvSpPr>
      <dsp:spPr>
        <a:xfrm>
          <a:off x="5737248" y="2321257"/>
          <a:ext cx="1397975" cy="83878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02" tIns="71905" rIns="68502" bIns="71905" numCol="1" spcCol="1270" anchor="ctr" anchorCtr="0">
          <a:noAutofit/>
        </a:bodyPr>
        <a:lstStyle/>
        <a:p>
          <a:pPr marL="0" lvl="0" indent="0" algn="ctr" defTabSz="577850">
            <a:lnSpc>
              <a:spcPct val="90000"/>
            </a:lnSpc>
            <a:spcBef>
              <a:spcPct val="0"/>
            </a:spcBef>
            <a:spcAft>
              <a:spcPct val="35000"/>
            </a:spcAft>
            <a:buNone/>
          </a:pPr>
          <a:r>
            <a:rPr lang="en-US" sz="1300" kern="1200"/>
            <a:t>References	</a:t>
          </a:r>
        </a:p>
      </dsp:txBody>
      <dsp:txXfrm>
        <a:off x="5737248" y="2321257"/>
        <a:ext cx="1397975" cy="838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DA2BA-1246-874D-9F30-8C3F6F1662F9}">
      <dsp:nvSpPr>
        <dsp:cNvPr id="0" name=""/>
        <dsp:cNvSpPr/>
      </dsp:nvSpPr>
      <dsp:spPr>
        <a:xfrm>
          <a:off x="0" y="285266"/>
          <a:ext cx="5955658" cy="156078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i="0" kern="1200"/>
            <a:t>Eco-Friendly Focus</a:t>
          </a:r>
          <a:r>
            <a:rPr lang="en-US" sz="2300" b="0" i="0" kern="1200"/>
            <a:t>: Providing sustainable and environmentally conscious residential cleaning services using non-toxic, biodegradable products.</a:t>
          </a:r>
          <a:endParaRPr lang="en-US" sz="2300" kern="1200"/>
        </a:p>
      </dsp:txBody>
      <dsp:txXfrm>
        <a:off x="76191" y="361457"/>
        <a:ext cx="5803276" cy="1408398"/>
      </dsp:txXfrm>
    </dsp:sp>
    <dsp:sp modelId="{E6DAB3CE-6395-7740-972D-B91C30B2FF93}">
      <dsp:nvSpPr>
        <dsp:cNvPr id="0" name=""/>
        <dsp:cNvSpPr/>
      </dsp:nvSpPr>
      <dsp:spPr>
        <a:xfrm>
          <a:off x="0" y="1912287"/>
          <a:ext cx="5955658" cy="1560780"/>
        </a:xfrm>
        <a:prstGeom prst="roundRect">
          <a:avLst/>
        </a:prstGeom>
        <a:gradFill rotWithShape="0">
          <a:gsLst>
            <a:gs pos="0">
              <a:schemeClr val="accent2">
                <a:hueOff val="-679246"/>
                <a:satOff val="9530"/>
                <a:lumOff val="1960"/>
                <a:alphaOff val="0"/>
                <a:tint val="94000"/>
                <a:satMod val="103000"/>
                <a:lumMod val="102000"/>
              </a:schemeClr>
            </a:gs>
            <a:gs pos="50000">
              <a:schemeClr val="accent2">
                <a:hueOff val="-679246"/>
                <a:satOff val="9530"/>
                <a:lumOff val="1960"/>
                <a:alphaOff val="0"/>
                <a:shade val="100000"/>
                <a:satMod val="110000"/>
                <a:lumMod val="100000"/>
              </a:schemeClr>
            </a:gs>
            <a:gs pos="100000">
              <a:schemeClr val="accent2">
                <a:hueOff val="-679246"/>
                <a:satOff val="9530"/>
                <a:lumOff val="196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i="0" kern="1200" dirty="0"/>
            <a:t>High-Quality Standards</a:t>
          </a:r>
          <a:r>
            <a:rPr lang="en-US" sz="2300" b="0" i="0" kern="1200" dirty="0"/>
            <a:t>: Ensuring exceptional cleanliness and attention to detail adapted to each client’s needs.</a:t>
          </a:r>
          <a:endParaRPr lang="en-US" sz="2300" kern="1200" dirty="0"/>
        </a:p>
      </dsp:txBody>
      <dsp:txXfrm>
        <a:off x="76191" y="1988478"/>
        <a:ext cx="5803276" cy="1408398"/>
      </dsp:txXfrm>
    </dsp:sp>
    <dsp:sp modelId="{2E27C88E-C3D3-CA40-AD0C-4E8A93712133}">
      <dsp:nvSpPr>
        <dsp:cNvPr id="0" name=""/>
        <dsp:cNvSpPr/>
      </dsp:nvSpPr>
      <dsp:spPr>
        <a:xfrm>
          <a:off x="0" y="3539307"/>
          <a:ext cx="5955658" cy="1560780"/>
        </a:xfrm>
        <a:prstGeom prst="roundRect">
          <a:avLst/>
        </a:prstGeom>
        <a:gradFill rotWithShape="0">
          <a:gsLst>
            <a:gs pos="0">
              <a:schemeClr val="accent2">
                <a:hueOff val="-1358492"/>
                <a:satOff val="19059"/>
                <a:lumOff val="3921"/>
                <a:alphaOff val="0"/>
                <a:tint val="94000"/>
                <a:satMod val="103000"/>
                <a:lumMod val="102000"/>
              </a:schemeClr>
            </a:gs>
            <a:gs pos="50000">
              <a:schemeClr val="accent2">
                <a:hueOff val="-1358492"/>
                <a:satOff val="19059"/>
                <a:lumOff val="3921"/>
                <a:alphaOff val="0"/>
                <a:shade val="100000"/>
                <a:satMod val="110000"/>
                <a:lumMod val="100000"/>
              </a:schemeClr>
            </a:gs>
            <a:gs pos="100000">
              <a:schemeClr val="accent2">
                <a:hueOff val="-1358492"/>
                <a:satOff val="19059"/>
                <a:lumOff val="392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i="0" kern="1200"/>
            <a:t>Local and Reliable</a:t>
          </a:r>
          <a:r>
            <a:rPr lang="en-US" sz="2300" b="0" i="0" kern="1200"/>
            <a:t>: Based in Abertillery, serving local communities with trustworthy, professional cleaners.</a:t>
          </a:r>
          <a:endParaRPr lang="en-US" sz="2300" kern="1200"/>
        </a:p>
      </dsp:txBody>
      <dsp:txXfrm>
        <a:off x="76191" y="3615498"/>
        <a:ext cx="5803276" cy="14083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4FB05-AFCC-476A-BAE6-7ECBF5348CB4}">
      <dsp:nvSpPr>
        <dsp:cNvPr id="0" name=""/>
        <dsp:cNvSpPr/>
      </dsp:nvSpPr>
      <dsp:spPr>
        <a:xfrm>
          <a:off x="0" y="439"/>
          <a:ext cx="10830641" cy="102799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CDF65-DFD6-4348-9AA1-41A80C06B189}">
      <dsp:nvSpPr>
        <dsp:cNvPr id="0" name=""/>
        <dsp:cNvSpPr/>
      </dsp:nvSpPr>
      <dsp:spPr>
        <a:xfrm>
          <a:off x="310968" y="231738"/>
          <a:ext cx="565397" cy="5653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8C4BB9-DF92-4403-B8FF-1F8DFFCCF222}">
      <dsp:nvSpPr>
        <dsp:cNvPr id="0" name=""/>
        <dsp:cNvSpPr/>
      </dsp:nvSpPr>
      <dsp:spPr>
        <a:xfrm>
          <a:off x="1187334" y="439"/>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889000">
            <a:lnSpc>
              <a:spcPct val="90000"/>
            </a:lnSpc>
            <a:spcBef>
              <a:spcPct val="0"/>
            </a:spcBef>
            <a:spcAft>
              <a:spcPct val="35000"/>
            </a:spcAft>
            <a:buNone/>
          </a:pPr>
          <a:r>
            <a:rPr lang="en-IN" sz="2000" kern="1200"/>
            <a:t>Pure eco cleaners will offer environment friendly non toxic cleaning services.</a:t>
          </a:r>
          <a:endParaRPr lang="en-US" sz="2000" kern="1200"/>
        </a:p>
      </dsp:txBody>
      <dsp:txXfrm>
        <a:off x="1187334" y="439"/>
        <a:ext cx="9643306" cy="1027995"/>
      </dsp:txXfrm>
    </dsp:sp>
    <dsp:sp modelId="{48847073-85F6-48E4-884B-82CD576ECCBD}">
      <dsp:nvSpPr>
        <dsp:cNvPr id="0" name=""/>
        <dsp:cNvSpPr/>
      </dsp:nvSpPr>
      <dsp:spPr>
        <a:xfrm>
          <a:off x="0" y="1285433"/>
          <a:ext cx="10830641" cy="1027995"/>
        </a:xfrm>
        <a:prstGeom prst="roundRect">
          <a:avLst>
            <a:gd name="adj" fmla="val 10000"/>
          </a:avLst>
        </a:prstGeom>
        <a:solidFill>
          <a:schemeClr val="accent2">
            <a:hueOff val="-679246"/>
            <a:satOff val="9530"/>
            <a:lumOff val="1960"/>
            <a:alphaOff val="0"/>
          </a:schemeClr>
        </a:solidFill>
        <a:ln>
          <a:noFill/>
        </a:ln>
        <a:effectLst/>
      </dsp:spPr>
      <dsp:style>
        <a:lnRef idx="0">
          <a:scrgbClr r="0" g="0" b="0"/>
        </a:lnRef>
        <a:fillRef idx="1">
          <a:scrgbClr r="0" g="0" b="0"/>
        </a:fillRef>
        <a:effectRef idx="0">
          <a:scrgbClr r="0" g="0" b="0"/>
        </a:effectRef>
        <a:fontRef idx="minor"/>
      </dsp:style>
    </dsp:sp>
    <dsp:sp modelId="{B3638570-A4D2-499C-A5D6-A48F2A7ED7D7}">
      <dsp:nvSpPr>
        <dsp:cNvPr id="0" name=""/>
        <dsp:cNvSpPr/>
      </dsp:nvSpPr>
      <dsp:spPr>
        <a:xfrm>
          <a:off x="310968" y="1516732"/>
          <a:ext cx="565397" cy="5653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C6DA32-6D40-4705-AD26-9BF78FFABB37}">
      <dsp:nvSpPr>
        <dsp:cNvPr id="0" name=""/>
        <dsp:cNvSpPr/>
      </dsp:nvSpPr>
      <dsp:spPr>
        <a:xfrm>
          <a:off x="1187334" y="1285433"/>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889000">
            <a:lnSpc>
              <a:spcPct val="90000"/>
            </a:lnSpc>
            <a:spcBef>
              <a:spcPct val="0"/>
            </a:spcBef>
            <a:spcAft>
              <a:spcPct val="35000"/>
            </a:spcAft>
            <a:buNone/>
          </a:pPr>
          <a:r>
            <a:rPr lang="en-IN" sz="2000" kern="1200" dirty="0"/>
            <a:t>Exclusively eco friendly products will be used for homeowners and families who are looking forward to access a family friendly cleaning service (</a:t>
          </a:r>
          <a:r>
            <a:rPr lang="en-GB" sz="2000" kern="1200" dirty="0"/>
            <a:t>Cowling and </a:t>
          </a:r>
          <a:r>
            <a:rPr lang="en-GB" sz="2000" kern="1200" dirty="0" err="1"/>
            <a:t>Dvouletý</a:t>
          </a:r>
          <a:r>
            <a:rPr lang="en-GB" sz="2000" kern="1200" dirty="0"/>
            <a:t>, 2023</a:t>
          </a:r>
          <a:r>
            <a:rPr lang="en-IN" sz="2000" kern="1200" dirty="0"/>
            <a:t>).</a:t>
          </a:r>
          <a:endParaRPr lang="en-US" sz="2000" kern="1200" dirty="0"/>
        </a:p>
      </dsp:txBody>
      <dsp:txXfrm>
        <a:off x="1187334" y="1285433"/>
        <a:ext cx="9643306" cy="1027995"/>
      </dsp:txXfrm>
    </dsp:sp>
    <dsp:sp modelId="{7BB823D7-D2C1-4610-92F5-C1B73030C524}">
      <dsp:nvSpPr>
        <dsp:cNvPr id="0" name=""/>
        <dsp:cNvSpPr/>
      </dsp:nvSpPr>
      <dsp:spPr>
        <a:xfrm>
          <a:off x="0" y="2570428"/>
          <a:ext cx="10830641" cy="1027995"/>
        </a:xfrm>
        <a:prstGeom prst="roundRect">
          <a:avLst>
            <a:gd name="adj" fmla="val 10000"/>
          </a:avLst>
        </a:prstGeom>
        <a:solidFill>
          <a:schemeClr val="accent2">
            <a:hueOff val="-1358492"/>
            <a:satOff val="19059"/>
            <a:lumOff val="3921"/>
            <a:alphaOff val="0"/>
          </a:schemeClr>
        </a:solidFill>
        <a:ln>
          <a:noFill/>
        </a:ln>
        <a:effectLst/>
      </dsp:spPr>
      <dsp:style>
        <a:lnRef idx="0">
          <a:scrgbClr r="0" g="0" b="0"/>
        </a:lnRef>
        <a:fillRef idx="1">
          <a:scrgbClr r="0" g="0" b="0"/>
        </a:fillRef>
        <a:effectRef idx="0">
          <a:scrgbClr r="0" g="0" b="0"/>
        </a:effectRef>
        <a:fontRef idx="minor"/>
      </dsp:style>
    </dsp:sp>
    <dsp:sp modelId="{A4AFFEC7-65D9-4DA3-A564-62F859E4EB00}">
      <dsp:nvSpPr>
        <dsp:cNvPr id="0" name=""/>
        <dsp:cNvSpPr/>
      </dsp:nvSpPr>
      <dsp:spPr>
        <a:xfrm>
          <a:off x="310968" y="2801727"/>
          <a:ext cx="565397" cy="5653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628108-90A9-4339-95F7-4D633C4D5F11}">
      <dsp:nvSpPr>
        <dsp:cNvPr id="0" name=""/>
        <dsp:cNvSpPr/>
      </dsp:nvSpPr>
      <dsp:spPr>
        <a:xfrm>
          <a:off x="1187334" y="2570428"/>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889000">
            <a:lnSpc>
              <a:spcPct val="90000"/>
            </a:lnSpc>
            <a:spcBef>
              <a:spcPct val="0"/>
            </a:spcBef>
            <a:spcAft>
              <a:spcPct val="35000"/>
            </a:spcAft>
            <a:buNone/>
          </a:pPr>
          <a:r>
            <a:rPr lang="en-IN" sz="2000" kern="1200"/>
            <a:t>Deep cleaning facilities will be provided in order to generate customer satisfaction</a:t>
          </a:r>
          <a:endParaRPr lang="en-US" sz="2000" kern="1200"/>
        </a:p>
      </dsp:txBody>
      <dsp:txXfrm>
        <a:off x="1187334" y="2570428"/>
        <a:ext cx="9643306" cy="10279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E13E6-5BF8-45B1-BBEF-E34BDE62966C}">
      <dsp:nvSpPr>
        <dsp:cNvPr id="0" name=""/>
        <dsp:cNvSpPr/>
      </dsp:nvSpPr>
      <dsp:spPr>
        <a:xfrm>
          <a:off x="0" y="0"/>
          <a:ext cx="6171442" cy="10797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u="sng" kern="1200" dirty="0"/>
            <a:t>Mission</a:t>
          </a:r>
          <a:r>
            <a:rPr lang="en-GB" sz="1400" kern="1200" dirty="0"/>
            <a:t> - </a:t>
          </a:r>
          <a:r>
            <a:rPr lang="en-IN" sz="1400" kern="1200" dirty="0"/>
            <a:t>“To deliver ecofriendly as well as superior residential cleaning solutions that helps in prioritising environmental sustainability as well as health and assist in creating a cleaner and greener future along with securing customer satisfaction .”</a:t>
          </a:r>
          <a:endParaRPr lang="en-US" sz="1400" kern="1200" dirty="0"/>
        </a:p>
      </dsp:txBody>
      <dsp:txXfrm>
        <a:off x="31626" y="31626"/>
        <a:ext cx="5006260" cy="1016542"/>
      </dsp:txXfrm>
    </dsp:sp>
    <dsp:sp modelId="{04411EC1-8ABF-4575-9C02-81E1ACDFF9F4}">
      <dsp:nvSpPr>
        <dsp:cNvPr id="0" name=""/>
        <dsp:cNvSpPr/>
      </dsp:nvSpPr>
      <dsp:spPr>
        <a:xfrm>
          <a:off x="544539" y="1259760"/>
          <a:ext cx="6171442" cy="10797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u="sng" kern="1200" dirty="0"/>
            <a:t>Aim</a:t>
          </a:r>
          <a:r>
            <a:rPr lang="en-IN" sz="1400" kern="1200" dirty="0"/>
            <a:t> - To promote ecofriendly as well as sustainable cleaning solutions while also achieving high rates of customer satisfaction and making a positive impact on the community.</a:t>
          </a:r>
          <a:endParaRPr lang="en-US" sz="1400" kern="1200" dirty="0"/>
        </a:p>
      </dsp:txBody>
      <dsp:txXfrm>
        <a:off x="576165" y="1291386"/>
        <a:ext cx="4861785" cy="1016542"/>
      </dsp:txXfrm>
    </dsp:sp>
    <dsp:sp modelId="{D97BFDC0-295F-4130-9EAF-137E4399A9B6}">
      <dsp:nvSpPr>
        <dsp:cNvPr id="0" name=""/>
        <dsp:cNvSpPr/>
      </dsp:nvSpPr>
      <dsp:spPr>
        <a:xfrm>
          <a:off x="1089078" y="2519521"/>
          <a:ext cx="6171442" cy="10797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u="sng" kern="1200" dirty="0"/>
            <a:t>USP</a:t>
          </a:r>
          <a:r>
            <a:rPr lang="en-IN" sz="1400" kern="1200" dirty="0"/>
            <a:t> – Eco-Friendly </a:t>
          </a:r>
          <a:r>
            <a:rPr lang="en-IN" sz="1400" kern="1200" dirty="0" err="1"/>
            <a:t>Exelance</a:t>
          </a:r>
          <a:r>
            <a:rPr lang="en-IN" sz="1400" kern="1200" dirty="0"/>
            <a:t> with a personal touch for </a:t>
          </a:r>
          <a:r>
            <a:rPr lang="en-IN" sz="1400" kern="1200" dirty="0" err="1"/>
            <a:t>evry</a:t>
          </a:r>
          <a:r>
            <a:rPr lang="en-IN" sz="1400" kern="1200" dirty="0"/>
            <a:t> home and </a:t>
          </a:r>
          <a:r>
            <a:rPr lang="en-IN" sz="1400" kern="1200" dirty="0" err="1"/>
            <a:t>evry</a:t>
          </a:r>
          <a:r>
            <a:rPr lang="en-IN" sz="1400" kern="1200" dirty="0"/>
            <a:t> needs (</a:t>
          </a:r>
          <a:r>
            <a:rPr lang="en-GB" sz="1400" kern="1200" dirty="0"/>
            <a:t>Hooley et al., 2020</a:t>
          </a:r>
          <a:r>
            <a:rPr lang="en-IN" sz="1400" kern="1200" dirty="0"/>
            <a:t>)</a:t>
          </a:r>
          <a:endParaRPr lang="en-US" sz="1400" kern="1200" dirty="0"/>
        </a:p>
      </dsp:txBody>
      <dsp:txXfrm>
        <a:off x="1120704" y="2551147"/>
        <a:ext cx="4861785" cy="1016542"/>
      </dsp:txXfrm>
    </dsp:sp>
    <dsp:sp modelId="{BB137AF9-DE17-4B53-8757-06E8076F100D}">
      <dsp:nvSpPr>
        <dsp:cNvPr id="0" name=""/>
        <dsp:cNvSpPr/>
      </dsp:nvSpPr>
      <dsp:spPr>
        <a:xfrm>
          <a:off x="5469576" y="818844"/>
          <a:ext cx="701866" cy="70186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627496" y="818844"/>
        <a:ext cx="386026" cy="528154"/>
      </dsp:txXfrm>
    </dsp:sp>
    <dsp:sp modelId="{7313EF73-38B7-428F-9E52-D7E286D6D134}">
      <dsp:nvSpPr>
        <dsp:cNvPr id="0" name=""/>
        <dsp:cNvSpPr/>
      </dsp:nvSpPr>
      <dsp:spPr>
        <a:xfrm>
          <a:off x="6014115" y="2071406"/>
          <a:ext cx="701866" cy="70186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172035" y="2071406"/>
        <a:ext cx="386026" cy="5281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E964E-BC2D-F343-985B-B9269B0D14D0}">
      <dsp:nvSpPr>
        <dsp:cNvPr id="0" name=""/>
        <dsp:cNvSpPr/>
      </dsp:nvSpPr>
      <dsp:spPr>
        <a:xfrm>
          <a:off x="0" y="0"/>
          <a:ext cx="8664512" cy="791749"/>
        </a:xfrm>
        <a:prstGeom prst="roundRect">
          <a:avLst>
            <a:gd name="adj" fmla="val 10000"/>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66750">
            <a:lnSpc>
              <a:spcPct val="90000"/>
            </a:lnSpc>
            <a:spcBef>
              <a:spcPct val="0"/>
            </a:spcBef>
            <a:spcAft>
              <a:spcPct val="35000"/>
            </a:spcAft>
            <a:buNone/>
          </a:pPr>
          <a:endParaRPr lang="en-US" sz="1500" kern="1200" dirty="0"/>
        </a:p>
        <a:p>
          <a:pPr marL="114300" lvl="1" indent="-114300" algn="l" defTabSz="622300">
            <a:lnSpc>
              <a:spcPct val="90000"/>
            </a:lnSpc>
            <a:spcBef>
              <a:spcPct val="0"/>
            </a:spcBef>
            <a:spcAft>
              <a:spcPct val="15000"/>
            </a:spcAft>
            <a:buChar char="•"/>
          </a:pPr>
          <a:r>
            <a:rPr lang="en-US" sz="1400" kern="1200" dirty="0"/>
            <a:t>Facilitate the needs of 50 repeat customers in the first operational year</a:t>
          </a:r>
        </a:p>
      </dsp:txBody>
      <dsp:txXfrm>
        <a:off x="23190" y="23190"/>
        <a:ext cx="7743249" cy="745369"/>
      </dsp:txXfrm>
    </dsp:sp>
    <dsp:sp modelId="{E9EF8612-92D2-CA4E-A8F3-301AB1D9B1A4}">
      <dsp:nvSpPr>
        <dsp:cNvPr id="0" name=""/>
        <dsp:cNvSpPr/>
      </dsp:nvSpPr>
      <dsp:spPr>
        <a:xfrm>
          <a:off x="725652" y="935704"/>
          <a:ext cx="8664512" cy="791749"/>
        </a:xfrm>
        <a:prstGeom prst="roundRect">
          <a:avLst>
            <a:gd name="adj" fmla="val 10000"/>
          </a:avLst>
        </a:prstGeom>
        <a:gradFill rotWithShape="0">
          <a:gsLst>
            <a:gs pos="0">
              <a:schemeClr val="accent2">
                <a:hueOff val="-452831"/>
                <a:satOff val="6353"/>
                <a:lumOff val="1307"/>
                <a:alphaOff val="0"/>
                <a:tint val="94000"/>
                <a:satMod val="103000"/>
                <a:lumMod val="102000"/>
              </a:schemeClr>
            </a:gs>
            <a:gs pos="50000">
              <a:schemeClr val="accent2">
                <a:hueOff val="-452831"/>
                <a:satOff val="6353"/>
                <a:lumOff val="1307"/>
                <a:alphaOff val="0"/>
                <a:shade val="100000"/>
                <a:satMod val="110000"/>
                <a:lumMod val="100000"/>
              </a:schemeClr>
            </a:gs>
            <a:gs pos="100000">
              <a:schemeClr val="accent2">
                <a:hueOff val="-452831"/>
                <a:satOff val="6353"/>
                <a:lumOff val="1307"/>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Achieve at least 25% profit margin until the end of the first operational year</a:t>
          </a:r>
        </a:p>
      </dsp:txBody>
      <dsp:txXfrm>
        <a:off x="748842" y="958894"/>
        <a:ext cx="7377842" cy="745369"/>
      </dsp:txXfrm>
    </dsp:sp>
    <dsp:sp modelId="{49CBCF10-AACC-DA4C-A5EB-E3976D0C1D15}">
      <dsp:nvSpPr>
        <dsp:cNvPr id="0" name=""/>
        <dsp:cNvSpPr/>
      </dsp:nvSpPr>
      <dsp:spPr>
        <a:xfrm>
          <a:off x="1440475" y="1871408"/>
          <a:ext cx="8664512" cy="791749"/>
        </a:xfrm>
        <a:prstGeom prst="roundRect">
          <a:avLst>
            <a:gd name="adj" fmla="val 10000"/>
          </a:avLst>
        </a:prstGeom>
        <a:gradFill rotWithShape="0">
          <a:gsLst>
            <a:gs pos="0">
              <a:schemeClr val="accent2">
                <a:hueOff val="-905661"/>
                <a:satOff val="12706"/>
                <a:lumOff val="2614"/>
                <a:alphaOff val="0"/>
                <a:tint val="94000"/>
                <a:satMod val="103000"/>
                <a:lumMod val="102000"/>
              </a:schemeClr>
            </a:gs>
            <a:gs pos="50000">
              <a:schemeClr val="accent2">
                <a:hueOff val="-905661"/>
                <a:satOff val="12706"/>
                <a:lumOff val="2614"/>
                <a:alphaOff val="0"/>
                <a:shade val="100000"/>
                <a:satMod val="110000"/>
                <a:lumMod val="100000"/>
              </a:schemeClr>
            </a:gs>
            <a:gs pos="100000">
              <a:schemeClr val="accent2">
                <a:hueOff val="-905661"/>
                <a:satOff val="12706"/>
                <a:lumOff val="261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endParaRPr lang="en-US" sz="1400" kern="1200" dirty="0"/>
        </a:p>
        <a:p>
          <a:pPr marL="114300" lvl="1" indent="-114300" algn="l" defTabSz="622300">
            <a:lnSpc>
              <a:spcPct val="90000"/>
            </a:lnSpc>
            <a:spcBef>
              <a:spcPct val="0"/>
            </a:spcBef>
            <a:spcAft>
              <a:spcPct val="15000"/>
            </a:spcAft>
            <a:buChar char="•"/>
          </a:pPr>
          <a:r>
            <a:rPr lang="en-US" sz="1400" kern="1200" dirty="0"/>
            <a:t>Expand service offerings to cover at list 2 additional eco-friendly cleaning solutions or products by the end of the first year.</a:t>
          </a:r>
        </a:p>
      </dsp:txBody>
      <dsp:txXfrm>
        <a:off x="1463665" y="1894598"/>
        <a:ext cx="7388673" cy="745369"/>
      </dsp:txXfrm>
    </dsp:sp>
    <dsp:sp modelId="{D6721B17-B0C7-DF45-8A5E-065C84E7586F}">
      <dsp:nvSpPr>
        <dsp:cNvPr id="0" name=""/>
        <dsp:cNvSpPr/>
      </dsp:nvSpPr>
      <dsp:spPr>
        <a:xfrm>
          <a:off x="2166128" y="2807113"/>
          <a:ext cx="8664512" cy="791749"/>
        </a:xfrm>
        <a:prstGeom prst="roundRect">
          <a:avLst>
            <a:gd name="adj" fmla="val 10000"/>
          </a:avLst>
        </a:prstGeom>
        <a:gradFill rotWithShape="0">
          <a:gsLst>
            <a:gs pos="0">
              <a:schemeClr val="accent2">
                <a:hueOff val="-1358492"/>
                <a:satOff val="19059"/>
                <a:lumOff val="3921"/>
                <a:alphaOff val="0"/>
                <a:tint val="94000"/>
                <a:satMod val="103000"/>
                <a:lumMod val="102000"/>
              </a:schemeClr>
            </a:gs>
            <a:gs pos="50000">
              <a:schemeClr val="accent2">
                <a:hueOff val="-1358492"/>
                <a:satOff val="19059"/>
                <a:lumOff val="3921"/>
                <a:alphaOff val="0"/>
                <a:shade val="100000"/>
                <a:satMod val="110000"/>
                <a:lumMod val="100000"/>
              </a:schemeClr>
            </a:gs>
            <a:gs pos="100000">
              <a:schemeClr val="accent2">
                <a:hueOff val="-1358492"/>
                <a:satOff val="19059"/>
                <a:lumOff val="392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Increase Awareness Build brand recognition by engaging with at list 500 potential customers through </a:t>
          </a:r>
          <a:r>
            <a:rPr lang="en-US" sz="1500" kern="1200" dirty="0"/>
            <a:t>social media and local events in the first operational year</a:t>
          </a:r>
        </a:p>
      </dsp:txBody>
      <dsp:txXfrm>
        <a:off x="2189318" y="2830303"/>
        <a:ext cx="7377842" cy="745369"/>
      </dsp:txXfrm>
    </dsp:sp>
    <dsp:sp modelId="{05C4F35F-2E3F-2E45-BE56-F31D61EFDAC2}">
      <dsp:nvSpPr>
        <dsp:cNvPr id="0" name=""/>
        <dsp:cNvSpPr/>
      </dsp:nvSpPr>
      <dsp:spPr>
        <a:xfrm>
          <a:off x="8149875" y="606408"/>
          <a:ext cx="514637" cy="514637"/>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265668" y="606408"/>
        <a:ext cx="283051" cy="387264"/>
      </dsp:txXfrm>
    </dsp:sp>
    <dsp:sp modelId="{04F22B3F-9E74-E24D-9DCA-E8936B66F674}">
      <dsp:nvSpPr>
        <dsp:cNvPr id="0" name=""/>
        <dsp:cNvSpPr/>
      </dsp:nvSpPr>
      <dsp:spPr>
        <a:xfrm>
          <a:off x="8875528" y="1542112"/>
          <a:ext cx="514637" cy="514637"/>
        </a:xfrm>
        <a:prstGeom prst="downArrow">
          <a:avLst>
            <a:gd name="adj1" fmla="val 55000"/>
            <a:gd name="adj2" fmla="val 45000"/>
          </a:avLst>
        </a:prstGeom>
        <a:solidFill>
          <a:schemeClr val="accent2">
            <a:tint val="40000"/>
            <a:alpha val="90000"/>
            <a:hueOff val="-766023"/>
            <a:satOff val="13070"/>
            <a:lumOff val="729"/>
            <a:alphaOff val="0"/>
          </a:schemeClr>
        </a:solidFill>
        <a:ln w="9525" cap="flat" cmpd="sng" algn="ctr">
          <a:solidFill>
            <a:schemeClr val="accent2">
              <a:tint val="40000"/>
              <a:alpha val="90000"/>
              <a:hueOff val="-766023"/>
              <a:satOff val="13070"/>
              <a:lumOff val="729"/>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91321" y="1542112"/>
        <a:ext cx="283051" cy="387264"/>
      </dsp:txXfrm>
    </dsp:sp>
    <dsp:sp modelId="{D651C2CF-907D-AC48-A31D-A7AF1D358934}">
      <dsp:nvSpPr>
        <dsp:cNvPr id="0" name=""/>
        <dsp:cNvSpPr/>
      </dsp:nvSpPr>
      <dsp:spPr>
        <a:xfrm>
          <a:off x="9590350" y="2477817"/>
          <a:ext cx="514637" cy="514637"/>
        </a:xfrm>
        <a:prstGeom prst="downArrow">
          <a:avLst>
            <a:gd name="adj1" fmla="val 55000"/>
            <a:gd name="adj2" fmla="val 45000"/>
          </a:avLst>
        </a:prstGeom>
        <a:solidFill>
          <a:schemeClr val="accent2">
            <a:tint val="40000"/>
            <a:alpha val="90000"/>
            <a:hueOff val="-1532046"/>
            <a:satOff val="26140"/>
            <a:lumOff val="1458"/>
            <a:alphaOff val="0"/>
          </a:schemeClr>
        </a:solidFill>
        <a:ln w="9525" cap="flat" cmpd="sng" algn="ctr">
          <a:solidFill>
            <a:schemeClr val="accent2">
              <a:tint val="40000"/>
              <a:alpha val="90000"/>
              <a:hueOff val="-1532046"/>
              <a:satOff val="26140"/>
              <a:lumOff val="1458"/>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706143" y="2477817"/>
        <a:ext cx="283051" cy="387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BB898-D76E-4143-B716-2C13780370E7}">
      <dsp:nvSpPr>
        <dsp:cNvPr id="0" name=""/>
        <dsp:cNvSpPr/>
      </dsp:nvSpPr>
      <dsp:spPr>
        <a:xfrm>
          <a:off x="0" y="4053841"/>
          <a:ext cx="5955658" cy="1330561"/>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IN" sz="2600" kern="1200" dirty="0"/>
            <a:t>Disadvantages</a:t>
          </a:r>
          <a:endParaRPr lang="en-US" sz="2600" kern="1200" dirty="0"/>
        </a:p>
      </dsp:txBody>
      <dsp:txXfrm>
        <a:off x="0" y="4053841"/>
        <a:ext cx="5955658" cy="718502"/>
      </dsp:txXfrm>
    </dsp:sp>
    <dsp:sp modelId="{22D1555E-206B-49B3-AEB9-751E0BE64C2A}">
      <dsp:nvSpPr>
        <dsp:cNvPr id="0" name=""/>
        <dsp:cNvSpPr/>
      </dsp:nvSpPr>
      <dsp:spPr>
        <a:xfrm>
          <a:off x="0" y="4745732"/>
          <a:ext cx="1488914" cy="612058"/>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IN" sz="1100" kern="1200" dirty="0"/>
            <a:t>Higher setup and maintenance costs</a:t>
          </a:r>
          <a:endParaRPr lang="en-US" sz="1100" kern="1200" dirty="0"/>
        </a:p>
      </dsp:txBody>
      <dsp:txXfrm>
        <a:off x="0" y="4745732"/>
        <a:ext cx="1488914" cy="612058"/>
      </dsp:txXfrm>
    </dsp:sp>
    <dsp:sp modelId="{817ED7B3-186B-4E46-8F98-4AB70FDA4D2B}">
      <dsp:nvSpPr>
        <dsp:cNvPr id="0" name=""/>
        <dsp:cNvSpPr/>
      </dsp:nvSpPr>
      <dsp:spPr>
        <a:xfrm>
          <a:off x="1488914" y="4745732"/>
          <a:ext cx="1488914" cy="612058"/>
        </a:xfrm>
        <a:prstGeom prst="rect">
          <a:avLst/>
        </a:prstGeom>
        <a:solidFill>
          <a:schemeClr val="accent2">
            <a:tint val="40000"/>
            <a:alpha val="90000"/>
            <a:hueOff val="-218864"/>
            <a:satOff val="3734"/>
            <a:lumOff val="208"/>
            <a:alphaOff val="0"/>
          </a:schemeClr>
        </a:solidFill>
        <a:ln w="9525" cap="flat" cmpd="sng" algn="ctr">
          <a:solidFill>
            <a:schemeClr val="accent2">
              <a:tint val="40000"/>
              <a:alpha val="90000"/>
              <a:hueOff val="-218864"/>
              <a:satOff val="3734"/>
              <a:lumOff val="208"/>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IN" sz="1100" kern="1200" dirty="0"/>
            <a:t>Requires detailed record keeping</a:t>
          </a:r>
          <a:endParaRPr lang="en-US" sz="1100" kern="1200" dirty="0"/>
        </a:p>
      </dsp:txBody>
      <dsp:txXfrm>
        <a:off x="1488914" y="4745732"/>
        <a:ext cx="1488914" cy="612058"/>
      </dsp:txXfrm>
    </dsp:sp>
    <dsp:sp modelId="{ADE3E60F-6D1B-4905-9AF3-B42581B6841F}">
      <dsp:nvSpPr>
        <dsp:cNvPr id="0" name=""/>
        <dsp:cNvSpPr/>
      </dsp:nvSpPr>
      <dsp:spPr>
        <a:xfrm>
          <a:off x="2977829" y="4745732"/>
          <a:ext cx="1488914" cy="612058"/>
        </a:xfrm>
        <a:prstGeom prst="rect">
          <a:avLst/>
        </a:prstGeom>
        <a:solidFill>
          <a:schemeClr val="accent2">
            <a:tint val="40000"/>
            <a:alpha val="90000"/>
            <a:hueOff val="-437727"/>
            <a:satOff val="7469"/>
            <a:lumOff val="417"/>
            <a:alphaOff val="0"/>
          </a:schemeClr>
        </a:solidFill>
        <a:ln w="9525" cap="flat" cmpd="sng" algn="ctr">
          <a:solidFill>
            <a:schemeClr val="accent2">
              <a:tint val="40000"/>
              <a:alpha val="90000"/>
              <a:hueOff val="-437727"/>
              <a:satOff val="7469"/>
              <a:lumOff val="417"/>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IN" sz="1100" kern="1200" dirty="0"/>
            <a:t>Self employment taxes may apply</a:t>
          </a:r>
          <a:endParaRPr lang="en-US" sz="1100" kern="1200" dirty="0"/>
        </a:p>
      </dsp:txBody>
      <dsp:txXfrm>
        <a:off x="2977829" y="4745732"/>
        <a:ext cx="1488914" cy="612058"/>
      </dsp:txXfrm>
    </dsp:sp>
    <dsp:sp modelId="{9240AFB1-9A2B-42DD-919A-6E159A186880}">
      <dsp:nvSpPr>
        <dsp:cNvPr id="0" name=""/>
        <dsp:cNvSpPr/>
      </dsp:nvSpPr>
      <dsp:spPr>
        <a:xfrm>
          <a:off x="4466743" y="4745732"/>
          <a:ext cx="1488914" cy="612058"/>
        </a:xfrm>
        <a:prstGeom prst="rect">
          <a:avLst/>
        </a:prstGeom>
        <a:solidFill>
          <a:schemeClr val="accent2">
            <a:tint val="40000"/>
            <a:alpha val="90000"/>
            <a:hueOff val="-656591"/>
            <a:satOff val="11203"/>
            <a:lumOff val="625"/>
            <a:alphaOff val="0"/>
          </a:schemeClr>
        </a:solidFill>
        <a:ln w="9525" cap="flat" cmpd="sng" algn="ctr">
          <a:solidFill>
            <a:schemeClr val="accent2">
              <a:tint val="40000"/>
              <a:alpha val="90000"/>
              <a:hueOff val="-656591"/>
              <a:satOff val="11203"/>
              <a:lumOff val="625"/>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IN" sz="1100" kern="1200" dirty="0"/>
            <a:t>Limited ability to attract </a:t>
          </a:r>
          <a:r>
            <a:rPr lang="en-IN" sz="1100" kern="1200" dirty="0" err="1"/>
            <a:t>inestors</a:t>
          </a:r>
          <a:r>
            <a:rPr lang="en-IN" sz="1100" kern="1200" dirty="0"/>
            <a:t> (</a:t>
          </a:r>
          <a:r>
            <a:rPr lang="en-US" sz="1100" kern="1200" dirty="0"/>
            <a:t>Cowling, M. and </a:t>
          </a:r>
          <a:r>
            <a:rPr lang="en-US" sz="1100" kern="1200" dirty="0" err="1"/>
            <a:t>Dvouletý</a:t>
          </a:r>
          <a:r>
            <a:rPr lang="en-US" sz="1100" kern="1200" dirty="0"/>
            <a:t>, 2023</a:t>
          </a:r>
          <a:r>
            <a:rPr lang="en-IN" sz="1100" kern="1200" dirty="0"/>
            <a:t>)</a:t>
          </a:r>
          <a:endParaRPr lang="en-US" sz="1100" kern="1200" dirty="0"/>
        </a:p>
      </dsp:txBody>
      <dsp:txXfrm>
        <a:off x="4466743" y="4745732"/>
        <a:ext cx="1488914" cy="612058"/>
      </dsp:txXfrm>
    </dsp:sp>
    <dsp:sp modelId="{7893B8F4-77C7-4558-BD54-ADF2F1510CD9}">
      <dsp:nvSpPr>
        <dsp:cNvPr id="0" name=""/>
        <dsp:cNvSpPr/>
      </dsp:nvSpPr>
      <dsp:spPr>
        <a:xfrm rot="10800000">
          <a:off x="0" y="2027396"/>
          <a:ext cx="5955658" cy="2046402"/>
        </a:xfrm>
        <a:prstGeom prst="upArrowCallout">
          <a:avLst/>
        </a:prstGeom>
        <a:gradFill rotWithShape="0">
          <a:gsLst>
            <a:gs pos="0">
              <a:schemeClr val="accent2">
                <a:hueOff val="-679246"/>
                <a:satOff val="9530"/>
                <a:lumOff val="1960"/>
                <a:alphaOff val="0"/>
                <a:tint val="94000"/>
                <a:satMod val="103000"/>
                <a:lumMod val="102000"/>
              </a:schemeClr>
            </a:gs>
            <a:gs pos="50000">
              <a:schemeClr val="accent2">
                <a:hueOff val="-679246"/>
                <a:satOff val="9530"/>
                <a:lumOff val="1960"/>
                <a:alphaOff val="0"/>
                <a:shade val="100000"/>
                <a:satMod val="110000"/>
                <a:lumMod val="100000"/>
              </a:schemeClr>
            </a:gs>
            <a:gs pos="100000">
              <a:schemeClr val="accent2">
                <a:hueOff val="-679246"/>
                <a:satOff val="9530"/>
                <a:lumOff val="196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IN" sz="2600" kern="1200" dirty="0"/>
            <a:t>Advantages</a:t>
          </a:r>
          <a:endParaRPr lang="en-US" sz="2600" kern="1200" dirty="0"/>
        </a:p>
      </dsp:txBody>
      <dsp:txXfrm rot="-10800000">
        <a:off x="0" y="2027396"/>
        <a:ext cx="5955658" cy="718287"/>
      </dsp:txXfrm>
    </dsp:sp>
    <dsp:sp modelId="{F5CEE5B8-1F03-4CBC-8C62-29073F9ACB3F}">
      <dsp:nvSpPr>
        <dsp:cNvPr id="0" name=""/>
        <dsp:cNvSpPr/>
      </dsp:nvSpPr>
      <dsp:spPr>
        <a:xfrm>
          <a:off x="0" y="2745683"/>
          <a:ext cx="1488914" cy="611874"/>
        </a:xfrm>
        <a:prstGeom prst="rect">
          <a:avLst/>
        </a:prstGeom>
        <a:solidFill>
          <a:schemeClr val="accent2">
            <a:tint val="40000"/>
            <a:alpha val="90000"/>
            <a:hueOff val="-875455"/>
            <a:satOff val="14937"/>
            <a:lumOff val="833"/>
            <a:alphaOff val="0"/>
          </a:schemeClr>
        </a:solidFill>
        <a:ln w="9525" cap="flat" cmpd="sng" algn="ctr">
          <a:solidFill>
            <a:schemeClr val="accent2">
              <a:tint val="40000"/>
              <a:alpha val="90000"/>
              <a:hueOff val="-875455"/>
              <a:satOff val="14937"/>
              <a:lumOff val="833"/>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IN" sz="1100" kern="1200" dirty="0"/>
            <a:t>Protects personal assets from </a:t>
          </a:r>
          <a:r>
            <a:rPr lang="en-IN" sz="1100" kern="1200" dirty="0" err="1"/>
            <a:t>bussines</a:t>
          </a:r>
          <a:r>
            <a:rPr lang="en-IN" sz="1100" kern="1200" dirty="0"/>
            <a:t> liabilities</a:t>
          </a:r>
          <a:endParaRPr lang="en-US" sz="1100" kern="1200" dirty="0"/>
        </a:p>
      </dsp:txBody>
      <dsp:txXfrm>
        <a:off x="0" y="2745683"/>
        <a:ext cx="1488914" cy="611874"/>
      </dsp:txXfrm>
    </dsp:sp>
    <dsp:sp modelId="{B2C5FF39-E4C3-4B4B-A881-52B316D9F198}">
      <dsp:nvSpPr>
        <dsp:cNvPr id="0" name=""/>
        <dsp:cNvSpPr/>
      </dsp:nvSpPr>
      <dsp:spPr>
        <a:xfrm>
          <a:off x="1488914" y="2745683"/>
          <a:ext cx="1488914" cy="611874"/>
        </a:xfrm>
        <a:prstGeom prst="rect">
          <a:avLst/>
        </a:prstGeom>
        <a:solidFill>
          <a:schemeClr val="accent2">
            <a:tint val="40000"/>
            <a:alpha val="90000"/>
            <a:hueOff val="-1094319"/>
            <a:satOff val="18671"/>
            <a:lumOff val="1041"/>
            <a:alphaOff val="0"/>
          </a:schemeClr>
        </a:solidFill>
        <a:ln w="9525" cap="flat" cmpd="sng" algn="ctr">
          <a:solidFill>
            <a:schemeClr val="accent2">
              <a:tint val="40000"/>
              <a:alpha val="90000"/>
              <a:hueOff val="-1094319"/>
              <a:satOff val="18671"/>
              <a:lumOff val="1041"/>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IN" sz="1100" kern="1200" dirty="0"/>
            <a:t>Offers flexible tax options</a:t>
          </a:r>
          <a:endParaRPr lang="en-US" sz="1100" kern="1200" dirty="0"/>
        </a:p>
      </dsp:txBody>
      <dsp:txXfrm>
        <a:off x="1488914" y="2745683"/>
        <a:ext cx="1488914" cy="611874"/>
      </dsp:txXfrm>
    </dsp:sp>
    <dsp:sp modelId="{611BCDF5-1CE4-44D8-8A67-6B89B4CB428B}">
      <dsp:nvSpPr>
        <dsp:cNvPr id="0" name=""/>
        <dsp:cNvSpPr/>
      </dsp:nvSpPr>
      <dsp:spPr>
        <a:xfrm>
          <a:off x="2977829" y="2745683"/>
          <a:ext cx="1488914" cy="611874"/>
        </a:xfrm>
        <a:prstGeom prst="rect">
          <a:avLst/>
        </a:prstGeom>
        <a:solidFill>
          <a:schemeClr val="accent2">
            <a:tint val="40000"/>
            <a:alpha val="90000"/>
            <a:hueOff val="-1313182"/>
            <a:satOff val="22406"/>
            <a:lumOff val="1250"/>
            <a:alphaOff val="0"/>
          </a:schemeClr>
        </a:solidFill>
        <a:ln w="9525" cap="flat" cmpd="sng" algn="ctr">
          <a:solidFill>
            <a:schemeClr val="accent2">
              <a:tint val="40000"/>
              <a:alpha val="90000"/>
              <a:hueOff val="-1313182"/>
              <a:satOff val="22406"/>
              <a:lumOff val="125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IN" sz="1100" kern="1200" dirty="0"/>
            <a:t>Enhance business credibility</a:t>
          </a:r>
          <a:endParaRPr lang="en-US" sz="1100" kern="1200" dirty="0"/>
        </a:p>
      </dsp:txBody>
      <dsp:txXfrm>
        <a:off x="2977829" y="2745683"/>
        <a:ext cx="1488914" cy="611874"/>
      </dsp:txXfrm>
    </dsp:sp>
    <dsp:sp modelId="{8918589A-1D00-4BF8-8128-CD372B728D1E}">
      <dsp:nvSpPr>
        <dsp:cNvPr id="0" name=""/>
        <dsp:cNvSpPr/>
      </dsp:nvSpPr>
      <dsp:spPr>
        <a:xfrm>
          <a:off x="4466743" y="2745683"/>
          <a:ext cx="1488914" cy="611874"/>
        </a:xfrm>
        <a:prstGeom prst="rect">
          <a:avLst/>
        </a:prstGeom>
        <a:solidFill>
          <a:schemeClr val="accent2">
            <a:tint val="40000"/>
            <a:alpha val="90000"/>
            <a:hueOff val="-1532046"/>
            <a:satOff val="26140"/>
            <a:lumOff val="1458"/>
            <a:alphaOff val="0"/>
          </a:schemeClr>
        </a:solidFill>
        <a:ln w="9525" cap="flat" cmpd="sng" algn="ctr">
          <a:solidFill>
            <a:schemeClr val="accent2">
              <a:tint val="40000"/>
              <a:alpha val="90000"/>
              <a:hueOff val="-1532046"/>
              <a:satOff val="26140"/>
              <a:lumOff val="1458"/>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US" sz="1100" kern="1200" dirty="0"/>
            <a:t>Easier to manage than a corporation (</a:t>
          </a:r>
          <a:r>
            <a:rPr lang="en-US" sz="1100" kern="1200" dirty="0" err="1"/>
            <a:t>Liñares</a:t>
          </a:r>
          <a:r>
            <a:rPr lang="en-US" sz="1100" kern="1200" dirty="0"/>
            <a:t>-Zegarra and Wilson, 2024)</a:t>
          </a:r>
        </a:p>
      </dsp:txBody>
      <dsp:txXfrm>
        <a:off x="4466743" y="2745683"/>
        <a:ext cx="1488914" cy="611874"/>
      </dsp:txXfrm>
    </dsp:sp>
    <dsp:sp modelId="{D2BFF181-B147-4167-AE09-A4B2395B5972}">
      <dsp:nvSpPr>
        <dsp:cNvPr id="0" name=""/>
        <dsp:cNvSpPr/>
      </dsp:nvSpPr>
      <dsp:spPr>
        <a:xfrm rot="10800000">
          <a:off x="0" y="951"/>
          <a:ext cx="5955658" cy="2046402"/>
        </a:xfrm>
        <a:prstGeom prst="upArrowCallout">
          <a:avLst/>
        </a:prstGeom>
        <a:gradFill rotWithShape="0">
          <a:gsLst>
            <a:gs pos="0">
              <a:schemeClr val="accent2">
                <a:hueOff val="-1358492"/>
                <a:satOff val="19059"/>
                <a:lumOff val="3921"/>
                <a:alphaOff val="0"/>
                <a:tint val="94000"/>
                <a:satMod val="103000"/>
                <a:lumMod val="102000"/>
              </a:schemeClr>
            </a:gs>
            <a:gs pos="50000">
              <a:schemeClr val="accent2">
                <a:hueOff val="-1358492"/>
                <a:satOff val="19059"/>
                <a:lumOff val="3921"/>
                <a:alphaOff val="0"/>
                <a:shade val="100000"/>
                <a:satMod val="110000"/>
                <a:lumMod val="100000"/>
              </a:schemeClr>
            </a:gs>
            <a:gs pos="100000">
              <a:schemeClr val="accent2">
                <a:hueOff val="-1358492"/>
                <a:satOff val="19059"/>
                <a:lumOff val="392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IN" sz="2600" kern="1200" dirty="0"/>
            <a:t>The business will be a Limited Liability Company</a:t>
          </a:r>
          <a:endParaRPr lang="en-US" sz="2600" kern="1200" dirty="0"/>
        </a:p>
      </dsp:txBody>
      <dsp:txXfrm rot="10800000">
        <a:off x="0" y="951"/>
        <a:ext cx="5955658" cy="132969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0E8EE-4E47-4137-A849-EC56ECD2BCBB}">
      <dsp:nvSpPr>
        <dsp:cNvPr id="0" name=""/>
        <dsp:cNvSpPr/>
      </dsp:nvSpPr>
      <dsp:spPr>
        <a:xfrm>
          <a:off x="0" y="680"/>
          <a:ext cx="6261100" cy="15934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265CAA-4CF6-43EB-988D-9CCAE5FC7FE8}">
      <dsp:nvSpPr>
        <dsp:cNvPr id="0" name=""/>
        <dsp:cNvSpPr/>
      </dsp:nvSpPr>
      <dsp:spPr>
        <a:xfrm>
          <a:off x="482021" y="359209"/>
          <a:ext cx="876403" cy="87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D98A36-1FAF-4DF8-8A09-405940B68D93}">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933450">
            <a:lnSpc>
              <a:spcPct val="90000"/>
            </a:lnSpc>
            <a:spcBef>
              <a:spcPct val="0"/>
            </a:spcBef>
            <a:spcAft>
              <a:spcPct val="35000"/>
            </a:spcAft>
            <a:buNone/>
          </a:pPr>
          <a:r>
            <a:rPr lang="en-GB" sz="2100" u="sng" kern="1200"/>
            <a:t>Digital Marketing</a:t>
          </a:r>
          <a:r>
            <a:rPr lang="en-GB" sz="2100" kern="1200"/>
            <a:t> - Instagram and Facebook and TikTok posting</a:t>
          </a:r>
          <a:endParaRPr lang="en-US" sz="2100" kern="1200"/>
        </a:p>
      </dsp:txBody>
      <dsp:txXfrm>
        <a:off x="1840447" y="680"/>
        <a:ext cx="4420652" cy="1593460"/>
      </dsp:txXfrm>
    </dsp:sp>
    <dsp:sp modelId="{02A7BA8F-3FA5-4B5C-8CEA-1FB0E372EB21}">
      <dsp:nvSpPr>
        <dsp:cNvPr id="0" name=""/>
        <dsp:cNvSpPr/>
      </dsp:nvSpPr>
      <dsp:spPr>
        <a:xfrm>
          <a:off x="0" y="1992507"/>
          <a:ext cx="6261100" cy="159346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228B5E-52EC-40B9-BB5D-01E6CB46B809}">
      <dsp:nvSpPr>
        <dsp:cNvPr id="0" name=""/>
        <dsp:cNvSpPr/>
      </dsp:nvSpPr>
      <dsp:spPr>
        <a:xfrm>
          <a:off x="482021" y="2351035"/>
          <a:ext cx="876403" cy="87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CAE070-5F0A-4D6F-AD78-2CFE4F782697}">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933450">
            <a:lnSpc>
              <a:spcPct val="90000"/>
            </a:lnSpc>
            <a:spcBef>
              <a:spcPct val="0"/>
            </a:spcBef>
            <a:spcAft>
              <a:spcPct val="35000"/>
            </a:spcAft>
            <a:buNone/>
          </a:pPr>
          <a:r>
            <a:rPr lang="en-GB" sz="2100" u="sng" kern="1200" dirty="0"/>
            <a:t>Brand Identity</a:t>
          </a:r>
          <a:r>
            <a:rPr lang="en-GB" sz="2100" kern="1200" dirty="0"/>
            <a:t> - Flyers as well as business cards</a:t>
          </a:r>
          <a:endParaRPr lang="en-US" sz="2100" kern="1200" dirty="0"/>
        </a:p>
      </dsp:txBody>
      <dsp:txXfrm>
        <a:off x="1840447" y="1992507"/>
        <a:ext cx="4420652" cy="1593460"/>
      </dsp:txXfrm>
    </dsp:sp>
    <dsp:sp modelId="{90AA4DFE-95EF-4BFB-817D-B7EE138439E7}">
      <dsp:nvSpPr>
        <dsp:cNvPr id="0" name=""/>
        <dsp:cNvSpPr/>
      </dsp:nvSpPr>
      <dsp:spPr>
        <a:xfrm>
          <a:off x="0" y="3984333"/>
          <a:ext cx="6261100" cy="159346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68645B-2FE1-48D0-9872-2548E7365CD2}">
      <dsp:nvSpPr>
        <dsp:cNvPr id="0" name=""/>
        <dsp:cNvSpPr/>
      </dsp:nvSpPr>
      <dsp:spPr>
        <a:xfrm>
          <a:off x="482021" y="4342861"/>
          <a:ext cx="876403" cy="87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10931C-A100-4A23-A829-8F4650D94C5E}">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933450">
            <a:lnSpc>
              <a:spcPct val="90000"/>
            </a:lnSpc>
            <a:spcBef>
              <a:spcPct val="0"/>
            </a:spcBef>
            <a:spcAft>
              <a:spcPct val="35000"/>
            </a:spcAft>
            <a:buNone/>
          </a:pPr>
          <a:r>
            <a:rPr lang="en-GB" sz="2100" u="sng" kern="1200"/>
            <a:t>Community reach</a:t>
          </a:r>
          <a:r>
            <a:rPr lang="en-GB" sz="2100" kern="1200"/>
            <a:t> - Emphasising upon the services being home friendly and sustainable (Apostu and Gigauri, 2023)</a:t>
          </a:r>
          <a:endParaRPr lang="en-US" sz="2100" kern="1200"/>
        </a:p>
      </dsp:txBody>
      <dsp:txXfrm>
        <a:off x="1840447" y="3984333"/>
        <a:ext cx="4420652" cy="15934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63458-5F6E-7943-AF0C-6509D630C4B5}">
      <dsp:nvSpPr>
        <dsp:cNvPr id="0" name=""/>
        <dsp:cNvSpPr/>
      </dsp:nvSpPr>
      <dsp:spPr>
        <a:xfrm>
          <a:off x="0" y="0"/>
          <a:ext cx="51048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E1B4E3-3510-6446-AA3B-8DC11EB82816}">
      <dsp:nvSpPr>
        <dsp:cNvPr id="0" name=""/>
        <dsp:cNvSpPr/>
      </dsp:nvSpPr>
      <dsp:spPr>
        <a:xfrm>
          <a:off x="0" y="0"/>
          <a:ext cx="5104842" cy="899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a:t>Opportunities</a:t>
          </a:r>
          <a:endParaRPr lang="en-US" sz="1800" kern="1200"/>
        </a:p>
      </dsp:txBody>
      <dsp:txXfrm>
        <a:off x="0" y="0"/>
        <a:ext cx="5104842" cy="899829"/>
      </dsp:txXfrm>
    </dsp:sp>
    <dsp:sp modelId="{C5F78E15-B3F1-C04D-B6C6-01D3F843436A}">
      <dsp:nvSpPr>
        <dsp:cNvPr id="0" name=""/>
        <dsp:cNvSpPr/>
      </dsp:nvSpPr>
      <dsp:spPr>
        <a:xfrm>
          <a:off x="0" y="899829"/>
          <a:ext cx="51048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83C095-D91B-2F45-BB90-D00710E915CA}">
      <dsp:nvSpPr>
        <dsp:cNvPr id="0" name=""/>
        <dsp:cNvSpPr/>
      </dsp:nvSpPr>
      <dsp:spPr>
        <a:xfrm>
          <a:off x="0" y="899829"/>
          <a:ext cx="5104842" cy="899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 </a:t>
          </a:r>
          <a:r>
            <a:rPr lang="en-US" sz="1800" b="1" i="0" kern="1200" dirty="0"/>
            <a:t>Market expansion</a:t>
          </a:r>
          <a:r>
            <a:rPr lang="en-US" sz="1800" b="0" i="0" kern="1200" dirty="0"/>
            <a:t>: Introduce services like commercial cleaning or specialized deep cleaning as the business grows.</a:t>
          </a:r>
          <a:endParaRPr lang="en-US" sz="1800" kern="1200" dirty="0"/>
        </a:p>
      </dsp:txBody>
      <dsp:txXfrm>
        <a:off x="0" y="899829"/>
        <a:ext cx="5104842" cy="899829"/>
      </dsp:txXfrm>
    </dsp:sp>
    <dsp:sp modelId="{83DFF49A-7256-2343-A822-763C7A99293B}">
      <dsp:nvSpPr>
        <dsp:cNvPr id="0" name=""/>
        <dsp:cNvSpPr/>
      </dsp:nvSpPr>
      <dsp:spPr>
        <a:xfrm>
          <a:off x="0" y="1799658"/>
          <a:ext cx="51048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7DDE77-B8E9-F84A-BB26-6AABCAF4280C}">
      <dsp:nvSpPr>
        <dsp:cNvPr id="0" name=""/>
        <dsp:cNvSpPr/>
      </dsp:nvSpPr>
      <dsp:spPr>
        <a:xfrm>
          <a:off x="0" y="1799658"/>
          <a:ext cx="5104842" cy="899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a:t>• </a:t>
          </a:r>
          <a:r>
            <a:rPr lang="en-US" sz="1800" b="1" i="0" kern="1200"/>
            <a:t>Community engagement</a:t>
          </a:r>
          <a:r>
            <a:rPr lang="en-US" sz="1800" b="0" i="0" kern="1200"/>
            <a:t>: Partner with local businesses or eco-initiatives to build brand reputation.</a:t>
          </a:r>
          <a:endParaRPr lang="en-US" sz="1800" kern="1200"/>
        </a:p>
      </dsp:txBody>
      <dsp:txXfrm>
        <a:off x="0" y="1799658"/>
        <a:ext cx="5104842" cy="899829"/>
      </dsp:txXfrm>
    </dsp:sp>
    <dsp:sp modelId="{62FBC346-440A-8040-97E9-8A75EE9B3C2B}">
      <dsp:nvSpPr>
        <dsp:cNvPr id="0" name=""/>
        <dsp:cNvSpPr/>
      </dsp:nvSpPr>
      <dsp:spPr>
        <a:xfrm>
          <a:off x="0" y="2699487"/>
          <a:ext cx="51048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7E5AE7-255F-104A-971C-926FE36B5A44}">
      <dsp:nvSpPr>
        <dsp:cNvPr id="0" name=""/>
        <dsp:cNvSpPr/>
      </dsp:nvSpPr>
      <dsp:spPr>
        <a:xfrm>
          <a:off x="0" y="2699487"/>
          <a:ext cx="5104842" cy="899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 </a:t>
          </a:r>
          <a:r>
            <a:rPr lang="en-US" sz="1800" b="1" i="0" kern="1200" dirty="0"/>
            <a:t>Targeted marketing</a:t>
          </a:r>
          <a:r>
            <a:rPr lang="en-US" sz="1800" b="0" i="0" kern="1200" dirty="0"/>
            <a:t>: Use social media or local advertisements to reach eco-conscious families</a:t>
          </a:r>
          <a:endParaRPr lang="en-US" sz="1800" kern="1200" dirty="0"/>
        </a:p>
      </dsp:txBody>
      <dsp:txXfrm>
        <a:off x="0" y="2699487"/>
        <a:ext cx="5104842" cy="8998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ABFE2-435E-4112-9C1D-32E4B3347AFE}">
      <dsp:nvSpPr>
        <dsp:cNvPr id="0" name=""/>
        <dsp:cNvSpPr/>
      </dsp:nvSpPr>
      <dsp:spPr>
        <a:xfrm>
          <a:off x="654897" y="459716"/>
          <a:ext cx="931178" cy="9311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C5790D-69B0-4C4C-A4FB-3ABE72556CAD}">
      <dsp:nvSpPr>
        <dsp:cNvPr id="0" name=""/>
        <dsp:cNvSpPr/>
      </dsp:nvSpPr>
      <dsp:spPr>
        <a:xfrm>
          <a:off x="85843" y="1714016"/>
          <a:ext cx="20692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i="0" kern="1200" dirty="0"/>
            <a:t>Threats</a:t>
          </a:r>
          <a:endParaRPr lang="en-US" sz="1100" kern="1200" dirty="0"/>
        </a:p>
      </dsp:txBody>
      <dsp:txXfrm>
        <a:off x="85843" y="1714016"/>
        <a:ext cx="2069286" cy="720000"/>
      </dsp:txXfrm>
    </dsp:sp>
    <dsp:sp modelId="{66559F13-7A1C-4AF9-B877-91FC9AD95282}">
      <dsp:nvSpPr>
        <dsp:cNvPr id="0" name=""/>
        <dsp:cNvSpPr/>
      </dsp:nvSpPr>
      <dsp:spPr>
        <a:xfrm>
          <a:off x="3086308" y="459716"/>
          <a:ext cx="931178" cy="9311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37C944-A9AA-4906-99A2-EB90272332BE}">
      <dsp:nvSpPr>
        <dsp:cNvPr id="0" name=""/>
        <dsp:cNvSpPr/>
      </dsp:nvSpPr>
      <dsp:spPr>
        <a:xfrm>
          <a:off x="2517255" y="1714016"/>
          <a:ext cx="20692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t>• </a:t>
          </a:r>
          <a:r>
            <a:rPr lang="en-US" sz="1100" b="1" i="0" kern="1200" dirty="0"/>
            <a:t>Competition</a:t>
          </a:r>
          <a:r>
            <a:rPr lang="en-US" sz="1100" b="0" i="0" kern="1200" dirty="0"/>
            <a:t>: Established cleaning businesses might offer similar eco-friendly services.</a:t>
          </a:r>
          <a:endParaRPr lang="en-US" sz="1100" kern="1200" dirty="0"/>
        </a:p>
      </dsp:txBody>
      <dsp:txXfrm>
        <a:off x="2517255" y="1714016"/>
        <a:ext cx="2069286" cy="720000"/>
      </dsp:txXfrm>
    </dsp:sp>
    <dsp:sp modelId="{7911DEEC-C64D-4166-8BAC-8BE35861A4FF}">
      <dsp:nvSpPr>
        <dsp:cNvPr id="0" name=""/>
        <dsp:cNvSpPr/>
      </dsp:nvSpPr>
      <dsp:spPr>
        <a:xfrm>
          <a:off x="654897" y="2951337"/>
          <a:ext cx="931178" cy="9311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801B91-07B1-4A80-ABCB-7E0ABCDAEBCF}">
      <dsp:nvSpPr>
        <dsp:cNvPr id="0" name=""/>
        <dsp:cNvSpPr/>
      </dsp:nvSpPr>
      <dsp:spPr>
        <a:xfrm>
          <a:off x="85843" y="4205637"/>
          <a:ext cx="20692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t>• </a:t>
          </a:r>
          <a:r>
            <a:rPr lang="en-US" sz="1100" b="1" i="0" kern="1200" dirty="0"/>
            <a:t>Economic fluctuations</a:t>
          </a:r>
          <a:r>
            <a:rPr lang="en-US" sz="1100" b="0" i="0" kern="1200" dirty="0"/>
            <a:t>: Customers might prioritize price over eco-friendliness in tough economic times.</a:t>
          </a:r>
          <a:endParaRPr lang="en-US" sz="1100" kern="1200" dirty="0"/>
        </a:p>
      </dsp:txBody>
      <dsp:txXfrm>
        <a:off x="85843" y="4205637"/>
        <a:ext cx="2069286" cy="720000"/>
      </dsp:txXfrm>
    </dsp:sp>
    <dsp:sp modelId="{B37F9A21-BF07-4B45-8BAD-861BF0BC390D}">
      <dsp:nvSpPr>
        <dsp:cNvPr id="0" name=""/>
        <dsp:cNvSpPr/>
      </dsp:nvSpPr>
      <dsp:spPr>
        <a:xfrm>
          <a:off x="3086308" y="2951337"/>
          <a:ext cx="931178" cy="9311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509D89-A061-4F01-B6F0-544D2DF56E23}">
      <dsp:nvSpPr>
        <dsp:cNvPr id="0" name=""/>
        <dsp:cNvSpPr/>
      </dsp:nvSpPr>
      <dsp:spPr>
        <a:xfrm>
          <a:off x="2517255" y="4205637"/>
          <a:ext cx="20692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t>• </a:t>
          </a:r>
          <a:r>
            <a:rPr lang="en-US" sz="1100" b="1" i="0" kern="1200" dirty="0"/>
            <a:t>Customer skepticism</a:t>
          </a:r>
          <a:r>
            <a:rPr lang="en-US" sz="1100" b="0" i="0" kern="1200" dirty="0"/>
            <a:t>: Some might doubt the effectiveness of eco-friendly products compared to conventional ones.</a:t>
          </a:r>
          <a:endParaRPr lang="en-US" sz="1100" kern="1200" dirty="0"/>
        </a:p>
      </dsp:txBody>
      <dsp:txXfrm>
        <a:off x="2517255" y="4205637"/>
        <a:ext cx="2069286"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6339C-1B3F-40AC-8ECA-880BD7670855}">
      <dsp:nvSpPr>
        <dsp:cNvPr id="0" name=""/>
        <dsp:cNvSpPr/>
      </dsp:nvSpPr>
      <dsp:spPr>
        <a:xfrm>
          <a:off x="919517" y="574477"/>
          <a:ext cx="1249531" cy="12495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E55148-DD56-4C76-A67C-75999F4D92A4}">
      <dsp:nvSpPr>
        <dsp:cNvPr id="0" name=""/>
        <dsp:cNvSpPr/>
      </dsp:nvSpPr>
      <dsp:spPr>
        <a:xfrm>
          <a:off x="155914" y="2191885"/>
          <a:ext cx="2776737"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Viability: Strong. The growing demand for eco-conscious services and resonable initial costs make this business a promising venture.</a:t>
          </a:r>
        </a:p>
      </dsp:txBody>
      <dsp:txXfrm>
        <a:off x="155914" y="2191885"/>
        <a:ext cx="2776737" cy="832500"/>
      </dsp:txXfrm>
    </dsp:sp>
    <dsp:sp modelId="{152D762B-683A-41DD-BFF6-F66E06B928C9}">
      <dsp:nvSpPr>
        <dsp:cNvPr id="0" name=""/>
        <dsp:cNvSpPr/>
      </dsp:nvSpPr>
      <dsp:spPr>
        <a:xfrm>
          <a:off x="4182184" y="574477"/>
          <a:ext cx="1249531" cy="12495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1718DD-6C11-449A-A23B-428B542BC55A}">
      <dsp:nvSpPr>
        <dsp:cNvPr id="0" name=""/>
        <dsp:cNvSpPr/>
      </dsp:nvSpPr>
      <dsp:spPr>
        <a:xfrm>
          <a:off x="3418581" y="2191885"/>
          <a:ext cx="2776737"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Feasibility: Achievable. With proper planning, strategic marketing, and a focus on quality, Pure Eco Cleaners has high potential for success in the residential cleaning niche.</a:t>
          </a:r>
        </a:p>
      </dsp:txBody>
      <dsp:txXfrm>
        <a:off x="3418581" y="2191885"/>
        <a:ext cx="2776737" cy="832500"/>
      </dsp:txXfrm>
    </dsp:sp>
    <dsp:sp modelId="{875C4814-7D2E-4E6C-9BCA-733075C90187}">
      <dsp:nvSpPr>
        <dsp:cNvPr id="0" name=""/>
        <dsp:cNvSpPr/>
      </dsp:nvSpPr>
      <dsp:spPr>
        <a:xfrm>
          <a:off x="7444850" y="574477"/>
          <a:ext cx="1249531" cy="12495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7FFEE6-6D86-4F1F-A59F-02BECE3228F3}">
      <dsp:nvSpPr>
        <dsp:cNvPr id="0" name=""/>
        <dsp:cNvSpPr/>
      </dsp:nvSpPr>
      <dsp:spPr>
        <a:xfrm>
          <a:off x="6681247" y="2191885"/>
          <a:ext cx="2776737"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a:t>(Toxirovna, 2024)</a:t>
          </a:r>
          <a:endParaRPr lang="en-US" sz="1100" kern="1200"/>
        </a:p>
      </dsp:txBody>
      <dsp:txXfrm>
        <a:off x="6681247" y="2191885"/>
        <a:ext cx="2776737" cy="8325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9CD432-6937-4D74-A1B6-61E447BAE44E}">
      <dsp:nvSpPr>
        <dsp:cNvPr id="0" name=""/>
        <dsp:cNvSpPr/>
      </dsp:nvSpPr>
      <dsp:spPr>
        <a:xfrm>
          <a:off x="0" y="274"/>
          <a:ext cx="5104842" cy="537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8DEF22-1333-4D38-AC6B-763C7CF3F11A}">
      <dsp:nvSpPr>
        <dsp:cNvPr id="0" name=""/>
        <dsp:cNvSpPr/>
      </dsp:nvSpPr>
      <dsp:spPr>
        <a:xfrm>
          <a:off x="16248" y="12360"/>
          <a:ext cx="29542" cy="295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79B537-CD38-4155-9B11-9CAA705F5C29}">
      <dsp:nvSpPr>
        <dsp:cNvPr id="0" name=""/>
        <dsp:cNvSpPr/>
      </dsp:nvSpPr>
      <dsp:spPr>
        <a:xfrm>
          <a:off x="62038" y="274"/>
          <a:ext cx="4793774" cy="1691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66" tIns="179066" rIns="179066" bIns="179066" numCol="1" spcCol="1270" anchor="ctr" anchorCtr="0">
          <a:noAutofit/>
        </a:bodyPr>
        <a:lstStyle/>
        <a:p>
          <a:pPr marL="0" lvl="0" indent="0" algn="l" defTabSz="622300">
            <a:lnSpc>
              <a:spcPct val="100000"/>
            </a:lnSpc>
            <a:spcBef>
              <a:spcPct val="0"/>
            </a:spcBef>
            <a:spcAft>
              <a:spcPct val="35000"/>
            </a:spcAft>
            <a:buNone/>
          </a:pPr>
          <a:r>
            <a:rPr lang="en-US" sz="1400" kern="1200"/>
            <a:t>Pure Eco Cleaners is an eco-friendly cleaning service focused on providing high-quality residential cleaning using environmentally safe products. The business caters to eco-conscious households seeking non-toxic, sustainable cleaning solutions that prioritize health and the environment.</a:t>
          </a:r>
        </a:p>
      </dsp:txBody>
      <dsp:txXfrm>
        <a:off x="62038" y="274"/>
        <a:ext cx="4793774" cy="1691957"/>
      </dsp:txXfrm>
    </dsp:sp>
    <dsp:sp modelId="{49AE4527-2ACB-4FEF-B47E-41CCE13A983F}">
      <dsp:nvSpPr>
        <dsp:cNvPr id="0" name=""/>
        <dsp:cNvSpPr/>
      </dsp:nvSpPr>
      <dsp:spPr>
        <a:xfrm>
          <a:off x="0" y="1907083"/>
          <a:ext cx="5104842" cy="537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94135-F79A-410E-B6F3-F19CCC52146F}">
      <dsp:nvSpPr>
        <dsp:cNvPr id="0" name=""/>
        <dsp:cNvSpPr/>
      </dsp:nvSpPr>
      <dsp:spPr>
        <a:xfrm>
          <a:off x="16248" y="1919169"/>
          <a:ext cx="29542" cy="295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E9E520-9241-4DBA-A683-B5BFAE5B54AD}">
      <dsp:nvSpPr>
        <dsp:cNvPr id="0" name=""/>
        <dsp:cNvSpPr/>
      </dsp:nvSpPr>
      <dsp:spPr>
        <a:xfrm>
          <a:off x="62038" y="1907083"/>
          <a:ext cx="4793774" cy="1691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66" tIns="179066" rIns="179066" bIns="179066" numCol="1" spcCol="1270" anchor="ctr" anchorCtr="0">
          <a:noAutofit/>
        </a:bodyPr>
        <a:lstStyle/>
        <a:p>
          <a:pPr marL="0" lvl="0" indent="0" algn="l" defTabSz="622300">
            <a:lnSpc>
              <a:spcPct val="100000"/>
            </a:lnSpc>
            <a:spcBef>
              <a:spcPct val="0"/>
            </a:spcBef>
            <a:spcAft>
              <a:spcPct val="35000"/>
            </a:spcAft>
            <a:buNone/>
          </a:pPr>
          <a:r>
            <a:rPr lang="en-US" sz="1400" kern="1200"/>
            <a:t>The business is positioned to scale by expanding into commercial cleaning or introducing premium eco-packages as the customer base grows. With its affordability, operational simplicity, and alignment with sustainable living trends, Pure Eco Cleaners has significant potential for both short- and long-term success.</a:t>
          </a:r>
        </a:p>
      </dsp:txBody>
      <dsp:txXfrm>
        <a:off x="62038" y="1907083"/>
        <a:ext cx="4793774" cy="169195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74DB7D-2E20-4450-9DB0-B2266C5488EC}" type="datetimeFigureOut">
              <a:rPr lang="en-GB" smtClean="0"/>
              <a:t>29/11/2024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533948-5492-4F88-94F3-BC1CA30D5AAD}" type="slidenum">
              <a:rPr lang="en-GB" smtClean="0"/>
              <a:t>‹#›</a:t>
            </a:fld>
            <a:endParaRPr lang="en-GB"/>
          </a:p>
        </p:txBody>
      </p:sp>
    </p:spTree>
    <p:extLst>
      <p:ext uri="{BB962C8B-B14F-4D97-AF65-F5344CB8AC3E}">
        <p14:creationId xmlns:p14="http://schemas.microsoft.com/office/powerpoint/2010/main" val="2251975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533948-5492-4F88-94F3-BC1CA30D5AAD}" type="slidenum">
              <a:rPr lang="en-GB" smtClean="0"/>
              <a:t>1</a:t>
            </a:fld>
            <a:endParaRPr lang="en-GB"/>
          </a:p>
        </p:txBody>
      </p:sp>
    </p:spTree>
    <p:extLst>
      <p:ext uri="{BB962C8B-B14F-4D97-AF65-F5344CB8AC3E}">
        <p14:creationId xmlns:p14="http://schemas.microsoft.com/office/powerpoint/2010/main" val="767748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F533948-5492-4F88-94F3-BC1CA30D5AAD}" type="slidenum">
              <a:rPr lang="en-GB" smtClean="0"/>
              <a:t>2</a:t>
            </a:fld>
            <a:endParaRPr lang="en-GB"/>
          </a:p>
        </p:txBody>
      </p:sp>
    </p:spTree>
    <p:extLst>
      <p:ext uri="{BB962C8B-B14F-4D97-AF65-F5344CB8AC3E}">
        <p14:creationId xmlns:p14="http://schemas.microsoft.com/office/powerpoint/2010/main" val="906466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focus of the presentation will be to discuss the important elements that will be needed in order to establish and operate the business smoothly.</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3</a:t>
            </a:fld>
            <a:endParaRPr lang="en-GB"/>
          </a:p>
        </p:txBody>
      </p:sp>
    </p:spTree>
    <p:extLst>
      <p:ext uri="{BB962C8B-B14F-4D97-AF65-F5344CB8AC3E}">
        <p14:creationId xmlns:p14="http://schemas.microsoft.com/office/powerpoint/2010/main" val="960029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service that has been described above will be considered as one of the main competitive advantage for the proposed business which will help in attracting and retaining clients.</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4</a:t>
            </a:fld>
            <a:endParaRPr lang="en-GB"/>
          </a:p>
        </p:txBody>
      </p:sp>
    </p:spTree>
    <p:extLst>
      <p:ext uri="{BB962C8B-B14F-4D97-AF65-F5344CB8AC3E}">
        <p14:creationId xmlns:p14="http://schemas.microsoft.com/office/powerpoint/2010/main" val="2574267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the presentation of Pure Eco Cleaners. The proposed business will be a new residential cleaning service which will be ecofriendly and located and operational in and around the area of </a:t>
            </a:r>
            <a:r>
              <a:rPr lang="en-US" dirty="0" err="1"/>
              <a:t>Cwmtillery</a:t>
            </a:r>
            <a:r>
              <a:rPr lang="en-US" dirty="0"/>
              <a:t> Industrial Estate, UK. The following slides will highlight more about the proposed business and its survival.</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5</a:t>
            </a:fld>
            <a:endParaRPr lang="en-GB"/>
          </a:p>
        </p:txBody>
      </p:sp>
    </p:spTree>
    <p:extLst>
      <p:ext uri="{BB962C8B-B14F-4D97-AF65-F5344CB8AC3E}">
        <p14:creationId xmlns:p14="http://schemas.microsoft.com/office/powerpoint/2010/main" val="2977207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These will be the core objectives that will guide the business activities in the first operational year.</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6</a:t>
            </a:fld>
            <a:endParaRPr lang="en-GB"/>
          </a:p>
        </p:txBody>
      </p:sp>
    </p:spTree>
    <p:extLst>
      <p:ext uri="{BB962C8B-B14F-4D97-AF65-F5344CB8AC3E}">
        <p14:creationId xmlns:p14="http://schemas.microsoft.com/office/powerpoint/2010/main" val="75992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legal structure in this regard will be considered as flexible and during the operational course of the business if capable investors or partners communicate about registering it as a partnership then negotiations can be made.</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7</a:t>
            </a:fld>
            <a:endParaRPr lang="en-GB"/>
          </a:p>
        </p:txBody>
      </p:sp>
    </p:spTree>
    <p:extLst>
      <p:ext uri="{BB962C8B-B14F-4D97-AF65-F5344CB8AC3E}">
        <p14:creationId xmlns:p14="http://schemas.microsoft.com/office/powerpoint/2010/main" val="2212676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proposed business will </a:t>
            </a:r>
            <a:r>
              <a:rPr lang="en-US" dirty="0" err="1"/>
              <a:t>specialise</a:t>
            </a:r>
            <a:r>
              <a:rPr lang="en-US" dirty="0"/>
              <a:t> in eco-friendly cleaning services that </a:t>
            </a:r>
            <a:r>
              <a:rPr lang="en-US" dirty="0" err="1"/>
              <a:t>prioritise</a:t>
            </a:r>
            <a:r>
              <a:rPr lang="en-US" dirty="0"/>
              <a:t> environmental and health related impact as the services will include regular maintenance as well as deep cleaning and seasonal cleanup services catering to households that have young children and pets. The differentiation will be created through using unconventional but innovative and ecofriendly techniques and products that are certified as being eco-friendly.</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8</a:t>
            </a:fld>
            <a:endParaRPr lang="en-GB"/>
          </a:p>
        </p:txBody>
      </p:sp>
    </p:spTree>
    <p:extLst>
      <p:ext uri="{BB962C8B-B14F-4D97-AF65-F5344CB8AC3E}">
        <p14:creationId xmlns:p14="http://schemas.microsoft.com/office/powerpoint/2010/main" val="4204380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promotional aspect of the proposed business a mix of digital and community-based marketing will be considered (Hooley et al., 2020). The social media channels will include platforms such as Instagram as well as Facebook whereas constant posting in terms of testimonials or cleaning up tips will be present for engaging customers. The objective will be to communicate the commitment towards Sustainability and customer satisfaction as well as the ecofriendly lifestyle.</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9</a:t>
            </a:fld>
            <a:endParaRPr lang="en-GB"/>
          </a:p>
        </p:txBody>
      </p:sp>
    </p:spTree>
    <p:extLst>
      <p:ext uri="{BB962C8B-B14F-4D97-AF65-F5344CB8AC3E}">
        <p14:creationId xmlns:p14="http://schemas.microsoft.com/office/powerpoint/2010/main" val="4284753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can be considered as some examples of Platforms through which marketing will be conducted. The business card will highlight some contact details which will encourage enquiries whereas the Flyers will emphasize upon the ecofriendly approach as well as aim towards appealing to households who believe in being environmentally conscious. The sample Instagram Post highlights the effectiveness of the cleaning services and images will be included to capture attention.</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10</a:t>
            </a:fld>
            <a:endParaRPr lang="en-GB"/>
          </a:p>
        </p:txBody>
      </p:sp>
    </p:spTree>
    <p:extLst>
      <p:ext uri="{BB962C8B-B14F-4D97-AF65-F5344CB8AC3E}">
        <p14:creationId xmlns:p14="http://schemas.microsoft.com/office/powerpoint/2010/main" val="31932807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initial team will be very small with two part time cleaners and one administrative assistant operating. For retaining these skilled employees, it will be important for the business in having performance bonuses allocated as per performances along with having competitive guidance scales and opportunities for professional development as the human resource team expands in numbers. This particular strategy aligns with the commitment to be eco conscious and also have a team within which team members are given value and also at the better end of investments in regards to growth of the business itself (Barringer &amp; Ireland, 2022).</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11</a:t>
            </a:fld>
            <a:endParaRPr lang="en-GB"/>
          </a:p>
        </p:txBody>
      </p:sp>
    </p:spTree>
    <p:extLst>
      <p:ext uri="{BB962C8B-B14F-4D97-AF65-F5344CB8AC3E}">
        <p14:creationId xmlns:p14="http://schemas.microsoft.com/office/powerpoint/2010/main" val="3243327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initial investment requirement of £20,000 it is expected that close to 75% of it will be collected via loan options from banks or government grants whereas 25% of it is expected to be fulfilled through personal savings of the owner (Cowling and Dvouletý, 2023). The setup is also expected to yield a profit margin of close to 30% per annum on the basis of securing 50 repeat clientele every year which is a feasible target given the demand of the ecofriendly services across the UK (Williams, 2022).</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12</a:t>
            </a:fld>
            <a:endParaRPr lang="en-GB"/>
          </a:p>
        </p:txBody>
      </p:sp>
    </p:spTree>
    <p:extLst>
      <p:ext uri="{BB962C8B-B14F-4D97-AF65-F5344CB8AC3E}">
        <p14:creationId xmlns:p14="http://schemas.microsoft.com/office/powerpoint/2010/main" val="35527805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analysis above is able to highlight that for the proposed business strengths in the form of consistent demands as well as an exclusive approach helps in the business idea being perceived as viable. However, there are negative consequences in terms of consistency and the price point of the service is being very high when compared to non-ecofriendly services. The consistent rise of ecofriendly trends within the cleaning industry as well as well as the potential opportunity for business expansion through online platforms however can be considered as an opportunity that adds to the viability.</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13</a:t>
            </a:fld>
            <a:endParaRPr lang="en-GB"/>
          </a:p>
        </p:txBody>
      </p:sp>
    </p:spTree>
    <p:extLst>
      <p:ext uri="{BB962C8B-B14F-4D97-AF65-F5344CB8AC3E}">
        <p14:creationId xmlns:p14="http://schemas.microsoft.com/office/powerpoint/2010/main" val="9956307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533948-5492-4F88-94F3-BC1CA30D5AAD}" type="slidenum">
              <a:rPr lang="en-GB" smtClean="0"/>
              <a:t>14</a:t>
            </a:fld>
            <a:endParaRPr lang="en-GB"/>
          </a:p>
        </p:txBody>
      </p:sp>
    </p:spTree>
    <p:extLst>
      <p:ext uri="{BB962C8B-B14F-4D97-AF65-F5344CB8AC3E}">
        <p14:creationId xmlns:p14="http://schemas.microsoft.com/office/powerpoint/2010/main" val="22764250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Upon review of all the possible factors that can contribute to the effective establishment and operation of the proposed business it can be said that the operations as well as the profitability is very much viable and the business is also feasible for investment.</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15</a:t>
            </a:fld>
            <a:endParaRPr lang="en-GB"/>
          </a:p>
        </p:txBody>
      </p:sp>
    </p:spTree>
    <p:extLst>
      <p:ext uri="{BB962C8B-B14F-4D97-AF65-F5344CB8AC3E}">
        <p14:creationId xmlns:p14="http://schemas.microsoft.com/office/powerpoint/2010/main" val="14226093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it can be said that Pure Eco Cleaners as a potential new entrepreneurship venture can be very impactful in regards to using its values in adhering to the needs of a growing customer base. However, while keeping in mind all variables within the immediate business environment the proposed actions of the business must adhere to the immediate needs of the business steadily expanding and achieving success.</a:t>
            </a:r>
            <a:endParaRPr lang="en-GB" dirty="0"/>
          </a:p>
        </p:txBody>
      </p:sp>
      <p:sp>
        <p:nvSpPr>
          <p:cNvPr id="4" name="Slide Number Placeholder 3"/>
          <p:cNvSpPr>
            <a:spLocks noGrp="1"/>
          </p:cNvSpPr>
          <p:nvPr>
            <p:ph type="sldNum" sz="quarter" idx="5"/>
          </p:nvPr>
        </p:nvSpPr>
        <p:spPr/>
        <p:txBody>
          <a:bodyPr/>
          <a:lstStyle/>
          <a:p>
            <a:fld id="{2F533948-5492-4F88-94F3-BC1CA30D5AAD}" type="slidenum">
              <a:rPr lang="en-GB" smtClean="0"/>
              <a:t>16</a:t>
            </a:fld>
            <a:endParaRPr lang="en-GB"/>
          </a:p>
        </p:txBody>
      </p:sp>
    </p:spTree>
    <p:extLst>
      <p:ext uri="{BB962C8B-B14F-4D97-AF65-F5344CB8AC3E}">
        <p14:creationId xmlns:p14="http://schemas.microsoft.com/office/powerpoint/2010/main" val="143407114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D597DDB-7728-405F-A613-5E675DCFA7B7}" type="datetimeFigureOut">
              <a:rPr lang="en-GB" smtClean="0"/>
              <a:t>29/11/2024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3201679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597DDB-7728-405F-A613-5E675DCFA7B7}" type="datetimeFigureOut">
              <a:rPr lang="en-GB" smtClean="0"/>
              <a:t>29/11/2024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263106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597DDB-7728-405F-A613-5E675DCFA7B7}" type="datetimeFigureOut">
              <a:rPr lang="en-GB" smtClean="0"/>
              <a:t>29/11/2024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3235871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D597DDB-7728-405F-A613-5E675DCFA7B7}" type="datetimeFigureOut">
              <a:rPr lang="en-GB" smtClean="0"/>
              <a:t>29/11/2024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3672788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597DDB-7728-405F-A613-5E675DCFA7B7}" type="datetimeFigureOut">
              <a:rPr lang="en-GB" smtClean="0"/>
              <a:t>29/11/2024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1969713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597DDB-7728-405F-A613-5E675DCFA7B7}" type="datetimeFigureOut">
              <a:rPr lang="en-GB" smtClean="0"/>
              <a:t>29/11/2024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1717371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D597DDB-7728-405F-A613-5E675DCFA7B7}" type="datetimeFigureOut">
              <a:rPr lang="en-GB" smtClean="0"/>
              <a:t>29/11/2024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274104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597DDB-7728-405F-A613-5E675DCFA7B7}" type="datetimeFigureOut">
              <a:rPr lang="en-GB" smtClean="0"/>
              <a:t>29/11/2024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1095277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597DDB-7728-405F-A613-5E675DCFA7B7}" type="datetimeFigureOut">
              <a:rPr lang="en-GB" smtClean="0"/>
              <a:t>29/11/2024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2723970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597DDB-7728-405F-A613-5E675DCFA7B7}" type="datetimeFigureOut">
              <a:rPr lang="en-GB" smtClean="0"/>
              <a:t>29/11/2024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527798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597DDB-7728-405F-A613-5E675DCFA7B7}" type="datetimeFigureOut">
              <a:rPr lang="en-GB" smtClean="0"/>
              <a:t>29/11/2024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30009550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597DDB-7728-405F-A613-5E675DCFA7B7}" type="datetimeFigureOut">
              <a:rPr lang="en-GB" smtClean="0"/>
              <a:t>29/11/2024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91F89F4-4CBC-4A05-888B-50AFDE936C85}"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984835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597DDB-7728-405F-A613-5E675DCFA7B7}" type="datetimeFigureOut">
              <a:rPr lang="en-GB" smtClean="0"/>
              <a:t>29/11/2024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1176956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D597DDB-7728-405F-A613-5E675DCFA7B7}" type="datetimeFigureOut">
              <a:rPr lang="en-GB" smtClean="0"/>
              <a:t>29/11/2024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30945468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D597DDB-7728-405F-A613-5E675DCFA7B7}" type="datetimeFigureOut">
              <a:rPr lang="en-GB" smtClean="0"/>
              <a:t>29/11/2024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37384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597DDB-7728-405F-A613-5E675DCFA7B7}" type="datetimeFigureOut">
              <a:rPr lang="en-GB" smtClean="0"/>
              <a:t>29/11/2024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F89F4-4CBC-4A05-888B-50AFDE936C85}" type="slidenum">
              <a:rPr lang="en-GB" smtClean="0"/>
              <a:t>‹#›</a:t>
            </a:fld>
            <a:endParaRPr lang="en-GB"/>
          </a:p>
        </p:txBody>
      </p:sp>
    </p:spTree>
    <p:extLst>
      <p:ext uri="{BB962C8B-B14F-4D97-AF65-F5344CB8AC3E}">
        <p14:creationId xmlns:p14="http://schemas.microsoft.com/office/powerpoint/2010/main" val="20890193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D597DDB-7728-405F-A613-5E675DCFA7B7}" type="datetimeFigureOut">
              <a:rPr lang="en-GB" smtClean="0"/>
              <a:t>29/11/2024</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91F89F4-4CBC-4A05-888B-50AFDE936C85}" type="slidenum">
              <a:rPr lang="en-GB" smtClean="0"/>
              <a:t>‹#›</a:t>
            </a:fld>
            <a:endParaRPr lang="en-GB"/>
          </a:p>
        </p:txBody>
      </p:sp>
    </p:spTree>
    <p:extLst>
      <p:ext uri="{BB962C8B-B14F-4D97-AF65-F5344CB8AC3E}">
        <p14:creationId xmlns:p14="http://schemas.microsoft.com/office/powerpoint/2010/main" val="887948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D597DDB-7728-405F-A613-5E675DCFA7B7}" type="datetimeFigureOut">
              <a:rPr lang="en-GB" smtClean="0"/>
              <a:t>29/11/2024</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91F89F4-4CBC-4A05-888B-50AFDE936C85}" type="slidenum">
              <a:rPr lang="en-GB" smtClean="0"/>
              <a:t>‹#›</a:t>
            </a:fld>
            <a:endParaRPr lang="en-GB"/>
          </a:p>
        </p:txBody>
      </p:sp>
    </p:spTree>
    <p:extLst>
      <p:ext uri="{BB962C8B-B14F-4D97-AF65-F5344CB8AC3E}">
        <p14:creationId xmlns:p14="http://schemas.microsoft.com/office/powerpoint/2010/main" val="1465143744"/>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8.xml"/><Relationship Id="rId13" Type="http://schemas.openxmlformats.org/officeDocument/2006/relationships/diagramQuickStyle" Target="../diagrams/quickStyle9.xml"/><Relationship Id="rId3" Type="http://schemas.openxmlformats.org/officeDocument/2006/relationships/image" Target="../media/image1.png"/><Relationship Id="rId7" Type="http://schemas.openxmlformats.org/officeDocument/2006/relationships/diagramLayout" Target="../diagrams/layout8.xml"/><Relationship Id="rId12" Type="http://schemas.openxmlformats.org/officeDocument/2006/relationships/diagramLayout" Target="../diagrams/layout9.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Data" Target="../diagrams/data8.xml"/><Relationship Id="rId11" Type="http://schemas.openxmlformats.org/officeDocument/2006/relationships/diagramData" Target="../diagrams/data9.xml"/><Relationship Id="rId5" Type="http://schemas.openxmlformats.org/officeDocument/2006/relationships/image" Target="../media/image3.png"/><Relationship Id="rId15" Type="http://schemas.microsoft.com/office/2007/relationships/diagramDrawing" Target="../diagrams/drawing9.xml"/><Relationship Id="rId10" Type="http://schemas.microsoft.com/office/2007/relationships/diagramDrawing" Target="../diagrams/drawing8.xml"/><Relationship Id="rId4" Type="http://schemas.openxmlformats.org/officeDocument/2006/relationships/image" Target="../media/image2.png"/><Relationship Id="rId9" Type="http://schemas.openxmlformats.org/officeDocument/2006/relationships/diagramColors" Target="../diagrams/colors8.xml"/><Relationship Id="rId14" Type="http://schemas.openxmlformats.org/officeDocument/2006/relationships/diagramColors" Target="../diagrams/colors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44.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1" name="Picture 30">
            <a:extLst>
              <a:ext uri="{FF2B5EF4-FFF2-40B4-BE49-F238E27FC236}">
                <a16:creationId xmlns:a16="http://schemas.microsoft.com/office/drawing/2014/main" id="{E4655D52-F2FA-4137-8A31-499A4FE629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32" name="Picture 31">
            <a:extLst>
              <a:ext uri="{FF2B5EF4-FFF2-40B4-BE49-F238E27FC236}">
                <a16:creationId xmlns:a16="http://schemas.microsoft.com/office/drawing/2014/main" id="{8519FA1D-01C2-425F-B9AA-D69B4DD0A1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3" name="Rectangle 32">
            <a:extLst>
              <a:ext uri="{FF2B5EF4-FFF2-40B4-BE49-F238E27FC236}">
                <a16:creationId xmlns:a16="http://schemas.microsoft.com/office/drawing/2014/main" id="{DC0D803F-BF83-4194-8691-90B027BD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 name="Rectangle 33">
            <a:extLst>
              <a:ext uri="{FF2B5EF4-FFF2-40B4-BE49-F238E27FC236}">
                <a16:creationId xmlns:a16="http://schemas.microsoft.com/office/drawing/2014/main" id="{4316132F-CC4B-4C96-9C75-95DC7CD48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35" name="Rectangle 34">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7" name="Rectangle 36">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9" name="Rectangle 38">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9E45FB7-1322-3FE7-6843-3829E7683BE2}"/>
              </a:ext>
            </a:extLst>
          </p:cNvPr>
          <p:cNvSpPr>
            <a:spLocks noGrp="1"/>
          </p:cNvSpPr>
          <p:nvPr>
            <p:ph type="ctrTitle"/>
          </p:nvPr>
        </p:nvSpPr>
        <p:spPr>
          <a:xfrm>
            <a:off x="680321" y="2063262"/>
            <a:ext cx="3739279" cy="2661052"/>
          </a:xfrm>
        </p:spPr>
        <p:txBody>
          <a:bodyPr vert="horz" lIns="91440" tIns="45720" rIns="91440" bIns="45720" rtlCol="0" anchor="ctr">
            <a:normAutofit/>
          </a:bodyPr>
          <a:lstStyle/>
          <a:p>
            <a:r>
              <a:rPr lang="en-US" sz="4400">
                <a:solidFill>
                  <a:srgbClr val="FFFFFF"/>
                </a:solidFill>
              </a:rPr>
              <a:t>BMSW4011 – Managing Enterprise</a:t>
            </a:r>
          </a:p>
        </p:txBody>
      </p:sp>
      <p:sp>
        <p:nvSpPr>
          <p:cNvPr id="3" name="Subtitle 2">
            <a:extLst>
              <a:ext uri="{FF2B5EF4-FFF2-40B4-BE49-F238E27FC236}">
                <a16:creationId xmlns:a16="http://schemas.microsoft.com/office/drawing/2014/main" id="{85FF638B-0519-77EC-EF05-CCF8EA3106B5}"/>
              </a:ext>
            </a:extLst>
          </p:cNvPr>
          <p:cNvSpPr>
            <a:spLocks noGrp="1"/>
          </p:cNvSpPr>
          <p:nvPr>
            <p:ph type="subTitle" idx="1"/>
          </p:nvPr>
        </p:nvSpPr>
        <p:spPr>
          <a:xfrm>
            <a:off x="5287995" y="661106"/>
            <a:ext cx="6257362" cy="5503101"/>
          </a:xfrm>
        </p:spPr>
        <p:txBody>
          <a:bodyPr vert="horz" lIns="91440" tIns="45720" rIns="91440" bIns="45720" rtlCol="0" anchor="ctr">
            <a:normAutofit/>
          </a:bodyPr>
          <a:lstStyle/>
          <a:p>
            <a:pPr marL="0" marR="0" indent="-228600" algn="l">
              <a:spcAft>
                <a:spcPts val="1000"/>
              </a:spcAft>
              <a:buFont typeface="Arial" panose="020B0604020202020204" pitchFamily="34" charset="0"/>
              <a:buChar char="•"/>
            </a:pPr>
            <a:r>
              <a:rPr lang="en-US" b="1">
                <a:solidFill>
                  <a:srgbClr val="FFFFFF"/>
                </a:solidFill>
                <a:effectLst/>
              </a:rPr>
              <a:t>Student name: Florina Dinitica</a:t>
            </a:r>
            <a:endParaRPr lang="en-US">
              <a:solidFill>
                <a:srgbClr val="FFFFFF"/>
              </a:solidFill>
              <a:effectLst/>
            </a:endParaRPr>
          </a:p>
          <a:p>
            <a:pPr marL="0" marR="0" indent="-228600" algn="l">
              <a:spcAft>
                <a:spcPts val="1000"/>
              </a:spcAft>
              <a:buFont typeface="Arial" panose="020B0604020202020204" pitchFamily="34" charset="0"/>
              <a:buChar char="•"/>
            </a:pPr>
            <a:r>
              <a:rPr lang="en-US" b="1">
                <a:solidFill>
                  <a:srgbClr val="FFFFFF"/>
                </a:solidFill>
                <a:effectLst/>
              </a:rPr>
              <a:t>Student number: 2321857</a:t>
            </a:r>
          </a:p>
          <a:p>
            <a:pPr marL="0" marR="0" indent="-228600" algn="l">
              <a:spcAft>
                <a:spcPts val="1000"/>
              </a:spcAft>
              <a:buFont typeface="Arial" panose="020B0604020202020204" pitchFamily="34" charset="0"/>
              <a:buChar char="•"/>
            </a:pPr>
            <a:r>
              <a:rPr lang="en-US" b="1">
                <a:solidFill>
                  <a:srgbClr val="FFFFFF"/>
                </a:solidFill>
                <a:effectLst/>
              </a:rPr>
              <a:t>Date:02.12.2024</a:t>
            </a:r>
          </a:p>
          <a:p>
            <a:pPr indent="-228600" algn="l">
              <a:buFont typeface="Arial" panose="020B0604020202020204" pitchFamily="34" charset="0"/>
              <a:buChar char="•"/>
            </a:pPr>
            <a:endParaRPr lang="en-US">
              <a:solidFill>
                <a:srgbClr val="FFFFFF"/>
              </a:solidFill>
            </a:endParaRPr>
          </a:p>
        </p:txBody>
      </p:sp>
    </p:spTree>
    <p:extLst>
      <p:ext uri="{BB962C8B-B14F-4D97-AF65-F5344CB8AC3E}">
        <p14:creationId xmlns:p14="http://schemas.microsoft.com/office/powerpoint/2010/main" val="1446733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740BD-543B-45C5-B63F-A104E44F13EA}"/>
              </a:ext>
            </a:extLst>
          </p:cNvPr>
          <p:cNvSpPr>
            <a:spLocks noGrp="1"/>
          </p:cNvSpPr>
          <p:nvPr>
            <p:ph type="title"/>
          </p:nvPr>
        </p:nvSpPr>
        <p:spPr/>
        <p:txBody>
          <a:bodyPr>
            <a:normAutofit/>
          </a:bodyPr>
          <a:lstStyle/>
          <a:p>
            <a:r>
              <a:rPr lang="en-IN" dirty="0"/>
              <a:t>Presentation overview</a:t>
            </a:r>
          </a:p>
        </p:txBody>
      </p:sp>
      <p:graphicFrame>
        <p:nvGraphicFramePr>
          <p:cNvPr id="47" name="Content Placeholder 2">
            <a:extLst>
              <a:ext uri="{FF2B5EF4-FFF2-40B4-BE49-F238E27FC236}">
                <a16:creationId xmlns:a16="http://schemas.microsoft.com/office/drawing/2014/main" id="{68D29956-CC2E-232F-39E6-31450BC56411}"/>
              </a:ext>
            </a:extLst>
          </p:cNvPr>
          <p:cNvGraphicFramePr>
            <a:graphicFrameLocks noGrp="1"/>
          </p:cNvGraphicFramePr>
          <p:nvPr>
            <p:ph idx="1"/>
            <p:extLst>
              <p:ext uri="{D42A27DB-BD31-4B8C-83A1-F6EECF244321}">
                <p14:modId xmlns:p14="http://schemas.microsoft.com/office/powerpoint/2010/main" val="596532044"/>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2273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12AC83-22F0-44D1-B41F-5FF2304A1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A9B3369-20B8-495A-B857-05C117B589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053743EE-5C98-4818-927C-F0CA00C3C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A832B64A-5DE3-4CF7-93BD-E4EEFDC83D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0" name="Rectangle 19">
            <a:extLst>
              <a:ext uri="{FF2B5EF4-FFF2-40B4-BE49-F238E27FC236}">
                <a16:creationId xmlns:a16="http://schemas.microsoft.com/office/drawing/2014/main" id="{60D20CA5-592A-495C-845B-170F147EC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FB131AE-3C4A-3590-201E-CF2D60162D3C}"/>
              </a:ext>
            </a:extLst>
          </p:cNvPr>
          <p:cNvSpPr>
            <a:spLocks noGrp="1"/>
          </p:cNvSpPr>
          <p:nvPr>
            <p:ph type="title"/>
          </p:nvPr>
        </p:nvSpPr>
        <p:spPr>
          <a:xfrm>
            <a:off x="680321" y="2063262"/>
            <a:ext cx="3739279" cy="2661052"/>
          </a:xfrm>
        </p:spPr>
        <p:txBody>
          <a:bodyPr>
            <a:normAutofit/>
          </a:bodyPr>
          <a:lstStyle/>
          <a:p>
            <a:pPr algn="r"/>
            <a:r>
              <a:rPr lang="en-GB" sz="4400"/>
              <a:t>Service description</a:t>
            </a:r>
          </a:p>
        </p:txBody>
      </p:sp>
      <p:graphicFrame>
        <p:nvGraphicFramePr>
          <p:cNvPr id="7" name="Content Placeholder 4">
            <a:extLst>
              <a:ext uri="{FF2B5EF4-FFF2-40B4-BE49-F238E27FC236}">
                <a16:creationId xmlns:a16="http://schemas.microsoft.com/office/drawing/2014/main" id="{036B491F-EB77-960B-A1CF-5A56F7D545E6}"/>
              </a:ext>
            </a:extLst>
          </p:cNvPr>
          <p:cNvGraphicFramePr>
            <a:graphicFrameLocks noGrp="1"/>
          </p:cNvGraphicFramePr>
          <p:nvPr>
            <p:ph idx="1"/>
            <p:extLst>
              <p:ext uri="{D42A27DB-BD31-4B8C-83A1-F6EECF244321}">
                <p14:modId xmlns:p14="http://schemas.microsoft.com/office/powerpoint/2010/main" val="1787658503"/>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1105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1B6D7-441B-5D7A-C25C-DE84A05282B8}"/>
              </a:ext>
            </a:extLst>
          </p:cNvPr>
          <p:cNvSpPr>
            <a:spLocks noGrp="1"/>
          </p:cNvSpPr>
          <p:nvPr>
            <p:ph type="title"/>
          </p:nvPr>
        </p:nvSpPr>
        <p:spPr>
          <a:xfrm>
            <a:off x="680321" y="753228"/>
            <a:ext cx="9613861" cy="1080938"/>
          </a:xfrm>
        </p:spPr>
        <p:txBody>
          <a:bodyPr>
            <a:normAutofit/>
          </a:bodyPr>
          <a:lstStyle/>
          <a:p>
            <a:r>
              <a:rPr lang="en-GB"/>
              <a:t>Service description</a:t>
            </a:r>
          </a:p>
        </p:txBody>
      </p:sp>
      <p:graphicFrame>
        <p:nvGraphicFramePr>
          <p:cNvPr id="7" name="Content Placeholder 2">
            <a:extLst>
              <a:ext uri="{FF2B5EF4-FFF2-40B4-BE49-F238E27FC236}">
                <a16:creationId xmlns:a16="http://schemas.microsoft.com/office/drawing/2014/main" id="{E3AF053B-FD4F-DB75-0D58-37B24CEDF26C}"/>
              </a:ext>
            </a:extLst>
          </p:cNvPr>
          <p:cNvGraphicFramePr>
            <a:graphicFrameLocks noGrp="1"/>
          </p:cNvGraphicFramePr>
          <p:nvPr>
            <p:ph idx="1"/>
            <p:extLst>
              <p:ext uri="{D42A27DB-BD31-4B8C-83A1-F6EECF244321}">
                <p14:modId xmlns:p14="http://schemas.microsoft.com/office/powerpoint/2010/main" val="208797054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2206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3449F-C731-617D-3972-9E75FA7F6571}"/>
              </a:ext>
            </a:extLst>
          </p:cNvPr>
          <p:cNvSpPr>
            <a:spLocks noGrp="1"/>
          </p:cNvSpPr>
          <p:nvPr>
            <p:ph type="title"/>
          </p:nvPr>
        </p:nvSpPr>
        <p:spPr/>
        <p:txBody>
          <a:bodyPr>
            <a:normAutofit/>
          </a:bodyPr>
          <a:lstStyle/>
          <a:p>
            <a:r>
              <a:rPr lang="en-GB" dirty="0"/>
              <a:t>Mission, Aim, USP</a:t>
            </a:r>
          </a:p>
        </p:txBody>
      </p:sp>
      <p:graphicFrame>
        <p:nvGraphicFramePr>
          <p:cNvPr id="9" name="Content Placeholder 2">
            <a:extLst>
              <a:ext uri="{FF2B5EF4-FFF2-40B4-BE49-F238E27FC236}">
                <a16:creationId xmlns:a16="http://schemas.microsoft.com/office/drawing/2014/main" id="{6B92EE9B-5EB8-0E90-5290-7CE1BA7A979F}"/>
              </a:ext>
            </a:extLst>
          </p:cNvPr>
          <p:cNvGraphicFramePr>
            <a:graphicFrameLocks noGrp="1"/>
          </p:cNvGraphicFramePr>
          <p:nvPr>
            <p:ph idx="1"/>
            <p:extLst>
              <p:ext uri="{D42A27DB-BD31-4B8C-83A1-F6EECF244321}">
                <p14:modId xmlns:p14="http://schemas.microsoft.com/office/powerpoint/2010/main" val="3272728758"/>
              </p:ext>
            </p:extLst>
          </p:nvPr>
        </p:nvGraphicFramePr>
        <p:xfrm>
          <a:off x="680321" y="2336873"/>
          <a:ext cx="726052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1B5BCB7D-47C9-891D-BB9B-3B0B3BB2EC51}"/>
              </a:ext>
            </a:extLst>
          </p:cNvPr>
          <p:cNvPicPr>
            <a:picLocks noChangeAspect="1"/>
          </p:cNvPicPr>
          <p:nvPr/>
        </p:nvPicPr>
        <p:blipFill>
          <a:blip r:embed="rId8"/>
          <a:stretch>
            <a:fillRect/>
          </a:stretch>
        </p:blipFill>
        <p:spPr>
          <a:xfrm>
            <a:off x="8581463" y="2715812"/>
            <a:ext cx="2705958" cy="2308023"/>
          </a:xfrm>
          <a:prstGeom prst="rect">
            <a:avLst/>
          </a:prstGeom>
          <a:ln>
            <a:solidFill>
              <a:schemeClr val="accent1"/>
            </a:solidFill>
          </a:ln>
        </p:spPr>
      </p:pic>
      <p:sp>
        <p:nvSpPr>
          <p:cNvPr id="4" name="TextBox 3">
            <a:extLst>
              <a:ext uri="{FF2B5EF4-FFF2-40B4-BE49-F238E27FC236}">
                <a16:creationId xmlns:a16="http://schemas.microsoft.com/office/drawing/2014/main" id="{B264C4DD-603A-29C5-2852-E4101E02349A}"/>
              </a:ext>
            </a:extLst>
          </p:cNvPr>
          <p:cNvSpPr txBox="1"/>
          <p:nvPr/>
        </p:nvSpPr>
        <p:spPr>
          <a:xfrm>
            <a:off x="8706803" y="5093567"/>
            <a:ext cx="6097904" cy="369332"/>
          </a:xfrm>
          <a:prstGeom prst="rect">
            <a:avLst/>
          </a:prstGeom>
          <a:noFill/>
        </p:spPr>
        <p:txBody>
          <a:bodyPr wrap="square">
            <a:spAutoFit/>
          </a:bodyPr>
          <a:lstStyle/>
          <a:p>
            <a:r>
              <a:rPr lang="en-IN" dirty="0">
                <a:latin typeface="Times New Roman" panose="02020603050405020304" pitchFamily="18" charset="0"/>
                <a:cs typeface="Times New Roman" panose="02020603050405020304" pitchFamily="18" charset="0"/>
              </a:rPr>
              <a:t>Barringer &amp; Ireland, 2022</a:t>
            </a:r>
          </a:p>
        </p:txBody>
      </p:sp>
    </p:spTree>
    <p:extLst>
      <p:ext uri="{BB962C8B-B14F-4D97-AF65-F5344CB8AC3E}">
        <p14:creationId xmlns:p14="http://schemas.microsoft.com/office/powerpoint/2010/main" val="815130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E1DD9-904F-06BF-E476-FDC3C3611F4B}"/>
              </a:ext>
            </a:extLst>
          </p:cNvPr>
          <p:cNvSpPr>
            <a:spLocks noGrp="1"/>
          </p:cNvSpPr>
          <p:nvPr>
            <p:ph type="title"/>
          </p:nvPr>
        </p:nvSpPr>
        <p:spPr>
          <a:xfrm>
            <a:off x="680321" y="753228"/>
            <a:ext cx="9613861" cy="1080938"/>
          </a:xfrm>
        </p:spPr>
        <p:txBody>
          <a:bodyPr>
            <a:normAutofit/>
          </a:bodyPr>
          <a:lstStyle/>
          <a:p>
            <a:r>
              <a:rPr lang="en-GB"/>
              <a:t>Objectives</a:t>
            </a:r>
          </a:p>
        </p:txBody>
      </p:sp>
      <p:graphicFrame>
        <p:nvGraphicFramePr>
          <p:cNvPr id="5" name="Content Placeholder 2">
            <a:extLst>
              <a:ext uri="{FF2B5EF4-FFF2-40B4-BE49-F238E27FC236}">
                <a16:creationId xmlns:a16="http://schemas.microsoft.com/office/drawing/2014/main" id="{249AEC01-8B46-DF67-68D2-F726366AC11E}"/>
              </a:ext>
            </a:extLst>
          </p:cNvPr>
          <p:cNvGraphicFramePr>
            <a:graphicFrameLocks noGrp="1"/>
          </p:cNvGraphicFramePr>
          <p:nvPr>
            <p:ph idx="1"/>
            <p:extLst>
              <p:ext uri="{D42A27DB-BD31-4B8C-83A1-F6EECF244321}">
                <p14:modId xmlns:p14="http://schemas.microsoft.com/office/powerpoint/2010/main" val="147541440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0785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3E41-EB84-6E5A-18F6-06AB6ED9C2D8}"/>
              </a:ext>
            </a:extLst>
          </p:cNvPr>
          <p:cNvSpPr>
            <a:spLocks noGrp="1"/>
          </p:cNvSpPr>
          <p:nvPr>
            <p:ph type="title"/>
          </p:nvPr>
        </p:nvSpPr>
        <p:spPr>
          <a:xfrm>
            <a:off x="680321" y="2063262"/>
            <a:ext cx="3739279" cy="2661052"/>
          </a:xfrm>
        </p:spPr>
        <p:txBody>
          <a:bodyPr>
            <a:normAutofit/>
          </a:bodyPr>
          <a:lstStyle/>
          <a:p>
            <a:pPr algn="r"/>
            <a:r>
              <a:rPr lang="en-GB" sz="4400"/>
              <a:t>Legal Structure</a:t>
            </a:r>
          </a:p>
        </p:txBody>
      </p:sp>
      <p:graphicFrame>
        <p:nvGraphicFramePr>
          <p:cNvPr id="7" name="Content Placeholder 2">
            <a:extLst>
              <a:ext uri="{FF2B5EF4-FFF2-40B4-BE49-F238E27FC236}">
                <a16:creationId xmlns:a16="http://schemas.microsoft.com/office/drawing/2014/main" id="{A4E0A7F0-7ECC-76BF-45E5-C582BE4D7FED}"/>
              </a:ext>
            </a:extLst>
          </p:cNvPr>
          <p:cNvGraphicFramePr>
            <a:graphicFrameLocks noGrp="1"/>
          </p:cNvGraphicFramePr>
          <p:nvPr>
            <p:ph idx="1"/>
            <p:extLst>
              <p:ext uri="{D42A27DB-BD31-4B8C-83A1-F6EECF244321}">
                <p14:modId xmlns:p14="http://schemas.microsoft.com/office/powerpoint/2010/main" val="4030414644"/>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3019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AF963-5090-623C-E449-BD12EAA26EC2}"/>
              </a:ext>
            </a:extLst>
          </p:cNvPr>
          <p:cNvSpPr>
            <a:spLocks noGrp="1"/>
          </p:cNvSpPr>
          <p:nvPr>
            <p:ph type="title"/>
          </p:nvPr>
        </p:nvSpPr>
        <p:spPr/>
        <p:txBody>
          <a:bodyPr/>
          <a:lstStyle/>
          <a:p>
            <a:r>
              <a:rPr lang="en-GB" dirty="0"/>
              <a:t>Location and Target Market</a:t>
            </a:r>
          </a:p>
        </p:txBody>
      </p:sp>
      <p:sp>
        <p:nvSpPr>
          <p:cNvPr id="3" name="Content Placeholder 2">
            <a:extLst>
              <a:ext uri="{FF2B5EF4-FFF2-40B4-BE49-F238E27FC236}">
                <a16:creationId xmlns:a16="http://schemas.microsoft.com/office/drawing/2014/main" id="{E6DF341B-5BF9-269A-B890-ACD4FFF42588}"/>
              </a:ext>
            </a:extLst>
          </p:cNvPr>
          <p:cNvSpPr>
            <a:spLocks noGrp="1"/>
          </p:cNvSpPr>
          <p:nvPr>
            <p:ph idx="1"/>
          </p:nvPr>
        </p:nvSpPr>
        <p:spPr>
          <a:xfrm>
            <a:off x="680321" y="2336873"/>
            <a:ext cx="7440097" cy="3599316"/>
          </a:xfrm>
        </p:spPr>
        <p:txBody>
          <a:bodyPr>
            <a:normAutofit/>
          </a:bodyPr>
          <a:lstStyle/>
          <a:p>
            <a:pPr algn="just">
              <a:lnSpc>
                <a:spcPct val="115000"/>
              </a:lnSpc>
            </a:pPr>
            <a:r>
              <a:rPr lang="en-GB" u="sng" dirty="0">
                <a:effectLst/>
                <a:latin typeface="Times New Roman" panose="02020603050405020304" pitchFamily="18" charset="0"/>
                <a:ea typeface="Calibri" panose="020F0502020204030204" pitchFamily="34" charset="0"/>
                <a:cs typeface="Times New Roman" panose="02020603050405020304" pitchFamily="18" charset="0"/>
              </a:rPr>
              <a:t>Target Market</a:t>
            </a:r>
            <a:r>
              <a:rPr lang="en-GB" dirty="0">
                <a:effectLst/>
                <a:latin typeface="Times New Roman" panose="02020603050405020304" pitchFamily="18" charset="0"/>
                <a:ea typeface="Calibri" panose="020F0502020204030204" pitchFamily="34" charset="0"/>
                <a:cs typeface="Times New Roman" panose="02020603050405020304" pitchFamily="18" charset="0"/>
              </a:rPr>
              <a:t> - Households that have pets as well as children with health-conscious needs</a:t>
            </a:r>
          </a:p>
          <a:p>
            <a:pPr algn="just">
              <a:lnSpc>
                <a:spcPct val="115000"/>
              </a:lnSpc>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pPr>
            <a:r>
              <a:rPr lang="en-GB" u="sng" dirty="0">
                <a:effectLst/>
                <a:latin typeface="Times New Roman" panose="02020603050405020304" pitchFamily="18" charset="0"/>
                <a:ea typeface="Calibri" panose="020F0502020204030204" pitchFamily="34" charset="0"/>
                <a:cs typeface="Times New Roman" panose="02020603050405020304" pitchFamily="18" charset="0"/>
              </a:rPr>
              <a:t>Location</a:t>
            </a:r>
            <a:r>
              <a:rPr lang="en-GB" dirty="0">
                <a:effectLst/>
                <a:latin typeface="Times New Roman" panose="02020603050405020304" pitchFamily="18" charset="0"/>
                <a:ea typeface="Calibri" panose="020F0502020204030204" pitchFamily="34" charset="0"/>
                <a:cs typeface="Times New Roman" panose="02020603050405020304" pitchFamily="18" charset="0"/>
              </a:rPr>
              <a:t> - </a:t>
            </a:r>
            <a:r>
              <a:rPr lang="en-GB" b="1" dirty="0" err="1">
                <a:effectLst/>
                <a:latin typeface="Times New Roman" panose="02020603050405020304" pitchFamily="18" charset="0"/>
                <a:ea typeface="Calibri" panose="020F0502020204030204" pitchFamily="34" charset="0"/>
                <a:cs typeface="Times New Roman" panose="02020603050405020304" pitchFamily="18" charset="0"/>
              </a:rPr>
              <a:t>Cwmtillery</a:t>
            </a:r>
            <a:r>
              <a:rPr lang="en-GB" b="1" dirty="0">
                <a:effectLst/>
                <a:latin typeface="Times New Roman" panose="02020603050405020304" pitchFamily="18" charset="0"/>
                <a:ea typeface="Calibri" panose="020F0502020204030204" pitchFamily="34" charset="0"/>
                <a:cs typeface="Times New Roman" panose="02020603050405020304" pitchFamily="18" charset="0"/>
              </a:rPr>
              <a:t> Industrial Estate</a:t>
            </a:r>
          </a:p>
          <a:p>
            <a:pPr marL="0" lvl="0" indent="0" algn="just">
              <a:lnSpc>
                <a:spcPct val="115000"/>
              </a:lnSpc>
              <a:buNone/>
            </a:pP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1378F684-0E2B-730A-0D49-ED8F921AF16F}"/>
              </a:ext>
            </a:extLst>
          </p:cNvPr>
          <p:cNvPicPr>
            <a:picLocks noChangeAspect="1"/>
          </p:cNvPicPr>
          <p:nvPr/>
        </p:nvPicPr>
        <p:blipFill>
          <a:blip r:embed="rId3"/>
          <a:stretch>
            <a:fillRect/>
          </a:stretch>
        </p:blipFill>
        <p:spPr>
          <a:xfrm>
            <a:off x="6401486" y="3636395"/>
            <a:ext cx="5607634" cy="2774880"/>
          </a:xfrm>
          <a:prstGeom prst="rect">
            <a:avLst/>
          </a:prstGeom>
          <a:ln>
            <a:solidFill>
              <a:schemeClr val="accent1"/>
            </a:solidFill>
          </a:ln>
        </p:spPr>
      </p:pic>
    </p:spTree>
    <p:extLst>
      <p:ext uri="{BB962C8B-B14F-4D97-AF65-F5344CB8AC3E}">
        <p14:creationId xmlns:p14="http://schemas.microsoft.com/office/powerpoint/2010/main" val="33307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0ADFA-23C8-4AB4-0643-14467AB8A9F8}"/>
              </a:ext>
            </a:extLst>
          </p:cNvPr>
          <p:cNvSpPr>
            <a:spLocks noGrp="1"/>
          </p:cNvSpPr>
          <p:nvPr>
            <p:ph type="title"/>
          </p:nvPr>
        </p:nvSpPr>
        <p:spPr>
          <a:xfrm>
            <a:off x="680321" y="2063262"/>
            <a:ext cx="3739279" cy="2661052"/>
          </a:xfrm>
        </p:spPr>
        <p:txBody>
          <a:bodyPr>
            <a:normAutofit/>
          </a:bodyPr>
          <a:lstStyle/>
          <a:p>
            <a:pPr algn="r"/>
            <a:r>
              <a:rPr lang="en-GB" sz="4400"/>
              <a:t>Marketing and Branding</a:t>
            </a:r>
          </a:p>
        </p:txBody>
      </p:sp>
      <p:graphicFrame>
        <p:nvGraphicFramePr>
          <p:cNvPr id="28" name="Content Placeholder 2">
            <a:extLst>
              <a:ext uri="{FF2B5EF4-FFF2-40B4-BE49-F238E27FC236}">
                <a16:creationId xmlns:a16="http://schemas.microsoft.com/office/drawing/2014/main" id="{3704815A-E3BF-E309-3ED0-F6C96AAE090C}"/>
              </a:ext>
            </a:extLst>
          </p:cNvPr>
          <p:cNvGraphicFramePr>
            <a:graphicFrameLocks noGrp="1"/>
          </p:cNvGraphicFramePr>
          <p:nvPr>
            <p:ph idx="1"/>
            <p:extLst>
              <p:ext uri="{D42A27DB-BD31-4B8C-83A1-F6EECF244321}">
                <p14:modId xmlns:p14="http://schemas.microsoft.com/office/powerpoint/2010/main" val="369914645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9403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CAACF-762A-5182-7640-4718842B7A77}"/>
              </a:ext>
            </a:extLst>
          </p:cNvPr>
          <p:cNvSpPr>
            <a:spLocks noGrp="1"/>
          </p:cNvSpPr>
          <p:nvPr>
            <p:ph type="title"/>
          </p:nvPr>
        </p:nvSpPr>
        <p:spPr/>
        <p:txBody>
          <a:bodyPr>
            <a:normAutofit/>
          </a:bodyPr>
          <a:lstStyle/>
          <a:p>
            <a:r>
              <a:rPr lang="en-US"/>
              <a:t>Marketing Examples for Pure Eco Cleaners</a:t>
            </a:r>
            <a:endParaRPr lang="en-GB" dirty="0"/>
          </a:p>
        </p:txBody>
      </p:sp>
      <p:sp>
        <p:nvSpPr>
          <p:cNvPr id="3" name="Content Placeholder 2">
            <a:extLst>
              <a:ext uri="{FF2B5EF4-FFF2-40B4-BE49-F238E27FC236}">
                <a16:creationId xmlns:a16="http://schemas.microsoft.com/office/drawing/2014/main" id="{6735E94B-14D4-5EF8-51AF-C73EB73032D0}"/>
              </a:ext>
            </a:extLst>
          </p:cNvPr>
          <p:cNvSpPr>
            <a:spLocks noGrp="1"/>
          </p:cNvSpPr>
          <p:nvPr>
            <p:ph idx="1"/>
          </p:nvPr>
        </p:nvSpPr>
        <p:spPr>
          <a:xfrm>
            <a:off x="680321" y="2336873"/>
            <a:ext cx="5211977" cy="3599316"/>
          </a:xfrm>
        </p:spPr>
        <p:txBody>
          <a:bodyPr>
            <a:normAutofit/>
          </a:bodyPr>
          <a:lstStyle/>
          <a:p>
            <a:pPr marL="342900" lvl="0" indent="-342900">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business card will display the name of the business along with contact details and the mission</a:t>
            </a:r>
          </a:p>
          <a:p>
            <a:pPr marL="342900" lvl="0" indent="-342900">
              <a:buFont typeface="Symbol" panose="05050102010706020507" pitchFamily="18" charset="2"/>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Flyers will highlight the ecofriendly graphics as well as description of services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Ratten</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2023)</a:t>
            </a:r>
          </a:p>
          <a:p>
            <a:pPr marL="342900" lvl="0" indent="-342900">
              <a:buFont typeface="Symbol" panose="05050102010706020507" pitchFamily="18" charset="2"/>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Instagram posts will feature before and after images of cleaning transformation</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2000" dirty="0"/>
          </a:p>
        </p:txBody>
      </p:sp>
      <p:pic>
        <p:nvPicPr>
          <p:cNvPr id="7" name="Picture 6">
            <a:extLst>
              <a:ext uri="{FF2B5EF4-FFF2-40B4-BE49-F238E27FC236}">
                <a16:creationId xmlns:a16="http://schemas.microsoft.com/office/drawing/2014/main" id="{A6ADBB03-E96B-38FB-F1D3-1AFA5CFB3FF0}"/>
              </a:ext>
            </a:extLst>
          </p:cNvPr>
          <p:cNvPicPr>
            <a:picLocks noChangeAspect="1"/>
          </p:cNvPicPr>
          <p:nvPr/>
        </p:nvPicPr>
        <p:blipFill>
          <a:blip r:embed="rId3"/>
          <a:srcRect l="8340" r="16832"/>
          <a:stretch/>
        </p:blipFill>
        <p:spPr>
          <a:xfrm>
            <a:off x="6317103" y="2336872"/>
            <a:ext cx="2692907" cy="3598789"/>
          </a:xfrm>
          <a:prstGeom prst="rect">
            <a:avLst/>
          </a:prstGeom>
          <a:ln>
            <a:noFill/>
          </a:ln>
          <a:effectLst>
            <a:outerShdw blurRad="76200" dist="63500" dir="5040000" algn="tl" rotWithShape="0">
              <a:srgbClr val="000000">
                <a:alpha val="41000"/>
              </a:srgbClr>
            </a:outerShdw>
          </a:effectLst>
        </p:spPr>
      </p:pic>
      <p:pic>
        <p:nvPicPr>
          <p:cNvPr id="6" name="Picture 5">
            <a:extLst>
              <a:ext uri="{FF2B5EF4-FFF2-40B4-BE49-F238E27FC236}">
                <a16:creationId xmlns:a16="http://schemas.microsoft.com/office/drawing/2014/main" id="{46FFE637-3F30-E83C-B718-1BAAFE8E71F0}"/>
              </a:ext>
            </a:extLst>
          </p:cNvPr>
          <p:cNvPicPr>
            <a:picLocks noChangeAspect="1"/>
          </p:cNvPicPr>
          <p:nvPr/>
        </p:nvPicPr>
        <p:blipFill>
          <a:blip r:embed="rId4"/>
          <a:srcRect l="16366" r="8806"/>
          <a:stretch/>
        </p:blipFill>
        <p:spPr>
          <a:xfrm>
            <a:off x="9209664" y="2336872"/>
            <a:ext cx="2692907" cy="3598789"/>
          </a:xfrm>
          <a:prstGeom prst="rect">
            <a:avLst/>
          </a:prstGeom>
          <a:ln>
            <a:noFill/>
          </a:ln>
          <a:effectLst>
            <a:outerShdw blurRad="76200" dist="63500" dir="5040000" algn="tl" rotWithShape="0">
              <a:srgbClr val="000000">
                <a:alpha val="41000"/>
              </a:srgbClr>
            </a:outerShdw>
          </a:effectLst>
        </p:spPr>
      </p:pic>
      <p:sp>
        <p:nvSpPr>
          <p:cNvPr id="4" name="TextBox 3">
            <a:extLst>
              <a:ext uri="{FF2B5EF4-FFF2-40B4-BE49-F238E27FC236}">
                <a16:creationId xmlns:a16="http://schemas.microsoft.com/office/drawing/2014/main" id="{7D107617-0BA7-3779-2F2D-9028F09C05C4}"/>
              </a:ext>
            </a:extLst>
          </p:cNvPr>
          <p:cNvSpPr txBox="1"/>
          <p:nvPr/>
        </p:nvSpPr>
        <p:spPr>
          <a:xfrm>
            <a:off x="8379625" y="6291051"/>
            <a:ext cx="6264105" cy="369332"/>
          </a:xfrm>
          <a:prstGeom prst="rect">
            <a:avLst/>
          </a:prstGeom>
          <a:noFill/>
        </p:spPr>
        <p:txBody>
          <a:bodyPr wrap="square">
            <a:spAutoFit/>
          </a:bodyPr>
          <a:lstStyle/>
          <a:p>
            <a:pPr>
              <a:spcAft>
                <a:spcPts val="600"/>
              </a:spcAft>
            </a:pPr>
            <a:r>
              <a:rPr lang="en-US">
                <a:latin typeface="Times New Roman" panose="02020603050405020304" pitchFamily="18" charset="0"/>
                <a:cs typeface="Times New Roman" panose="02020603050405020304" pitchFamily="18" charset="0"/>
              </a:rPr>
              <a:t>Created</a:t>
            </a:r>
            <a:endParaRPr lang="en-IN">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5070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728D-8B34-3F5B-4447-2411ACCD92DB}"/>
              </a:ext>
            </a:extLst>
          </p:cNvPr>
          <p:cNvSpPr>
            <a:spLocks noGrp="1"/>
          </p:cNvSpPr>
          <p:nvPr>
            <p:ph type="title"/>
          </p:nvPr>
        </p:nvSpPr>
        <p:spPr/>
        <p:txBody>
          <a:bodyPr/>
          <a:lstStyle/>
          <a:p>
            <a:r>
              <a:rPr lang="en-GB" dirty="0"/>
              <a:t>HR Strategy</a:t>
            </a:r>
          </a:p>
        </p:txBody>
      </p:sp>
      <p:sp>
        <p:nvSpPr>
          <p:cNvPr id="3" name="Content Placeholder 2">
            <a:extLst>
              <a:ext uri="{FF2B5EF4-FFF2-40B4-BE49-F238E27FC236}">
                <a16:creationId xmlns:a16="http://schemas.microsoft.com/office/drawing/2014/main" id="{E9B0D819-6073-18D2-0B80-21ED798E61DB}"/>
              </a:ext>
            </a:extLst>
          </p:cNvPr>
          <p:cNvSpPr>
            <a:spLocks noGrp="1"/>
          </p:cNvSpPr>
          <p:nvPr>
            <p:ph idx="1"/>
          </p:nvPr>
        </p:nvSpPr>
        <p:spPr>
          <a:xfrm>
            <a:off x="680321" y="2336873"/>
            <a:ext cx="7453745" cy="3599316"/>
          </a:xfrm>
        </p:spPr>
        <p:txBody>
          <a:bodyPr>
            <a:normAutofit fontScale="85000" lnSpcReduction="10000"/>
          </a:bodyPr>
          <a:lstStyle/>
          <a:p>
            <a:pPr marL="342900" lvl="0" indent="-342900" algn="just">
              <a:lnSpc>
                <a:spcPct val="115000"/>
              </a:lnSpc>
              <a:buFont typeface="Symbol" panose="05050102010706020507" pitchFamily="18" charset="2"/>
              <a:buChar char=""/>
            </a:pPr>
            <a:r>
              <a:rPr lang="en-GB" sz="2600" u="sng" dirty="0">
                <a:effectLst/>
                <a:latin typeface="Times New Roman" panose="02020603050405020304" pitchFamily="18" charset="0"/>
                <a:ea typeface="Calibri" panose="020F0502020204030204" pitchFamily="34" charset="0"/>
                <a:cs typeface="Times New Roman" panose="02020603050405020304" pitchFamily="18" charset="0"/>
              </a:rPr>
              <a:t>Staffing requirement</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 Two experienced part time cleaners </a:t>
            </a:r>
          </a:p>
          <a:p>
            <a:pPr marL="342900" lvl="0" indent="-342900" algn="just">
              <a:lnSpc>
                <a:spcPct val="115000"/>
              </a:lnSpc>
              <a:buFont typeface="Symbol" panose="05050102010706020507" pitchFamily="18" charset="2"/>
              <a:buChar char=""/>
            </a:pPr>
            <a:endParaRPr lang="en-IN" sz="2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2600" u="sng" dirty="0">
                <a:effectLst/>
                <a:latin typeface="Times New Roman" panose="02020603050405020304" pitchFamily="18" charset="0"/>
                <a:ea typeface="Calibri" panose="020F0502020204030204" pitchFamily="34" charset="0"/>
                <a:cs typeface="Times New Roman" panose="02020603050405020304" pitchFamily="18" charset="0"/>
              </a:rPr>
              <a:t>Training</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 Eco friendly techniques will be used along with customer service knowledge (</a:t>
            </a:r>
            <a:r>
              <a:rPr lang="en-GB" sz="2600" kern="0" dirty="0">
                <a:effectLst/>
                <a:latin typeface="Times New Roman" panose="02020603050405020304" pitchFamily="18" charset="0"/>
                <a:ea typeface="Calibri" panose="020F0502020204030204" pitchFamily="34" charset="0"/>
              </a:rPr>
              <a:t>Sitaridis and Kitsios, 2024</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15000"/>
              </a:lnSpc>
              <a:buFont typeface="Symbol" panose="05050102010706020507" pitchFamily="18" charset="2"/>
              <a:buChar char=""/>
            </a:pPr>
            <a:endParaRPr lang="en-IN" sz="2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2600" u="sng" dirty="0">
                <a:effectLst/>
                <a:latin typeface="Times New Roman" panose="02020603050405020304" pitchFamily="18" charset="0"/>
                <a:ea typeface="Calibri" panose="020F0502020204030204" pitchFamily="34" charset="0"/>
                <a:cs typeface="Times New Roman" panose="02020603050405020304" pitchFamily="18" charset="0"/>
              </a:rPr>
              <a:t>Retention strategy</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 This will feature performance related bonuses as well as competitive wages and opportunities of development.</a:t>
            </a:r>
            <a:endParaRPr lang="en-IN" sz="2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Graphic 4" descr="Group of people">
            <a:extLst>
              <a:ext uri="{FF2B5EF4-FFF2-40B4-BE49-F238E27FC236}">
                <a16:creationId xmlns:a16="http://schemas.microsoft.com/office/drawing/2014/main" id="{19C39A4B-39F3-1466-D2FA-5F8D5E3FA6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25134" y="2654336"/>
            <a:ext cx="3186545" cy="2964389"/>
          </a:xfrm>
          <a:prstGeom prst="rect">
            <a:avLst/>
          </a:prstGeom>
        </p:spPr>
      </p:pic>
      <p:sp>
        <p:nvSpPr>
          <p:cNvPr id="8" name="TextBox 7">
            <a:extLst>
              <a:ext uri="{FF2B5EF4-FFF2-40B4-BE49-F238E27FC236}">
                <a16:creationId xmlns:a16="http://schemas.microsoft.com/office/drawing/2014/main" id="{8E0ACD72-CA01-BFE9-F77F-747DE0761F43}"/>
              </a:ext>
            </a:extLst>
          </p:cNvPr>
          <p:cNvSpPr txBox="1"/>
          <p:nvPr/>
        </p:nvSpPr>
        <p:spPr>
          <a:xfrm>
            <a:off x="8741093" y="5618725"/>
            <a:ext cx="6097904" cy="369332"/>
          </a:xfrm>
          <a:prstGeom prst="rect">
            <a:avLst/>
          </a:prstGeom>
          <a:noFill/>
        </p:spPr>
        <p:txBody>
          <a:bodyPr wrap="square">
            <a:spAutoFit/>
          </a:bodyPr>
          <a:lstStyle/>
          <a:p>
            <a:r>
              <a:rPr lang="en-IN" dirty="0">
                <a:latin typeface="Times New Roman" panose="02020603050405020304" pitchFamily="18" charset="0"/>
                <a:cs typeface="Times New Roman" panose="02020603050405020304" pitchFamily="18" charset="0"/>
              </a:rPr>
              <a:t>Barringer &amp; Ireland, 2022</a:t>
            </a:r>
          </a:p>
        </p:txBody>
      </p:sp>
    </p:spTree>
    <p:extLst>
      <p:ext uri="{BB962C8B-B14F-4D97-AF65-F5344CB8AC3E}">
        <p14:creationId xmlns:p14="http://schemas.microsoft.com/office/powerpoint/2010/main" val="17958976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25A73-C1C8-9783-EEFB-C2B8C80AFE10}"/>
              </a:ext>
            </a:extLst>
          </p:cNvPr>
          <p:cNvSpPr>
            <a:spLocks noGrp="1"/>
          </p:cNvSpPr>
          <p:nvPr>
            <p:ph type="title"/>
          </p:nvPr>
        </p:nvSpPr>
        <p:spPr/>
        <p:txBody>
          <a:bodyPr/>
          <a:lstStyle/>
          <a:p>
            <a:r>
              <a:rPr lang="en-GB" dirty="0"/>
              <a:t>Financial Overview</a:t>
            </a:r>
          </a:p>
        </p:txBody>
      </p:sp>
      <p:sp>
        <p:nvSpPr>
          <p:cNvPr id="3" name="Content Placeholder 2">
            <a:extLst>
              <a:ext uri="{FF2B5EF4-FFF2-40B4-BE49-F238E27FC236}">
                <a16:creationId xmlns:a16="http://schemas.microsoft.com/office/drawing/2014/main" id="{2554DD23-D45E-A2EF-119E-7AF87956022E}"/>
              </a:ext>
            </a:extLst>
          </p:cNvPr>
          <p:cNvSpPr>
            <a:spLocks noGrp="1"/>
          </p:cNvSpPr>
          <p:nvPr>
            <p:ph idx="1"/>
          </p:nvPr>
        </p:nvSpPr>
        <p:spPr>
          <a:xfrm>
            <a:off x="680322" y="2336873"/>
            <a:ext cx="6921482" cy="3599316"/>
          </a:xfrm>
        </p:spPr>
        <p:txBody>
          <a:bodyPr>
            <a:normAutofit fontScale="92500" lnSpcReduction="20000"/>
          </a:bodyPr>
          <a:lstStyle/>
          <a:p>
            <a:pPr marL="342900" lvl="0" indent="-342900" algn="just">
              <a:lnSpc>
                <a:spcPct val="11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£20,000 worth of initial investment will be required</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projected monthly revenue will be in between 3000 to 4000 pounds as the business expands.</a:t>
            </a:r>
          </a:p>
          <a:p>
            <a:pPr marL="342900" lvl="0" indent="-342900" algn="just">
              <a:lnSpc>
                <a:spcPct val="110000"/>
              </a:lnSpc>
              <a:buFont typeface="Symbol" panose="05050102010706020507" pitchFamily="18" charset="2"/>
              <a:buChar char=""/>
            </a:pP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operating costs will be around 2000 to 3000 pounds per month which will include supplies as well as wages and other operating expenses (</a:t>
            </a:r>
            <a:r>
              <a:rPr lang="en-GB" sz="2200" kern="0" dirty="0">
                <a:effectLst/>
                <a:latin typeface="Times New Roman" panose="02020603050405020304" pitchFamily="18" charset="0"/>
                <a:ea typeface="Calibri" panose="020F0502020204030204" pitchFamily="34" charset="0"/>
              </a:rPr>
              <a:t>Ratten, 2023</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10000"/>
              </a:lnSpc>
              <a:buFont typeface="Symbol" panose="05050102010706020507" pitchFamily="18" charset="2"/>
              <a:buChar char=""/>
            </a:pP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0000"/>
              </a:lnSpc>
              <a:spcAft>
                <a:spcPts val="1000"/>
              </a:spcAft>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expected profit margin goal will be around 25% to 30% per annum</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0000"/>
              </a:lnSpc>
            </a:pPr>
            <a:endParaRPr lang="en-GB" dirty="0"/>
          </a:p>
        </p:txBody>
      </p:sp>
      <p:pic>
        <p:nvPicPr>
          <p:cNvPr id="5" name="Graphic 4" descr="Money">
            <a:extLst>
              <a:ext uri="{FF2B5EF4-FFF2-40B4-BE49-F238E27FC236}">
                <a16:creationId xmlns:a16="http://schemas.microsoft.com/office/drawing/2014/main" id="{2EAEED6C-0D8F-B481-D318-317A0021260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10348" y="2523697"/>
            <a:ext cx="3099181" cy="3099181"/>
          </a:xfrm>
          <a:prstGeom prst="rect">
            <a:avLst/>
          </a:prstGeom>
        </p:spPr>
      </p:pic>
      <p:sp>
        <p:nvSpPr>
          <p:cNvPr id="6" name="TextBox 5">
            <a:extLst>
              <a:ext uri="{FF2B5EF4-FFF2-40B4-BE49-F238E27FC236}">
                <a16:creationId xmlns:a16="http://schemas.microsoft.com/office/drawing/2014/main" id="{77E03027-969C-C943-21FC-8D74F7352800}"/>
              </a:ext>
            </a:extLst>
          </p:cNvPr>
          <p:cNvSpPr txBox="1"/>
          <p:nvPr/>
        </p:nvSpPr>
        <p:spPr>
          <a:xfrm>
            <a:off x="9069121" y="5253546"/>
            <a:ext cx="6097904" cy="369332"/>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Williams, 2022</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0387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14CE8021-4E74-4794-A0E4-ECC2D2D40B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6" name="Picture 45">
            <a:extLst>
              <a:ext uri="{FF2B5EF4-FFF2-40B4-BE49-F238E27FC236}">
                <a16:creationId xmlns:a16="http://schemas.microsoft.com/office/drawing/2014/main" id="{8E078BCD-8B65-4E7B-AE0A-990752A253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48" name="Picture 47">
            <a:extLst>
              <a:ext uri="{FF2B5EF4-FFF2-40B4-BE49-F238E27FC236}">
                <a16:creationId xmlns:a16="http://schemas.microsoft.com/office/drawing/2014/main" id="{34BFAB54-6FA9-45FB-BA3B-3591CB055C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50" name="Rectangle 49">
            <a:extLst>
              <a:ext uri="{FF2B5EF4-FFF2-40B4-BE49-F238E27FC236}">
                <a16:creationId xmlns:a16="http://schemas.microsoft.com/office/drawing/2014/main" id="{B7C6772A-E335-4500-A29B-3A44614EB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2" name="Rectangle 51">
            <a:extLst>
              <a:ext uri="{FF2B5EF4-FFF2-40B4-BE49-F238E27FC236}">
                <a16:creationId xmlns:a16="http://schemas.microsoft.com/office/drawing/2014/main" id="{09F57701-3264-4009-ADFB-56BD816DC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54" name="Rectangle 53">
            <a:extLst>
              <a:ext uri="{FF2B5EF4-FFF2-40B4-BE49-F238E27FC236}">
                <a16:creationId xmlns:a16="http://schemas.microsoft.com/office/drawing/2014/main" id="{5DC30DBF-CADE-4469-BFC6-0C56117D2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 name="Picture 55">
            <a:extLst>
              <a:ext uri="{FF2B5EF4-FFF2-40B4-BE49-F238E27FC236}">
                <a16:creationId xmlns:a16="http://schemas.microsoft.com/office/drawing/2014/main" id="{A68D7806-579E-4A9A-A014-58C3295B23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58" name="Rectangle 57">
            <a:extLst>
              <a:ext uri="{FF2B5EF4-FFF2-40B4-BE49-F238E27FC236}">
                <a16:creationId xmlns:a16="http://schemas.microsoft.com/office/drawing/2014/main" id="{8CAC5DF9-DE29-4756-8E36-B1CD30675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0" name="Picture 59">
            <a:extLst>
              <a:ext uri="{FF2B5EF4-FFF2-40B4-BE49-F238E27FC236}">
                <a16:creationId xmlns:a16="http://schemas.microsoft.com/office/drawing/2014/main" id="{667BCA59-2ED0-41B9-A21F-4DB3839F23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62" name="Rectangle 61">
            <a:extLst>
              <a:ext uri="{FF2B5EF4-FFF2-40B4-BE49-F238E27FC236}">
                <a16:creationId xmlns:a16="http://schemas.microsoft.com/office/drawing/2014/main" id="{FC4B8128-C9B6-4FED-A55E-5F4B297F1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2077D43-A420-93BB-C3A9-0BF86253788E}"/>
              </a:ext>
            </a:extLst>
          </p:cNvPr>
          <p:cNvSpPr>
            <a:spLocks noGrp="1"/>
          </p:cNvSpPr>
          <p:nvPr>
            <p:ph type="title"/>
          </p:nvPr>
        </p:nvSpPr>
        <p:spPr>
          <a:xfrm>
            <a:off x="680322" y="2063262"/>
            <a:ext cx="3739278" cy="2661138"/>
          </a:xfrm>
        </p:spPr>
        <p:txBody>
          <a:bodyPr vert="horz" lIns="91440" tIns="45720" rIns="91440" bIns="45720" rtlCol="0" anchor="b">
            <a:normAutofit/>
          </a:bodyPr>
          <a:lstStyle/>
          <a:p>
            <a:pPr algn="r"/>
            <a:r>
              <a:rPr lang="en-US" sz="5400"/>
              <a:t>SWOT Analysis</a:t>
            </a:r>
          </a:p>
        </p:txBody>
      </p:sp>
      <p:sp>
        <p:nvSpPr>
          <p:cNvPr id="64" name="Rectangle 63">
            <a:extLst>
              <a:ext uri="{FF2B5EF4-FFF2-40B4-BE49-F238E27FC236}">
                <a16:creationId xmlns:a16="http://schemas.microsoft.com/office/drawing/2014/main" id="{FD02AE71-3465-4908-8218-ABC30A2A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D0A62EEF-8ADE-EAA9-9A35-216CFB4C20B7}"/>
              </a:ext>
            </a:extLst>
          </p:cNvPr>
          <p:cNvGraphicFramePr>
            <a:graphicFrameLocks noGrp="1"/>
          </p:cNvGraphicFramePr>
          <p:nvPr>
            <p:extLst>
              <p:ext uri="{D42A27DB-BD31-4B8C-83A1-F6EECF244321}">
                <p14:modId xmlns:p14="http://schemas.microsoft.com/office/powerpoint/2010/main" val="32721789"/>
              </p:ext>
            </p:extLst>
          </p:nvPr>
        </p:nvGraphicFramePr>
        <p:xfrm>
          <a:off x="5593085" y="1101353"/>
          <a:ext cx="5629269" cy="4660906"/>
        </p:xfrm>
        <a:graphic>
          <a:graphicData uri="http://schemas.openxmlformats.org/drawingml/2006/table">
            <a:tbl>
              <a:tblPr firstRow="1" firstCol="1" bandRow="1">
                <a:tableStyleId>{5C22544A-7EE6-4342-B048-85BDC9FD1C3A}</a:tableStyleId>
              </a:tblPr>
              <a:tblGrid>
                <a:gridCol w="2828997">
                  <a:extLst>
                    <a:ext uri="{9D8B030D-6E8A-4147-A177-3AD203B41FA5}">
                      <a16:colId xmlns:a16="http://schemas.microsoft.com/office/drawing/2014/main" val="3450844116"/>
                    </a:ext>
                  </a:extLst>
                </a:gridCol>
                <a:gridCol w="2800272">
                  <a:extLst>
                    <a:ext uri="{9D8B030D-6E8A-4147-A177-3AD203B41FA5}">
                      <a16:colId xmlns:a16="http://schemas.microsoft.com/office/drawing/2014/main" val="3570794916"/>
                    </a:ext>
                  </a:extLst>
                </a:gridCol>
              </a:tblGrid>
              <a:tr h="326682">
                <a:tc>
                  <a:txBody>
                    <a:bodyPr/>
                    <a:lstStyle/>
                    <a:p>
                      <a:pPr algn="ctr">
                        <a:lnSpc>
                          <a:spcPct val="100000"/>
                        </a:lnSpc>
                        <a:spcAft>
                          <a:spcPts val="1000"/>
                        </a:spcAft>
                      </a:pPr>
                      <a:r>
                        <a:rPr lang="en-GB" sz="1800" b="1" kern="100">
                          <a:solidFill>
                            <a:schemeClr val="bg1"/>
                          </a:solidFill>
                          <a:effectLst/>
                        </a:rPr>
                        <a:t>Strengths</a:t>
                      </a:r>
                      <a:endParaRPr lang="en-IN" sz="1800" b="1"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1885" marR="71885" marT="0" marB="0"/>
                </a:tc>
                <a:tc>
                  <a:txBody>
                    <a:bodyPr/>
                    <a:lstStyle/>
                    <a:p>
                      <a:pPr algn="ctr">
                        <a:lnSpc>
                          <a:spcPct val="100000"/>
                        </a:lnSpc>
                        <a:spcAft>
                          <a:spcPts val="1000"/>
                        </a:spcAft>
                      </a:pPr>
                      <a:r>
                        <a:rPr lang="en-GB" sz="1800" b="1" kern="100">
                          <a:solidFill>
                            <a:schemeClr val="bg1"/>
                          </a:solidFill>
                          <a:effectLst/>
                        </a:rPr>
                        <a:t>Weaknesses</a:t>
                      </a:r>
                      <a:endParaRPr lang="en-IN" sz="1800" b="1"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1885" marR="71885" marT="0" marB="0">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val="2615048592"/>
                  </a:ext>
                </a:extLst>
              </a:tr>
              <a:tr h="3614714">
                <a:tc>
                  <a:txBody>
                    <a:bodyPr/>
                    <a:lstStyle/>
                    <a:p>
                      <a:pPr algn="l"/>
                      <a:endParaRPr lang="en-US" sz="1700" b="0" i="0">
                        <a:solidFill>
                          <a:srgbClr val="1D2228"/>
                        </a:solidFill>
                        <a:effectLst/>
                        <a:latin typeface="system-ui"/>
                      </a:endParaRPr>
                    </a:p>
                    <a:p>
                      <a:pPr algn="l"/>
                      <a:r>
                        <a:rPr lang="en-US" sz="1700" b="0" i="0">
                          <a:solidFill>
                            <a:srgbClr val="1D2228"/>
                          </a:solidFill>
                          <a:effectLst/>
                          <a:latin typeface="system-ui"/>
                        </a:rPr>
                        <a:t>• </a:t>
                      </a:r>
                      <a:r>
                        <a:rPr lang="en-US" sz="1700" b="1" i="0">
                          <a:solidFill>
                            <a:srgbClr val="1D2228"/>
                          </a:solidFill>
                          <a:effectLst/>
                          <a:latin typeface="system-ui"/>
                        </a:rPr>
                        <a:t>Owner-operated business</a:t>
                      </a:r>
                      <a:r>
                        <a:rPr lang="en-US" sz="1700" b="0" i="0">
                          <a:solidFill>
                            <a:srgbClr val="1D2228"/>
                          </a:solidFill>
                          <a:effectLst/>
                          <a:latin typeface="system-ui"/>
                        </a:rPr>
                        <a:t>: Direct involvement ensures quality control and personal touch.</a:t>
                      </a:r>
                    </a:p>
                    <a:p>
                      <a:pPr algn="l"/>
                      <a:r>
                        <a:rPr lang="en-US" sz="1700" b="0" i="0">
                          <a:solidFill>
                            <a:srgbClr val="1D2228"/>
                          </a:solidFill>
                          <a:effectLst/>
                          <a:latin typeface="system-ui"/>
                        </a:rPr>
                        <a:t>• </a:t>
                      </a:r>
                      <a:r>
                        <a:rPr lang="en-US" sz="1700" b="1" i="0">
                          <a:solidFill>
                            <a:srgbClr val="1D2228"/>
                          </a:solidFill>
                          <a:effectLst/>
                          <a:latin typeface="system-ui"/>
                        </a:rPr>
                        <a:t>Growing demand for green services</a:t>
                      </a:r>
                      <a:r>
                        <a:rPr lang="en-US" sz="1700" b="0" i="0">
                          <a:solidFill>
                            <a:srgbClr val="1D2228"/>
                          </a:solidFill>
                          <a:effectLst/>
                          <a:latin typeface="system-ui"/>
                        </a:rPr>
                        <a:t>: More households are seeking eco-friendly cleaning options.</a:t>
                      </a:r>
                    </a:p>
                    <a:p>
                      <a:pPr algn="l"/>
                      <a:r>
                        <a:rPr lang="en-US" sz="1700" b="0" i="0">
                          <a:solidFill>
                            <a:srgbClr val="1D2228"/>
                          </a:solidFill>
                          <a:effectLst/>
                          <a:latin typeface="system-ui"/>
                        </a:rPr>
                        <a:t>• </a:t>
                      </a:r>
                      <a:r>
                        <a:rPr lang="en-US" sz="1700" b="1" i="0">
                          <a:solidFill>
                            <a:srgbClr val="1D2228"/>
                          </a:solidFill>
                          <a:effectLst/>
                          <a:latin typeface="system-ui"/>
                        </a:rPr>
                        <a:t>Home office setup</a:t>
                      </a:r>
                      <a:r>
                        <a:rPr lang="en-US" sz="1700" b="0" i="0">
                          <a:solidFill>
                            <a:srgbClr val="1D2228"/>
                          </a:solidFill>
                          <a:effectLst/>
                          <a:latin typeface="system-ui"/>
                        </a:rPr>
                        <a:t>: Reduces administrative overhead costs.</a:t>
                      </a:r>
                    </a:p>
                    <a:p>
                      <a:br>
                        <a:rPr lang="en-US" sz="1700"/>
                      </a:br>
                      <a:endParaRPr lang="en-IN" sz="1700" b="1"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1885" marR="71885" marT="0" marB="0">
                    <a:lnR w="12700" cap="flat" cmpd="sng" algn="ctr">
                      <a:solidFill>
                        <a:schemeClr val="tx1"/>
                      </a:solidFill>
                      <a:prstDash val="solid"/>
                      <a:round/>
                      <a:headEnd type="none" w="med" len="med"/>
                      <a:tailEnd type="none" w="med" len="med"/>
                    </a:lnR>
                    <a:solidFill>
                      <a:schemeClr val="tx1">
                        <a:lumMod val="95000"/>
                      </a:schemeClr>
                    </a:solidFill>
                  </a:tcPr>
                </a:tc>
                <a:tc>
                  <a:txBody>
                    <a:bodyPr/>
                    <a:lstStyle/>
                    <a:p>
                      <a:pPr algn="l"/>
                      <a:endParaRPr lang="en-US" sz="1700" b="0" i="0">
                        <a:solidFill>
                          <a:srgbClr val="1D2228"/>
                        </a:solidFill>
                        <a:effectLst/>
                        <a:latin typeface="system-ui"/>
                      </a:endParaRPr>
                    </a:p>
                    <a:p>
                      <a:pPr algn="l"/>
                      <a:r>
                        <a:rPr lang="en-US" sz="1700" b="0" i="0">
                          <a:solidFill>
                            <a:srgbClr val="1D2228"/>
                          </a:solidFill>
                          <a:effectLst/>
                          <a:latin typeface="system-ui"/>
                        </a:rPr>
                        <a:t>• </a:t>
                      </a:r>
                      <a:r>
                        <a:rPr lang="en-US" sz="1700" b="1" i="0">
                          <a:solidFill>
                            <a:srgbClr val="1D2228"/>
                          </a:solidFill>
                          <a:effectLst/>
                          <a:latin typeface="system-ui"/>
                        </a:rPr>
                        <a:t>New business</a:t>
                      </a:r>
                      <a:r>
                        <a:rPr lang="en-US" sz="1700" b="0" i="0">
                          <a:solidFill>
                            <a:srgbClr val="1D2228"/>
                          </a:solidFill>
                          <a:effectLst/>
                          <a:latin typeface="system-ui"/>
                        </a:rPr>
                        <a:t>: Lack of established reputation in a competitive market.</a:t>
                      </a:r>
                    </a:p>
                    <a:p>
                      <a:pPr algn="l"/>
                      <a:r>
                        <a:rPr lang="en-US" sz="1700" b="0" i="0">
                          <a:solidFill>
                            <a:srgbClr val="1D2228"/>
                          </a:solidFill>
                          <a:effectLst/>
                          <a:latin typeface="system-ui"/>
                        </a:rPr>
                        <a:t>• </a:t>
                      </a:r>
                      <a:r>
                        <a:rPr lang="en-US" sz="1700" b="1" i="0">
                          <a:solidFill>
                            <a:srgbClr val="1D2228"/>
                          </a:solidFill>
                          <a:effectLst/>
                          <a:latin typeface="system-ui"/>
                        </a:rPr>
                        <a:t>Dependence on eco-products</a:t>
                      </a:r>
                      <a:r>
                        <a:rPr lang="en-US" sz="1700" b="0" i="0">
                          <a:solidFill>
                            <a:srgbClr val="1D2228"/>
                          </a:solidFill>
                          <a:effectLst/>
                          <a:latin typeface="system-ui"/>
                        </a:rPr>
                        <a:t>: Higher costs of green products could impact profitability.</a:t>
                      </a:r>
                    </a:p>
                    <a:p>
                      <a:pPr algn="l"/>
                      <a:r>
                        <a:rPr lang="en-US" sz="1700" b="0" i="0">
                          <a:solidFill>
                            <a:srgbClr val="1D2228"/>
                          </a:solidFill>
                          <a:effectLst/>
                          <a:latin typeface="system-ui"/>
                        </a:rPr>
                        <a:t>• </a:t>
                      </a:r>
                      <a:r>
                        <a:rPr lang="en-US" sz="1700" b="1" i="0">
                          <a:solidFill>
                            <a:srgbClr val="1D2228"/>
                          </a:solidFill>
                          <a:effectLst/>
                          <a:latin typeface="system-ui"/>
                        </a:rPr>
                        <a:t>Potentially small customer base</a:t>
                      </a:r>
                      <a:r>
                        <a:rPr lang="en-US" sz="1700" b="0" i="0">
                          <a:solidFill>
                            <a:srgbClr val="1D2228"/>
                          </a:solidFill>
                          <a:effectLst/>
                          <a:latin typeface="system-ui"/>
                        </a:rPr>
                        <a:t>: If local demand for eco-cleaning is low, growth could be slow.</a:t>
                      </a:r>
                    </a:p>
                    <a:p>
                      <a:br>
                        <a:rPr lang="en-US" sz="1700"/>
                      </a:br>
                      <a:endParaRPr lang="en-GB" sz="1700" b="1" kern="100">
                        <a:effectLst/>
                      </a:endParaRPr>
                    </a:p>
                  </a:txBody>
                  <a:tcPr marL="71885" marR="7188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68801864"/>
                  </a:ext>
                </a:extLst>
              </a:tr>
              <a:tr h="367694">
                <a:tc>
                  <a:txBody>
                    <a:bodyPr/>
                    <a:lstStyle/>
                    <a:p>
                      <a:pPr algn="ctr">
                        <a:lnSpc>
                          <a:spcPct val="100000"/>
                        </a:lnSpc>
                        <a:spcAft>
                          <a:spcPts val="1000"/>
                        </a:spcAft>
                      </a:pPr>
                      <a:endParaRPr lang="en-IN" sz="1800" b="1"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1885" marR="71885" marT="0" marB="0"/>
                </a:tc>
                <a:tc>
                  <a:txBody>
                    <a:bodyPr/>
                    <a:lstStyle/>
                    <a:p>
                      <a:pPr algn="ctr">
                        <a:lnSpc>
                          <a:spcPct val="100000"/>
                        </a:lnSpc>
                        <a:spcAft>
                          <a:spcPts val="1000"/>
                        </a:spcAft>
                      </a:pPr>
                      <a:endParaRPr lang="en-IN" sz="1800" b="1"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885" marR="71885" marT="0" marB="0">
                    <a:lnT w="12700" cap="flat" cmpd="sng" algn="ctr">
                      <a:solidFill>
                        <a:schemeClr val="tx1"/>
                      </a:solidFill>
                      <a:prstDash val="solid"/>
                      <a:round/>
                      <a:headEnd type="none" w="med" len="med"/>
                      <a:tailEnd type="none" w="med" len="med"/>
                    </a:lnT>
                    <a:solidFill>
                      <a:schemeClr val="accent4"/>
                    </a:solidFill>
                  </a:tcPr>
                </a:tc>
                <a:extLst>
                  <a:ext uri="{0D108BD9-81ED-4DB2-BD59-A6C34878D82A}">
                    <a16:rowId xmlns:a16="http://schemas.microsoft.com/office/drawing/2014/main" val="1791094584"/>
                  </a:ext>
                </a:extLst>
              </a:tr>
              <a:tr h="339410">
                <a:tc>
                  <a:txBody>
                    <a:bodyPr/>
                    <a:lstStyle/>
                    <a:p>
                      <a:pPr marL="0" lvl="0" indent="0" algn="just">
                        <a:lnSpc>
                          <a:spcPct val="100000"/>
                        </a:lnSpc>
                        <a:buFont typeface="Symbol" panose="05050102010706020507" pitchFamily="18" charset="2"/>
                        <a:buNone/>
                      </a:pPr>
                      <a:endParaRPr lang="en-GB" sz="1700" b="1" kern="100">
                        <a:solidFill>
                          <a:schemeClr val="bg1"/>
                        </a:solidFill>
                        <a:effectLst/>
                      </a:endParaRPr>
                    </a:p>
                  </a:txBody>
                  <a:tcPr marL="71885" marR="71885" marT="0" marB="0">
                    <a:solidFill>
                      <a:schemeClr val="tx1">
                        <a:lumMod val="95000"/>
                      </a:schemeClr>
                    </a:solidFill>
                  </a:tcPr>
                </a:tc>
                <a:tc>
                  <a:txBody>
                    <a:bodyPr/>
                    <a:lstStyle/>
                    <a:p>
                      <a:pPr marL="0" lvl="0" indent="0" algn="just">
                        <a:lnSpc>
                          <a:spcPct val="100000"/>
                        </a:lnSpc>
                        <a:buFont typeface="Symbol" panose="05050102010706020507" pitchFamily="18" charset="2"/>
                        <a:buNone/>
                      </a:pPr>
                      <a:endParaRPr lang="en-GB" sz="1700" b="1" kern="100">
                        <a:effectLst/>
                      </a:endParaRPr>
                    </a:p>
                  </a:txBody>
                  <a:tcPr marL="71885" marR="71885" marT="0" marB="0">
                    <a:solidFill>
                      <a:schemeClr val="tx1">
                        <a:lumMod val="95000"/>
                      </a:schemeClr>
                    </a:solidFill>
                  </a:tcPr>
                </a:tc>
                <a:extLst>
                  <a:ext uri="{0D108BD9-81ED-4DB2-BD59-A6C34878D82A}">
                    <a16:rowId xmlns:a16="http://schemas.microsoft.com/office/drawing/2014/main" val="1597457402"/>
                  </a:ext>
                </a:extLst>
              </a:tr>
            </a:tbl>
          </a:graphicData>
        </a:graphic>
      </p:graphicFrame>
    </p:spTree>
    <p:extLst>
      <p:ext uri="{BB962C8B-B14F-4D97-AF65-F5344CB8AC3E}">
        <p14:creationId xmlns:p14="http://schemas.microsoft.com/office/powerpoint/2010/main" val="2908355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9" name="Picture 58">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0" name="Picture 59">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61" name="Picture 60">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2" name="Rectangle 61">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3" name="Rectangle 62">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64" name="Picture 63">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65" name="Picture 64">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6" name="Rectangle 65">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93EF233-D62B-7DE3-1267-8271A8CFA47D}"/>
              </a:ext>
            </a:extLst>
          </p:cNvPr>
          <p:cNvSpPr>
            <a:spLocks noGrp="1"/>
          </p:cNvSpPr>
          <p:nvPr>
            <p:ph type="title"/>
          </p:nvPr>
        </p:nvSpPr>
        <p:spPr>
          <a:xfrm>
            <a:off x="680321" y="753228"/>
            <a:ext cx="5584677" cy="1080938"/>
          </a:xfrm>
        </p:spPr>
        <p:txBody>
          <a:bodyPr vert="horz" lIns="91440" tIns="45720" rIns="91440" bIns="45720" rtlCol="0" anchor="ctr">
            <a:normAutofit/>
          </a:bodyPr>
          <a:lstStyle/>
          <a:p>
            <a:r>
              <a:rPr lang="en-US">
                <a:solidFill>
                  <a:srgbClr val="FFFFFF"/>
                </a:solidFill>
              </a:rPr>
              <a:t>SWOT Analysis</a:t>
            </a:r>
          </a:p>
        </p:txBody>
      </p:sp>
      <p:pic>
        <p:nvPicPr>
          <p:cNvPr id="68" name="Picture 67">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useBgFill="1">
        <p:nvSpPr>
          <p:cNvPr id="58" name="Rectangle 57">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extBox 7">
            <a:extLst>
              <a:ext uri="{FF2B5EF4-FFF2-40B4-BE49-F238E27FC236}">
                <a16:creationId xmlns:a16="http://schemas.microsoft.com/office/drawing/2014/main" id="{9059E9DF-65E2-BF60-B374-E7A6C1E087F2}"/>
              </a:ext>
            </a:extLst>
          </p:cNvPr>
          <p:cNvGraphicFramePr/>
          <p:nvPr>
            <p:extLst>
              <p:ext uri="{D42A27DB-BD31-4B8C-83A1-F6EECF244321}">
                <p14:modId xmlns:p14="http://schemas.microsoft.com/office/powerpoint/2010/main" val="2038068396"/>
              </p:ext>
            </p:extLst>
          </p:nvPr>
        </p:nvGraphicFramePr>
        <p:xfrm>
          <a:off x="680321" y="2336873"/>
          <a:ext cx="5104843" cy="359931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32" name="TextBox 10">
            <a:extLst>
              <a:ext uri="{FF2B5EF4-FFF2-40B4-BE49-F238E27FC236}">
                <a16:creationId xmlns:a16="http://schemas.microsoft.com/office/drawing/2014/main" id="{3535E73A-FCF8-ADEB-9621-ACE7257F6662}"/>
              </a:ext>
            </a:extLst>
          </p:cNvPr>
          <p:cNvGraphicFramePr/>
          <p:nvPr>
            <p:extLst>
              <p:ext uri="{D42A27DB-BD31-4B8C-83A1-F6EECF244321}">
                <p14:modId xmlns:p14="http://schemas.microsoft.com/office/powerpoint/2010/main" val="1173657753"/>
              </p:ext>
            </p:extLst>
          </p:nvPr>
        </p:nvGraphicFramePr>
        <p:xfrm>
          <a:off x="6720782" y="777860"/>
          <a:ext cx="4672385" cy="5385354"/>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95391480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2E76C-87A9-7CE9-6F7B-C6B9AAF69FC4}"/>
              </a:ext>
            </a:extLst>
          </p:cNvPr>
          <p:cNvSpPr>
            <a:spLocks noGrp="1"/>
          </p:cNvSpPr>
          <p:nvPr>
            <p:ph type="title"/>
          </p:nvPr>
        </p:nvSpPr>
        <p:spPr/>
        <p:txBody>
          <a:bodyPr/>
          <a:lstStyle/>
          <a:p>
            <a:r>
              <a:rPr lang="en-IN" dirty="0"/>
              <a:t>Business viability and feasibility</a:t>
            </a:r>
            <a:endParaRPr lang="en-GB" dirty="0"/>
          </a:p>
        </p:txBody>
      </p:sp>
      <p:graphicFrame>
        <p:nvGraphicFramePr>
          <p:cNvPr id="6" name="Content Placeholder 2">
            <a:extLst>
              <a:ext uri="{FF2B5EF4-FFF2-40B4-BE49-F238E27FC236}">
                <a16:creationId xmlns:a16="http://schemas.microsoft.com/office/drawing/2014/main" id="{A5B7F5E6-C365-B565-278B-BB06626F33CA}"/>
              </a:ext>
            </a:extLst>
          </p:cNvPr>
          <p:cNvGraphicFramePr>
            <a:graphicFrameLocks noGrp="1"/>
          </p:cNvGraphicFramePr>
          <p:nvPr>
            <p:ph idx="1"/>
            <p:extLst>
              <p:ext uri="{D42A27DB-BD31-4B8C-83A1-F6EECF244321}">
                <p14:modId xmlns:p14="http://schemas.microsoft.com/office/powerpoint/2010/main" val="2056413874"/>
              </p:ext>
            </p:extLst>
          </p:nvPr>
        </p:nvGraphicFramePr>
        <p:xfrm>
          <a:off x="681038" y="2336800"/>
          <a:ext cx="9613900"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1">
            <a:extLst>
              <a:ext uri="{FF2B5EF4-FFF2-40B4-BE49-F238E27FC236}">
                <a16:creationId xmlns:a16="http://schemas.microsoft.com/office/drawing/2014/main" id="{B7162772-03B8-3207-D5F8-CE5144A420A4}"/>
              </a:ext>
            </a:extLst>
          </p:cNvPr>
          <p:cNvSpPr>
            <a:spLocks noChangeArrowheads="1"/>
          </p:cNvSpPr>
          <p:nvPr/>
        </p:nvSpPr>
        <p:spPr bwMode="auto">
          <a:xfrm>
            <a:off x="0" y="0"/>
            <a:ext cx="8451850" cy="45720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a:ln>
                  <a:noFill/>
                </a:ln>
                <a:solidFill>
                  <a:schemeClr val="tx1"/>
                </a:solidFill>
                <a:effectLst/>
                <a:latin typeface="system-ui"/>
              </a:rPr>
              <a:t>With proper planning, strategic marketing, and a focus on quality, Pure Eco Cleaners has high potential for success in the residential cleaning niche.</a:t>
            </a:r>
            <a:endParaRPr kumimoji="0" lang="en-US" altLang="en-US" sz="800" b="0" i="0" u="none" strike="noStrike" cap="none" normalizeH="0" baseline="0">
              <a:ln>
                <a:noFill/>
              </a:ln>
              <a:solidFill>
                <a:schemeClr val="tx1"/>
              </a:solidFill>
              <a:effectLst/>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Helvetica Neue"/>
              </a:rPr>
            </a:b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1420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D8B30-2148-593C-41EC-B75881769FBF}"/>
              </a:ext>
            </a:extLst>
          </p:cNvPr>
          <p:cNvSpPr>
            <a:spLocks noGrp="1"/>
          </p:cNvSpPr>
          <p:nvPr>
            <p:ph type="title"/>
          </p:nvPr>
        </p:nvSpPr>
        <p:spPr>
          <a:xfrm>
            <a:off x="680321" y="753228"/>
            <a:ext cx="5584677" cy="1080938"/>
          </a:xfrm>
        </p:spPr>
        <p:txBody>
          <a:bodyPr>
            <a:normAutofit/>
          </a:bodyPr>
          <a:lstStyle/>
          <a:p>
            <a:r>
              <a:rPr lang="en-GB" dirty="0"/>
              <a:t>Summary</a:t>
            </a:r>
          </a:p>
        </p:txBody>
      </p:sp>
      <p:graphicFrame>
        <p:nvGraphicFramePr>
          <p:cNvPr id="23" name="Content Placeholder 2">
            <a:extLst>
              <a:ext uri="{FF2B5EF4-FFF2-40B4-BE49-F238E27FC236}">
                <a16:creationId xmlns:a16="http://schemas.microsoft.com/office/drawing/2014/main" id="{C70DD70B-B181-6150-D721-8717928309AA}"/>
              </a:ext>
            </a:extLst>
          </p:cNvPr>
          <p:cNvGraphicFramePr>
            <a:graphicFrameLocks noGrp="1"/>
          </p:cNvGraphicFramePr>
          <p:nvPr>
            <p:ph idx="1"/>
            <p:extLst>
              <p:ext uri="{D42A27DB-BD31-4B8C-83A1-F6EECF244321}">
                <p14:modId xmlns:p14="http://schemas.microsoft.com/office/powerpoint/2010/main" val="857672024"/>
              </p:ext>
            </p:extLst>
          </p:nvPr>
        </p:nvGraphicFramePr>
        <p:xfrm>
          <a:off x="680321" y="2336873"/>
          <a:ext cx="5104843"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raphic 4" descr="Bar graph with upward trend">
            <a:extLst>
              <a:ext uri="{FF2B5EF4-FFF2-40B4-BE49-F238E27FC236}">
                <a16:creationId xmlns:a16="http://schemas.microsoft.com/office/drawing/2014/main" id="{F4947C1B-13EE-7B16-CDF4-BC742C9F664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043933" y="1336393"/>
            <a:ext cx="4178419" cy="4178419"/>
          </a:xfrm>
          <a:prstGeom prst="rect">
            <a:avLst/>
          </a:prstGeom>
          <a:ln>
            <a:noFill/>
          </a:ln>
          <a:effectLst/>
        </p:spPr>
      </p:pic>
      <p:sp>
        <p:nvSpPr>
          <p:cNvPr id="6" name="TextBox 5">
            <a:extLst>
              <a:ext uri="{FF2B5EF4-FFF2-40B4-BE49-F238E27FC236}">
                <a16:creationId xmlns:a16="http://schemas.microsoft.com/office/drawing/2014/main" id="{38D8CBA4-B2BE-00F3-0720-1B2B0DD785DA}"/>
              </a:ext>
            </a:extLst>
          </p:cNvPr>
          <p:cNvSpPr txBox="1"/>
          <p:nvPr/>
        </p:nvSpPr>
        <p:spPr>
          <a:xfrm>
            <a:off x="7043933" y="5096971"/>
            <a:ext cx="4178419" cy="417841"/>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Williams, 2022</a:t>
            </a:r>
            <a:endParaRPr lang="en-IN" sz="1300">
              <a:solidFill>
                <a:srgbClr val="FFFFFF"/>
              </a:solidFill>
            </a:endParaRPr>
          </a:p>
        </p:txBody>
      </p:sp>
    </p:spTree>
    <p:extLst>
      <p:ext uri="{BB962C8B-B14F-4D97-AF65-F5344CB8AC3E}">
        <p14:creationId xmlns:p14="http://schemas.microsoft.com/office/powerpoint/2010/main" val="2601455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B25CD-202D-7FF3-9F65-12C7D1600C2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4F2E331-7F49-18C1-8FA9-DC5F7F935E1D}"/>
              </a:ext>
            </a:extLst>
          </p:cNvPr>
          <p:cNvSpPr>
            <a:spLocks noGrp="1"/>
          </p:cNvSpPr>
          <p:nvPr>
            <p:ph idx="1"/>
          </p:nvPr>
        </p:nvSpPr>
        <p:spPr/>
        <p:txBody>
          <a:bodyPr>
            <a:normAutofit fontScale="25000" lnSpcReduction="20000"/>
          </a:bodyPr>
          <a:lstStyle/>
          <a:p>
            <a:pPr algn="just">
              <a:lnSpc>
                <a:spcPct val="150000"/>
              </a:lnSpc>
              <a:spcAft>
                <a:spcPts val="1000"/>
              </a:spcAft>
            </a:pPr>
            <a:r>
              <a:rPr lang="en-GB" dirty="0"/>
              <a:t>1.	Apostu, S.A. and Gigauri, I., 2023. Sustainable development and entrepreneurship in emerging countries: Are sustainable development and entrepreneurship reciprocally reinforcing?. Journal of Entrepreneurship, Management and Innovation, 19(1), pp.41-77.</a:t>
            </a:r>
          </a:p>
          <a:p>
            <a:pPr algn="just">
              <a:lnSpc>
                <a:spcPct val="150000"/>
              </a:lnSpc>
              <a:spcAft>
                <a:spcPts val="1000"/>
              </a:spcAft>
            </a:pPr>
            <a:r>
              <a:rPr lang="en-GB" dirty="0"/>
              <a:t>2.	Barringer, B.R. &amp; Ireland, R.D. (2022) Entrepreneurship: Successfully Launching New Ventures, 6th </a:t>
            </a:r>
            <a:r>
              <a:rPr lang="en-GB" dirty="0" err="1"/>
              <a:t>edn</a:t>
            </a:r>
            <a:r>
              <a:rPr lang="en-GB" dirty="0"/>
              <a:t>. Harlow: Pearson.</a:t>
            </a:r>
          </a:p>
          <a:p>
            <a:pPr algn="just">
              <a:lnSpc>
                <a:spcPct val="150000"/>
              </a:lnSpc>
              <a:spcAft>
                <a:spcPts val="1000"/>
              </a:spcAft>
            </a:pPr>
            <a:r>
              <a:rPr lang="en-GB" dirty="0"/>
              <a:t>3.	Cowling, M. and Dvouletý, O., 2023. UK government-backed start-up loans: Tackling disadvantage and credit rationing of new entrepreneurs. International Small Business Journal, 41(7), pp.714-733.</a:t>
            </a:r>
          </a:p>
          <a:p>
            <a:pPr algn="just">
              <a:lnSpc>
                <a:spcPct val="150000"/>
              </a:lnSpc>
              <a:spcAft>
                <a:spcPts val="1000"/>
              </a:spcAft>
            </a:pPr>
            <a:r>
              <a:rPr lang="en-GB" dirty="0"/>
              <a:t>4.	Hooley, G., </a:t>
            </a:r>
            <a:r>
              <a:rPr lang="en-GB" dirty="0" err="1"/>
              <a:t>Nicoulaud</a:t>
            </a:r>
            <a:r>
              <a:rPr lang="en-GB" dirty="0"/>
              <a:t>, B., Rudd, J.M. &amp; Lee, N. (2020) Marketing Strategy and Competitive Positioning, 7th </a:t>
            </a:r>
            <a:r>
              <a:rPr lang="en-GB" dirty="0" err="1"/>
              <a:t>edn</a:t>
            </a:r>
            <a:r>
              <a:rPr lang="en-GB" dirty="0"/>
              <a:t>. Harlow: Pearson.</a:t>
            </a:r>
          </a:p>
          <a:p>
            <a:pPr algn="just">
              <a:lnSpc>
                <a:spcPct val="150000"/>
              </a:lnSpc>
              <a:spcAft>
                <a:spcPts val="1000"/>
              </a:spcAft>
            </a:pPr>
            <a:r>
              <a:rPr lang="en-GB" dirty="0"/>
              <a:t>5.	</a:t>
            </a:r>
            <a:r>
              <a:rPr lang="en-GB" dirty="0" err="1"/>
              <a:t>Liñares</a:t>
            </a:r>
            <a:r>
              <a:rPr lang="en-GB" dirty="0"/>
              <a:t>-Zegarra, J.M. and Wilson, J.O., 2024. Access to finance for UK social enterprises. The European Journal of Finance, pp.1-28.</a:t>
            </a:r>
          </a:p>
          <a:p>
            <a:pPr algn="just">
              <a:lnSpc>
                <a:spcPct val="150000"/>
              </a:lnSpc>
              <a:spcAft>
                <a:spcPts val="1000"/>
              </a:spcAft>
            </a:pPr>
            <a:r>
              <a:rPr lang="en-GB" dirty="0"/>
              <a:t>6.	MarketLine (2023) Eco-Friendly Cleaning Services Market Report. Available at: https://www.marketline.com/ (Accessed: 5 November 2024).</a:t>
            </a:r>
          </a:p>
          <a:p>
            <a:pPr algn="just">
              <a:lnSpc>
                <a:spcPct val="150000"/>
              </a:lnSpc>
              <a:spcAft>
                <a:spcPts val="1000"/>
              </a:spcAft>
            </a:pPr>
            <a:r>
              <a:rPr lang="en-GB" dirty="0"/>
              <a:t>7.	Ratten, V., 2023. Entrepreneurship: Definitions, opportunities, challenges, and future directions. Global Business and Organizational Excellence, 42(5), pp.79-90.</a:t>
            </a:r>
          </a:p>
          <a:p>
            <a:pPr algn="just">
              <a:lnSpc>
                <a:spcPct val="150000"/>
              </a:lnSpc>
              <a:spcAft>
                <a:spcPts val="1000"/>
              </a:spcAft>
            </a:pPr>
            <a:r>
              <a:rPr lang="en-GB" dirty="0"/>
              <a:t>8.	Sitaridis, I. and Kitsios, F., 2024. Digital entrepreneurship and entrepreneurship education: a review of the literature. International Journal of Entrepreneurial </a:t>
            </a:r>
            <a:r>
              <a:rPr lang="en-GB" dirty="0" err="1"/>
              <a:t>Behavior</a:t>
            </a:r>
            <a:r>
              <a:rPr lang="en-GB" dirty="0"/>
              <a:t> &amp; Research, 30(2/3), pp.277-304.</a:t>
            </a:r>
          </a:p>
          <a:p>
            <a:pPr algn="just">
              <a:lnSpc>
                <a:spcPct val="150000"/>
              </a:lnSpc>
              <a:spcAft>
                <a:spcPts val="1000"/>
              </a:spcAft>
            </a:pPr>
            <a:r>
              <a:rPr lang="en-GB" dirty="0"/>
              <a:t>9.	</a:t>
            </a:r>
            <a:r>
              <a:rPr lang="en-GB" dirty="0" err="1"/>
              <a:t>Toxirovna</a:t>
            </a:r>
            <a:r>
              <a:rPr lang="en-GB" dirty="0"/>
              <a:t>, T.S., 2024. THE SOCIO-ECONOMIC IMPORTANCE OF ENTREPRENEURSHIP. JOURNAL OF MULTIDISCIPLINARY BULLETIN, 7(1), pp.316-318.</a:t>
            </a:r>
          </a:p>
          <a:p>
            <a:pPr algn="just">
              <a:lnSpc>
                <a:spcPct val="150000"/>
              </a:lnSpc>
              <a:spcAft>
                <a:spcPts val="1000"/>
              </a:spcAft>
            </a:pPr>
            <a:r>
              <a:rPr lang="en-GB" dirty="0"/>
              <a:t>10.	Williams, S. (2022) The Financial Times Guide to Business Start Up 2021/2023, 32nd </a:t>
            </a:r>
            <a:r>
              <a:rPr lang="en-GB" dirty="0" err="1"/>
              <a:t>edn</a:t>
            </a:r>
            <a:r>
              <a:rPr lang="en-GB" dirty="0"/>
              <a:t>. Harlow: Pearson.</a:t>
            </a:r>
          </a:p>
          <a:p>
            <a:pPr algn="just">
              <a:lnSpc>
                <a:spcPct val="150000"/>
              </a:lnSpc>
              <a:spcAft>
                <a:spcPts val="1000"/>
              </a:spcAft>
            </a:pPr>
            <a:endParaRPr lang="en-GB" dirty="0"/>
          </a:p>
        </p:txBody>
      </p:sp>
    </p:spTree>
    <p:extLst>
      <p:ext uri="{BB962C8B-B14F-4D97-AF65-F5344CB8AC3E}">
        <p14:creationId xmlns:p14="http://schemas.microsoft.com/office/powerpoint/2010/main" val="691829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E6047EC-536C-5F72-54AC-D44E8CFCA035}"/>
              </a:ext>
            </a:extLst>
          </p:cNvPr>
          <p:cNvSpPr/>
          <p:nvPr/>
        </p:nvSpPr>
        <p:spPr>
          <a:xfrm>
            <a:off x="3073021" y="3253936"/>
            <a:ext cx="6045958" cy="923330"/>
          </a:xfrm>
          <a:prstGeom prst="rect">
            <a:avLst/>
          </a:prstGeom>
          <a:noFill/>
        </p:spPr>
        <p:txBody>
          <a:bodyPr wrap="square" lIns="91440" tIns="45720" rIns="91440" bIns="45720">
            <a:spAutoFit/>
          </a:bodyPr>
          <a:lstStyle/>
          <a:p>
            <a:pPr algn="ctr"/>
            <a:r>
              <a:rPr lang="en-US" sz="5400" b="1" cap="none" spc="0" dirty="0">
                <a:ln w="9525">
                  <a:solidFill>
                    <a:schemeClr val="tx2">
                      <a:lumMod val="10000"/>
                    </a:schemeClr>
                  </a:solidFill>
                  <a:prstDash val="solid"/>
                </a:ln>
                <a:solidFill>
                  <a:srgbClr val="FFFF00"/>
                </a:solidFill>
                <a:effectLst>
                  <a:outerShdw blurRad="12700" dist="38100" dir="2700000" algn="tl" rotWithShape="0">
                    <a:schemeClr val="accent5">
                      <a:lumMod val="60000"/>
                      <a:lumOff val="40000"/>
                    </a:schemeClr>
                  </a:outerShdw>
                </a:effectLst>
              </a:rPr>
              <a:t>THANK YOU!</a:t>
            </a:r>
          </a:p>
        </p:txBody>
      </p:sp>
    </p:spTree>
    <p:extLst>
      <p:ext uri="{BB962C8B-B14F-4D97-AF65-F5344CB8AC3E}">
        <p14:creationId xmlns:p14="http://schemas.microsoft.com/office/powerpoint/2010/main" val="120200612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4">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95F2CCA-A01A-412F-A4A2-58388DC4AFF2}">
  <we:reference id="wa200005566" version="3.0.0.2" store="en-GB" storeType="OMEX"/>
  <we:alternateReferences>
    <we:reference id="WA200005566" version="3.0.0.2" store="WA20000556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2013 - 2022 Theme</Template>
  <TotalTime>530</TotalTime>
  <Words>2189</Words>
  <Application>Microsoft Macintosh PowerPoint</Application>
  <PresentationFormat>Widescreen</PresentationFormat>
  <Paragraphs>153</Paragraphs>
  <Slides>18</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Helvetica Neue</vt:lpstr>
      <vt:lpstr>Symbol</vt:lpstr>
      <vt:lpstr>system-ui</vt:lpstr>
      <vt:lpstr>Times New Roman</vt:lpstr>
      <vt:lpstr>Trebuchet MS</vt:lpstr>
      <vt:lpstr>Berlin</vt:lpstr>
      <vt:lpstr>BMSW4011 – Managing Enterprise</vt:lpstr>
      <vt:lpstr>Presentation overview</vt:lpstr>
      <vt:lpstr>Service description</vt:lpstr>
      <vt:lpstr>Service description</vt:lpstr>
      <vt:lpstr>Mission, Aim, USP</vt:lpstr>
      <vt:lpstr>Objectives</vt:lpstr>
      <vt:lpstr>Legal Structure</vt:lpstr>
      <vt:lpstr>Location and Target Market</vt:lpstr>
      <vt:lpstr>Marketing and Branding</vt:lpstr>
      <vt:lpstr>Marketing Examples for Pure Eco Cleaners</vt:lpstr>
      <vt:lpstr>HR Strategy</vt:lpstr>
      <vt:lpstr>Financial Overview</vt:lpstr>
      <vt:lpstr>SWOT Analysis</vt:lpstr>
      <vt:lpstr>SWOT Analysis</vt:lpstr>
      <vt:lpstr>Business viability and feasibility</vt:lpstr>
      <vt:lpstr>Summary</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BMSW4011 – Managing Enterprise</dc:title>
  <dc:subject/>
  <dc:creator>Alex Ianculescu</dc:creator>
  <cp:keywords/>
  <dc:description/>
  <cp:lastModifiedBy>Cristian Dinicuta</cp:lastModifiedBy>
  <cp:revision>21</cp:revision>
  <dcterms:created xsi:type="dcterms:W3CDTF">2024-11-06T16:24:33Z</dcterms:created>
  <dcterms:modified xsi:type="dcterms:W3CDTF">2024-11-29T11:34:09Z</dcterms:modified>
  <cp:category/>
</cp:coreProperties>
</file>