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BBC0AB-F9FB-EFFD-CE31-289C79E0B984}" v="202" dt="2025-11-18T22:12:15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za Tilaye Bekele (2219568)" userId="S::2219568@student.uwtsd.ac.uk::7c514b57-2a2f-452b-a934-9bfcf697001b" providerId="AD" clId="Web-{1BBBC0AB-F9FB-EFFD-CE31-289C79E0B984}"/>
    <pc:docChg chg="addSld delSld modSld">
      <pc:chgData name="Beza Tilaye Bekele (2219568)" userId="S::2219568@student.uwtsd.ac.uk::7c514b57-2a2f-452b-a934-9bfcf697001b" providerId="AD" clId="Web-{1BBBC0AB-F9FB-EFFD-CE31-289C79E0B984}" dt="2025-11-18T22:18:50.232" v="242"/>
      <pc:docMkLst>
        <pc:docMk/>
      </pc:docMkLst>
      <pc:sldChg chg="addSp delSp modSp mod setBg modClrScheme chgLayout">
        <pc:chgData name="Beza Tilaye Bekele (2219568)" userId="S::2219568@student.uwtsd.ac.uk::7c514b57-2a2f-452b-a934-9bfcf697001b" providerId="AD" clId="Web-{1BBBC0AB-F9FB-EFFD-CE31-289C79E0B984}" dt="2025-11-18T22:12:14.759" v="240"/>
        <pc:sldMkLst>
          <pc:docMk/>
          <pc:sldMk cId="109857222" sldId="256"/>
        </pc:sldMkLst>
        <pc:spChg chg="del">
          <ac:chgData name="Beza Tilaye Bekele (2219568)" userId="S::2219568@student.uwtsd.ac.uk::7c514b57-2a2f-452b-a934-9bfcf697001b" providerId="AD" clId="Web-{1BBBC0AB-F9FB-EFFD-CE31-289C79E0B984}" dt="2025-11-18T21:26:23.724" v="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Beza Tilaye Bekele (2219568)" userId="S::2219568@student.uwtsd.ac.uk::7c514b57-2a2f-452b-a934-9bfcf697001b" providerId="AD" clId="Web-{1BBBC0AB-F9FB-EFFD-CE31-289C79E0B984}" dt="2025-11-18T21:28:15.397" v="18"/>
          <ac:spMkLst>
            <pc:docMk/>
            <pc:sldMk cId="109857222" sldId="256"/>
            <ac:spMk id="5" creationId="{5E50FF7B-400B-81BD-ACF1-DE3074897C22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2:10:58.929" v="225"/>
          <ac:spMkLst>
            <pc:docMk/>
            <pc:sldMk cId="109857222" sldId="256"/>
            <ac:spMk id="7" creationId="{104BBA23-437F-694A-9392-28042FB15269}"/>
          </ac:spMkLst>
        </pc:spChg>
        <pc:spChg chg="add mod">
          <ac:chgData name="Beza Tilaye Bekele (2219568)" userId="S::2219568@student.uwtsd.ac.uk::7c514b57-2a2f-452b-a934-9bfcf697001b" providerId="AD" clId="Web-{1BBBC0AB-F9FB-EFFD-CE31-289C79E0B984}" dt="2025-11-18T22:12:14.759" v="240"/>
          <ac:spMkLst>
            <pc:docMk/>
            <pc:sldMk cId="109857222" sldId="256"/>
            <ac:spMk id="8" creationId="{7715B6BC-E3F9-B73D-1497-D5BD175F278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19" creationId="{2151139A-886F-4B97-8815-729AD3831BBD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1" creationId="{AB5E08C4-8CDD-4623-A5B8-E998C6DEE3B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3" creationId="{15F33878-D502-4FFA-8ACE-F2AECDB2A23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5" creationId="{D3539FEE-81D3-4406-802E-60B20B16F4F6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7" creationId="{DC701763-729E-462F-A5A8-E0DEFEB1E2E4}"/>
          </ac:spMkLst>
        </pc:spChg>
        <pc:grpChg chg="add del">
          <ac:chgData name="Beza Tilaye Bekele (2219568)" userId="S::2219568@student.uwtsd.ac.uk::7c514b57-2a2f-452b-a934-9bfcf697001b" providerId="AD" clId="Web-{1BBBC0AB-F9FB-EFFD-CE31-289C79E0B984}" dt="2025-11-18T21:53:07.609" v="143"/>
          <ac:grpSpMkLst>
            <pc:docMk/>
            <pc:sldMk cId="109857222" sldId="256"/>
            <ac:grpSpMk id="11" creationId="{3B337C2F-F4B9-764C-45E5-86A1306E17C7}"/>
          </ac:grpSpMkLst>
        </pc:grpChg>
        <pc:picChg chg="add mod">
          <ac:chgData name="Beza Tilaye Bekele (2219568)" userId="S::2219568@student.uwtsd.ac.uk::7c514b57-2a2f-452b-a934-9bfcf697001b" providerId="AD" clId="Web-{1BBBC0AB-F9FB-EFFD-CE31-289C79E0B984}" dt="2025-11-18T22:10:39.756" v="220" actId="1076"/>
          <ac:picMkLst>
            <pc:docMk/>
            <pc:sldMk cId="109857222" sldId="256"/>
            <ac:picMk id="4" creationId="{133B3AAA-F5A2-FC53-0BFD-84C6F618833E}"/>
          </ac:picMkLst>
        </pc:picChg>
        <pc:picChg chg="add mod">
          <ac:chgData name="Beza Tilaye Bekele (2219568)" userId="S::2219568@student.uwtsd.ac.uk::7c514b57-2a2f-452b-a934-9bfcf697001b" providerId="AD" clId="Web-{1BBBC0AB-F9FB-EFFD-CE31-289C79E0B984}" dt="2025-11-18T21:53:07.609" v="143"/>
          <ac:picMkLst>
            <pc:docMk/>
            <pc:sldMk cId="109857222" sldId="256"/>
            <ac:picMk id="6" creationId="{F034E139-865C-2353-E5FE-A18854DFF24C}"/>
          </ac:picMkLst>
        </pc:pic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5:36.103" v="107"/>
        <pc:sldMkLst>
          <pc:docMk/>
          <pc:sldMk cId="3543529435" sldId="257"/>
        </pc:sldMkLst>
        <pc:spChg chg="mo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2" creationId="{824B40F6-6DC3-CE0C-20CC-69DD0ABE49F9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3" creationId="{FE55DE0D-B1F4-0D2E-DDAB-71095BCB6BC3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8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0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2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4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6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2:57.889" v="142"/>
        <pc:sldMkLst>
          <pc:docMk/>
          <pc:sldMk cId="2117006186" sldId="258"/>
        </pc:sldMkLst>
        <pc:spChg chg="mo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" creationId="{E7BD9316-39AD-0646-C55B-BB2CB8C0597A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1:46:13.573" v="112"/>
          <ac:spMkLst>
            <pc:docMk/>
            <pc:sldMk cId="2117006186" sldId="258"/>
            <ac:spMk id="3" creationId="{429B87F0-D7ED-6573-5506-54D3F4332D5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5:55.057" v="109"/>
          <ac:spMkLst>
            <pc:docMk/>
            <pc:sldMk cId="2117006186" sldId="258"/>
            <ac:spMk id="8" creationId="{70DFC902-7D23-471A-B557-B6B6917D7A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9" creationId="{BACC6370-2D7E-4714-9D71-7542949D7D5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5:55.057" v="109"/>
          <ac:spMkLst>
            <pc:docMk/>
            <pc:sldMk cId="2117006186" sldId="258"/>
            <ac:spMk id="10" creationId="{A55D5633-D557-4DCA-982C-FF36EB7A1C0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1" creationId="{256B2C21-A230-48C0-8DF1-C46611373C4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5:55.057" v="109"/>
          <ac:spMkLst>
            <pc:docMk/>
            <pc:sldMk cId="2117006186" sldId="258"/>
            <ac:spMk id="12" creationId="{450D3AD2-FA80-415F-A9CE-54D884561CD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3" creationId="{3847E18C-932D-4C95-AABA-FEC7C9499AD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13.573" v="112"/>
          <ac:spMkLst>
            <pc:docMk/>
            <pc:sldMk cId="2117006186" sldId="258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5" creationId="{3150CB11-0C61-439E-910F-5787759E72A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7" creationId="{43F8A58B-5155-44CE-A5FF-7647B47D0A7A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9" creationId="{443F2ACA-E6D6-4028-82DD-F03C262D5DE6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0" creationId="{8D71EDA1-87BF-4D5D-AB79-F346FD19278A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1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2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13.573" v="112"/>
          <ac:spMkLst>
            <pc:docMk/>
            <pc:sldMk cId="2117006186" sldId="258"/>
            <ac:spMk id="23" creationId="{CD9FE4EF-C4D8-49A0-B2FF-81D8DB7D8A24}"/>
          </ac:spMkLst>
        </pc:spChg>
        <pc:spChg chg="add mo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4" creationId="{429B87F0-D7ED-6573-5506-54D3F4332D5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31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33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37" creationId="{53E5B1A8-3AC9-4BD1-9BBC-78CA94F2D1BA}"/>
          </ac:spMkLst>
        </pc:spChg>
        <pc:graphicFrameChg chg="add del">
          <ac:chgData name="Beza Tilaye Bekele (2219568)" userId="S::2219568@student.uwtsd.ac.uk::7c514b57-2a2f-452b-a934-9bfcf697001b" providerId="AD" clId="Web-{1BBBC0AB-F9FB-EFFD-CE31-289C79E0B984}" dt="2025-11-18T21:46:13.557" v="111"/>
          <ac:graphicFrameMkLst>
            <pc:docMk/>
            <pc:sldMk cId="2117006186" sldId="258"/>
            <ac:graphicFrameMk id="5" creationId="{B29C8B24-3B54-676D-8849-C43BA5A1845C}"/>
          </ac:graphicFrameMkLst>
        </pc:graphicFrame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2:45.623" v="141"/>
        <pc:sldMkLst>
          <pc:docMk/>
          <pc:sldMk cId="3719429888" sldId="259"/>
        </pc:sldMkLst>
        <pc:spChg chg="mo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" creationId="{09465D3E-FC61-F491-E2DD-5D02B989A593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3" creationId="{BF3ECCA0-8119-E83D-DEA7-82D40980A82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7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31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8:48.728" v="188" actId="20577"/>
        <pc:sldMkLst>
          <pc:docMk/>
          <pc:sldMk cId="1205520791" sldId="260"/>
        </pc:sldMkLst>
        <pc:spChg chg="mod">
          <ac:chgData name="Beza Tilaye Bekele (2219568)" userId="S::2219568@student.uwtsd.ac.uk::7c514b57-2a2f-452b-a934-9bfcf697001b" providerId="AD" clId="Web-{1BBBC0AB-F9FB-EFFD-CE31-289C79E0B984}" dt="2025-11-18T21:52:24.403" v="140" actId="20577"/>
          <ac:spMkLst>
            <pc:docMk/>
            <pc:sldMk cId="1205520791" sldId="260"/>
            <ac:spMk id="2" creationId="{4102E0E4-38E6-5BB7-094F-0D0A095D017D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8:48.728" v="188" actId="20577"/>
          <ac:spMkLst>
            <pc:docMk/>
            <pc:sldMk cId="1205520791" sldId="260"/>
            <ac:spMk id="3" creationId="{690570AB-755B-4F1F-F7DC-15194F5B08B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18" creationId="{38FAA1A1-D861-433F-88FA-1E9D6FD31D11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27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31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1:49.839" v="138"/>
        <pc:sldMkLst>
          <pc:docMk/>
          <pc:sldMk cId="1897259940" sldId="261"/>
        </pc:sldMkLst>
        <pc:spChg chg="mo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" creationId="{84747611-3B3F-624F-36CF-BBA04848C739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3" creationId="{41D5EFA4-03B2-C0C1-AAFD-2F5A3740CD9D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8.089" v="118"/>
          <ac:spMkLst>
            <pc:docMk/>
            <pc:sldMk cId="1897259940" sldId="261"/>
            <ac:spMk id="8" creationId="{09588DA8-065E-4F6F-8EFD-43104AB2E0C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8.089" v="118"/>
          <ac:spMkLst>
            <pc:docMk/>
            <pc:sldMk cId="1897259940" sldId="261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31" creationId="{375E0459-6403-40CD-989D-56A4407CA12E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1:32.026" v="137"/>
        <pc:sldMkLst>
          <pc:docMk/>
          <pc:sldMk cId="2184456303" sldId="262"/>
        </pc:sldMkLst>
        <pc:spChg chg="mod">
          <ac:chgData name="Beza Tilaye Bekele (2219568)" userId="S::2219568@student.uwtsd.ac.uk::7c514b57-2a2f-452b-a934-9bfcf697001b" providerId="AD" clId="Web-{1BBBC0AB-F9FB-EFFD-CE31-289C79E0B984}" dt="2025-11-18T21:47:28.308" v="119"/>
          <ac:spMkLst>
            <pc:docMk/>
            <pc:sldMk cId="2184456303" sldId="262"/>
            <ac:spMk id="2" creationId="{080C3E82-16AF-29D2-F759-A2B7C46EF590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3" creationId="{D6881B0D-25A7-BBDF-333E-513E5D8758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8" creationId="{09588DA8-065E-4F6F-8EFD-43104AB2E0C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28.308" v="119"/>
          <ac:spMkLst>
            <pc:docMk/>
            <pc:sldMk cId="2184456303" sldId="262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28.308" v="119"/>
          <ac:spMkLst>
            <pc:docMk/>
            <pc:sldMk cId="2184456303" sldId="262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7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1:21.338" v="136"/>
        <pc:sldMkLst>
          <pc:docMk/>
          <pc:sldMk cId="3460728086" sldId="263"/>
        </pc:sldMkLst>
        <pc:spChg chg="mo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" creationId="{C30CC6D8-D716-ACB4-D80A-517B03A3403D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3" creationId="{940ABC1D-CAED-9D10-1AE7-D9224D4D487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0.417" v="120"/>
          <ac:spMkLst>
            <pc:docMk/>
            <pc:sldMk cId="3460728086" sldId="263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0.417" v="120"/>
          <ac:spMkLst>
            <pc:docMk/>
            <pc:sldMk cId="3460728086" sldId="263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31" creationId="{375E0459-6403-40CD-989D-56A4407CA12E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2:18:50.232" v="242"/>
        <pc:sldMkLst>
          <pc:docMk/>
          <pc:sldMk cId="1222890372" sldId="264"/>
        </pc:sldMkLst>
        <pc:spChg chg="mod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2" creationId="{1DE4DEB4-7DED-2B40-C484-27AD59F30B2B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3" creationId="{DE11DD7F-2A75-3CAE-B370-164FDC078BC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15.795" v="241"/>
          <ac:spMkLst>
            <pc:docMk/>
            <pc:sldMk cId="1222890372" sldId="264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15.795" v="241"/>
          <ac:spMkLst>
            <pc:docMk/>
            <pc:sldMk cId="1222890372" sldId="264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15.795" v="241"/>
          <ac:spMkLst>
            <pc:docMk/>
            <pc:sldMk cId="1222890372" sldId="264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15.795" v="241"/>
          <ac:spMkLst>
            <pc:docMk/>
            <pc:sldMk cId="1222890372" sldId="264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15.795" v="241"/>
          <ac:spMkLst>
            <pc:docMk/>
            <pc:sldMk cId="1222890372" sldId="264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15.795" v="241"/>
          <ac:spMkLst>
            <pc:docMk/>
            <pc:sldMk cId="1222890372" sldId="264"/>
            <ac:spMk id="20" creationId="{8D71EDA1-87BF-4D5D-AB79-F346FD19278A}"/>
          </ac:spMkLst>
        </pc:spChg>
        <pc:spChg chg="del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27" creationId="{53CF6D67-C5A8-4ADD-9E8E-1E38CA1D3166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29" creationId="{86909FA0-B515-4681-B7A8-FA281D133B9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31" creationId="{21C9FE86-FCC3-4A31-AA1C-C882262B7FE7}"/>
          </ac:spMkLst>
        </pc:spChg>
        <pc:spChg chg="del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35" creationId="{A09989E4-EFDC-4A90-A633-E0525FB4139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40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44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46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18:50.232" v="242"/>
          <ac:spMkLst>
            <pc:docMk/>
            <pc:sldMk cId="1222890372" sldId="264"/>
            <ac:spMk id="48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0:34.069" v="135"/>
        <pc:sldMkLst>
          <pc:docMk/>
          <pc:sldMk cId="2034649298" sldId="265"/>
        </pc:sldMkLst>
        <pc:spChg chg="mod">
          <ac:chgData name="Beza Tilaye Bekele (2219568)" userId="S::2219568@student.uwtsd.ac.uk::7c514b57-2a2f-452b-a934-9bfcf697001b" providerId="AD" clId="Web-{1BBBC0AB-F9FB-EFFD-CE31-289C79E0B984}" dt="2025-11-18T21:47:52.292" v="122"/>
          <ac:spMkLst>
            <pc:docMk/>
            <pc:sldMk cId="2034649298" sldId="265"/>
            <ac:spMk id="2" creationId="{EC0A940A-ABDA-2154-6A19-9FC8104DB20E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" creationId="{91B09800-573D-795F-F7CF-929C0F5447E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52.292" v="122"/>
          <ac:spMkLst>
            <pc:docMk/>
            <pc:sldMk cId="2034649298" sldId="265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52.292" v="122"/>
          <ac:spMkLst>
            <pc:docMk/>
            <pc:sldMk cId="2034649298" sldId="265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25" creationId="{1B15ED52-F352-441B-82BF-E0EA34836D0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26" creationId="{BACC6370-2D7E-4714-9D71-7542949D7D5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28" creationId="{F68B3F68-107C-434F-AA38-110D5EA91B85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29" creationId="{BC4C4868-CB8F-4AF9-9CDB-8108F2C19B6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30" creationId="{AAD0DBB9-1A4B-4391-81D4-CB19F9AB91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1" creationId="{375E0459-6403-40CD-989D-56A4407CA12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32" creationId="{063BBA22-50EA-4C4D-BE05-F1CE4E63AA56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3" creationId="{53E5B1A8-3AC9-4BD1-9BBC-78CA94F2D1B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4" creationId="{91B09800-573D-795F-F7CF-929C0F5447E1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49:55.332" v="132"/>
        <pc:sldMkLst>
          <pc:docMk/>
          <pc:sldMk cId="877677166" sldId="266"/>
        </pc:sldMkLst>
        <pc:spChg chg="mo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" creationId="{F16614C2-807C-51D1-2D63-AE452A5F0338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02.871" v="123"/>
          <ac:spMkLst>
            <pc:docMk/>
            <pc:sldMk cId="877677166" sldId="266"/>
            <ac:spMk id="3" creationId="{0E646B46-16B5-73F5-27F8-88C9456F38F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02.871" v="123"/>
          <ac:spMkLst>
            <pc:docMk/>
            <pc:sldMk cId="877677166" sldId="266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48:16.246" v="126"/>
        <pc:sldMkLst>
          <pc:docMk/>
          <pc:sldMk cId="3893294318" sldId="267"/>
        </pc:sldMkLst>
        <pc:spChg chg="mo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" creationId="{AF5EDA20-2BCE-E00F-DB5B-28FB0442A943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3" creationId="{7EB66028-3016-3C05-24AE-45F6FECDC59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2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3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4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5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6" creationId="{53E5B1A8-3AC9-4BD1-9BBC-78CA94F2D1BA}"/>
          </ac:spMkLst>
        </pc:sp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8:31.481" v="127"/>
        <pc:sldMkLst>
          <pc:docMk/>
          <pc:sldMk cId="3778497916" sldId="268"/>
        </pc:sldMkLst>
        <pc:spChg chg="mo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2" creationId="{3200D2BD-8809-77B0-F55C-16D5A1FE4778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3" creationId="{02049862-265B-05A1-DCA5-9A0C4D2055B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8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0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2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4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6" creationId="{53E5B1A8-3AC9-4BD1-9BBC-78CA94F2D1BA}"/>
          </ac:spMkLst>
        </pc:sp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8:41.998" v="128"/>
        <pc:sldMkLst>
          <pc:docMk/>
          <pc:sldMk cId="840738607" sldId="269"/>
        </pc:sldMkLst>
        <pc:spChg chg="mo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2" creationId="{999BC368-1285-E211-FDA3-064C4A865FD8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3" creationId="{7EAFA98E-50C1-B73F-F8CE-B8444971A91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8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0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2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4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6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49:31.674" v="131"/>
        <pc:sldMkLst>
          <pc:docMk/>
          <pc:sldMk cId="1692822482" sldId="270"/>
        </pc:sldMkLst>
        <pc:spChg chg="mod">
          <ac:chgData name="Beza Tilaye Bekele (2219568)" userId="S::2219568@student.uwtsd.ac.uk::7c514b57-2a2f-452b-a934-9bfcf697001b" providerId="AD" clId="Web-{1BBBC0AB-F9FB-EFFD-CE31-289C79E0B984}" dt="2025-11-18T21:49:07.188" v="129"/>
          <ac:spMkLst>
            <pc:docMk/>
            <pc:sldMk cId="1692822482" sldId="270"/>
            <ac:spMk id="2" creationId="{58C510BD-F06F-2562-CDB8-7A0AB3E5F09F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3" creationId="{9255D35C-BBFF-C994-068F-7E8F4E38DFA1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07.188" v="129"/>
          <ac:spMkLst>
            <pc:docMk/>
            <pc:sldMk cId="1692822482" sldId="270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31" creationId="{375E0459-6403-40CD-989D-56A4407CA12E}"/>
          </ac:spMkLst>
        </pc:spChg>
      </pc:sldChg>
      <pc:sldChg chg="addSp delSp modSp new mod setBg modClrScheme delDesignElem chgLayout">
        <pc:chgData name="Beza Tilaye Bekele (2219568)" userId="S::2219568@student.uwtsd.ac.uk::7c514b57-2a2f-452b-a934-9bfcf697001b" providerId="AD" clId="Web-{1BBBC0AB-F9FB-EFFD-CE31-289C79E0B984}" dt="2025-11-18T22:03:53.108" v="202"/>
        <pc:sldMkLst>
          <pc:docMk/>
          <pc:sldMk cId="1287858058" sldId="271"/>
        </pc:sldMkLst>
        <pc:spChg chg="mod ord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" creationId="{5895334D-BE72-EE87-947E-16E99D679F66}"/>
          </ac:spMkLst>
        </pc:spChg>
        <pc:spChg chg="mod ord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3" creationId="{0B503D5E-91F7-34FA-AFEF-4CFAAC8B5EA5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8" creationId="{1B15ED52-F352-441B-82BF-E0EA34836D0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10" creationId="{3B2E3793-BFE6-45A2-9B7B-E18844431C9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12" creationId="{BC4C4868-CB8F-4AF9-9CDB-8108F2C19B6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14" creationId="{375E0459-6403-40CD-989D-56A4407CA12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39.560" v="194"/>
          <ac:spMkLst>
            <pc:docMk/>
            <pc:sldMk cId="1287858058" sldId="271"/>
            <ac:spMk id="16" creationId="{53E5B1A8-3AC9-4BD1-9BBC-78CA94F2D1BA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1" creationId="{1B15ED52-F352-441B-82BF-E0EA34836D0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3" creationId="{3B2E3793-BFE6-45A2-9B7B-E18844431C9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5" creationId="{BC4C4868-CB8F-4AF9-9CDB-8108F2C19B6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7" creationId="{375E0459-6403-40CD-989D-56A4407CA12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9" creationId="{53E5B1A8-3AC9-4BD1-9BBC-78CA94F2D1BA}"/>
          </ac:spMkLst>
        </pc:spChg>
      </pc:sldChg>
      <pc:sldChg chg="addSp delSp new del mod modClrScheme chgLayout">
        <pc:chgData name="Beza Tilaye Bekele (2219568)" userId="S::2219568@student.uwtsd.ac.uk::7c514b57-2a2f-452b-a934-9bfcf697001b" providerId="AD" clId="Web-{1BBBC0AB-F9FB-EFFD-CE31-289C79E0B984}" dt="2025-11-18T22:04:24.468" v="206"/>
        <pc:sldMkLst>
          <pc:docMk/>
          <pc:sldMk cId="912032365" sldId="272"/>
        </pc:sldMkLst>
        <pc:spChg chg="add del">
          <ac:chgData name="Beza Tilaye Bekele (2219568)" userId="S::2219568@student.uwtsd.ac.uk::7c514b57-2a2f-452b-a934-9bfcf697001b" providerId="AD" clId="Web-{1BBBC0AB-F9FB-EFFD-CE31-289C79E0B984}" dt="2025-11-18T22:04:21.343" v="205"/>
          <ac:spMkLst>
            <pc:docMk/>
            <pc:sldMk cId="912032365" sldId="272"/>
            <ac:spMk id="2" creationId="{59BE1003-870E-5EC5-26CE-5C8C219896E5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4:21.343" v="205"/>
          <ac:spMkLst>
            <pc:docMk/>
            <pc:sldMk cId="912032365" sldId="272"/>
            <ac:spMk id="3" creationId="{B0620554-84E0-1A98-1743-BEF237918C14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2:07:41.153" v="219"/>
        <pc:sldMkLst>
          <pc:docMk/>
          <pc:sldMk cId="2543637885" sldId="272"/>
        </pc:sldMkLst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7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9" creationId="{E2384209-CB15-4CDF-9D31-C44FD9A3F2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11" creationId="{2633B3B5-CC90-43F0-8714-D31D1F3F020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13" creationId="{A8D57A06-A426-446D-B02C-A2DC6B62E45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18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20" creationId="{E2384209-CB15-4CDF-9D31-C44FD9A3F2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22" creationId="{2633B3B5-CC90-43F0-8714-D31D1F3F020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24" creationId="{A8D57A06-A426-446D-B02C-A2DC6B62E45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6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7" creationId="{FD073016-B734-483B-8953-5BADEE145112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8" creationId="{90A7EAB6-59D3-4325-8DE6-E0CA4009CE53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9" creationId="{A8D57A06-A426-446D-B02C-A2DC6B62E45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34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36" creationId="{E2384209-CB15-4CDF-9D31-C44FD9A3F2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38" creationId="{2633B3B5-CC90-43F0-8714-D31D1F3F020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40" creationId="{A8D57A06-A426-446D-B02C-A2DC6B62E45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2" creationId="{AB8C311F-7253-4AED-9701-7FC0708C41C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3" creationId="{FD073016-B734-483B-8953-5BADEE145112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4" creationId="{90A7EAB6-59D3-4325-8DE6-E0CA4009CE53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5" creationId="{A8D57A06-A426-446D-B02C-A2DC6B62E45E}"/>
          </ac:spMkLst>
        </pc:spChg>
        <pc:picChg chg="add del mod">
          <ac:chgData name="Beza Tilaye Bekele (2219568)" userId="S::2219568@student.uwtsd.ac.uk::7c514b57-2a2f-452b-a934-9bfcf697001b" providerId="AD" clId="Web-{1BBBC0AB-F9FB-EFFD-CE31-289C79E0B984}" dt="2025-11-18T22:05:30.797" v="210"/>
          <ac:picMkLst>
            <pc:docMk/>
            <pc:sldMk cId="2543637885" sldId="272"/>
            <ac:picMk id="2" creationId="{A496A0C5-5CC5-A693-B505-05945F0642F7}"/>
          </ac:picMkLst>
        </pc:picChg>
        <pc:picChg chg="add del mod">
          <ac:chgData name="Beza Tilaye Bekele (2219568)" userId="S::2219568@student.uwtsd.ac.uk::7c514b57-2a2f-452b-a934-9bfcf697001b" providerId="AD" clId="Web-{1BBBC0AB-F9FB-EFFD-CE31-289C79E0B984}" dt="2025-11-18T22:06:44.710" v="215"/>
          <ac:picMkLst>
            <pc:docMk/>
            <pc:sldMk cId="2543637885" sldId="272"/>
            <ac:picMk id="3" creationId="{3D286E55-BC7F-CF76-B299-30EB60D9BB0F}"/>
          </ac:picMkLst>
        </pc:picChg>
        <pc:picChg chg="add mod">
          <ac:chgData name="Beza Tilaye Bekele (2219568)" userId="S::2219568@student.uwtsd.ac.uk::7c514b57-2a2f-452b-a934-9bfcf697001b" providerId="AD" clId="Web-{1BBBC0AB-F9FB-EFFD-CE31-289C79E0B984}" dt="2025-11-18T22:07:41.153" v="219"/>
          <ac:picMkLst>
            <pc:docMk/>
            <pc:sldMk cId="2543637885" sldId="272"/>
            <ac:picMk id="4" creationId="{8B582595-C4D4-AC99-C5DD-B2CEB19AC898}"/>
          </ac:picMkLst>
        </pc:picChg>
      </pc:sldChg>
      <pc:sldChg chg="addSp delSp modSp new del mod modClrScheme chgLayout">
        <pc:chgData name="Beza Tilaye Bekele (2219568)" userId="S::2219568@student.uwtsd.ac.uk::7c514b57-2a2f-452b-a934-9bfcf697001b" providerId="AD" clId="Web-{1BBBC0AB-F9FB-EFFD-CE31-289C79E0B984}" dt="2025-11-18T22:03:41.405" v="200"/>
        <pc:sldMkLst>
          <pc:docMk/>
          <pc:sldMk cId="4049967575" sldId="272"/>
        </pc:sldMkLst>
        <pc:spChg chg="del">
          <ac:chgData name="Beza Tilaye Bekele (2219568)" userId="S::2219568@student.uwtsd.ac.uk::7c514b57-2a2f-452b-a934-9bfcf697001b" providerId="AD" clId="Web-{1BBBC0AB-F9FB-EFFD-CE31-289C79E0B984}" dt="2025-11-18T22:03:23.170" v="199"/>
          <ac:spMkLst>
            <pc:docMk/>
            <pc:sldMk cId="4049967575" sldId="272"/>
            <ac:spMk id="2" creationId="{3BC35AF7-EC54-757F-E5E6-24DCE085D9EA}"/>
          </ac:spMkLst>
        </pc:spChg>
        <pc:spChg chg="del">
          <ac:chgData name="Beza Tilaye Bekele (2219568)" userId="S::2219568@student.uwtsd.ac.uk::7c514b57-2a2f-452b-a934-9bfcf697001b" providerId="AD" clId="Web-{1BBBC0AB-F9FB-EFFD-CE31-289C79E0B984}" dt="2025-11-18T22:03:02.014" v="197"/>
          <ac:spMkLst>
            <pc:docMk/>
            <pc:sldMk cId="4049967575" sldId="272"/>
            <ac:spMk id="3" creationId="{EF413409-D736-604F-54B3-47A82028E192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2:03:23.170" v="199"/>
          <ac:spMkLst>
            <pc:docMk/>
            <pc:sldMk cId="4049967575" sldId="272"/>
            <ac:spMk id="12" creationId="{41779AD2-83FD-7182-DFF2-A060D4086701}"/>
          </ac:spMkLst>
        </pc:spChg>
        <pc:graphicFrameChg chg="add del mod ord modGraphic">
          <ac:chgData name="Beza Tilaye Bekele (2219568)" userId="S::2219568@student.uwtsd.ac.uk::7c514b57-2a2f-452b-a934-9bfcf697001b" providerId="AD" clId="Web-{1BBBC0AB-F9FB-EFFD-CE31-289C79E0B984}" dt="2025-11-18T22:03:12.826" v="198"/>
          <ac:graphicFrameMkLst>
            <pc:docMk/>
            <pc:sldMk cId="4049967575" sldId="272"/>
            <ac:graphicFrameMk id="4" creationId="{8610B9FF-37E9-8878-2694-6F095C40BF11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romeng.eu/downloads/training-materials/ebooks/soft-skills/effective-communication-skills.pdf" TargetMode="External"/><Relationship Id="rId2" Type="http://schemas.openxmlformats.org/officeDocument/2006/relationships/hyperlink" Target="https://home.alibabagroup.com/en-U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1507" y="387224"/>
            <a:ext cx="3291839" cy="8304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Name: Beza Bekele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Id number:2219568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Module: International business communication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Module no: LCBB6023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Lecturer: Mr Gregory Cowan</a:t>
            </a:r>
            <a:endParaRPr lang="en-US" sz="1000">
              <a:solidFill>
                <a:srgbClr val="FFFFFF"/>
              </a:solidFill>
            </a:endParaRPr>
          </a:p>
        </p:txBody>
      </p:sp>
      <p:pic>
        <p:nvPicPr>
          <p:cNvPr id="4" name="Picture 3" descr="University of Wales Trinity Saint David launches ‘One Planet ...">
            <a:extLst>
              <a:ext uri="{FF2B5EF4-FFF2-40B4-BE49-F238E27FC236}">
                <a16:creationId xmlns:a16="http://schemas.microsoft.com/office/drawing/2014/main" id="{133B3AAA-F5A2-FC53-0BFD-84C6F6188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10" y="2379323"/>
            <a:ext cx="5131088" cy="1398221"/>
          </a:xfrm>
          <a:prstGeom prst="rect">
            <a:avLst/>
          </a:prstGeom>
        </p:spPr>
      </p:pic>
      <p:pic>
        <p:nvPicPr>
          <p:cNvPr id="6" name="Picture 5" descr="Men in suits shaking hands on a map of china&#10;&#10;AI-generated content may be incorrect.">
            <a:extLst>
              <a:ext uri="{FF2B5EF4-FFF2-40B4-BE49-F238E27FC236}">
                <a16:creationId xmlns:a16="http://schemas.microsoft.com/office/drawing/2014/main" id="{F034E139-865C-2353-E5FE-A18854DFF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5165" y="2217815"/>
            <a:ext cx="4816663" cy="39978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15B6BC-E3F9-B73D-1497-D5BD175F2780}"/>
              </a:ext>
            </a:extLst>
          </p:cNvPr>
          <p:cNvSpPr txBox="1"/>
          <p:nvPr/>
        </p:nvSpPr>
        <p:spPr>
          <a:xfrm>
            <a:off x="1081216" y="4582297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WordVisi_MSFontService"/>
              </a:rPr>
              <a:t>Intercultural Business Communication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B40F6-6DC3-CE0C-20CC-69DD0ABE4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5DE0D-B1F4-0D2E-DDAB-71095BCB6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China stands as one of the global leading business destinations with its collective </a:t>
            </a:r>
            <a:r>
              <a:rPr lang="en-GB" sz="2000"/>
              <a:t>culture that</a:t>
            </a:r>
            <a:r>
              <a:rPr lang="en-GB" sz="2000" dirty="0"/>
              <a:t> is defined by hierarchical structures and long-term planning methods (</a:t>
            </a:r>
            <a:r>
              <a:rPr lang="en-GB" sz="2000"/>
              <a:t>Deresky</a:t>
            </a:r>
            <a:r>
              <a:rPr lang="en-GB" sz="2000" dirty="0"/>
              <a:t>, 2017). </a:t>
            </a:r>
            <a:endParaRPr lang="en-US" sz="2000"/>
          </a:p>
          <a:p>
            <a:r>
              <a:rPr lang="en-GB" sz="2000" dirty="0"/>
              <a:t>Cultural understanding can help prevent miscommunications and develop successful </a:t>
            </a:r>
            <a:r>
              <a:rPr lang="en-GB" sz="2000"/>
              <a:t>international</a:t>
            </a:r>
            <a:r>
              <a:rPr lang="en-GB" sz="2000" dirty="0"/>
              <a:t> collaborations.  </a:t>
            </a:r>
            <a:endParaRPr lang="en-US" sz="2000"/>
          </a:p>
          <a:p>
            <a:pPr lvl="1"/>
            <a:r>
              <a:rPr lang="en-GB" sz="2000"/>
              <a:t>This presentation will: </a:t>
            </a:r>
            <a:endParaRPr lang="en-US" sz="2000"/>
          </a:p>
          <a:p>
            <a:pPr lvl="1"/>
            <a:r>
              <a:rPr lang="en-GB" sz="2000"/>
              <a:t>– introduce the major intercultural theories; </a:t>
            </a:r>
            <a:endParaRPr lang="en-US" sz="2000"/>
          </a:p>
          <a:p>
            <a:pPr lvl="1"/>
            <a:r>
              <a:rPr lang="en-GB" sz="2000"/>
              <a:t> – apply them to Chinese business culture with real cases; </a:t>
            </a:r>
            <a:endParaRPr lang="en-US" sz="2000"/>
          </a:p>
          <a:p>
            <a:pPr lvl="1"/>
            <a:r>
              <a:rPr lang="en-GB" sz="2000"/>
              <a:t> – discuss communication challenges and opportunities; </a:t>
            </a:r>
            <a:endParaRPr lang="en-US" sz="2000"/>
          </a:p>
          <a:p>
            <a:pPr lvl="1"/>
            <a:r>
              <a:rPr lang="en-GB" sz="2000"/>
              <a:t> – make recommendations &amp; conclusions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543529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D9316-39AD-0646-C55B-BB2CB8C05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Communication Theories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429B87F0-D7ED-6573-5506-54D3F4332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Hofstede’s Cultural Dimensions – China </a:t>
            </a:r>
            <a:endParaRPr lang="en-US" sz="200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High Power Distance → strong hierarchy and respect for authority 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Low Individualism → teamwork and group loyalty valued (Deresky, 2017).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Moderate Masculinity → focus on effort, success and achievement.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Moderate Uncertainty Avoidance → building relationships decreases uncertainty.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Very High Long-Term Orientation → shows patience and future-oriented planning. </a:t>
            </a: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117006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65D3E-FC61-F491-E2DD-5D02B989A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Example :Lenovo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ECCA0-8119-E83D-DEA7-82D40980A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Lenovo prioritises team building, long-term talent development and harmonywithin the group to manifest collectivism and long-term orientation. </a:t>
            </a:r>
            <a:endParaRPr lang="en-US" sz="200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After the acquisition of IBM’s PC division, Lenovo resorted to cross-cultural trainingto promote the traditional Chinese way of indirect communication, with less eyecontact and shorter speaking time and the Western direct approach tocommunication (Abdulai and Ibrahim, 2016). </a:t>
            </a:r>
            <a:endParaRPr lang="en-US" sz="200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Lenovo demonstrates how Chinese firms can successfully adopt Westerncommunication methods while maintaining their foundational traditional values.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19429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2E0E4-38E6-5BB7-094F-0D0A095D0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High &amp; Low Context 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70AB-755B-4F1F-F7DC-15194F5B0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China's high-context communication style means people express meaningthrough tone, silence, body language and relationship status as described byHall in 1976. </a:t>
            </a:r>
            <a:endParaRPr lang="en-US" sz="2000" dirty="0"/>
          </a:p>
          <a:p>
            <a:r>
              <a:rPr lang="en-GB" sz="2000" dirty="0"/>
              <a:t>The</a:t>
            </a:r>
            <a:r>
              <a:rPr lang="en-GB" sz="2000" dirty="0">
                <a:ea typeface="+mn-lt"/>
                <a:cs typeface="+mn-lt"/>
              </a:rPr>
              <a:t> UK's low-context communication style means people usually prefer clear and  direct communication</a:t>
            </a:r>
            <a:endParaRPr lang="en-US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E</a:t>
            </a:r>
            <a:r>
              <a:rPr lang="en-GB" sz="2000"/>
              <a:t>.g. The phrase "we will try our best" serves as a respectful way of saying “no”or expressing disagreement according to Carté &amp; Fox (2008).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05520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47611-3B3F-624F-36CF-BBA04848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Theories of Chinese Business Culture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5EFA4-03B2-C0C1-AAFD-2F5A3740C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Guanxi (relationships and trust) </a:t>
            </a:r>
            <a:br>
              <a:rPr lang="en-GB" sz="2000"/>
            </a:br>
            <a:r>
              <a:rPr lang="en-GB" sz="2000"/>
              <a:t>Trust in personal relationships plays a major role in forming business decisions, according to Ahlstrom et al. (2014). </a:t>
            </a:r>
            <a:endParaRPr lang="en-US" sz="2000"/>
          </a:p>
          <a:p>
            <a:r>
              <a:rPr lang="en-GB" sz="2000"/>
              <a:t>Relationship-building is essential before contract discussions.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897259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C3E82-16AF-29D2-F759-A2B7C46EF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Example: Siemens China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81B0D-25A7-BBDF-333E-513E5D875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Siemens established guanxi through personal visits to Chinese officials and by presenting gifts and meals together. </a:t>
            </a:r>
            <a:br>
              <a:rPr lang="en-GB" sz="2000"/>
            </a:br>
            <a:r>
              <a:rPr lang="en-GB" sz="2000"/>
              <a:t> </a:t>
            </a:r>
            <a:endParaRPr lang="en-US" sz="2000"/>
          </a:p>
          <a:p>
            <a:r>
              <a:rPr lang="en-GB" sz="2000"/>
              <a:t>According to Siemens (2016), this approach led to smoother negotiations andquicker project approvals.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184456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CC6D8-D716-ACB4-D80A-517B03A34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Hierarchy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ABC1D-CAED-9D10-1AE7-D9224D4D4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Within hierarchical organisations, employees typically avoiddirectly disputing the words of higher-ups (Deresky, 2017). </a:t>
            </a:r>
            <a:endParaRPr lang="en-US" sz="2000"/>
          </a:p>
          <a:p>
            <a:r>
              <a:rPr lang="en-GB" sz="2000"/>
              <a:t>Feedback should be delivered privately after meetings or througha third party.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6072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4DEB4-7DED-2B40-C484-27AD59F3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Digital Communication in China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1DD7F-2A75-3CAE-B370-164FDC078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The primary applications used in business are WeChat Workand Ding Talk. </a:t>
            </a:r>
            <a:endParaRPr lang="en-US" sz="2000"/>
          </a:p>
          <a:p>
            <a:r>
              <a:rPr lang="en-GB" sz="2000"/>
              <a:t>Messages receive a softened tone through apologies and theaddition of voice notes. 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22890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A940A-ABDA-2154-6A19-9FC8104DB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Example: Alibaba Group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91B09800-573D-795F-F7CF-929C0F544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Alibaba Group recommends using digital communication platforms withcourtesy. </a:t>
            </a:r>
            <a:endParaRPr lang="en-US" sz="2000"/>
          </a:p>
          <a:p>
            <a:r>
              <a:rPr lang="en-GB" sz="2000"/>
              <a:t>Staff members in fast-paced environments maintain relationship building using group chats and voice messages. (Alibabagroup.com, 2025) </a:t>
            </a:r>
            <a:br>
              <a:rPr lang="en-GB" sz="2000"/>
            </a:b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034649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614C2-807C-51D1-2D63-AE452A5F0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Communication Challenges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6B46-16B5-73F5-27F8-88C9456F3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“When someone says "yes" it means "I understand", but it doesn't always mean they givetheir agreement (Bailey, 2013). </a:t>
            </a:r>
            <a:endParaRPr lang="en-US" sz="2000"/>
          </a:p>
          <a:p>
            <a:r>
              <a:rPr lang="en-GB" sz="2000"/>
              <a:t>Most Chinese people prefer using alternative terms to the direct word “no” to maintain theirsocial dignity known as "mianzi".  </a:t>
            </a:r>
            <a:endParaRPr lang="en-US" sz="2000"/>
          </a:p>
          <a:p>
            <a:r>
              <a:rPr lang="en-GB" sz="2000"/>
              <a:t>Decision-making processes often take time because people search for group agreement. </a:t>
            </a:r>
            <a:endParaRPr lang="en-US" sz="2000"/>
          </a:p>
          <a:p>
            <a:r>
              <a:rPr lang="en-GB" sz="2000"/>
              <a:t>Direct communication methods typical in Western cultures can come across as rude oraggressive. </a:t>
            </a:r>
            <a:endParaRPr lang="en-US" sz="2000"/>
          </a:p>
          <a:p>
            <a:r>
              <a:rPr lang="en-GB" sz="2000"/>
              <a:t>The powerful hierarchical structure in China discourages people from sharing their opinionsopenly.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77677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EDA20-2BCE-E00F-DB5B-28FB0442A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Opportunities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66028-3016-3C05-24AE-45F6FECDC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Building trust leads to successful business outcomes through patience and long-term loyalty commitment (Ahlstrom et al., 2014). </a:t>
            </a:r>
            <a:endParaRPr lang="en-US" sz="2000"/>
          </a:p>
          <a:p>
            <a:r>
              <a:rPr lang="en-GB" sz="2000"/>
              <a:t>Chinese partners demonstrate effective teamwork and commitment through theircollective focus. </a:t>
            </a:r>
            <a:endParaRPr lang="en-US" sz="2000"/>
          </a:p>
          <a:p>
            <a:r>
              <a:rPr lang="en-GB" sz="2000"/>
              <a:t>Stable, long-term partnerships are valued. </a:t>
            </a:r>
            <a:endParaRPr lang="en-US" sz="2000"/>
          </a:p>
          <a:p>
            <a:r>
              <a:rPr lang="en-GB" sz="2000"/>
              <a:t>Effective managerial communication depends upon established roles andstructured dialogue between leaders and their team members. </a:t>
            </a:r>
            <a:endParaRPr lang="en-US" sz="2000"/>
          </a:p>
          <a:p>
            <a:r>
              <a:rPr lang="en-GB" sz="2000"/>
              <a:t>Technological adoption supports international collaboration.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893294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0D2BD-8809-77B0-F55C-16D5A1FE4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Strengths and Limitations of Hafstede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49862-265B-05A1-DCA5-9A0C4D205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/>
              <a:t>Strengths of Hofstede and Hall:</a:t>
            </a:r>
            <a:r>
              <a:rPr lang="en-GB" sz="2000"/>
              <a:t> </a:t>
            </a:r>
            <a:br>
              <a:rPr lang="en-GB" sz="2000"/>
            </a:br>
            <a:r>
              <a:rPr lang="en-GB" sz="2000"/>
              <a:t>– help explain guanxi, hierarchy and indirect communication; </a:t>
            </a:r>
            <a:br>
              <a:rPr lang="en-GB" sz="2000"/>
            </a:br>
            <a:r>
              <a:rPr lang="en-GB" sz="2000"/>
              <a:t>– useful for comparing cultures. </a:t>
            </a:r>
            <a:endParaRPr lang="en-US" sz="2000"/>
          </a:p>
          <a:p>
            <a:r>
              <a:rPr lang="en-GB" sz="2000" b="1"/>
              <a:t>Limitations:</a:t>
            </a:r>
            <a:r>
              <a:rPr lang="en-GB" sz="2000"/>
              <a:t> </a:t>
            </a:r>
            <a:br>
              <a:rPr lang="en-GB" sz="2000"/>
            </a:br>
            <a:r>
              <a:rPr lang="en-GB" sz="2000"/>
              <a:t>– both models oversimplify and stereotype national behaviours (Koh, Maguire and Igi Global, 2009) 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 – do not consider differences within cities, industries or generational subcultures; </a:t>
            </a:r>
            <a:br>
              <a:rPr lang="en-GB" sz="2000"/>
            </a:br>
            <a:r>
              <a:rPr lang="en-GB" sz="2000"/>
              <a:t>– Chinese firms are changing. Companies such as Lenovo and Alibaba integrate both Western and Chinese approaches to communication. 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 –Technology leads to shifts in both cultural values and business conduct. </a:t>
            </a:r>
            <a:endParaRPr lang="en-US" sz="2000"/>
          </a:p>
          <a:p>
            <a:endParaRPr lang="en-GB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78497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BC368-1285-E211-FDA3-064C4A865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Recommendations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FA98E-50C1-B73F-F8CE-B8444971A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/>
              <a:t>Strengthen guanxi by spending time sharing meals and making small, thoughtful gestures. </a:t>
            </a:r>
            <a:endParaRPr lang="en-US" sz="1900"/>
          </a:p>
          <a:p>
            <a:r>
              <a:rPr lang="en-GB" sz="1900"/>
              <a:t>Always communicate with politeness through indirect methods while recognising the value ofsilence. </a:t>
            </a:r>
            <a:endParaRPr lang="en-US" sz="1900"/>
          </a:p>
          <a:p>
            <a:r>
              <a:rPr lang="en-GB" sz="1900"/>
              <a:t>Respect hierarchy — address senior members first. </a:t>
            </a:r>
            <a:endParaRPr lang="en-US" sz="1900"/>
          </a:p>
          <a:p>
            <a:r>
              <a:rPr lang="en-GB" sz="1900"/>
              <a:t>After meetings, write detailed summaries to secure a clear understanding among participants. </a:t>
            </a:r>
            <a:endParaRPr lang="en-US" sz="1900"/>
          </a:p>
          <a:p>
            <a:r>
              <a:rPr lang="en-GB" sz="1900" dirty="0"/>
              <a:t>Make sure to give adequate time for reaching an agreement before making a decision. </a:t>
            </a:r>
            <a:endParaRPr lang="en-US" sz="1900"/>
          </a:p>
          <a:p>
            <a:r>
              <a:rPr lang="en-GB" sz="1900"/>
              <a:t>Use WeChat or DingTalk professionally but sensitively. </a:t>
            </a:r>
            <a:endParaRPr lang="en-US" sz="1900"/>
          </a:p>
          <a:p>
            <a:r>
              <a:rPr lang="en-GB" sz="1900"/>
              <a:t>Learn simple Mandarin greetings to show respect and goodwill. 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8407386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510BD-F06F-2562-CDB8-7A0AB3E5F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Conclusion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D35C-BBFF-C994-068F-7E8F4E38D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Effective communication in China requires patience, cultural awareness andrespect for hierarchy. </a:t>
            </a:r>
            <a:endParaRPr lang="en-US" sz="2000"/>
          </a:p>
          <a:p>
            <a:r>
              <a:rPr lang="en-GB" sz="2000"/>
              <a:t>Lenovo, Siemens and GM case studies indicate companies need to balance buildingrelationships and achieving international business goals. </a:t>
            </a:r>
            <a:endParaRPr lang="en-US" sz="2000"/>
          </a:p>
          <a:p>
            <a:r>
              <a:rPr lang="en-GB" sz="2000"/>
              <a:t>To succeed with Chinese business partners managers must adjust their approachesto build guanxi through indirect communication. </a:t>
            </a:r>
            <a:endParaRPr lang="en-US" sz="2000"/>
          </a:p>
          <a:p>
            <a:r>
              <a:rPr lang="en-GB" sz="2000"/>
              <a:t>Cultural intelligence is essential for navigating international businessenvironments.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9282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5334D-BE72-EE87-947E-16E99D67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References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03D5E-91F7-34FA-AFEF-4CFAAC8B5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700"/>
              <a:t>Ahlstrom, D., Chen, S. &amp; Yeh, K. (2014) ‘Family firms and guanxi in Chinese management’, </a:t>
            </a:r>
            <a:r>
              <a:rPr lang="en-GB" sz="700" i="1"/>
              <a:t>Asia Pacific Journal of Management</a:t>
            </a:r>
            <a:r>
              <a:rPr lang="en-GB" sz="700"/>
              <a:t>, 31(2), pp. 441–467.</a:t>
            </a:r>
            <a:endParaRPr lang="en-US" sz="700"/>
          </a:p>
          <a:p>
            <a:r>
              <a:rPr lang="en-GB" sz="700"/>
              <a:t>Alibabagroup.com. (2025). Available at: </a:t>
            </a:r>
            <a:r>
              <a:rPr lang="en-GB" sz="700" u="sng">
                <a:hlinkClick r:id="rId2"/>
              </a:rPr>
              <a:t>https://home.alibabagroup.com/en-US/</a:t>
            </a:r>
            <a:r>
              <a:rPr lang="en-GB" sz="700"/>
              <a:t> [Accessed 17 Nov. 2025].</a:t>
            </a:r>
            <a:endParaRPr lang="en-US" sz="700"/>
          </a:p>
          <a:p>
            <a:r>
              <a:rPr lang="en-GB" sz="700"/>
              <a:t>Abdulai, M. and Ibrahim, H. (2016). Merging Cultures in International Mergers and Acquisition - A Case Study of Lenovo’s Acquisition of IBM PC Division. </a:t>
            </a:r>
            <a:r>
              <a:rPr lang="en-GB" sz="700" i="1"/>
              <a:t>Journal of Intercultural Communication</a:t>
            </a:r>
            <a:r>
              <a:rPr lang="en-GB" sz="700"/>
              <a:t>, 16(2), pp.1–15.</a:t>
            </a:r>
            <a:endParaRPr lang="en-US" sz="700"/>
          </a:p>
          <a:p>
            <a:r>
              <a:rPr lang="en-GB" sz="700"/>
              <a:t>Bailey, S. (2013). </a:t>
            </a:r>
            <a:r>
              <a:rPr lang="en-GB" sz="700" i="1"/>
              <a:t>Academic Writing for International Students of Business</a:t>
            </a:r>
            <a:r>
              <a:rPr lang="en-GB" sz="700"/>
              <a:t>. Routledge.</a:t>
            </a:r>
            <a:endParaRPr lang="en-US" sz="700"/>
          </a:p>
          <a:p>
            <a:r>
              <a:rPr lang="en-GB" sz="700"/>
              <a:t>Bocij, P., Greasley, A. and Hickie, S. (2019). </a:t>
            </a:r>
            <a:r>
              <a:rPr lang="en-GB" sz="700" i="1"/>
              <a:t>Business Information Systems: Technology, Development and Management for the Modern Business</a:t>
            </a:r>
            <a:r>
              <a:rPr lang="en-GB" sz="700"/>
              <a:t>. Harlow, England: Pearson.</a:t>
            </a:r>
            <a:endParaRPr lang="en-US" sz="700"/>
          </a:p>
          <a:p>
            <a:r>
              <a:rPr lang="en-GB" sz="700"/>
              <a:t>Carté, P., Fox, C. and International, C. (2008). </a:t>
            </a:r>
            <a:r>
              <a:rPr lang="en-GB" sz="700" i="1"/>
              <a:t>Bridging the Culture Gap: A Practical Guide to International Business Communication</a:t>
            </a:r>
            <a:r>
              <a:rPr lang="en-GB" sz="700"/>
              <a:t>. London: Kogan Page.</a:t>
            </a:r>
            <a:endParaRPr lang="en-US" sz="700"/>
          </a:p>
          <a:p>
            <a:r>
              <a:rPr lang="en-GB" sz="700"/>
              <a:t>Deresky, H. (2017). </a:t>
            </a:r>
            <a:r>
              <a:rPr lang="en-GB" sz="700" i="1"/>
              <a:t>International Management</a:t>
            </a:r>
            <a:r>
              <a:rPr lang="en-GB" sz="700"/>
              <a:t>. 9th ed. Boston: Pearson.</a:t>
            </a:r>
            <a:endParaRPr lang="en-US" sz="700"/>
          </a:p>
          <a:p>
            <a:r>
              <a:rPr lang="en-GB" sz="700"/>
              <a:t>Froese, F.J., Sutherland, D., Lee, J.Y., Liu, Y. and Pan, Y. (2019). Challenges for foreign companies in China: implications for research and practice. </a:t>
            </a:r>
            <a:r>
              <a:rPr lang="en-GB" sz="700" i="1"/>
              <a:t>Asian Business &amp; Management</a:t>
            </a:r>
            <a:r>
              <a:rPr lang="en-GB" sz="700"/>
              <a:t>, 18(4), pp.249–262.</a:t>
            </a:r>
            <a:endParaRPr lang="en-US" sz="700"/>
          </a:p>
          <a:p>
            <a:r>
              <a:rPr lang="en-GB" sz="700"/>
              <a:t>Gutiérrez, J. (2007). </a:t>
            </a:r>
            <a:r>
              <a:rPr lang="en-GB" sz="700" i="1"/>
              <a:t>Business Data Communications and Networking</a:t>
            </a:r>
            <a:r>
              <a:rPr lang="en-GB" sz="700"/>
              <a:t>. IGI Global.</a:t>
            </a:r>
            <a:endParaRPr lang="en-US" sz="700"/>
          </a:p>
          <a:p>
            <a:r>
              <a:rPr lang="en-GB" sz="700"/>
              <a:t>Haghirian, P. (2012). </a:t>
            </a:r>
            <a:r>
              <a:rPr lang="en-GB" sz="700" i="1"/>
              <a:t>Successful Cross-Cultural Management</a:t>
            </a:r>
            <a:r>
              <a:rPr lang="en-GB" sz="700"/>
              <a:t>. Business Expert Press.</a:t>
            </a:r>
            <a:endParaRPr lang="en-US" sz="700"/>
          </a:p>
          <a:p>
            <a:r>
              <a:rPr lang="en-GB" sz="700"/>
              <a:t>Hall, E.T. (1976). </a:t>
            </a:r>
            <a:r>
              <a:rPr lang="en-GB" sz="700" i="1"/>
              <a:t>Beyond Culture</a:t>
            </a:r>
            <a:r>
              <a:rPr lang="en-GB" sz="700"/>
              <a:t>. New York: Anchor Books.</a:t>
            </a:r>
            <a:endParaRPr lang="en-US" sz="700"/>
          </a:p>
          <a:p>
            <a:r>
              <a:rPr lang="en-GB" sz="700"/>
              <a:t>Kostenlose, L., Auf, S. and De, S. (2010). </a:t>
            </a:r>
            <a:r>
              <a:rPr lang="en-GB" sz="700" i="1"/>
              <a:t>MTD Training Effective Communication Skills</a:t>
            </a:r>
            <a:r>
              <a:rPr lang="en-GB" sz="700"/>
              <a:t>. [online] Available at: </a:t>
            </a:r>
            <a:r>
              <a:rPr lang="en-GB" sz="700" u="sng">
                <a:hlinkClick r:id="rId3"/>
              </a:rPr>
              <a:t>http://promeng.eu/downloads/training-materials/ebooks/soft-skills/effective-communication-skills.pdf</a:t>
            </a:r>
            <a:r>
              <a:rPr lang="en-GB" sz="700"/>
              <a:t> [Accessed 12 Nov. 2025].</a:t>
            </a:r>
            <a:endParaRPr lang="en-US" sz="700"/>
          </a:p>
          <a:p>
            <a:r>
              <a:rPr lang="en-GB" sz="700"/>
              <a:t>Koh, S.C.L. and Maguire, S. (2009). </a:t>
            </a:r>
            <a:r>
              <a:rPr lang="en-GB" sz="700" i="1"/>
              <a:t>Information and Communication Technologies Management in Turbulent Business Environments</a:t>
            </a:r>
            <a:r>
              <a:rPr lang="en-GB" sz="700"/>
              <a:t>.</a:t>
            </a:r>
            <a:endParaRPr lang="en-US" sz="700"/>
          </a:p>
          <a:p>
            <a:r>
              <a:rPr lang="en-GB" sz="700"/>
              <a:t>Neuliep, J.W. (2020). </a:t>
            </a:r>
            <a:r>
              <a:rPr lang="en-GB" sz="700" i="1"/>
              <a:t>Intercultural Communication – International Student Edition: A Contextual Approach</a:t>
            </a:r>
            <a:r>
              <a:rPr lang="en-GB" sz="700"/>
              <a:t>. 8th ed. Thousand Oaks, CA: SAGE Publications.</a:t>
            </a:r>
            <a:endParaRPr lang="en-US" sz="700"/>
          </a:p>
          <a:p>
            <a:r>
              <a:rPr lang="en-GB" sz="700"/>
              <a:t>Saha, A. (2018). ‘Anamik Saha, Race and the Cultural Industries’. </a:t>
            </a:r>
            <a:r>
              <a:rPr lang="en-GB" sz="700" i="1"/>
              <a:t>European Journal of Communication</a:t>
            </a:r>
            <a:r>
              <a:rPr lang="en-GB" sz="700"/>
              <a:t>, 33(6), pp.701–702.</a:t>
            </a:r>
            <a:endParaRPr lang="en-US" sz="700"/>
          </a:p>
          <a:p>
            <a:r>
              <a:rPr lang="en-GB" sz="700"/>
              <a:t>Siemens (2016) </a:t>
            </a:r>
            <a:r>
              <a:rPr lang="en-GB" sz="700" i="1"/>
              <a:t>Annual Report</a:t>
            </a:r>
            <a:r>
              <a:rPr lang="en-GB" sz="700"/>
              <a:t>. Munich: Siemens AG.</a:t>
            </a:r>
            <a:endParaRPr lang="en-US" sz="700"/>
          </a:p>
          <a:p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1287858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ank You Images - Free Download on Freepik">
            <a:extLst>
              <a:ext uri="{FF2B5EF4-FFF2-40B4-BE49-F238E27FC236}">
                <a16:creationId xmlns:a16="http://schemas.microsoft.com/office/drawing/2014/main" id="{8B582595-C4D4-AC99-C5DD-B2CEB19AC8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30" b="20379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637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Introduction </vt:lpstr>
      <vt:lpstr>Communication Theories  </vt:lpstr>
      <vt:lpstr>Example :Lenovo</vt:lpstr>
      <vt:lpstr>High &amp; Low Context   </vt:lpstr>
      <vt:lpstr>Theories of Chinese Business Culture  </vt:lpstr>
      <vt:lpstr>Example: Siemens China  </vt:lpstr>
      <vt:lpstr>Hierarchy  </vt:lpstr>
      <vt:lpstr>Digital Communication in China  </vt:lpstr>
      <vt:lpstr>Example: Alibaba Group  </vt:lpstr>
      <vt:lpstr>Communication Challenges  </vt:lpstr>
      <vt:lpstr>Opportunities </vt:lpstr>
      <vt:lpstr>Strengths and Limitations of Hafstede </vt:lpstr>
      <vt:lpstr>Recommendations </vt:lpstr>
      <vt:lpstr>Conclusion  </vt:lpstr>
      <vt:lpstr>References 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175</cp:revision>
  <dcterms:created xsi:type="dcterms:W3CDTF">2013-07-15T20:26:40Z</dcterms:created>
  <dcterms:modified xsi:type="dcterms:W3CDTF">2025-11-18T22:18:50Z</dcterms:modified>
</cp:coreProperties>
</file>