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6"/>
  </p:notesMasterIdLst>
  <p:handoutMasterIdLst>
    <p:handoutMasterId r:id="rId17"/>
  </p:handoutMasterIdLst>
  <p:sldIdLst>
    <p:sldId id="277" r:id="rId2"/>
    <p:sldId id="331" r:id="rId3"/>
    <p:sldId id="337" r:id="rId4"/>
    <p:sldId id="338" r:id="rId5"/>
    <p:sldId id="339" r:id="rId6"/>
    <p:sldId id="340" r:id="rId7"/>
    <p:sldId id="341" r:id="rId8"/>
    <p:sldId id="342" r:id="rId9"/>
    <p:sldId id="343" r:id="rId10"/>
    <p:sldId id="344" r:id="rId11"/>
    <p:sldId id="345" r:id="rId12"/>
    <p:sldId id="346" r:id="rId13"/>
    <p:sldId id="348" r:id="rId14"/>
    <p:sldId id="349" r:id="rId15"/>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130" autoAdjust="0"/>
    <p:restoredTop sz="94576" autoAdjust="0"/>
  </p:normalViewPr>
  <p:slideViewPr>
    <p:cSldViewPr>
      <p:cViewPr varScale="1">
        <p:scale>
          <a:sx n="115" d="100"/>
          <a:sy n="115" d="100"/>
        </p:scale>
        <p:origin x="1350" y="1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82" d="100"/>
          <a:sy n="82" d="100"/>
        </p:scale>
        <p:origin x="4002" y="102"/>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Primary research, and research from other research durably confirms this….  Especially expertise and similarity. Yet it is referred to in 4th century BCE Greece</a:t>
            </a:r>
            <a:r>
              <a:rPr lang="en-GB" dirty="0" smtClean="0"/>
              <a:t>.</a:t>
            </a:r>
          </a:p>
          <a:p>
            <a:pPr marL="0" indent="0">
              <a:buNone/>
            </a:pPr>
            <a:endParaRPr lang="en-GB" dirty="0"/>
          </a:p>
          <a:p>
            <a:pPr marL="0" indent="0">
              <a:buNone/>
            </a:pPr>
            <a:r>
              <a:rPr lang="en-GB" dirty="0"/>
              <a:t>Senator and Later President Richard Nixon lied to President Johnson and the American Public, committed treason yet always credibly convinced others of his sincerity – because of these factors.</a:t>
            </a:r>
          </a:p>
          <a:p>
            <a:endParaRPr lang="en-GB" dirty="0"/>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5</a:t>
            </a:fld>
            <a:endParaRPr lang="en-GB" altLang="en-US"/>
          </a:p>
        </p:txBody>
      </p:sp>
    </p:spTree>
    <p:extLst>
      <p:ext uri="{BB962C8B-B14F-4D97-AF65-F5344CB8AC3E}">
        <p14:creationId xmlns:p14="http://schemas.microsoft.com/office/powerpoint/2010/main" val="270236616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25/10/2018</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25/10/2018</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25/10/2018</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25/10/2018</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25/10/2018</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25/10/2018</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25/10/2018</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25/10/2018</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25/10/2018</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25/10/2018</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25/10/2018</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25/10/2018</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youtube.com/watch?v=rSYbrd2vOHc"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512888"/>
          </a:xfrm>
        </p:spPr>
        <p:txBody>
          <a:bodyPr/>
          <a:lstStyle/>
          <a:p>
            <a:pPr eaLnBrk="1" hangingPunct="1"/>
            <a:r>
              <a:rPr lang="en-GB" b="1" dirty="0"/>
              <a:t>BMSK4002 </a:t>
            </a:r>
            <a:endParaRPr lang="en-GB" altLang="en-US" dirty="0" smtClean="0"/>
          </a:p>
        </p:txBody>
      </p:sp>
      <p:sp>
        <p:nvSpPr>
          <p:cNvPr id="6147" name="Subtitle 4"/>
          <p:cNvSpPr>
            <a:spLocks noGrp="1"/>
          </p:cNvSpPr>
          <p:nvPr>
            <p:ph type="subTitle" idx="1"/>
          </p:nvPr>
        </p:nvSpPr>
        <p:spPr>
          <a:xfrm>
            <a:off x="1370013" y="2133600"/>
            <a:ext cx="6400800" cy="3363913"/>
          </a:xfrm>
        </p:spPr>
        <p:txBody>
          <a:bodyPr/>
          <a:lstStyle/>
          <a:p>
            <a:pPr eaLnBrk="1" hangingPunct="1"/>
            <a:r>
              <a:rPr lang="en-US" dirty="0">
                <a:solidFill>
                  <a:schemeClr val="tx1"/>
                </a:solidFill>
              </a:rPr>
              <a:t>Effective Team Working</a:t>
            </a:r>
            <a:br>
              <a:rPr lang="en-US" dirty="0">
                <a:solidFill>
                  <a:schemeClr val="tx1"/>
                </a:solidFill>
              </a:rPr>
            </a:br>
            <a:r>
              <a:rPr lang="en-US" dirty="0">
                <a:solidFill>
                  <a:schemeClr val="tx1"/>
                </a:solidFill>
              </a:rPr>
              <a:t>and </a:t>
            </a:r>
            <a:r>
              <a:rPr lang="en-US" dirty="0" smtClean="0">
                <a:solidFill>
                  <a:schemeClr val="tx1"/>
                </a:solidFill>
              </a:rPr>
              <a:t>Communication</a:t>
            </a:r>
          </a:p>
          <a:p>
            <a:pPr eaLnBrk="1" hangingPunct="1"/>
            <a:r>
              <a:rPr lang="en-GB" altLang="en-US" dirty="0" smtClean="0">
                <a:solidFill>
                  <a:schemeClr val="tx1"/>
                </a:solidFill>
              </a:rPr>
              <a:t>Week </a:t>
            </a:r>
            <a:r>
              <a:rPr lang="en-GB" altLang="en-US" dirty="0" smtClean="0">
                <a:solidFill>
                  <a:schemeClr val="tx1"/>
                </a:solidFill>
              </a:rPr>
              <a:t>3</a:t>
            </a:r>
            <a:endParaRPr lang="en-GB" altLang="en-US" dirty="0" smtClean="0">
              <a:solidFill>
                <a:schemeClr val="tx1"/>
              </a:solidFill>
            </a:endParaRPr>
          </a:p>
          <a:p>
            <a:pPr eaLnBrk="1" hangingPunct="1"/>
            <a:endParaRPr lang="en-GB" altLang="en-US" dirty="0" smtClean="0">
              <a:solidFill>
                <a:schemeClr val="tx1"/>
              </a:solidFill>
            </a:endParaRPr>
          </a:p>
          <a:p>
            <a:r>
              <a:rPr lang="en-GB" dirty="0">
                <a:solidFill>
                  <a:schemeClr val="bg1"/>
                </a:solidFill>
              </a:rPr>
              <a:t>Far Reaching Implications of Shannon and </a:t>
            </a:r>
            <a:r>
              <a:rPr lang="en-GB" dirty="0" smtClean="0">
                <a:solidFill>
                  <a:schemeClr val="bg1"/>
                </a:solidFill>
              </a:rPr>
              <a:t>Weaver Model</a:t>
            </a:r>
            <a:endParaRPr lang="en-GB" dirty="0">
              <a:solidFill>
                <a:schemeClr val="bg1"/>
              </a:solidFill>
            </a:endParaRPr>
          </a:p>
          <a:p>
            <a:pPr eaLnBrk="1" hangingPunct="1"/>
            <a:r>
              <a:rPr lang="en-GB" altLang="en-US" dirty="0" smtClean="0">
                <a:solidFill>
                  <a:schemeClr val="tx1"/>
                </a:solidFill>
              </a:rPr>
              <a:t> </a:t>
            </a:r>
            <a:endParaRPr lang="en-GB" altLang="en-US" dirty="0" smtClean="0">
              <a:solidFill>
                <a:schemeClr val="tx1"/>
              </a:solidFill>
            </a:endParaRP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smtClean="0">
              <a:solidFill>
                <a:srgbClr val="898989"/>
              </a:solidFill>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smtClean="0">
              <a:cs typeface="Arial" panose="020B0604020202020204" pitchFamily="34" charset="0"/>
            </a:endParaRPr>
          </a:p>
        </p:txBody>
      </p:sp>
      <p:sp>
        <p:nvSpPr>
          <p:cNvPr id="7171" name="Title 1"/>
          <p:cNvSpPr>
            <a:spLocks noGrp="1"/>
          </p:cNvSpPr>
          <p:nvPr>
            <p:ph type="title" idx="4294967295"/>
          </p:nvPr>
        </p:nvSpPr>
        <p:spPr/>
        <p:txBody>
          <a:bodyPr/>
          <a:lstStyle/>
          <a:p>
            <a:pPr eaLnBrk="1" hangingPunct="1"/>
            <a:r>
              <a:rPr lang="en-GB" altLang="en-US" sz="3600" b="1" dirty="0" smtClean="0"/>
              <a:t>Lesson aims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1268413"/>
            <a:ext cx="8507413" cy="4176712"/>
          </a:xfrm>
        </p:spPr>
        <p:txBody>
          <a:bodyPr/>
          <a:lstStyle/>
          <a:p>
            <a:r>
              <a:rPr lang="en-US" sz="2800" dirty="0" smtClean="0"/>
              <a:t>Understanding </a:t>
            </a:r>
            <a:r>
              <a:rPr lang="en-GB" sz="2800" dirty="0" smtClean="0"/>
              <a:t>the implications </a:t>
            </a:r>
            <a:r>
              <a:rPr lang="en-GB" sz="2800" dirty="0"/>
              <a:t>of Shannon and Weaver </a:t>
            </a:r>
            <a:r>
              <a:rPr lang="en-GB" sz="2800" dirty="0" smtClean="0"/>
              <a:t>model of communication </a:t>
            </a:r>
            <a:endParaRPr lang="en-US" sz="2800" dirty="0" smtClean="0"/>
          </a:p>
          <a:p>
            <a:pPr marL="0" indent="0" eaLnBrk="1" hangingPunct="1">
              <a:buFont typeface="Arial" panose="020B0604020202020204" pitchFamily="34" charset="0"/>
              <a:buNone/>
              <a:defRPr/>
            </a:pPr>
            <a:endParaRPr lang="en-GB" altLang="en-US" sz="2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2</a:t>
            </a:fld>
            <a:endParaRPr lang="en-US" altLang="en-US" sz="1400" dirty="0" smtClean="0">
              <a:latin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 calcmode="lin" valueType="num">
                                      <p:cBhvr additive="base">
                                        <p:cTn id="7" dur="500" fill="hold"/>
                                        <p:tgtEl>
                                          <p:spTgt spid="717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7172">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autoUpdateAnimBg="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t>What is effective communication?</a:t>
            </a:r>
          </a:p>
        </p:txBody>
      </p:sp>
      <p:sp>
        <p:nvSpPr>
          <p:cNvPr id="3" name="Content Placeholder 2"/>
          <p:cNvSpPr>
            <a:spLocks noGrp="1"/>
          </p:cNvSpPr>
          <p:nvPr>
            <p:ph idx="1"/>
          </p:nvPr>
        </p:nvSpPr>
        <p:spPr>
          <a:xfrm>
            <a:off x="433865" y="1268760"/>
            <a:ext cx="8252936" cy="3917032"/>
          </a:xfrm>
        </p:spPr>
        <p:txBody>
          <a:bodyPr>
            <a:noAutofit/>
          </a:bodyPr>
          <a:lstStyle/>
          <a:p>
            <a:pPr marL="0" indent="0">
              <a:buNone/>
            </a:pPr>
            <a:r>
              <a:rPr lang="en-GB" sz="2000" dirty="0"/>
              <a:t>An act of delivering information for the purpose of creating an </a:t>
            </a:r>
            <a:r>
              <a:rPr lang="en-GB" sz="2000" dirty="0" smtClean="0"/>
              <a:t>understanding</a:t>
            </a:r>
          </a:p>
          <a:p>
            <a:pPr marL="0" indent="0">
              <a:buNone/>
            </a:pPr>
            <a:r>
              <a:rPr lang="en-GB" sz="2000" u="sng" dirty="0" smtClean="0"/>
              <a:t>Key issues</a:t>
            </a:r>
          </a:p>
          <a:p>
            <a:pPr lvl="1">
              <a:buFont typeface="Arial" panose="020B0604020202020204" pitchFamily="34" charset="0"/>
              <a:buChar char="•"/>
            </a:pPr>
            <a:r>
              <a:rPr lang="en-GB" sz="1800" dirty="0" smtClean="0"/>
              <a:t>What </a:t>
            </a:r>
            <a:r>
              <a:rPr lang="en-GB" sz="1800" dirty="0"/>
              <a:t>do I know of my target </a:t>
            </a:r>
            <a:r>
              <a:rPr lang="en-GB" sz="1800" dirty="0" smtClean="0"/>
              <a:t>group?</a:t>
            </a:r>
          </a:p>
          <a:p>
            <a:pPr lvl="1">
              <a:buFont typeface="Arial" panose="020B0604020202020204" pitchFamily="34" charset="0"/>
              <a:buChar char="•"/>
            </a:pPr>
            <a:r>
              <a:rPr lang="en-GB" sz="1800" dirty="0" smtClean="0"/>
              <a:t>What </a:t>
            </a:r>
            <a:r>
              <a:rPr lang="en-GB" sz="1800" dirty="0"/>
              <a:t>do they think of </a:t>
            </a:r>
            <a:r>
              <a:rPr lang="en-GB" sz="1800" dirty="0" smtClean="0"/>
              <a:t>me?</a:t>
            </a:r>
          </a:p>
          <a:p>
            <a:pPr lvl="1">
              <a:buFont typeface="Arial" panose="020B0604020202020204" pitchFamily="34" charset="0"/>
              <a:buChar char="•"/>
            </a:pPr>
            <a:r>
              <a:rPr lang="en-GB" sz="1800" dirty="0" smtClean="0"/>
              <a:t>Will </a:t>
            </a:r>
            <a:r>
              <a:rPr lang="en-GB" sz="1800" dirty="0"/>
              <a:t>they see my delivery </a:t>
            </a:r>
            <a:r>
              <a:rPr lang="en-GB" sz="1800" dirty="0" smtClean="0"/>
              <a:t>clearly?</a:t>
            </a:r>
          </a:p>
          <a:p>
            <a:pPr lvl="1">
              <a:buFont typeface="Arial" panose="020B0604020202020204" pitchFamily="34" charset="0"/>
              <a:buChar char="•"/>
            </a:pPr>
            <a:r>
              <a:rPr lang="en-GB" sz="1800" dirty="0" smtClean="0"/>
              <a:t>Do </a:t>
            </a:r>
            <a:r>
              <a:rPr lang="en-GB" sz="1800" dirty="0"/>
              <a:t>I know what I have </a:t>
            </a:r>
            <a:r>
              <a:rPr lang="en-GB" sz="1800" dirty="0" smtClean="0"/>
              <a:t>said?</a:t>
            </a:r>
          </a:p>
          <a:p>
            <a:pPr lvl="1">
              <a:buFont typeface="Arial" panose="020B0604020202020204" pitchFamily="34" charset="0"/>
              <a:buChar char="•"/>
            </a:pPr>
            <a:r>
              <a:rPr lang="en-GB" sz="1800" dirty="0" smtClean="0"/>
              <a:t>Can </a:t>
            </a:r>
            <a:r>
              <a:rPr lang="en-GB" sz="1800" dirty="0"/>
              <a:t>I anticipate what they will </a:t>
            </a:r>
            <a:r>
              <a:rPr lang="en-GB" sz="1800" dirty="0" smtClean="0"/>
              <a:t>understand?</a:t>
            </a:r>
          </a:p>
          <a:p>
            <a:pPr lvl="1">
              <a:buFont typeface="Arial" panose="020B0604020202020204" pitchFamily="34" charset="0"/>
              <a:buChar char="•"/>
            </a:pPr>
            <a:r>
              <a:rPr lang="en-GB" sz="1800" dirty="0" smtClean="0"/>
              <a:t>What </a:t>
            </a:r>
            <a:r>
              <a:rPr lang="en-GB" sz="1800" dirty="0"/>
              <a:t>do they think I have </a:t>
            </a:r>
            <a:r>
              <a:rPr lang="en-GB" sz="1800" dirty="0" smtClean="0"/>
              <a:t>said?</a:t>
            </a:r>
          </a:p>
          <a:p>
            <a:pPr lvl="1">
              <a:buFont typeface="Arial" panose="020B0604020202020204" pitchFamily="34" charset="0"/>
              <a:buChar char="•"/>
            </a:pPr>
            <a:r>
              <a:rPr lang="en-GB" sz="1800" dirty="0" smtClean="0"/>
              <a:t>Should </a:t>
            </a:r>
            <a:r>
              <a:rPr lang="en-GB" sz="1800" dirty="0"/>
              <a:t>they signal me to confirm what they believe I have said? Or should I ask </a:t>
            </a:r>
            <a:r>
              <a:rPr lang="en-GB" sz="1800" dirty="0" smtClean="0"/>
              <a:t>them?</a:t>
            </a:r>
          </a:p>
          <a:p>
            <a:pPr lvl="1">
              <a:buFont typeface="Arial" panose="020B0604020202020204" pitchFamily="34" charset="0"/>
              <a:buChar char="•"/>
            </a:pPr>
            <a:r>
              <a:rPr lang="en-GB" sz="1800" dirty="0" smtClean="0"/>
              <a:t>Are </a:t>
            </a:r>
            <a:r>
              <a:rPr lang="en-GB" sz="1800" dirty="0"/>
              <a:t>we really trying to communicate? </a:t>
            </a:r>
            <a:r>
              <a:rPr lang="en-GB" sz="1800" dirty="0"/>
              <a:t>Or is one or both of us misleading/confusing the other?</a:t>
            </a:r>
          </a:p>
        </p:txBody>
      </p:sp>
      <p:sp>
        <p:nvSpPr>
          <p:cNvPr id="4" name="Slide Number Placeholder 3"/>
          <p:cNvSpPr>
            <a:spLocks noGrp="1"/>
          </p:cNvSpPr>
          <p:nvPr>
            <p:ph type="sldNum" sz="quarter" idx="12"/>
          </p:nvPr>
        </p:nvSpPr>
        <p:spPr/>
        <p:txBody>
          <a:bodyPr/>
          <a:lstStyle/>
          <a:p>
            <a:fld id="{6FF6B3CB-0A92-4250-A4C9-E08FE3A960C0}" type="slidenum">
              <a:rPr lang="en-GB" smtClean="0"/>
              <a:t>3</a:t>
            </a:fld>
            <a:endParaRPr lang="en-GB"/>
          </a:p>
        </p:txBody>
      </p:sp>
    </p:spTree>
    <p:extLst>
      <p:ext uri="{BB962C8B-B14F-4D97-AF65-F5344CB8AC3E}">
        <p14:creationId xmlns:p14="http://schemas.microsoft.com/office/powerpoint/2010/main" val="36341556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 calcmode="lin" valueType="num">
                                      <p:cBhvr additive="base">
                                        <p:cTn id="3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anim calcmode="lin" valueType="num">
                                      <p:cBhvr additive="base">
                                        <p:cTn id="43"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9" end="9"/>
                                            </p:txEl>
                                          </p:spTgt>
                                        </p:tgtEl>
                                        <p:attrNameLst>
                                          <p:attrName>style.visibility</p:attrName>
                                        </p:attrNameLst>
                                      </p:cBhvr>
                                      <p:to>
                                        <p:strVal val="visible"/>
                                      </p:to>
                                    </p:set>
                                    <p:anim calcmode="lin" valueType="num">
                                      <p:cBhvr additive="base">
                                        <p:cTn id="49"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188640"/>
            <a:ext cx="8291264" cy="994172"/>
          </a:xfrm>
        </p:spPr>
        <p:txBody>
          <a:bodyPr>
            <a:normAutofit/>
          </a:bodyPr>
          <a:lstStyle/>
          <a:p>
            <a:r>
              <a:rPr lang="en-GB" sz="2800" b="1" dirty="0"/>
              <a:t>Influences and Implications of Communications</a:t>
            </a:r>
          </a:p>
        </p:txBody>
      </p:sp>
      <p:sp>
        <p:nvSpPr>
          <p:cNvPr id="2" name="Slide Number Placeholder 1"/>
          <p:cNvSpPr>
            <a:spLocks noGrp="1"/>
          </p:cNvSpPr>
          <p:nvPr>
            <p:ph type="sldNum" sz="quarter" idx="4294967295"/>
          </p:nvPr>
        </p:nvSpPr>
        <p:spPr/>
        <p:txBody>
          <a:bodyPr/>
          <a:lstStyle/>
          <a:p>
            <a:endParaRPr lang="en-GB" dirty="0"/>
          </a:p>
        </p:txBody>
      </p:sp>
      <p:sp>
        <p:nvSpPr>
          <p:cNvPr id="6" name="TextBox 5"/>
          <p:cNvSpPr txBox="1"/>
          <p:nvPr/>
        </p:nvSpPr>
        <p:spPr>
          <a:xfrm>
            <a:off x="433972" y="1268760"/>
            <a:ext cx="8481060" cy="3647152"/>
          </a:xfrm>
          <a:prstGeom prst="rect">
            <a:avLst/>
          </a:prstGeom>
          <a:noFill/>
        </p:spPr>
        <p:txBody>
          <a:bodyPr wrap="square" rtlCol="0">
            <a:spAutoFit/>
          </a:bodyPr>
          <a:lstStyle/>
          <a:p>
            <a:pPr marL="214313" indent="-214313">
              <a:buFont typeface="Arial" panose="020B0604020202020204" pitchFamily="34" charset="0"/>
              <a:buChar char="•"/>
            </a:pPr>
            <a:r>
              <a:rPr lang="en-GB" sz="2100" dirty="0">
                <a:latin typeface="+mn-lt"/>
              </a:rPr>
              <a:t>Source Effects</a:t>
            </a:r>
          </a:p>
          <a:p>
            <a:endParaRPr lang="en-GB" sz="2100" dirty="0">
              <a:latin typeface="+mn-lt"/>
            </a:endParaRPr>
          </a:p>
          <a:p>
            <a:pPr marL="214313" indent="-214313">
              <a:buFont typeface="Arial" panose="020B0604020202020204" pitchFamily="34" charset="0"/>
              <a:buChar char="•"/>
            </a:pPr>
            <a:r>
              <a:rPr lang="en-GB" sz="2100" dirty="0">
                <a:latin typeface="+mn-lt"/>
              </a:rPr>
              <a:t>Encoding Effects</a:t>
            </a:r>
            <a:br>
              <a:rPr lang="en-GB" sz="2100" dirty="0">
                <a:latin typeface="+mn-lt"/>
              </a:rPr>
            </a:br>
            <a:endParaRPr lang="en-GB" sz="2100" dirty="0">
              <a:latin typeface="+mn-lt"/>
            </a:endParaRPr>
          </a:p>
          <a:p>
            <a:pPr marL="214313" indent="-214313">
              <a:buFont typeface="Arial" panose="020B0604020202020204" pitchFamily="34" charset="0"/>
              <a:buChar char="•"/>
            </a:pPr>
            <a:r>
              <a:rPr lang="en-GB" sz="2100" dirty="0">
                <a:latin typeface="+mn-lt"/>
              </a:rPr>
              <a:t>Media/Channel Issues</a:t>
            </a:r>
            <a:br>
              <a:rPr lang="en-GB" sz="2100" dirty="0">
                <a:latin typeface="+mn-lt"/>
              </a:rPr>
            </a:br>
            <a:endParaRPr lang="en-GB" sz="2100" dirty="0">
              <a:latin typeface="+mn-lt"/>
            </a:endParaRPr>
          </a:p>
          <a:p>
            <a:pPr marL="214313" indent="-214313">
              <a:buFont typeface="Arial" panose="020B0604020202020204" pitchFamily="34" charset="0"/>
              <a:buChar char="•"/>
            </a:pPr>
            <a:r>
              <a:rPr lang="en-GB" sz="2100" dirty="0">
                <a:latin typeface="+mn-lt"/>
              </a:rPr>
              <a:t>Receiver Effects</a:t>
            </a:r>
          </a:p>
          <a:p>
            <a:pPr marL="214313" indent="-214313">
              <a:buFont typeface="Arial" panose="020B0604020202020204" pitchFamily="34" charset="0"/>
              <a:buChar char="•"/>
            </a:pPr>
            <a:endParaRPr lang="en-GB" sz="2100" dirty="0">
              <a:latin typeface="+mn-lt"/>
            </a:endParaRPr>
          </a:p>
          <a:p>
            <a:pPr marL="214313" indent="-214313">
              <a:buFont typeface="Arial" panose="020B0604020202020204" pitchFamily="34" charset="0"/>
              <a:buChar char="•"/>
            </a:pPr>
            <a:r>
              <a:rPr lang="en-GB" sz="2100" dirty="0">
                <a:latin typeface="+mn-lt"/>
              </a:rPr>
              <a:t>Decoding Effects</a:t>
            </a:r>
            <a:br>
              <a:rPr lang="en-GB" sz="2100" dirty="0">
                <a:latin typeface="+mn-lt"/>
              </a:rPr>
            </a:br>
            <a:endParaRPr lang="en-GB" sz="2100" dirty="0">
              <a:latin typeface="+mn-lt"/>
            </a:endParaRPr>
          </a:p>
          <a:p>
            <a:pPr marL="214313" indent="-214313">
              <a:buFont typeface="Arial" panose="020B0604020202020204" pitchFamily="34" charset="0"/>
              <a:buChar char="•"/>
            </a:pPr>
            <a:r>
              <a:rPr lang="en-GB" sz="2100" dirty="0">
                <a:latin typeface="+mn-lt"/>
              </a:rPr>
              <a:t>Feedback and its importance</a:t>
            </a:r>
          </a:p>
        </p:txBody>
      </p:sp>
    </p:spTree>
    <p:extLst>
      <p:ext uri="{BB962C8B-B14F-4D97-AF65-F5344CB8AC3E}">
        <p14:creationId xmlns:p14="http://schemas.microsoft.com/office/powerpoint/2010/main" val="21668983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barn(inVertical)">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6">
                                            <p:txEl>
                                              <p:pRg st="2" end="2"/>
                                            </p:txEl>
                                          </p:spTgt>
                                        </p:tgtEl>
                                        <p:attrNameLst>
                                          <p:attrName>style.visibility</p:attrName>
                                        </p:attrNameLst>
                                      </p:cBhvr>
                                      <p:to>
                                        <p:strVal val="visible"/>
                                      </p:to>
                                    </p:set>
                                    <p:animEffect transition="in" filter="barn(inVertical)">
                                      <p:cBhvr>
                                        <p:cTn id="12" dur="500"/>
                                        <p:tgtEl>
                                          <p:spTgt spid="6">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6">
                                            <p:txEl>
                                              <p:pRg st="3" end="3"/>
                                            </p:txEl>
                                          </p:spTgt>
                                        </p:tgtEl>
                                        <p:attrNameLst>
                                          <p:attrName>style.visibility</p:attrName>
                                        </p:attrNameLst>
                                      </p:cBhvr>
                                      <p:to>
                                        <p:strVal val="visible"/>
                                      </p:to>
                                    </p:set>
                                    <p:animEffect transition="in" filter="barn(inVertical)">
                                      <p:cBhvr>
                                        <p:cTn id="17" dur="500"/>
                                        <p:tgtEl>
                                          <p:spTgt spid="6">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6">
                                            <p:txEl>
                                              <p:pRg st="4" end="4"/>
                                            </p:txEl>
                                          </p:spTgt>
                                        </p:tgtEl>
                                        <p:attrNameLst>
                                          <p:attrName>style.visibility</p:attrName>
                                        </p:attrNameLst>
                                      </p:cBhvr>
                                      <p:to>
                                        <p:strVal val="visible"/>
                                      </p:to>
                                    </p:set>
                                    <p:animEffect transition="in" filter="barn(inVertical)">
                                      <p:cBhvr>
                                        <p:cTn id="22" dur="500"/>
                                        <p:tgtEl>
                                          <p:spTgt spid="6">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nodeType="clickEffect">
                                  <p:stCondLst>
                                    <p:cond delay="0"/>
                                  </p:stCondLst>
                                  <p:childTnLst>
                                    <p:set>
                                      <p:cBhvr>
                                        <p:cTn id="26" dur="1" fill="hold">
                                          <p:stCondLst>
                                            <p:cond delay="0"/>
                                          </p:stCondLst>
                                        </p:cTn>
                                        <p:tgtEl>
                                          <p:spTgt spid="6">
                                            <p:txEl>
                                              <p:pRg st="6" end="6"/>
                                            </p:txEl>
                                          </p:spTgt>
                                        </p:tgtEl>
                                        <p:attrNameLst>
                                          <p:attrName>style.visibility</p:attrName>
                                        </p:attrNameLst>
                                      </p:cBhvr>
                                      <p:to>
                                        <p:strVal val="visible"/>
                                      </p:to>
                                    </p:set>
                                    <p:animEffect transition="in" filter="barn(inVertical)">
                                      <p:cBhvr>
                                        <p:cTn id="27" dur="500"/>
                                        <p:tgtEl>
                                          <p:spTgt spid="6">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nodeType="clickEffect">
                                  <p:stCondLst>
                                    <p:cond delay="0"/>
                                  </p:stCondLst>
                                  <p:childTnLst>
                                    <p:set>
                                      <p:cBhvr>
                                        <p:cTn id="31" dur="1" fill="hold">
                                          <p:stCondLst>
                                            <p:cond delay="0"/>
                                          </p:stCondLst>
                                        </p:cTn>
                                        <p:tgtEl>
                                          <p:spTgt spid="6">
                                            <p:txEl>
                                              <p:pRg st="7" end="7"/>
                                            </p:txEl>
                                          </p:spTgt>
                                        </p:tgtEl>
                                        <p:attrNameLst>
                                          <p:attrName>style.visibility</p:attrName>
                                        </p:attrNameLst>
                                      </p:cBhvr>
                                      <p:to>
                                        <p:strVal val="visible"/>
                                      </p:to>
                                    </p:set>
                                    <p:animEffect transition="in" filter="barn(inVertical)">
                                      <p:cBhvr>
                                        <p:cTn id="32" dur="500"/>
                                        <p:tgtEl>
                                          <p:spTgt spid="6">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8089" y="-5359"/>
            <a:ext cx="8229600" cy="1143000"/>
          </a:xfrm>
        </p:spPr>
        <p:txBody>
          <a:bodyPr/>
          <a:lstStyle/>
          <a:p>
            <a:r>
              <a:rPr lang="en-GB" sz="3600" b="1" dirty="0"/>
              <a:t>Source Effects</a:t>
            </a:r>
          </a:p>
        </p:txBody>
      </p:sp>
      <p:sp>
        <p:nvSpPr>
          <p:cNvPr id="3" name="Content Placeholder 2"/>
          <p:cNvSpPr>
            <a:spLocks noGrp="1"/>
          </p:cNvSpPr>
          <p:nvPr>
            <p:ph idx="1"/>
          </p:nvPr>
        </p:nvSpPr>
        <p:spPr>
          <a:xfrm>
            <a:off x="410772" y="1153772"/>
            <a:ext cx="8229600" cy="3917032"/>
          </a:xfrm>
        </p:spPr>
        <p:txBody>
          <a:bodyPr>
            <a:normAutofit fontScale="62500" lnSpcReduction="20000"/>
          </a:bodyPr>
          <a:lstStyle/>
          <a:p>
            <a:pPr marL="0" indent="0">
              <a:buNone/>
            </a:pPr>
            <a:r>
              <a:rPr lang="en-GB" dirty="0"/>
              <a:t>Typical Source Effects include:</a:t>
            </a:r>
            <a:br>
              <a:rPr lang="en-GB" dirty="0"/>
            </a:br>
            <a:endParaRPr lang="en-GB" dirty="0"/>
          </a:p>
          <a:p>
            <a:r>
              <a:rPr lang="en-GB" b="1" dirty="0"/>
              <a:t>Credibility</a:t>
            </a:r>
            <a:r>
              <a:rPr lang="en-GB" dirty="0"/>
              <a:t> – do I look believable in the eyes of the target group</a:t>
            </a:r>
            <a:r>
              <a:rPr lang="en-GB" dirty="0" smtClean="0"/>
              <a:t>?</a:t>
            </a:r>
          </a:p>
          <a:p>
            <a:endParaRPr lang="en-GB" dirty="0"/>
          </a:p>
          <a:p>
            <a:r>
              <a:rPr lang="en-GB" b="1" dirty="0"/>
              <a:t>Attractiveness</a:t>
            </a:r>
            <a:r>
              <a:rPr lang="en-GB" dirty="0"/>
              <a:t> – physical attractiveness/elegance/style in the eyes of the target group</a:t>
            </a:r>
            <a:r>
              <a:rPr lang="en-GB" dirty="0" smtClean="0"/>
              <a:t>.</a:t>
            </a:r>
          </a:p>
          <a:p>
            <a:endParaRPr lang="en-GB" dirty="0"/>
          </a:p>
          <a:p>
            <a:r>
              <a:rPr lang="en-GB" b="1" dirty="0"/>
              <a:t>Expertise</a:t>
            </a:r>
            <a:r>
              <a:rPr lang="en-GB" dirty="0"/>
              <a:t> – do I seem to talk sense have I got qualifications</a:t>
            </a:r>
            <a:r>
              <a:rPr lang="en-GB" dirty="0" smtClean="0"/>
              <a:t>?</a:t>
            </a:r>
          </a:p>
          <a:p>
            <a:endParaRPr lang="en-GB" dirty="0"/>
          </a:p>
          <a:p>
            <a:r>
              <a:rPr lang="en-GB" b="1" dirty="0"/>
              <a:t>Similarity</a:t>
            </a:r>
            <a:r>
              <a:rPr lang="en-GB" dirty="0"/>
              <a:t> – am I “one of them” in the eyes of the target group?</a:t>
            </a:r>
            <a:br>
              <a:rPr lang="en-GB" dirty="0"/>
            </a:br>
            <a:r>
              <a:rPr lang="en-GB" dirty="0"/>
              <a:t/>
            </a:r>
            <a:br>
              <a:rPr lang="en-GB" dirty="0"/>
            </a:br>
            <a:endParaRPr lang="en-GB" dirty="0"/>
          </a:p>
        </p:txBody>
      </p:sp>
      <p:sp>
        <p:nvSpPr>
          <p:cNvPr id="4" name="Slide Number Placeholder 3"/>
          <p:cNvSpPr>
            <a:spLocks noGrp="1"/>
          </p:cNvSpPr>
          <p:nvPr>
            <p:ph type="sldNum" sz="quarter" idx="12"/>
          </p:nvPr>
        </p:nvSpPr>
        <p:spPr/>
        <p:txBody>
          <a:bodyPr/>
          <a:lstStyle/>
          <a:p>
            <a:fld id="{6FF6B3CB-0A92-4250-A4C9-E08FE3A960C0}" type="slidenum">
              <a:rPr lang="en-GB" smtClean="0"/>
              <a:t>5</a:t>
            </a:fld>
            <a:endParaRPr lang="en-GB"/>
          </a:p>
        </p:txBody>
      </p:sp>
    </p:spTree>
    <p:extLst>
      <p:ext uri="{BB962C8B-B14F-4D97-AF65-F5344CB8AC3E}">
        <p14:creationId xmlns:p14="http://schemas.microsoft.com/office/powerpoint/2010/main" val="78960382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932CF-55F3-40C7-B050-37A87E83BA00}"/>
              </a:ext>
            </a:extLst>
          </p:cNvPr>
          <p:cNvSpPr>
            <a:spLocks noGrp="1"/>
          </p:cNvSpPr>
          <p:nvPr>
            <p:ph type="title"/>
          </p:nvPr>
        </p:nvSpPr>
        <p:spPr>
          <a:xfrm>
            <a:off x="457200" y="24943"/>
            <a:ext cx="8229600" cy="1143000"/>
          </a:xfrm>
        </p:spPr>
        <p:txBody>
          <a:bodyPr/>
          <a:lstStyle/>
          <a:p>
            <a:r>
              <a:rPr lang="en-GB" sz="3600" b="1" dirty="0"/>
              <a:t>Encoding Errors</a:t>
            </a:r>
          </a:p>
        </p:txBody>
      </p:sp>
      <p:sp>
        <p:nvSpPr>
          <p:cNvPr id="3" name="Content Placeholder 2">
            <a:extLst>
              <a:ext uri="{FF2B5EF4-FFF2-40B4-BE49-F238E27FC236}">
                <a16:creationId xmlns:a16="http://schemas.microsoft.com/office/drawing/2014/main" id="{ABA6C7D7-3628-42DD-AC9D-E10BDFFC5BCB}"/>
              </a:ext>
            </a:extLst>
          </p:cNvPr>
          <p:cNvSpPr>
            <a:spLocks noGrp="1"/>
          </p:cNvSpPr>
          <p:nvPr>
            <p:ph idx="1"/>
          </p:nvPr>
        </p:nvSpPr>
        <p:spPr/>
        <p:txBody>
          <a:bodyPr>
            <a:normAutofit fontScale="62500" lnSpcReduction="20000"/>
          </a:bodyPr>
          <a:lstStyle/>
          <a:p>
            <a:pPr marL="0" indent="0">
              <a:buNone/>
            </a:pPr>
            <a:r>
              <a:rPr lang="en-GB" dirty="0"/>
              <a:t>Many areas of issue:</a:t>
            </a:r>
            <a:br>
              <a:rPr lang="en-GB" dirty="0"/>
            </a:br>
            <a:endParaRPr lang="en-GB" dirty="0"/>
          </a:p>
          <a:p>
            <a:r>
              <a:rPr lang="en-GB" dirty="0"/>
              <a:t>Underestimation of target audience’s capabilities and resources</a:t>
            </a:r>
          </a:p>
          <a:p>
            <a:r>
              <a:rPr lang="en-GB" dirty="0"/>
              <a:t>Making assumptions which are demeaning or contrary to target audiences view of self worth or interest</a:t>
            </a:r>
          </a:p>
          <a:p>
            <a:r>
              <a:rPr lang="en-GB" dirty="0"/>
              <a:t>Incorrect assumptions of culture and language</a:t>
            </a:r>
          </a:p>
          <a:p>
            <a:r>
              <a:rPr lang="en-GB" dirty="0"/>
              <a:t>Not “stepping into their world” – their learning and assumptions</a:t>
            </a:r>
          </a:p>
          <a:p>
            <a:r>
              <a:rPr lang="en-GB" dirty="0"/>
              <a:t>Symbols chosen may be inappropriate, argument ineffective, message content relevance may be poor</a:t>
            </a:r>
            <a:br>
              <a:rPr lang="en-GB" dirty="0"/>
            </a:br>
            <a:r>
              <a:rPr lang="en-GB" dirty="0"/>
              <a:t/>
            </a:r>
            <a:br>
              <a:rPr lang="en-GB" dirty="0"/>
            </a:br>
            <a:r>
              <a:rPr lang="en-GB" dirty="0"/>
              <a:t>As a result one may not obtain the anticipated decoded outcome.</a:t>
            </a:r>
          </a:p>
          <a:p>
            <a:pPr marL="0" indent="0">
              <a:buNone/>
            </a:pPr>
            <a:endParaRPr lang="en-GB" dirty="0"/>
          </a:p>
        </p:txBody>
      </p:sp>
      <p:sp>
        <p:nvSpPr>
          <p:cNvPr id="4" name="Slide Number Placeholder 3">
            <a:extLst>
              <a:ext uri="{FF2B5EF4-FFF2-40B4-BE49-F238E27FC236}">
                <a16:creationId xmlns:a16="http://schemas.microsoft.com/office/drawing/2014/main" id="{FE2D75FE-773E-4140-9F2A-172C266E9B6D}"/>
              </a:ext>
            </a:extLst>
          </p:cNvPr>
          <p:cNvSpPr>
            <a:spLocks noGrp="1"/>
          </p:cNvSpPr>
          <p:nvPr>
            <p:ph type="sldNum" sz="quarter" idx="12"/>
          </p:nvPr>
        </p:nvSpPr>
        <p:spPr/>
        <p:txBody>
          <a:bodyPr/>
          <a:lstStyle/>
          <a:p>
            <a:fld id="{6FF6B3CB-0A92-4250-A4C9-E08FE3A960C0}" type="slidenum">
              <a:rPr lang="en-GB" smtClean="0"/>
              <a:t>6</a:t>
            </a:fld>
            <a:endParaRPr lang="en-GB"/>
          </a:p>
        </p:txBody>
      </p:sp>
    </p:spTree>
    <p:extLst>
      <p:ext uri="{BB962C8B-B14F-4D97-AF65-F5344CB8AC3E}">
        <p14:creationId xmlns:p14="http://schemas.microsoft.com/office/powerpoint/2010/main" val="2979525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6401" y="24943"/>
            <a:ext cx="8229600" cy="1143000"/>
          </a:xfrm>
        </p:spPr>
        <p:txBody>
          <a:bodyPr/>
          <a:lstStyle/>
          <a:p>
            <a:r>
              <a:rPr lang="en-GB" sz="3600" b="1" dirty="0"/>
              <a:t>Channel</a:t>
            </a:r>
          </a:p>
        </p:txBody>
      </p:sp>
      <p:sp>
        <p:nvSpPr>
          <p:cNvPr id="3" name="Content Placeholder 2"/>
          <p:cNvSpPr>
            <a:spLocks noGrp="1"/>
          </p:cNvSpPr>
          <p:nvPr>
            <p:ph idx="1"/>
          </p:nvPr>
        </p:nvSpPr>
        <p:spPr>
          <a:xfrm>
            <a:off x="395536" y="1052736"/>
            <a:ext cx="8229600" cy="3917032"/>
          </a:xfrm>
        </p:spPr>
        <p:txBody>
          <a:bodyPr>
            <a:normAutofit fontScale="55000" lnSpcReduction="20000"/>
          </a:bodyPr>
          <a:lstStyle/>
          <a:p>
            <a:pPr marL="0" indent="0">
              <a:buNone/>
            </a:pPr>
            <a:r>
              <a:rPr lang="en-GB" dirty="0"/>
              <a:t>Channels may </a:t>
            </a:r>
            <a:r>
              <a:rPr lang="en-GB" dirty="0" smtClean="0"/>
              <a:t>be:</a:t>
            </a:r>
          </a:p>
          <a:p>
            <a:pPr marL="0" indent="0">
              <a:buNone/>
            </a:pPr>
            <a:endParaRPr lang="en-GB" dirty="0" smtClean="0"/>
          </a:p>
          <a:p>
            <a:r>
              <a:rPr lang="en-GB" b="1" dirty="0" smtClean="0"/>
              <a:t>Verbal</a:t>
            </a:r>
            <a:r>
              <a:rPr lang="en-GB" dirty="0" smtClean="0"/>
              <a:t>: </a:t>
            </a:r>
            <a:r>
              <a:rPr lang="en-GB" dirty="0" smtClean="0"/>
              <a:t> </a:t>
            </a:r>
            <a:r>
              <a:rPr lang="en-GB" dirty="0"/>
              <a:t>face to face, telephone, using an intermediary,  internet </a:t>
            </a:r>
            <a:r>
              <a:rPr lang="en-GB" dirty="0" smtClean="0"/>
              <a:t>conferencing; or</a:t>
            </a:r>
            <a:endParaRPr lang="en-GB" dirty="0"/>
          </a:p>
          <a:p>
            <a:r>
              <a:rPr lang="en-GB" b="1" dirty="0" smtClean="0"/>
              <a:t>Non-Verbal</a:t>
            </a:r>
            <a:r>
              <a:rPr lang="en-GB" dirty="0"/>
              <a:t>; non-verbal communication includes facial expressions, the tone and pitch of the voice, gestures displayed through body language (kinesics) and the physical distance between the communicators (proxemics).”</a:t>
            </a:r>
            <a:endParaRPr lang="en-GB" dirty="0" smtClean="0"/>
          </a:p>
          <a:p>
            <a:pPr marL="0" indent="0">
              <a:buNone/>
            </a:pPr>
            <a:endParaRPr lang="en-GB" dirty="0"/>
          </a:p>
          <a:p>
            <a:pPr marL="0" indent="0">
              <a:buNone/>
            </a:pPr>
            <a:r>
              <a:rPr lang="en-GB" dirty="0"/>
              <a:t>Channels may also be “media” types if communicating with broader external groups;  </a:t>
            </a:r>
            <a:r>
              <a:rPr lang="en-GB" dirty="0" smtClean="0"/>
              <a:t>magazines </a:t>
            </a:r>
            <a:r>
              <a:rPr lang="en-GB" dirty="0"/>
              <a:t>and </a:t>
            </a:r>
            <a:r>
              <a:rPr lang="en-GB" dirty="0" smtClean="0"/>
              <a:t>newspapers, broadcast </a:t>
            </a:r>
            <a:r>
              <a:rPr lang="en-GB" dirty="0"/>
              <a:t>media – radio, TV, cinema etc</a:t>
            </a:r>
            <a:r>
              <a:rPr lang="en-GB" dirty="0" smtClean="0"/>
              <a:t>.</a:t>
            </a:r>
          </a:p>
          <a:p>
            <a:pPr marL="0" indent="0">
              <a:buNone/>
            </a:pPr>
            <a:endParaRPr lang="en-GB" dirty="0"/>
          </a:p>
          <a:p>
            <a:pPr marL="0" indent="0">
              <a:buNone/>
            </a:pPr>
            <a:r>
              <a:rPr lang="en-GB" dirty="0" smtClean="0"/>
              <a:t>Link to a video on the </a:t>
            </a:r>
            <a:r>
              <a:rPr lang="en-GB" dirty="0" smtClean="0"/>
              <a:t>Importance </a:t>
            </a:r>
            <a:r>
              <a:rPr lang="en-GB" dirty="0"/>
              <a:t>of Nonverbal Communication</a:t>
            </a:r>
            <a:endParaRPr lang="en-GB" dirty="0" smtClean="0"/>
          </a:p>
          <a:p>
            <a:pPr marL="0" indent="0">
              <a:buNone/>
            </a:pPr>
            <a:r>
              <a:rPr lang="en-GB" dirty="0" smtClean="0">
                <a:hlinkClick r:id="rId2"/>
              </a:rPr>
              <a:t>https</a:t>
            </a:r>
            <a:r>
              <a:rPr lang="en-GB" dirty="0">
                <a:hlinkClick r:id="rId2"/>
              </a:rPr>
              <a:t>://www.youtube.com/watch?v=rSYbrd2vOHc</a:t>
            </a:r>
            <a:r>
              <a:rPr lang="en-GB" dirty="0"/>
              <a:t> </a:t>
            </a:r>
            <a:r>
              <a:rPr lang="en-GB" sz="2400" dirty="0"/>
              <a:t>(10 </a:t>
            </a:r>
            <a:r>
              <a:rPr lang="en-GB" sz="2400" dirty="0" err="1"/>
              <a:t>mins</a:t>
            </a:r>
            <a:r>
              <a:rPr lang="en-GB" sz="2400" dirty="0"/>
              <a:t>) </a:t>
            </a:r>
          </a:p>
          <a:p>
            <a:pPr marL="0" indent="0">
              <a:buNone/>
            </a:pPr>
            <a:endParaRPr lang="en-GB" dirty="0"/>
          </a:p>
        </p:txBody>
      </p:sp>
      <p:sp>
        <p:nvSpPr>
          <p:cNvPr id="4" name="Slide Number Placeholder 3"/>
          <p:cNvSpPr>
            <a:spLocks noGrp="1"/>
          </p:cNvSpPr>
          <p:nvPr>
            <p:ph type="sldNum" sz="quarter" idx="12"/>
          </p:nvPr>
        </p:nvSpPr>
        <p:spPr/>
        <p:txBody>
          <a:bodyPr/>
          <a:lstStyle/>
          <a:p>
            <a:fld id="{6FF6B3CB-0A92-4250-A4C9-E08FE3A960C0}" type="slidenum">
              <a:rPr lang="en-GB" smtClean="0"/>
              <a:t>7</a:t>
            </a:fld>
            <a:endParaRPr lang="en-GB"/>
          </a:p>
        </p:txBody>
      </p:sp>
    </p:spTree>
    <p:extLst>
      <p:ext uri="{BB962C8B-B14F-4D97-AF65-F5344CB8AC3E}">
        <p14:creationId xmlns:p14="http://schemas.microsoft.com/office/powerpoint/2010/main" val="27988730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78BDBE-1AC9-4D05-8454-D0930E67E13F}"/>
              </a:ext>
            </a:extLst>
          </p:cNvPr>
          <p:cNvSpPr>
            <a:spLocks noGrp="1"/>
          </p:cNvSpPr>
          <p:nvPr>
            <p:ph type="title"/>
          </p:nvPr>
        </p:nvSpPr>
        <p:spPr/>
        <p:txBody>
          <a:bodyPr/>
          <a:lstStyle/>
          <a:p>
            <a:r>
              <a:rPr lang="en-GB" sz="3600" b="1" dirty="0"/>
              <a:t>Channel “Noise” and Effects</a:t>
            </a:r>
          </a:p>
        </p:txBody>
      </p:sp>
      <p:sp>
        <p:nvSpPr>
          <p:cNvPr id="3" name="Content Placeholder 2">
            <a:extLst>
              <a:ext uri="{FF2B5EF4-FFF2-40B4-BE49-F238E27FC236}">
                <a16:creationId xmlns:a16="http://schemas.microsoft.com/office/drawing/2014/main" id="{F303ADFC-840B-4DB2-9A0F-DA086F9AE52E}"/>
              </a:ext>
            </a:extLst>
          </p:cNvPr>
          <p:cNvSpPr>
            <a:spLocks noGrp="1"/>
          </p:cNvSpPr>
          <p:nvPr>
            <p:ph idx="1"/>
          </p:nvPr>
        </p:nvSpPr>
        <p:spPr/>
        <p:txBody>
          <a:bodyPr/>
          <a:lstStyle/>
          <a:p>
            <a:pPr marL="0" indent="0">
              <a:buNone/>
            </a:pPr>
            <a:r>
              <a:rPr lang="en-GB" sz="2000" dirty="0"/>
              <a:t>The channel and media used are not </a:t>
            </a:r>
            <a:r>
              <a:rPr lang="en-GB" sz="2000" dirty="0" smtClean="0"/>
              <a:t>neutral</a:t>
            </a:r>
            <a:endParaRPr lang="en-GB" sz="2000" dirty="0"/>
          </a:p>
          <a:p>
            <a:pPr marL="0" indent="0">
              <a:buNone/>
            </a:pPr>
            <a:r>
              <a:rPr lang="en-GB" sz="2000" dirty="0"/>
              <a:t>Face to face may be more appropriate and effective if credibility is sought, as well as commitment. </a:t>
            </a:r>
          </a:p>
          <a:p>
            <a:pPr marL="0" indent="0">
              <a:buNone/>
            </a:pPr>
            <a:r>
              <a:rPr lang="en-GB" sz="2000" dirty="0"/>
              <a:t>Non-personal channels are less impactful</a:t>
            </a:r>
            <a:r>
              <a:rPr lang="en-GB" sz="2000" dirty="0" smtClean="0"/>
              <a:t>.</a:t>
            </a:r>
          </a:p>
          <a:p>
            <a:pPr marL="0" indent="0">
              <a:buNone/>
            </a:pPr>
            <a:endParaRPr lang="en-GB" sz="2000" dirty="0"/>
          </a:p>
          <a:p>
            <a:pPr marL="0" indent="0">
              <a:buNone/>
            </a:pPr>
            <a:r>
              <a:rPr lang="en-GB" sz="2000" dirty="0"/>
              <a:t>The credibility of both source and media may have an impact on </a:t>
            </a:r>
            <a:r>
              <a:rPr lang="en-GB" sz="2000" dirty="0" smtClean="0"/>
              <a:t>perception</a:t>
            </a:r>
          </a:p>
          <a:p>
            <a:pPr marL="0" indent="0">
              <a:buNone/>
            </a:pPr>
            <a:endParaRPr lang="en-GB" sz="2000" dirty="0"/>
          </a:p>
          <a:p>
            <a:pPr marL="0" indent="0">
              <a:buNone/>
            </a:pPr>
            <a:r>
              <a:rPr lang="en-GB" sz="2000" dirty="0"/>
              <a:t>Messages need to be distinctive or they will be lost, unable to compete with other messages from all sources which may be stronger, more vivid or simply more pertinent to the target group.</a:t>
            </a:r>
          </a:p>
        </p:txBody>
      </p:sp>
      <p:sp>
        <p:nvSpPr>
          <p:cNvPr id="4" name="Slide Number Placeholder 3">
            <a:extLst>
              <a:ext uri="{FF2B5EF4-FFF2-40B4-BE49-F238E27FC236}">
                <a16:creationId xmlns:a16="http://schemas.microsoft.com/office/drawing/2014/main" id="{6E436254-FF28-4659-A8D9-24DDCEEF14FC}"/>
              </a:ext>
            </a:extLst>
          </p:cNvPr>
          <p:cNvSpPr>
            <a:spLocks noGrp="1"/>
          </p:cNvSpPr>
          <p:nvPr>
            <p:ph type="sldNum" sz="quarter" idx="12"/>
          </p:nvPr>
        </p:nvSpPr>
        <p:spPr/>
        <p:txBody>
          <a:bodyPr/>
          <a:lstStyle/>
          <a:p>
            <a:fld id="{6FF6B3CB-0A92-4250-A4C9-E08FE3A960C0}" type="slidenum">
              <a:rPr lang="en-GB" smtClean="0"/>
              <a:t>8</a:t>
            </a:fld>
            <a:endParaRPr lang="en-GB"/>
          </a:p>
        </p:txBody>
      </p:sp>
    </p:spTree>
    <p:extLst>
      <p:ext uri="{BB962C8B-B14F-4D97-AF65-F5344CB8AC3E}">
        <p14:creationId xmlns:p14="http://schemas.microsoft.com/office/powerpoint/2010/main" val="242181145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5BE5E0-1DEB-4C5D-BA31-D3BB7806D23B}"/>
              </a:ext>
            </a:extLst>
          </p:cNvPr>
          <p:cNvSpPr>
            <a:spLocks noGrp="1"/>
          </p:cNvSpPr>
          <p:nvPr>
            <p:ph type="title"/>
          </p:nvPr>
        </p:nvSpPr>
        <p:spPr>
          <a:xfrm>
            <a:off x="457200" y="24943"/>
            <a:ext cx="8229600" cy="1143000"/>
          </a:xfrm>
        </p:spPr>
        <p:txBody>
          <a:bodyPr/>
          <a:lstStyle/>
          <a:p>
            <a:r>
              <a:rPr lang="en-GB" b="1" dirty="0"/>
              <a:t>Decoding</a:t>
            </a:r>
          </a:p>
        </p:txBody>
      </p:sp>
      <p:sp>
        <p:nvSpPr>
          <p:cNvPr id="3" name="Content Placeholder 2">
            <a:extLst>
              <a:ext uri="{FF2B5EF4-FFF2-40B4-BE49-F238E27FC236}">
                <a16:creationId xmlns:a16="http://schemas.microsoft.com/office/drawing/2014/main" id="{6222EC5D-D2AB-477C-91B7-6D636AA2E517}"/>
              </a:ext>
            </a:extLst>
          </p:cNvPr>
          <p:cNvSpPr>
            <a:spLocks noGrp="1"/>
          </p:cNvSpPr>
          <p:nvPr>
            <p:ph idx="1"/>
          </p:nvPr>
        </p:nvSpPr>
        <p:spPr/>
        <p:txBody>
          <a:bodyPr>
            <a:normAutofit fontScale="77500" lnSpcReduction="20000"/>
          </a:bodyPr>
          <a:lstStyle/>
          <a:p>
            <a:pPr marL="0" indent="0">
              <a:buNone/>
            </a:pPr>
            <a:r>
              <a:rPr lang="en-GB" dirty="0"/>
              <a:t>Listening: did the group listen “critically” or “actively”.</a:t>
            </a:r>
            <a:br>
              <a:rPr lang="en-GB" dirty="0"/>
            </a:br>
            <a:r>
              <a:rPr lang="en-GB" dirty="0"/>
              <a:t/>
            </a:r>
            <a:br>
              <a:rPr lang="en-GB" dirty="0"/>
            </a:br>
            <a:r>
              <a:rPr lang="en-GB" dirty="0"/>
              <a:t>Was the message dramatic enough? Vivid? Did it engage or did it ask too much of the cognitive resources of the group? </a:t>
            </a:r>
          </a:p>
          <a:p>
            <a:pPr marL="0" indent="0">
              <a:buNone/>
            </a:pPr>
            <a:r>
              <a:rPr lang="en-GB" dirty="0"/>
              <a:t>Could they find more resource?</a:t>
            </a:r>
          </a:p>
          <a:p>
            <a:pPr marL="0" indent="0">
              <a:buNone/>
            </a:pPr>
            <a:endParaRPr lang="en-GB" dirty="0"/>
          </a:p>
          <a:p>
            <a:pPr marL="0" indent="0">
              <a:buNone/>
            </a:pPr>
            <a:r>
              <a:rPr lang="en-GB" dirty="0"/>
              <a:t>Or was it blocked?</a:t>
            </a:r>
          </a:p>
          <a:p>
            <a:pPr marL="0" indent="0">
              <a:buNone/>
            </a:pPr>
            <a:endParaRPr lang="en-GB" dirty="0"/>
          </a:p>
          <a:p>
            <a:pPr marL="0" indent="0">
              <a:buNone/>
            </a:pPr>
            <a:r>
              <a:rPr lang="en-GB" dirty="0"/>
              <a:t>Interpreting: What did they understand? Did it fit with attitudes, prior learning, did it support their self esteem?</a:t>
            </a:r>
          </a:p>
          <a:p>
            <a:pPr marL="0" indent="0">
              <a:buNone/>
            </a:pPr>
            <a:endParaRPr lang="en-GB" dirty="0"/>
          </a:p>
        </p:txBody>
      </p:sp>
      <p:sp>
        <p:nvSpPr>
          <p:cNvPr id="4" name="Slide Number Placeholder 3">
            <a:extLst>
              <a:ext uri="{FF2B5EF4-FFF2-40B4-BE49-F238E27FC236}">
                <a16:creationId xmlns:a16="http://schemas.microsoft.com/office/drawing/2014/main" id="{44A1B6F9-B050-4690-A35F-6345BC4FB567}"/>
              </a:ext>
            </a:extLst>
          </p:cNvPr>
          <p:cNvSpPr>
            <a:spLocks noGrp="1"/>
          </p:cNvSpPr>
          <p:nvPr>
            <p:ph type="sldNum" sz="quarter" idx="12"/>
          </p:nvPr>
        </p:nvSpPr>
        <p:spPr/>
        <p:txBody>
          <a:bodyPr/>
          <a:lstStyle/>
          <a:p>
            <a:fld id="{6FF6B3CB-0A92-4250-A4C9-E08FE3A960C0}" type="slidenum">
              <a:rPr lang="en-GB" smtClean="0"/>
              <a:t>9</a:t>
            </a:fld>
            <a:endParaRPr lang="en-GB"/>
          </a:p>
        </p:txBody>
      </p:sp>
    </p:spTree>
    <p:extLst>
      <p:ext uri="{BB962C8B-B14F-4D97-AF65-F5344CB8AC3E}">
        <p14:creationId xmlns:p14="http://schemas.microsoft.com/office/powerpoint/2010/main" val="381367596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468640-1237-4A8C-9160-EF4B48C47B07}"/>
              </a:ext>
            </a:extLst>
          </p:cNvPr>
          <p:cNvSpPr>
            <a:spLocks noGrp="1"/>
          </p:cNvSpPr>
          <p:nvPr>
            <p:ph type="title"/>
          </p:nvPr>
        </p:nvSpPr>
        <p:spPr>
          <a:xfrm>
            <a:off x="457200" y="0"/>
            <a:ext cx="8229600" cy="1143000"/>
          </a:xfrm>
        </p:spPr>
        <p:txBody>
          <a:bodyPr/>
          <a:lstStyle/>
          <a:p>
            <a:r>
              <a:rPr lang="en-GB" b="1" dirty="0" smtClean="0"/>
              <a:t>Receiver Effects</a:t>
            </a:r>
            <a:endParaRPr lang="en-GB" b="1" dirty="0"/>
          </a:p>
        </p:txBody>
      </p:sp>
      <p:sp>
        <p:nvSpPr>
          <p:cNvPr id="3" name="Content Placeholder 2">
            <a:extLst>
              <a:ext uri="{FF2B5EF4-FFF2-40B4-BE49-F238E27FC236}">
                <a16:creationId xmlns:a16="http://schemas.microsoft.com/office/drawing/2014/main" id="{B87681FE-569C-413F-91EC-F4F64F2B46DC}"/>
              </a:ext>
            </a:extLst>
          </p:cNvPr>
          <p:cNvSpPr>
            <a:spLocks noGrp="1"/>
          </p:cNvSpPr>
          <p:nvPr>
            <p:ph idx="1"/>
          </p:nvPr>
        </p:nvSpPr>
        <p:spPr>
          <a:xfrm>
            <a:off x="436886" y="1143000"/>
            <a:ext cx="8229600" cy="3917032"/>
          </a:xfrm>
        </p:spPr>
        <p:txBody>
          <a:bodyPr/>
          <a:lstStyle/>
          <a:p>
            <a:pPr marL="0" indent="0">
              <a:buNone/>
            </a:pPr>
            <a:r>
              <a:rPr lang="en-GB" sz="2400" dirty="0" smtClean="0"/>
              <a:t>Who are the receivers?</a:t>
            </a:r>
          </a:p>
          <a:p>
            <a:pPr marL="0" indent="0">
              <a:buNone/>
            </a:pPr>
            <a:endParaRPr lang="en-GB" sz="2400" dirty="0" smtClean="0"/>
          </a:p>
          <a:p>
            <a:pPr marL="0" indent="0">
              <a:buNone/>
            </a:pPr>
            <a:r>
              <a:rPr lang="en-GB" sz="2400" dirty="0" smtClean="0"/>
              <a:t>What are they like?: Age, Lifestyle, esteem level, interaction and interdependence level, Motivation</a:t>
            </a:r>
          </a:p>
          <a:p>
            <a:pPr marL="0" indent="0">
              <a:buNone/>
            </a:pPr>
            <a:endParaRPr lang="en-GB" sz="2400" dirty="0" smtClean="0"/>
          </a:p>
          <a:p>
            <a:pPr marL="0" indent="0">
              <a:buNone/>
            </a:pPr>
            <a:r>
              <a:rPr lang="en-GB" sz="2400" dirty="0" smtClean="0"/>
              <a:t>These may have powerful impacts on the process of perceiving (decoding) a message, did they infer unintended content? </a:t>
            </a:r>
          </a:p>
          <a:p>
            <a:pPr marL="0" indent="0">
              <a:buNone/>
            </a:pPr>
            <a:r>
              <a:rPr lang="en-GB" sz="2400" dirty="0" smtClean="0"/>
              <a:t>What is the message they take away?</a:t>
            </a:r>
          </a:p>
          <a:p>
            <a:pPr marL="0" indent="0">
              <a:buNone/>
            </a:pPr>
            <a:r>
              <a:rPr lang="en-GB" sz="2400" dirty="0" smtClean="0"/>
              <a:t>What are the effects if this weakly decoded – confusion?</a:t>
            </a:r>
          </a:p>
          <a:p>
            <a:pPr marL="0" indent="0">
              <a:buNone/>
            </a:pPr>
            <a:endParaRPr lang="en-GB" dirty="0"/>
          </a:p>
          <a:p>
            <a:pPr marL="0" indent="0">
              <a:buNone/>
            </a:pPr>
            <a:endParaRPr lang="en-GB" dirty="0"/>
          </a:p>
        </p:txBody>
      </p:sp>
      <p:sp>
        <p:nvSpPr>
          <p:cNvPr id="4" name="Slide Number Placeholder 3">
            <a:extLst>
              <a:ext uri="{FF2B5EF4-FFF2-40B4-BE49-F238E27FC236}">
                <a16:creationId xmlns:a16="http://schemas.microsoft.com/office/drawing/2014/main" id="{89395046-1E3D-4C3E-8F97-FEFDC8230B8F}"/>
              </a:ext>
            </a:extLst>
          </p:cNvPr>
          <p:cNvSpPr>
            <a:spLocks noGrp="1"/>
          </p:cNvSpPr>
          <p:nvPr>
            <p:ph type="sldNum" sz="quarter" idx="12"/>
          </p:nvPr>
        </p:nvSpPr>
        <p:spPr/>
        <p:txBody>
          <a:bodyPr/>
          <a:lstStyle/>
          <a:p>
            <a:fld id="{6FF6B3CB-0A92-4250-A4C9-E08FE3A960C0}" type="slidenum">
              <a:rPr lang="en-GB" smtClean="0"/>
              <a:t>10</a:t>
            </a:fld>
            <a:endParaRPr lang="en-GB"/>
          </a:p>
        </p:txBody>
      </p:sp>
    </p:spTree>
    <p:extLst>
      <p:ext uri="{BB962C8B-B14F-4D97-AF65-F5344CB8AC3E}">
        <p14:creationId xmlns:p14="http://schemas.microsoft.com/office/powerpoint/2010/main" val="122169723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CF665-A2A2-40A0-917D-43AC65093158}"/>
              </a:ext>
            </a:extLst>
          </p:cNvPr>
          <p:cNvSpPr>
            <a:spLocks noGrp="1"/>
          </p:cNvSpPr>
          <p:nvPr>
            <p:ph type="title"/>
          </p:nvPr>
        </p:nvSpPr>
        <p:spPr>
          <a:xfrm>
            <a:off x="445199" y="24943"/>
            <a:ext cx="8229600" cy="1143000"/>
          </a:xfrm>
        </p:spPr>
        <p:txBody>
          <a:bodyPr/>
          <a:lstStyle/>
          <a:p>
            <a:r>
              <a:rPr lang="en-GB" sz="3600" b="1" dirty="0"/>
              <a:t>Feedback</a:t>
            </a:r>
          </a:p>
        </p:txBody>
      </p:sp>
      <p:sp>
        <p:nvSpPr>
          <p:cNvPr id="3" name="Content Placeholder 2">
            <a:extLst>
              <a:ext uri="{FF2B5EF4-FFF2-40B4-BE49-F238E27FC236}">
                <a16:creationId xmlns:a16="http://schemas.microsoft.com/office/drawing/2014/main" id="{29C7EAD6-3050-4E47-815F-9F4ED8BE9E4E}"/>
              </a:ext>
            </a:extLst>
          </p:cNvPr>
          <p:cNvSpPr>
            <a:spLocks noGrp="1"/>
          </p:cNvSpPr>
          <p:nvPr>
            <p:ph idx="1"/>
          </p:nvPr>
        </p:nvSpPr>
        <p:spPr>
          <a:xfrm>
            <a:off x="445199" y="1124744"/>
            <a:ext cx="8229600" cy="4536504"/>
          </a:xfrm>
        </p:spPr>
        <p:txBody>
          <a:bodyPr>
            <a:normAutofit fontScale="77500" lnSpcReduction="20000"/>
          </a:bodyPr>
          <a:lstStyle/>
          <a:p>
            <a:pPr marL="0" indent="0">
              <a:buNone/>
            </a:pPr>
            <a:r>
              <a:rPr lang="en-GB" dirty="0"/>
              <a:t>Feedback is important</a:t>
            </a:r>
            <a:r>
              <a:rPr lang="en-GB" dirty="0" smtClean="0"/>
              <a:t>:</a:t>
            </a:r>
          </a:p>
          <a:p>
            <a:pPr marL="0" indent="0">
              <a:buNone/>
            </a:pPr>
            <a:endParaRPr lang="en-GB" dirty="0"/>
          </a:p>
          <a:p>
            <a:r>
              <a:rPr lang="en-GB" dirty="0"/>
              <a:t>To confirm understanding or obtain more information to attempt to reach mutual agreement that what was said is what has been </a:t>
            </a:r>
            <a:r>
              <a:rPr lang="en-GB" dirty="0" smtClean="0"/>
              <a:t>received.</a:t>
            </a:r>
          </a:p>
          <a:p>
            <a:endParaRPr lang="en-GB" dirty="0" smtClean="0"/>
          </a:p>
          <a:p>
            <a:pPr marL="0" indent="0">
              <a:buNone/>
            </a:pPr>
            <a:r>
              <a:rPr lang="en-GB" dirty="0" smtClean="0"/>
              <a:t>Feedback is</a:t>
            </a:r>
            <a:endParaRPr lang="en-GB" dirty="0"/>
          </a:p>
          <a:p>
            <a:r>
              <a:rPr lang="en-GB" dirty="0" smtClean="0"/>
              <a:t>2-way </a:t>
            </a:r>
            <a:r>
              <a:rPr lang="en-GB" dirty="0"/>
              <a:t>and interactive, can be initiated by either party.</a:t>
            </a:r>
          </a:p>
          <a:p>
            <a:r>
              <a:rPr lang="en-GB" dirty="0"/>
              <a:t>Can be </a:t>
            </a:r>
            <a:r>
              <a:rPr lang="en-GB" dirty="0" smtClean="0"/>
              <a:t>verbal </a:t>
            </a:r>
            <a:r>
              <a:rPr lang="en-GB" dirty="0"/>
              <a:t>or </a:t>
            </a:r>
            <a:r>
              <a:rPr lang="en-GB" dirty="0" smtClean="0"/>
              <a:t>non-verbal</a:t>
            </a:r>
            <a:endParaRPr lang="en-GB" dirty="0"/>
          </a:p>
          <a:p>
            <a:r>
              <a:rPr lang="en-GB" dirty="0"/>
              <a:t>Can be positive or negative</a:t>
            </a:r>
            <a:br>
              <a:rPr lang="en-GB" dirty="0"/>
            </a:br>
            <a:endParaRPr lang="en-GB" dirty="0"/>
          </a:p>
        </p:txBody>
      </p:sp>
      <p:sp>
        <p:nvSpPr>
          <p:cNvPr id="4" name="Slide Number Placeholder 3">
            <a:extLst>
              <a:ext uri="{FF2B5EF4-FFF2-40B4-BE49-F238E27FC236}">
                <a16:creationId xmlns:a16="http://schemas.microsoft.com/office/drawing/2014/main" id="{C4708C0D-62B3-4D17-8B44-65E0B14342C5}"/>
              </a:ext>
            </a:extLst>
          </p:cNvPr>
          <p:cNvSpPr>
            <a:spLocks noGrp="1"/>
          </p:cNvSpPr>
          <p:nvPr>
            <p:ph type="sldNum" sz="quarter" idx="12"/>
          </p:nvPr>
        </p:nvSpPr>
        <p:spPr/>
        <p:txBody>
          <a:bodyPr/>
          <a:lstStyle/>
          <a:p>
            <a:fld id="{6FF6B3CB-0A92-4250-A4C9-E08FE3A960C0}" type="slidenum">
              <a:rPr lang="en-GB" smtClean="0"/>
              <a:t>11</a:t>
            </a:fld>
            <a:endParaRPr lang="en-GB"/>
          </a:p>
        </p:txBody>
      </p:sp>
    </p:spTree>
    <p:extLst>
      <p:ext uri="{BB962C8B-B14F-4D97-AF65-F5344CB8AC3E}">
        <p14:creationId xmlns:p14="http://schemas.microsoft.com/office/powerpoint/2010/main" val="106833311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465C74-B500-42F3-8E69-3905052E5A68}"/>
              </a:ext>
            </a:extLst>
          </p:cNvPr>
          <p:cNvSpPr>
            <a:spLocks noGrp="1"/>
          </p:cNvSpPr>
          <p:nvPr>
            <p:ph type="title"/>
          </p:nvPr>
        </p:nvSpPr>
        <p:spPr>
          <a:xfrm>
            <a:off x="486228" y="24943"/>
            <a:ext cx="8229600" cy="1143000"/>
          </a:xfrm>
        </p:spPr>
        <p:txBody>
          <a:bodyPr/>
          <a:lstStyle/>
          <a:p>
            <a:r>
              <a:rPr lang="en-GB" b="1" dirty="0"/>
              <a:t>Context</a:t>
            </a:r>
          </a:p>
        </p:txBody>
      </p:sp>
      <p:sp>
        <p:nvSpPr>
          <p:cNvPr id="3" name="Content Placeholder 2">
            <a:extLst>
              <a:ext uri="{FF2B5EF4-FFF2-40B4-BE49-F238E27FC236}">
                <a16:creationId xmlns:a16="http://schemas.microsoft.com/office/drawing/2014/main" id="{05DE2265-6B14-4A03-9FCC-074947EC35BA}"/>
              </a:ext>
            </a:extLst>
          </p:cNvPr>
          <p:cNvSpPr>
            <a:spLocks noGrp="1"/>
          </p:cNvSpPr>
          <p:nvPr>
            <p:ph idx="1"/>
          </p:nvPr>
        </p:nvSpPr>
        <p:spPr>
          <a:xfrm>
            <a:off x="395536" y="1167943"/>
            <a:ext cx="8229600" cy="3917032"/>
          </a:xfrm>
        </p:spPr>
        <p:txBody>
          <a:bodyPr>
            <a:normAutofit fontScale="62500" lnSpcReduction="20000"/>
          </a:bodyPr>
          <a:lstStyle/>
          <a:p>
            <a:pPr marL="0" indent="0">
              <a:buNone/>
            </a:pPr>
            <a:r>
              <a:rPr lang="en-GB" dirty="0"/>
              <a:t>In establishing effective communication both receivers and senders need to be critically aware of each other’s context level.</a:t>
            </a:r>
          </a:p>
          <a:p>
            <a:pPr marL="0" indent="0">
              <a:buNone/>
            </a:pPr>
            <a:endParaRPr lang="en-GB" dirty="0"/>
          </a:p>
          <a:p>
            <a:pPr marL="0" indent="0">
              <a:buNone/>
            </a:pPr>
            <a:r>
              <a:rPr lang="en-GB" dirty="0"/>
              <a:t>High context implies that the situation can carry some of the </a:t>
            </a:r>
            <a:r>
              <a:rPr lang="en-GB" dirty="0" smtClean="0"/>
              <a:t>meaning. </a:t>
            </a:r>
          </a:p>
          <a:p>
            <a:pPr marL="0" indent="0">
              <a:buNone/>
            </a:pPr>
            <a:endParaRPr lang="en-GB" dirty="0"/>
          </a:p>
          <a:p>
            <a:pPr marL="0" indent="0">
              <a:buNone/>
            </a:pPr>
            <a:r>
              <a:rPr lang="en-GB" dirty="0"/>
              <a:t>Low context implies the words alone can carry the meaning.</a:t>
            </a:r>
          </a:p>
          <a:p>
            <a:pPr marL="0" indent="0">
              <a:buNone/>
            </a:pPr>
            <a:endParaRPr lang="en-GB" dirty="0"/>
          </a:p>
          <a:p>
            <a:pPr marL="0" indent="0">
              <a:buNone/>
            </a:pPr>
            <a:r>
              <a:rPr lang="en-GB" dirty="0"/>
              <a:t>Context depends on:</a:t>
            </a:r>
          </a:p>
          <a:p>
            <a:r>
              <a:rPr lang="en-GB" dirty="0"/>
              <a:t>Culture</a:t>
            </a:r>
          </a:p>
          <a:p>
            <a:r>
              <a:rPr lang="en-GB" dirty="0"/>
              <a:t>Situation</a:t>
            </a:r>
          </a:p>
          <a:p>
            <a:r>
              <a:rPr lang="en-GB" dirty="0"/>
              <a:t>Language</a:t>
            </a:r>
          </a:p>
          <a:p>
            <a:r>
              <a:rPr lang="en-GB" dirty="0" smtClean="0"/>
              <a:t>Occasion</a:t>
            </a:r>
            <a:endParaRPr lang="en-GB" dirty="0"/>
          </a:p>
        </p:txBody>
      </p:sp>
      <p:sp>
        <p:nvSpPr>
          <p:cNvPr id="4" name="Slide Number Placeholder 3">
            <a:extLst>
              <a:ext uri="{FF2B5EF4-FFF2-40B4-BE49-F238E27FC236}">
                <a16:creationId xmlns:a16="http://schemas.microsoft.com/office/drawing/2014/main" id="{6F4165AE-CB57-4FA6-8563-DB013AE62E3C}"/>
              </a:ext>
            </a:extLst>
          </p:cNvPr>
          <p:cNvSpPr>
            <a:spLocks noGrp="1"/>
          </p:cNvSpPr>
          <p:nvPr>
            <p:ph type="sldNum" sz="quarter" idx="12"/>
          </p:nvPr>
        </p:nvSpPr>
        <p:spPr/>
        <p:txBody>
          <a:bodyPr/>
          <a:lstStyle/>
          <a:p>
            <a:fld id="{6FF6B3CB-0A92-4250-A4C9-E08FE3A960C0}" type="slidenum">
              <a:rPr lang="en-GB" smtClean="0"/>
              <a:t>12</a:t>
            </a:fld>
            <a:endParaRPr lang="en-GB"/>
          </a:p>
        </p:txBody>
      </p:sp>
    </p:spTree>
    <p:extLst>
      <p:ext uri="{BB962C8B-B14F-4D97-AF65-F5344CB8AC3E}">
        <p14:creationId xmlns:p14="http://schemas.microsoft.com/office/powerpoint/2010/main" val="233075922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6F75F6-C321-4CC2-BA08-02FE7E1A2C18}"/>
              </a:ext>
            </a:extLst>
          </p:cNvPr>
          <p:cNvSpPr>
            <a:spLocks noGrp="1"/>
          </p:cNvSpPr>
          <p:nvPr>
            <p:ph type="title"/>
          </p:nvPr>
        </p:nvSpPr>
        <p:spPr/>
        <p:txBody>
          <a:bodyPr/>
          <a:lstStyle/>
          <a:p>
            <a:r>
              <a:rPr lang="en-GB" sz="2800" b="1" dirty="0"/>
              <a:t>What is required for effective communication</a:t>
            </a:r>
          </a:p>
        </p:txBody>
      </p:sp>
      <p:sp>
        <p:nvSpPr>
          <p:cNvPr id="3" name="Content Placeholder 2">
            <a:extLst>
              <a:ext uri="{FF2B5EF4-FFF2-40B4-BE49-F238E27FC236}">
                <a16:creationId xmlns:a16="http://schemas.microsoft.com/office/drawing/2014/main" id="{690B9F66-BC8A-47CD-A428-F0604ECD28AD}"/>
              </a:ext>
            </a:extLst>
          </p:cNvPr>
          <p:cNvSpPr>
            <a:spLocks noGrp="1"/>
          </p:cNvSpPr>
          <p:nvPr>
            <p:ph idx="1"/>
          </p:nvPr>
        </p:nvSpPr>
        <p:spPr>
          <a:xfrm>
            <a:off x="323528" y="1417357"/>
            <a:ext cx="8229600" cy="3917032"/>
          </a:xfrm>
        </p:spPr>
        <p:txBody>
          <a:bodyPr/>
          <a:lstStyle/>
          <a:p>
            <a:r>
              <a:rPr lang="en-GB" sz="2400" dirty="0"/>
              <a:t>Listening Skills – </a:t>
            </a:r>
            <a:r>
              <a:rPr lang="en-GB" sz="2400" dirty="0" smtClean="0"/>
              <a:t>how </a:t>
            </a:r>
            <a:r>
              <a:rPr lang="en-GB" sz="2400" dirty="0"/>
              <a:t>we listen (with ears and eyes</a:t>
            </a:r>
            <a:r>
              <a:rPr lang="en-GB" sz="2400" dirty="0" smtClean="0"/>
              <a:t>)</a:t>
            </a:r>
          </a:p>
          <a:p>
            <a:endParaRPr lang="en-GB" sz="2400" dirty="0"/>
          </a:p>
          <a:p>
            <a:r>
              <a:rPr lang="en-GB" sz="2400" dirty="0"/>
              <a:t>Non Verbal skills – </a:t>
            </a:r>
            <a:r>
              <a:rPr lang="en-GB" sz="2400" dirty="0" smtClean="0"/>
              <a:t>body language</a:t>
            </a:r>
          </a:p>
          <a:p>
            <a:endParaRPr lang="en-GB" sz="2400" dirty="0"/>
          </a:p>
          <a:p>
            <a:r>
              <a:rPr lang="en-GB" sz="2400" dirty="0"/>
              <a:t>Para Verbal skills – how we say the words we </a:t>
            </a:r>
            <a:r>
              <a:rPr lang="en-GB" sz="2400" dirty="0" smtClean="0"/>
              <a:t>use</a:t>
            </a:r>
          </a:p>
          <a:p>
            <a:endParaRPr lang="en-GB" sz="2400" dirty="0"/>
          </a:p>
          <a:p>
            <a:r>
              <a:rPr lang="en-GB" sz="2400" dirty="0"/>
              <a:t>Verbal skills – what words we </a:t>
            </a:r>
            <a:r>
              <a:rPr lang="en-GB" sz="2400" dirty="0" smtClean="0"/>
              <a:t>use</a:t>
            </a:r>
          </a:p>
          <a:p>
            <a:endParaRPr lang="en-GB" sz="2400" dirty="0"/>
          </a:p>
          <a:p>
            <a:r>
              <a:rPr lang="en-GB" sz="2400" dirty="0"/>
              <a:t>Written skills – how we write</a:t>
            </a:r>
          </a:p>
        </p:txBody>
      </p:sp>
      <p:sp>
        <p:nvSpPr>
          <p:cNvPr id="4" name="Slide Number Placeholder 3">
            <a:extLst>
              <a:ext uri="{FF2B5EF4-FFF2-40B4-BE49-F238E27FC236}">
                <a16:creationId xmlns:a16="http://schemas.microsoft.com/office/drawing/2014/main" id="{74AD5EFB-91EB-4C94-A16B-4243942D8D9E}"/>
              </a:ext>
            </a:extLst>
          </p:cNvPr>
          <p:cNvSpPr>
            <a:spLocks noGrp="1"/>
          </p:cNvSpPr>
          <p:nvPr>
            <p:ph type="sldNum" sz="quarter" idx="12"/>
          </p:nvPr>
        </p:nvSpPr>
        <p:spPr/>
        <p:txBody>
          <a:bodyPr/>
          <a:lstStyle/>
          <a:p>
            <a:fld id="{6FF6B3CB-0A92-4250-A4C9-E08FE3A960C0}" type="slidenum">
              <a:rPr lang="en-GB" smtClean="0"/>
              <a:t>13</a:t>
            </a:fld>
            <a:endParaRPr lang="en-GB" dirty="0"/>
          </a:p>
        </p:txBody>
      </p:sp>
    </p:spTree>
    <p:extLst>
      <p:ext uri="{BB962C8B-B14F-4D97-AF65-F5344CB8AC3E}">
        <p14:creationId xmlns:p14="http://schemas.microsoft.com/office/powerpoint/2010/main" val="6653431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0047F5-2D39-49D7-B1BC-909386E60D7B}"/>
              </a:ext>
            </a:extLst>
          </p:cNvPr>
          <p:cNvSpPr>
            <a:spLocks noGrp="1"/>
          </p:cNvSpPr>
          <p:nvPr>
            <p:ph type="title"/>
          </p:nvPr>
        </p:nvSpPr>
        <p:spPr/>
        <p:txBody>
          <a:bodyPr/>
          <a:lstStyle/>
          <a:p>
            <a:r>
              <a:rPr lang="en-GB" sz="3600" b="1" dirty="0" smtClean="0"/>
              <a:t>Class activity - Task </a:t>
            </a:r>
            <a:r>
              <a:rPr lang="en-GB" sz="3600" b="1" dirty="0"/>
              <a:t>1</a:t>
            </a:r>
          </a:p>
        </p:txBody>
      </p:sp>
      <p:sp>
        <p:nvSpPr>
          <p:cNvPr id="3" name="Content Placeholder 2">
            <a:extLst>
              <a:ext uri="{FF2B5EF4-FFF2-40B4-BE49-F238E27FC236}">
                <a16:creationId xmlns:a16="http://schemas.microsoft.com/office/drawing/2014/main" id="{34F623CC-4C92-4109-94B5-C8EAA2CC3471}"/>
              </a:ext>
            </a:extLst>
          </p:cNvPr>
          <p:cNvSpPr>
            <a:spLocks noGrp="1"/>
          </p:cNvSpPr>
          <p:nvPr>
            <p:ph idx="1"/>
          </p:nvPr>
        </p:nvSpPr>
        <p:spPr>
          <a:xfrm>
            <a:off x="422960" y="1417638"/>
            <a:ext cx="8229600" cy="3917032"/>
          </a:xfrm>
        </p:spPr>
        <p:txBody>
          <a:bodyPr/>
          <a:lstStyle/>
          <a:p>
            <a:pPr marL="0" indent="0">
              <a:buNone/>
            </a:pPr>
            <a:r>
              <a:rPr lang="en-GB" sz="2400" dirty="0"/>
              <a:t>Repeated </a:t>
            </a:r>
            <a:r>
              <a:rPr lang="en-GB" sz="2400" dirty="0" smtClean="0"/>
              <a:t>messages:</a:t>
            </a:r>
          </a:p>
          <a:p>
            <a:r>
              <a:rPr lang="en-GB" sz="2400" dirty="0" smtClean="0"/>
              <a:t>first </a:t>
            </a:r>
            <a:r>
              <a:rPr lang="en-GB" sz="2400" dirty="0"/>
              <a:t>person </a:t>
            </a:r>
            <a:r>
              <a:rPr lang="en-GB" sz="2400" dirty="0" smtClean="0"/>
              <a:t>speaks </a:t>
            </a:r>
            <a:r>
              <a:rPr lang="en-GB" sz="2400" dirty="0"/>
              <a:t>a simple </a:t>
            </a:r>
            <a:r>
              <a:rPr lang="en-GB" sz="2400" dirty="0" smtClean="0"/>
              <a:t>message </a:t>
            </a:r>
            <a:r>
              <a:rPr lang="en-GB" sz="2400" dirty="0" smtClean="0"/>
              <a:t>like </a:t>
            </a:r>
            <a:r>
              <a:rPr lang="en-GB" sz="2400" dirty="0" smtClean="0"/>
              <a:t>“please call Mohammed back between 2pm and 2.30pm</a:t>
            </a:r>
            <a:r>
              <a:rPr lang="en-GB" sz="2400" dirty="0" smtClean="0"/>
              <a:t>”  </a:t>
            </a:r>
            <a:r>
              <a:rPr lang="en-GB" sz="2400" dirty="0" smtClean="0"/>
              <a:t>(write down</a:t>
            </a:r>
            <a:r>
              <a:rPr lang="en-GB" sz="2400" dirty="0" smtClean="0"/>
              <a:t>) to </a:t>
            </a:r>
            <a:r>
              <a:rPr lang="en-GB" sz="2400" dirty="0"/>
              <a:t>the </a:t>
            </a:r>
            <a:r>
              <a:rPr lang="en-GB" sz="2400" dirty="0" smtClean="0"/>
              <a:t>second </a:t>
            </a:r>
            <a:r>
              <a:rPr lang="en-GB" sz="2400" dirty="0" smtClean="0"/>
              <a:t>person, second </a:t>
            </a:r>
            <a:r>
              <a:rPr lang="en-GB" sz="2400" dirty="0"/>
              <a:t>person repeats it to </a:t>
            </a:r>
            <a:r>
              <a:rPr lang="en-GB" sz="2400" dirty="0" smtClean="0"/>
              <a:t>third person</a:t>
            </a:r>
          </a:p>
          <a:p>
            <a:r>
              <a:rPr lang="en-GB" sz="2400" dirty="0" smtClean="0"/>
              <a:t>this </a:t>
            </a:r>
            <a:r>
              <a:rPr lang="en-GB" sz="2400" dirty="0"/>
              <a:t>happens sequentially until all members have heard it</a:t>
            </a:r>
            <a:br>
              <a:rPr lang="en-GB" sz="2400" dirty="0"/>
            </a:br>
            <a:r>
              <a:rPr lang="en-GB" sz="2400" dirty="0"/>
              <a:t>last person says the message out loud to the class</a:t>
            </a:r>
            <a:br>
              <a:rPr lang="en-GB" sz="2400" dirty="0"/>
            </a:br>
            <a:endParaRPr lang="en-GB" sz="2400" dirty="0"/>
          </a:p>
          <a:p>
            <a:pPr marL="0" indent="0">
              <a:buNone/>
            </a:pPr>
            <a:endParaRPr lang="en-GB" sz="2400" dirty="0"/>
          </a:p>
        </p:txBody>
      </p:sp>
      <p:sp>
        <p:nvSpPr>
          <p:cNvPr id="4" name="Slide Number Placeholder 3">
            <a:extLst>
              <a:ext uri="{FF2B5EF4-FFF2-40B4-BE49-F238E27FC236}">
                <a16:creationId xmlns:a16="http://schemas.microsoft.com/office/drawing/2014/main" id="{29B5E47A-586F-4A4A-B707-936370B3905D}"/>
              </a:ext>
            </a:extLst>
          </p:cNvPr>
          <p:cNvSpPr>
            <a:spLocks noGrp="1"/>
          </p:cNvSpPr>
          <p:nvPr>
            <p:ph type="sldNum" sz="quarter" idx="12"/>
          </p:nvPr>
        </p:nvSpPr>
        <p:spPr/>
        <p:txBody>
          <a:bodyPr/>
          <a:lstStyle/>
          <a:p>
            <a:fld id="{6FF6B3CB-0A92-4250-A4C9-E08FE3A960C0}" type="slidenum">
              <a:rPr lang="en-GB" smtClean="0"/>
              <a:t>14</a:t>
            </a:fld>
            <a:endParaRPr lang="en-GB"/>
          </a:p>
        </p:txBody>
      </p:sp>
    </p:spTree>
    <p:extLst>
      <p:ext uri="{BB962C8B-B14F-4D97-AF65-F5344CB8AC3E}">
        <p14:creationId xmlns:p14="http://schemas.microsoft.com/office/powerpoint/2010/main" val="53063241"/>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827</TotalTime>
  <Words>686</Words>
  <Application>Microsoft Office PowerPoint</Application>
  <PresentationFormat>On-screen Show (4:3)</PresentationFormat>
  <Paragraphs>130</Paragraphs>
  <Slides>14</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Myriad Pro</vt:lpstr>
      <vt:lpstr>Verdana</vt:lpstr>
      <vt:lpstr>20140311PresentationUWTSDTemplate</vt:lpstr>
      <vt:lpstr>BMSK4002 </vt:lpstr>
      <vt:lpstr>Lesson aims</vt:lpstr>
      <vt:lpstr>What is effective communication?</vt:lpstr>
      <vt:lpstr>Influences and Implications of Communications</vt:lpstr>
      <vt:lpstr>Source Effects</vt:lpstr>
      <vt:lpstr>Encoding Errors</vt:lpstr>
      <vt:lpstr>Channel</vt:lpstr>
      <vt:lpstr>Channel “Noise” and Effects</vt:lpstr>
      <vt:lpstr>Decoding</vt:lpstr>
      <vt:lpstr>Receiver Effects</vt:lpstr>
      <vt:lpstr>Feedback</vt:lpstr>
      <vt:lpstr>Context</vt:lpstr>
      <vt:lpstr>What is required for effective communication</vt:lpstr>
      <vt:lpstr>Class activity - Task 1</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Sylvia Hoffmann</cp:lastModifiedBy>
  <cp:revision>55</cp:revision>
  <cp:lastPrinted>2018-07-09T15:27:01Z</cp:lastPrinted>
  <dcterms:created xsi:type="dcterms:W3CDTF">2002-10-07T19:43:58Z</dcterms:created>
  <dcterms:modified xsi:type="dcterms:W3CDTF">2018-10-25T15:36:56Z</dcterms:modified>
</cp:coreProperties>
</file>