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8"/>
  </p:notesMasterIdLst>
  <p:sldIdLst>
    <p:sldId id="280" r:id="rId5"/>
    <p:sldId id="281" r:id="rId6"/>
    <p:sldId id="282" r:id="rId7"/>
    <p:sldId id="283" r:id="rId8"/>
    <p:sldId id="284" r:id="rId9"/>
    <p:sldId id="285" r:id="rId10"/>
    <p:sldId id="286" r:id="rId11"/>
    <p:sldId id="287" r:id="rId12"/>
    <p:sldId id="288" r:id="rId13"/>
    <p:sldId id="289" r:id="rId14"/>
    <p:sldId id="291" r:id="rId15"/>
    <p:sldId id="292" r:id="rId16"/>
    <p:sldId id="29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F882DF-FE51-4D97-BEC4-EC8A442083A6}" v="5" dt="2021-11-15T20:33:21.7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863" autoAdjust="0"/>
    <p:restoredTop sz="73284" autoAdjust="0"/>
  </p:normalViewPr>
  <p:slideViewPr>
    <p:cSldViewPr snapToGrid="0">
      <p:cViewPr varScale="1">
        <p:scale>
          <a:sx n="53" d="100"/>
          <a:sy n="53" d="100"/>
        </p:scale>
        <p:origin x="1572" y="60"/>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yam bibi" userId="1b6cd3b5cad1d096" providerId="LiveId" clId="{D4F882DF-FE51-4D97-BEC4-EC8A442083A6}"/>
    <pc:docChg chg="undo custSel delSld modSld">
      <pc:chgData name="maryam bibi" userId="1b6cd3b5cad1d096" providerId="LiveId" clId="{D4F882DF-FE51-4D97-BEC4-EC8A442083A6}" dt="2021-11-15T20:33:21.747" v="995" actId="1076"/>
      <pc:docMkLst>
        <pc:docMk/>
      </pc:docMkLst>
      <pc:sldChg chg="modSp mod modNotesTx">
        <pc:chgData name="maryam bibi" userId="1b6cd3b5cad1d096" providerId="LiveId" clId="{D4F882DF-FE51-4D97-BEC4-EC8A442083A6}" dt="2021-11-15T19:57:24.559" v="832" actId="20577"/>
        <pc:sldMkLst>
          <pc:docMk/>
          <pc:sldMk cId="3265077456" sldId="281"/>
        </pc:sldMkLst>
        <pc:spChg chg="mod">
          <ac:chgData name="maryam bibi" userId="1b6cd3b5cad1d096" providerId="LiveId" clId="{D4F882DF-FE51-4D97-BEC4-EC8A442083A6}" dt="2021-11-15T19:43:03.228" v="743" actId="20577"/>
          <ac:spMkLst>
            <pc:docMk/>
            <pc:sldMk cId="3265077456" sldId="281"/>
            <ac:spMk id="5" creationId="{43A4F7DB-88C8-45E6-AEE3-4A0927BBD69E}"/>
          </ac:spMkLst>
        </pc:spChg>
      </pc:sldChg>
      <pc:sldChg chg="modNotesTx">
        <pc:chgData name="maryam bibi" userId="1b6cd3b5cad1d096" providerId="LiveId" clId="{D4F882DF-FE51-4D97-BEC4-EC8A442083A6}" dt="2021-11-13T21:28:36.794" v="34" actId="20577"/>
        <pc:sldMkLst>
          <pc:docMk/>
          <pc:sldMk cId="930563396" sldId="282"/>
        </pc:sldMkLst>
      </pc:sldChg>
      <pc:sldChg chg="modSp mod modNotesTx">
        <pc:chgData name="maryam bibi" userId="1b6cd3b5cad1d096" providerId="LiveId" clId="{D4F882DF-FE51-4D97-BEC4-EC8A442083A6}" dt="2021-11-15T19:41:43.641" v="206" actId="20577"/>
        <pc:sldMkLst>
          <pc:docMk/>
          <pc:sldMk cId="2030029942" sldId="283"/>
        </pc:sldMkLst>
        <pc:spChg chg="mod">
          <ac:chgData name="maryam bibi" userId="1b6cd3b5cad1d096" providerId="LiveId" clId="{D4F882DF-FE51-4D97-BEC4-EC8A442083A6}" dt="2021-11-15T19:41:43.641" v="206" actId="20577"/>
          <ac:spMkLst>
            <pc:docMk/>
            <pc:sldMk cId="2030029942" sldId="283"/>
            <ac:spMk id="3" creationId="{7716C8B3-A74C-42FE-838E-D34AD9651146}"/>
          </ac:spMkLst>
        </pc:spChg>
      </pc:sldChg>
      <pc:sldChg chg="modSp mod modNotesTx">
        <pc:chgData name="maryam bibi" userId="1b6cd3b5cad1d096" providerId="LiveId" clId="{D4F882DF-FE51-4D97-BEC4-EC8A442083A6}" dt="2021-11-15T20:16:31.807" v="957" actId="404"/>
        <pc:sldMkLst>
          <pc:docMk/>
          <pc:sldMk cId="2907991940" sldId="286"/>
        </pc:sldMkLst>
        <pc:spChg chg="mod">
          <ac:chgData name="maryam bibi" userId="1b6cd3b5cad1d096" providerId="LiveId" clId="{D4F882DF-FE51-4D97-BEC4-EC8A442083A6}" dt="2021-11-15T20:15:51.892" v="947" actId="1076"/>
          <ac:spMkLst>
            <pc:docMk/>
            <pc:sldMk cId="2907991940" sldId="286"/>
            <ac:spMk id="2" creationId="{0738C05C-DCED-487E-85C4-BB738BBF1EED}"/>
          </ac:spMkLst>
        </pc:spChg>
        <pc:spChg chg="mod">
          <ac:chgData name="maryam bibi" userId="1b6cd3b5cad1d096" providerId="LiveId" clId="{D4F882DF-FE51-4D97-BEC4-EC8A442083A6}" dt="2021-11-15T20:16:31.807" v="957" actId="404"/>
          <ac:spMkLst>
            <pc:docMk/>
            <pc:sldMk cId="2907991940" sldId="286"/>
            <ac:spMk id="3" creationId="{B2998F0F-13AA-43BF-80BE-4F5AD164505C}"/>
          </ac:spMkLst>
        </pc:spChg>
      </pc:sldChg>
      <pc:sldChg chg="modSp mod modNotesTx">
        <pc:chgData name="maryam bibi" userId="1b6cd3b5cad1d096" providerId="LiveId" clId="{D4F882DF-FE51-4D97-BEC4-EC8A442083A6}" dt="2021-11-15T20:17:36.350" v="976" actId="403"/>
        <pc:sldMkLst>
          <pc:docMk/>
          <pc:sldMk cId="2234685669" sldId="287"/>
        </pc:sldMkLst>
        <pc:spChg chg="mod">
          <ac:chgData name="maryam bibi" userId="1b6cd3b5cad1d096" providerId="LiveId" clId="{D4F882DF-FE51-4D97-BEC4-EC8A442083A6}" dt="2021-11-15T20:17:36.350" v="976" actId="403"/>
          <ac:spMkLst>
            <pc:docMk/>
            <pc:sldMk cId="2234685669" sldId="287"/>
            <ac:spMk id="3" creationId="{8DC4EC44-0260-4D05-960B-5DACF1421704}"/>
          </ac:spMkLst>
        </pc:spChg>
      </pc:sldChg>
      <pc:sldChg chg="modSp mod modNotesTx">
        <pc:chgData name="maryam bibi" userId="1b6cd3b5cad1d096" providerId="LiveId" clId="{D4F882DF-FE51-4D97-BEC4-EC8A442083A6}" dt="2021-11-15T20:17:19.610" v="972" actId="20577"/>
        <pc:sldMkLst>
          <pc:docMk/>
          <pc:sldMk cId="1031611661" sldId="288"/>
        </pc:sldMkLst>
        <pc:spChg chg="mod">
          <ac:chgData name="maryam bibi" userId="1b6cd3b5cad1d096" providerId="LiveId" clId="{D4F882DF-FE51-4D97-BEC4-EC8A442083A6}" dt="2021-11-15T20:17:19.610" v="972" actId="20577"/>
          <ac:spMkLst>
            <pc:docMk/>
            <pc:sldMk cId="1031611661" sldId="288"/>
            <ac:spMk id="3" creationId="{83A714C1-BA0A-462D-89B2-7995E19A19EB}"/>
          </ac:spMkLst>
        </pc:spChg>
      </pc:sldChg>
      <pc:sldChg chg="modNotesTx">
        <pc:chgData name="maryam bibi" userId="1b6cd3b5cad1d096" providerId="LiveId" clId="{D4F882DF-FE51-4D97-BEC4-EC8A442083A6}" dt="2021-11-15T20:11:54.447" v="865" actId="20577"/>
        <pc:sldMkLst>
          <pc:docMk/>
          <pc:sldMk cId="3388863829" sldId="289"/>
        </pc:sldMkLst>
      </pc:sldChg>
      <pc:sldChg chg="del">
        <pc:chgData name="maryam bibi" userId="1b6cd3b5cad1d096" providerId="LiveId" clId="{D4F882DF-FE51-4D97-BEC4-EC8A442083A6}" dt="2021-11-15T19:46:11.510" v="744" actId="47"/>
        <pc:sldMkLst>
          <pc:docMk/>
          <pc:sldMk cId="925378914" sldId="290"/>
        </pc:sldMkLst>
      </pc:sldChg>
      <pc:sldChg chg="addSp modSp mod modNotesTx">
        <pc:chgData name="maryam bibi" userId="1b6cd3b5cad1d096" providerId="LiveId" clId="{D4F882DF-FE51-4D97-BEC4-EC8A442083A6}" dt="2021-11-15T20:18:06.527" v="988" actId="20577"/>
        <pc:sldMkLst>
          <pc:docMk/>
          <pc:sldMk cId="3697051783" sldId="292"/>
        </pc:sldMkLst>
        <pc:spChg chg="mod">
          <ac:chgData name="maryam bibi" userId="1b6cd3b5cad1d096" providerId="LiveId" clId="{D4F882DF-FE51-4D97-BEC4-EC8A442083A6}" dt="2021-11-15T19:51:13.075" v="745" actId="1076"/>
          <ac:spMkLst>
            <pc:docMk/>
            <pc:sldMk cId="3697051783" sldId="292"/>
            <ac:spMk id="2" creationId="{3A92C9B9-9EA5-4F11-99FE-7B3FE0AC03A5}"/>
          </ac:spMkLst>
        </pc:spChg>
        <pc:spChg chg="add mod">
          <ac:chgData name="maryam bibi" userId="1b6cd3b5cad1d096" providerId="LiveId" clId="{D4F882DF-FE51-4D97-BEC4-EC8A442083A6}" dt="2021-11-15T20:18:06.527" v="988" actId="20577"/>
          <ac:spMkLst>
            <pc:docMk/>
            <pc:sldMk cId="3697051783" sldId="292"/>
            <ac:spMk id="3" creationId="{1A0717F5-EFEA-4DA2-804F-910640606297}"/>
          </ac:spMkLst>
        </pc:spChg>
      </pc:sldChg>
      <pc:sldChg chg="modSp mod">
        <pc:chgData name="maryam bibi" userId="1b6cd3b5cad1d096" providerId="LiveId" clId="{D4F882DF-FE51-4D97-BEC4-EC8A442083A6}" dt="2021-11-15T20:33:21.747" v="995" actId="1076"/>
        <pc:sldMkLst>
          <pc:docMk/>
          <pc:sldMk cId="2983627" sldId="293"/>
        </pc:sldMkLst>
        <pc:spChg chg="mod">
          <ac:chgData name="maryam bibi" userId="1b6cd3b5cad1d096" providerId="LiveId" clId="{D4F882DF-FE51-4D97-BEC4-EC8A442083A6}" dt="2021-11-15T20:33:16.716" v="993" actId="1076"/>
          <ac:spMkLst>
            <pc:docMk/>
            <pc:sldMk cId="2983627" sldId="293"/>
            <ac:spMk id="2" creationId="{F3474719-1945-4806-8E5E-73B4535A9021}"/>
          </ac:spMkLst>
        </pc:spChg>
        <pc:spChg chg="mod">
          <ac:chgData name="maryam bibi" userId="1b6cd3b5cad1d096" providerId="LiveId" clId="{D4F882DF-FE51-4D97-BEC4-EC8A442083A6}" dt="2021-11-15T20:33:21.747" v="995" actId="1076"/>
          <ac:spMkLst>
            <pc:docMk/>
            <pc:sldMk cId="2983627" sldId="293"/>
            <ac:spMk id="4" creationId="{9E692656-92E9-486E-88FC-E9DB04CE7CD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062ECF-9592-485C-8B99-4CE382B3FE3A}" type="datetimeFigureOut">
              <a:rPr lang="en-GB" smtClean="0"/>
              <a:t>15/11/2021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D2DE39-52B0-435C-A394-4DDC5AF72CB9}" type="slidenum">
              <a:rPr lang="en-GB" smtClean="0"/>
              <a:t>‹#›</a:t>
            </a:fld>
            <a:endParaRPr lang="en-GB"/>
          </a:p>
        </p:txBody>
      </p:sp>
    </p:spTree>
    <p:extLst>
      <p:ext uri="{BB962C8B-B14F-4D97-AF65-F5344CB8AC3E}">
        <p14:creationId xmlns:p14="http://schemas.microsoft.com/office/powerpoint/2010/main" val="2851543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The UK has been ranked among the finest countries in which to do business and to live in. There have been studies that show a rise in employees' work-related stress. Also, it appears that most of the stress is related to having problems with money . What follows is an analysis of work-related stress: what it is, how it affects workers, and what can be done to over come it. </a:t>
            </a:r>
          </a:p>
          <a:p>
            <a:endParaRPr lang="en-GB" dirty="0"/>
          </a:p>
        </p:txBody>
      </p:sp>
      <p:sp>
        <p:nvSpPr>
          <p:cNvPr id="4" name="Slide Number Placeholder 3"/>
          <p:cNvSpPr>
            <a:spLocks noGrp="1"/>
          </p:cNvSpPr>
          <p:nvPr>
            <p:ph type="sldNum" sz="quarter" idx="5"/>
          </p:nvPr>
        </p:nvSpPr>
        <p:spPr/>
        <p:txBody>
          <a:bodyPr/>
          <a:lstStyle/>
          <a:p>
            <a:fld id="{9BD2DE39-52B0-435C-A394-4DDC5AF72CB9}" type="slidenum">
              <a:rPr lang="en-GB" smtClean="0"/>
              <a:t>2</a:t>
            </a:fld>
            <a:endParaRPr lang="en-GB"/>
          </a:p>
        </p:txBody>
      </p:sp>
    </p:spTree>
    <p:extLst>
      <p:ext uri="{BB962C8B-B14F-4D97-AF65-F5344CB8AC3E}">
        <p14:creationId xmlns:p14="http://schemas.microsoft.com/office/powerpoint/2010/main" val="13852175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200" dirty="0">
                <a:solidFill>
                  <a:srgbClr val="000000"/>
                </a:solidFill>
                <a:latin typeface="Arial" panose="020B0604020202020204" pitchFamily="34" charset="0"/>
                <a:ea typeface="Calibri" panose="020F0502020204030204" pitchFamily="34" charset="0"/>
                <a:cs typeface="Arial" panose="020B0604020202020204" pitchFamily="34" charset="0"/>
              </a:rPr>
              <a:t>Workplace stress is a serious problem in the United Kingdom, and it can mean many things for employees. As a result of their high expectations, the younger generation is more likely to suffer from stress at work. </a:t>
            </a:r>
          </a:p>
          <a:p>
            <a:pPr algn="just">
              <a:lnSpc>
                <a:spcPct val="150000"/>
              </a:lnSpc>
              <a:spcAft>
                <a:spcPts val="800"/>
              </a:spcAft>
            </a:pPr>
            <a:endParaRPr lang="en-US" sz="12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US" sz="1200" dirty="0">
                <a:solidFill>
                  <a:srgbClr val="000000"/>
                </a:solidFill>
                <a:latin typeface="Arial" panose="020B0604020202020204" pitchFamily="34" charset="0"/>
                <a:ea typeface="Calibri" panose="020F0502020204030204" pitchFamily="34" charset="0"/>
                <a:cs typeface="Arial" panose="020B0604020202020204" pitchFamily="34" charset="0"/>
              </a:rPr>
              <a:t>Due to greater expectations and pressure at work, many people experience this type of stress. It's also related to people's incapacity to deal with the stress of not meeting the demands and expectations of their careers. As a result, employees may experience stress in various ways because they don't feel supported by their coworkers or managers (</a:t>
            </a:r>
            <a:r>
              <a:rPr lang="en-US" sz="1200" dirty="0" err="1">
                <a:solidFill>
                  <a:srgbClr val="000000"/>
                </a:solidFill>
                <a:latin typeface="Arial" panose="020B0604020202020204" pitchFamily="34" charset="0"/>
                <a:ea typeface="Calibri" panose="020F0502020204030204" pitchFamily="34" charset="0"/>
                <a:cs typeface="Arial" panose="020B0604020202020204" pitchFamily="34" charset="0"/>
              </a:rPr>
              <a:t>Gandrasula</a:t>
            </a:r>
            <a:r>
              <a:rPr lang="en-US" sz="1200" dirty="0">
                <a:solidFill>
                  <a:srgbClr val="000000"/>
                </a:solidFill>
                <a:latin typeface="Arial" panose="020B0604020202020204" pitchFamily="34" charset="0"/>
                <a:ea typeface="Calibri" panose="020F0502020204030204" pitchFamily="34" charset="0"/>
                <a:cs typeface="Arial" panose="020B0604020202020204" pitchFamily="34" charset="0"/>
              </a:rPr>
              <a:t>, 2020).  </a:t>
            </a:r>
          </a:p>
          <a:p>
            <a:pPr algn="just">
              <a:lnSpc>
                <a:spcPct val="150000"/>
              </a:lnSpc>
              <a:spcAft>
                <a:spcPts val="800"/>
              </a:spcAft>
            </a:pPr>
            <a:endParaRPr lang="en-US" sz="12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US" sz="1200" dirty="0">
                <a:solidFill>
                  <a:srgbClr val="000000"/>
                </a:solidFill>
                <a:latin typeface="Arial" panose="020B0604020202020204" pitchFamily="34" charset="0"/>
                <a:ea typeface="Calibri" panose="020F0502020204030204" pitchFamily="34" charset="0"/>
                <a:cs typeface="Arial" panose="020B0604020202020204" pitchFamily="34" charset="0"/>
              </a:rPr>
              <a:t>A lack of control over employee affairs, such as how they interact with their coworkers, can hurt productivity and service quality in the workplace. In addition, it is crucial to understand the distinction between pressure and stress. Failure to satisfy high expectations and standards can cause stress.</a:t>
            </a:r>
            <a:endParaRPr lang="en-US" sz="1200" dirty="0">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BD2DE39-52B0-435C-A394-4DDC5AF72CB9}" type="slidenum">
              <a:rPr lang="en-GB" smtClean="0"/>
              <a:t>3</a:t>
            </a:fld>
            <a:endParaRPr lang="en-GB"/>
          </a:p>
        </p:txBody>
      </p:sp>
    </p:spTree>
    <p:extLst>
      <p:ext uri="{BB962C8B-B14F-4D97-AF65-F5344CB8AC3E}">
        <p14:creationId xmlns:p14="http://schemas.microsoft.com/office/powerpoint/2010/main" val="5411543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Workplace stress is closely related to many aspects of the job. Several variables might contribute to stress in the workplace, including overwork, poor decision-making, and cramped conditions. This makes it difficult for employees to concentrate and maintain their influence at work.</a:t>
            </a:r>
          </a:p>
          <a:p>
            <a:endParaRPr lang="en-US" dirty="0"/>
          </a:p>
          <a:p>
            <a:r>
              <a:rPr lang="en-US" dirty="0"/>
              <a:t>An essential contributor to workplace anxiety, according to the research, is financial worry. According to recent studies, more than half of the workforce in most developed nations suffers from financial stress. Individuals in a bad financial situation, especially those who live a highly simple lifestyle, suffer from mental health issues. Due to a lack of funds, many find it challenging to cope and work properly (Amoako, 2017). This includes their families and personal life.</a:t>
            </a:r>
          </a:p>
          <a:p>
            <a:endParaRPr lang="en-US" dirty="0"/>
          </a:p>
          <a:p>
            <a:r>
              <a:rPr lang="en-US" dirty="0"/>
              <a:t>Stress in the workplace is made worse by the strain and anxiety caused by office politics. Research shows that employees are exposed to stress due to tension caused by work-related politics. Employees also find it challenging to perform and remain successful because of the uncontrollable stress while at work.</a:t>
            </a:r>
          </a:p>
          <a:p>
            <a:endParaRPr lang="en-GB" dirty="0"/>
          </a:p>
        </p:txBody>
      </p:sp>
      <p:sp>
        <p:nvSpPr>
          <p:cNvPr id="4" name="Slide Number Placeholder 3"/>
          <p:cNvSpPr>
            <a:spLocks noGrp="1"/>
          </p:cNvSpPr>
          <p:nvPr>
            <p:ph type="sldNum" sz="quarter" idx="5"/>
          </p:nvPr>
        </p:nvSpPr>
        <p:spPr/>
        <p:txBody>
          <a:bodyPr/>
          <a:lstStyle/>
          <a:p>
            <a:fld id="{9BD2DE39-52B0-435C-A394-4DDC5AF72CB9}" type="slidenum">
              <a:rPr lang="en-GB" smtClean="0"/>
              <a:t>4</a:t>
            </a:fld>
            <a:endParaRPr lang="en-GB"/>
          </a:p>
        </p:txBody>
      </p:sp>
    </p:spTree>
    <p:extLst>
      <p:ext uri="{BB962C8B-B14F-4D97-AF65-F5344CB8AC3E}">
        <p14:creationId xmlns:p14="http://schemas.microsoft.com/office/powerpoint/2010/main" val="40936160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 fishbone diagram of the causes and effects of work related stress. </a:t>
            </a:r>
          </a:p>
        </p:txBody>
      </p:sp>
      <p:sp>
        <p:nvSpPr>
          <p:cNvPr id="4" name="Slide Number Placeholder 3"/>
          <p:cNvSpPr>
            <a:spLocks noGrp="1"/>
          </p:cNvSpPr>
          <p:nvPr>
            <p:ph type="sldNum" sz="quarter" idx="5"/>
          </p:nvPr>
        </p:nvSpPr>
        <p:spPr/>
        <p:txBody>
          <a:bodyPr/>
          <a:lstStyle/>
          <a:p>
            <a:fld id="{9BD2DE39-52B0-435C-A394-4DDC5AF72CB9}" type="slidenum">
              <a:rPr lang="en-GB" smtClean="0"/>
              <a:t>5</a:t>
            </a:fld>
            <a:endParaRPr lang="en-GB"/>
          </a:p>
        </p:txBody>
      </p:sp>
    </p:spTree>
    <p:extLst>
      <p:ext uri="{BB962C8B-B14F-4D97-AF65-F5344CB8AC3E}">
        <p14:creationId xmlns:p14="http://schemas.microsoft.com/office/powerpoint/2010/main" val="13905968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200" dirty="0">
                <a:solidFill>
                  <a:srgbClr val="000000"/>
                </a:solidFill>
                <a:latin typeface="Arial" panose="020B0604020202020204" pitchFamily="34" charset="0"/>
                <a:ea typeface="Calibri" panose="020F0502020204030204" pitchFamily="34" charset="0"/>
                <a:cs typeface="Arial" panose="020B0604020202020204" pitchFamily="34" charset="0"/>
              </a:rPr>
              <a:t>Work-related stress is becoming more widespread in the workplace, and employers are taking notice. An organization's quality and quantity of work will suffer as a result. Poor performance is more likely to occur due to truancy and turnover in a company. When employees are stressed, they are more likely to miss work, which minimizes the quantity of work that must be completed at the end of the month. As a result, the quality of the job is also a concern (Jacobs, 2014).</a:t>
            </a:r>
          </a:p>
          <a:p>
            <a:pPr algn="just">
              <a:lnSpc>
                <a:spcPct val="150000"/>
              </a:lnSpc>
              <a:spcAft>
                <a:spcPts val="800"/>
              </a:spcAft>
            </a:pPr>
            <a:endParaRPr lang="en-US" sz="1200" dirty="0">
              <a:latin typeface="Calibri" panose="020F0502020204030204" pitchFamily="34" charset="0"/>
              <a:ea typeface="Calibri" panose="020F0502020204030204" pitchFamily="34" charset="0"/>
              <a:cs typeface="Arial" panose="020B0604020202020204" pitchFamily="34" charset="0"/>
            </a:endParaRPr>
          </a:p>
          <a:p>
            <a:pPr>
              <a:lnSpc>
                <a:spcPct val="150000"/>
              </a:lnSpc>
            </a:pPr>
            <a:r>
              <a:rPr lang="en-US" sz="1200" dirty="0">
                <a:solidFill>
                  <a:srgbClr val="000000"/>
                </a:solidFill>
                <a:latin typeface="Arial" panose="020B0604020202020204" pitchFamily="34" charset="0"/>
                <a:ea typeface="Calibri" panose="020F0502020204030204" pitchFamily="34" charset="0"/>
              </a:rPr>
              <a:t>Turnover occurs when workers are less enthusiastic about their jobs. Due to the high level of stress in the workplace, the employees aren't motivated to work hard and perform. The outcome of this is that they prefer to look for a job somewhere that is less stressful. As a result, more employees are likely to leave their current employer to improve their working environment. In addition, when employees leave and new ones are hired, the expense of the interview process increases for the business.</a:t>
            </a:r>
            <a:endParaRPr lang="en-US" dirty="0"/>
          </a:p>
          <a:p>
            <a:endParaRPr lang="en-GB" dirty="0"/>
          </a:p>
        </p:txBody>
      </p:sp>
      <p:sp>
        <p:nvSpPr>
          <p:cNvPr id="4" name="Slide Number Placeholder 3"/>
          <p:cNvSpPr>
            <a:spLocks noGrp="1"/>
          </p:cNvSpPr>
          <p:nvPr>
            <p:ph type="sldNum" sz="quarter" idx="5"/>
          </p:nvPr>
        </p:nvSpPr>
        <p:spPr/>
        <p:txBody>
          <a:bodyPr/>
          <a:lstStyle/>
          <a:p>
            <a:fld id="{9BD2DE39-52B0-435C-A394-4DDC5AF72CB9}" type="slidenum">
              <a:rPr lang="en-GB" smtClean="0"/>
              <a:t>6</a:t>
            </a:fld>
            <a:endParaRPr lang="en-GB"/>
          </a:p>
        </p:txBody>
      </p:sp>
    </p:spTree>
    <p:extLst>
      <p:ext uri="{BB962C8B-B14F-4D97-AF65-F5344CB8AC3E}">
        <p14:creationId xmlns:p14="http://schemas.microsoft.com/office/powerpoint/2010/main" val="11104669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BD2DE39-52B0-435C-A394-4DDC5AF72CB9}" type="slidenum">
              <a:rPr lang="en-GB" smtClean="0"/>
              <a:t>7</a:t>
            </a:fld>
            <a:endParaRPr lang="en-GB"/>
          </a:p>
        </p:txBody>
      </p:sp>
    </p:spTree>
    <p:extLst>
      <p:ext uri="{BB962C8B-B14F-4D97-AF65-F5344CB8AC3E}">
        <p14:creationId xmlns:p14="http://schemas.microsoft.com/office/powerpoint/2010/main" val="32214505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BD2DE39-52B0-435C-A394-4DDC5AF72CB9}" type="slidenum">
              <a:rPr lang="en-GB" smtClean="0"/>
              <a:t>8</a:t>
            </a:fld>
            <a:endParaRPr lang="en-GB"/>
          </a:p>
        </p:txBody>
      </p:sp>
    </p:spTree>
    <p:extLst>
      <p:ext uri="{BB962C8B-B14F-4D97-AF65-F5344CB8AC3E}">
        <p14:creationId xmlns:p14="http://schemas.microsoft.com/office/powerpoint/2010/main" val="2262704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9BD2DE39-52B0-435C-A394-4DDC5AF72CB9}" type="slidenum">
              <a:rPr lang="en-GB" smtClean="0"/>
              <a:t>9</a:t>
            </a:fld>
            <a:endParaRPr lang="en-GB"/>
          </a:p>
        </p:txBody>
      </p:sp>
    </p:spTree>
    <p:extLst>
      <p:ext uri="{BB962C8B-B14F-4D97-AF65-F5344CB8AC3E}">
        <p14:creationId xmlns:p14="http://schemas.microsoft.com/office/powerpoint/2010/main" val="7819788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It is required of managers to reduce the stress levels of their staff. Employee training is one of the ways to reduce stress. It helps to raise awareness of the warning signals of stress. </a:t>
            </a:r>
          </a:p>
          <a:p>
            <a:r>
              <a:rPr lang="en-US" sz="1200" dirty="0"/>
              <a:t>absences, poor performance, and increasing bodily weakness are some of the symptoms. Workers' mental health difficulties can be detected by managers using these tools.</a:t>
            </a:r>
          </a:p>
          <a:p>
            <a:r>
              <a:rPr lang="en-US" sz="1200" dirty="0"/>
              <a:t>An employee's mental health should also be addressed in the workplace, as it directly impacts their productivity.</a:t>
            </a:r>
          </a:p>
          <a:p>
            <a:r>
              <a:rPr lang="en-US" sz="1200" dirty="0"/>
              <a:t>It is possible to design rules that better reward and compensate employees by utilizing the services of the psychological department. It can also assist in developing policies that improve the quality of life for employees reducing their stress levels.</a:t>
            </a:r>
          </a:p>
          <a:p>
            <a:endParaRPr lang="en-GB" dirty="0"/>
          </a:p>
        </p:txBody>
      </p:sp>
      <p:sp>
        <p:nvSpPr>
          <p:cNvPr id="4" name="Slide Number Placeholder 3"/>
          <p:cNvSpPr>
            <a:spLocks noGrp="1"/>
          </p:cNvSpPr>
          <p:nvPr>
            <p:ph type="sldNum" sz="quarter" idx="5"/>
          </p:nvPr>
        </p:nvSpPr>
        <p:spPr/>
        <p:txBody>
          <a:bodyPr/>
          <a:lstStyle/>
          <a:p>
            <a:fld id="{9BD2DE39-52B0-435C-A394-4DDC5AF72CB9}" type="slidenum">
              <a:rPr lang="en-GB" smtClean="0"/>
              <a:t>10</a:t>
            </a:fld>
            <a:endParaRPr lang="en-GB"/>
          </a:p>
        </p:txBody>
      </p:sp>
    </p:spTree>
    <p:extLst>
      <p:ext uri="{BB962C8B-B14F-4D97-AF65-F5344CB8AC3E}">
        <p14:creationId xmlns:p14="http://schemas.microsoft.com/office/powerpoint/2010/main" val="19260841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endParaRPr lang="en-US" sz="12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endParaRPr lang="en-US" sz="1200" dirty="0">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BD2DE39-52B0-435C-A394-4DDC5AF72CB9}" type="slidenum">
              <a:rPr lang="en-GB" smtClean="0"/>
              <a:t>12</a:t>
            </a:fld>
            <a:endParaRPr lang="en-GB"/>
          </a:p>
        </p:txBody>
      </p:sp>
    </p:spTree>
    <p:extLst>
      <p:ext uri="{BB962C8B-B14F-4D97-AF65-F5344CB8AC3E}">
        <p14:creationId xmlns:p14="http://schemas.microsoft.com/office/powerpoint/2010/main" val="13469109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BD2DE39-52B0-435C-A394-4DDC5AF72CB9}" type="slidenum">
              <a:rPr lang="en-GB" smtClean="0"/>
              <a:t>13</a:t>
            </a:fld>
            <a:endParaRPr lang="en-GB"/>
          </a:p>
        </p:txBody>
      </p:sp>
    </p:spTree>
    <p:extLst>
      <p:ext uri="{BB962C8B-B14F-4D97-AF65-F5344CB8AC3E}">
        <p14:creationId xmlns:p14="http://schemas.microsoft.com/office/powerpoint/2010/main" val="38100042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11/15/2021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9029819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062771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6642051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11/15/2021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157741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11/15/2021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203152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11/15/2021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343349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11/15/2021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515851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11/15/2021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058149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11/15/2021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42512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11/15/2021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198098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11/15/2021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681927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11/15/2021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8520980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11/15/2021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063243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11/15/2021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797586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11/15/2021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25455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11/15/2021</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401274407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6" name="Picture 5" descr="A picture containing large, sitting, white, numbers">
            <a:extLst>
              <a:ext uri="{FF2B5EF4-FFF2-40B4-BE49-F238E27FC236}">
                <a16:creationId xmlns:a16="http://schemas.microsoft.com/office/drawing/2014/main" id="{9A5D9ED1-DFCC-4799-89E2-D118451B98DF}"/>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10"/>
            <a:ext cx="12191980" cy="6857990"/>
          </a:xfrm>
          <a:prstGeom prst="rect">
            <a:avLst/>
          </a:prstGeom>
        </p:spPr>
      </p:pic>
      <p:sp useBgFill="1">
        <p:nvSpPr>
          <p:cNvPr id="108" name="Freeform 5">
            <a:extLst>
              <a:ext uri="{FF2B5EF4-FFF2-40B4-BE49-F238E27FC236}">
                <a16:creationId xmlns:a16="http://schemas.microsoft.com/office/drawing/2014/main" id="{608EAA06-5488-416B-B2B2-E55213011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271651" y="1762886"/>
            <a:ext cx="7656919" cy="3332229"/>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2480733" y="2074339"/>
            <a:ext cx="7219954" cy="1828801"/>
          </a:xfrm>
        </p:spPr>
        <p:txBody>
          <a:bodyPr>
            <a:normAutofit/>
          </a:bodyPr>
          <a:lstStyle/>
          <a:p>
            <a:r>
              <a:rPr lang="en-US" sz="4800">
                <a:latin typeface="Arial" panose="020B0604020202020204" pitchFamily="34" charset="0"/>
                <a:cs typeface="Arial" panose="020B0604020202020204" pitchFamily="34" charset="0"/>
              </a:rPr>
              <a:t>Work-Related Stress (UK)</a:t>
            </a:r>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2480733" y="3903138"/>
            <a:ext cx="7219954" cy="1049867"/>
          </a:xfrm>
        </p:spPr>
        <p:txBody>
          <a:bodyPr>
            <a:normAutofit fontScale="85000" lnSpcReduction="20000"/>
          </a:bodyPr>
          <a:lstStyle/>
          <a:p>
            <a:pPr>
              <a:lnSpc>
                <a:spcPct val="100000"/>
              </a:lnSpc>
            </a:pPr>
            <a:r>
              <a:rPr lang="en-US" sz="1400" b="1" i="1" dirty="0">
                <a:solidFill>
                  <a:srgbClr val="4C9CCA"/>
                </a:solidFill>
                <a:latin typeface="Arial" panose="020B0604020202020204" pitchFamily="34" charset="0"/>
                <a:cs typeface="Arial" panose="020B0604020202020204" pitchFamily="34" charset="0"/>
              </a:rPr>
              <a:t>Asiya Naveed (2020895)</a:t>
            </a:r>
          </a:p>
          <a:p>
            <a:pPr>
              <a:lnSpc>
                <a:spcPct val="100000"/>
              </a:lnSpc>
            </a:pPr>
            <a:r>
              <a:rPr lang="en-US" sz="1400" b="1" i="1" dirty="0">
                <a:solidFill>
                  <a:srgbClr val="4C9CCA"/>
                </a:solidFill>
                <a:latin typeface="Arial" panose="020B0604020202020204" pitchFamily="34" charset="0"/>
                <a:cs typeface="Arial" panose="020B0604020202020204" pitchFamily="34" charset="0"/>
              </a:rPr>
              <a:t>BMSW4004</a:t>
            </a:r>
          </a:p>
          <a:p>
            <a:pPr>
              <a:lnSpc>
                <a:spcPct val="100000"/>
              </a:lnSpc>
            </a:pPr>
            <a:r>
              <a:rPr lang="en-US" sz="1400" b="1" i="1" dirty="0">
                <a:solidFill>
                  <a:srgbClr val="4C9CCA"/>
                </a:solidFill>
                <a:latin typeface="Arial" panose="020B0604020202020204" pitchFamily="34" charset="0"/>
                <a:cs typeface="Arial" panose="020B0604020202020204" pitchFamily="34" charset="0"/>
              </a:rPr>
              <a:t>Problem Solving and decision making </a:t>
            </a:r>
          </a:p>
          <a:p>
            <a:pPr>
              <a:lnSpc>
                <a:spcPct val="100000"/>
              </a:lnSpc>
            </a:pPr>
            <a:r>
              <a:rPr lang="en-US" sz="1400" b="1" i="1" dirty="0">
                <a:solidFill>
                  <a:srgbClr val="4C9CCA"/>
                </a:solidFill>
                <a:latin typeface="Arial" panose="020B0604020202020204" pitchFamily="34" charset="0"/>
                <a:cs typeface="Arial" panose="020B0604020202020204" pitchFamily="34" charset="0"/>
              </a:rPr>
              <a:t>Ernest </a:t>
            </a:r>
            <a:r>
              <a:rPr lang="en-US" sz="1400" b="1" i="1" dirty="0" err="1">
                <a:solidFill>
                  <a:srgbClr val="4C9CCA"/>
                </a:solidFill>
                <a:latin typeface="Arial" panose="020B0604020202020204" pitchFamily="34" charset="0"/>
                <a:cs typeface="Arial" panose="020B0604020202020204" pitchFamily="34" charset="0"/>
              </a:rPr>
              <a:t>Ovia</a:t>
            </a:r>
            <a:r>
              <a:rPr lang="en-US" sz="1400" b="1" i="1" dirty="0">
                <a:solidFill>
                  <a:srgbClr val="4C9CCA"/>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5831201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1F205-E8A9-4237-8AD2-ABD9BF694F3E}"/>
              </a:ext>
            </a:extLst>
          </p:cNvPr>
          <p:cNvSpPr>
            <a:spLocks noGrp="1"/>
          </p:cNvSpPr>
          <p:nvPr>
            <p:ph type="title"/>
          </p:nvPr>
        </p:nvSpPr>
        <p:spPr>
          <a:xfrm>
            <a:off x="913795" y="609600"/>
            <a:ext cx="10353762" cy="1257300"/>
          </a:xfrm>
        </p:spPr>
        <p:txBody>
          <a:bodyPr>
            <a:normAutofit/>
          </a:bodyPr>
          <a:lstStyle/>
          <a:p>
            <a:r>
              <a:rPr lang="en-US" dirty="0">
                <a:latin typeface="Arial" panose="020B0604020202020204" pitchFamily="34" charset="0"/>
                <a:cs typeface="Arial" panose="020B0604020202020204" pitchFamily="34" charset="0"/>
              </a:rPr>
              <a:t>Introduction</a:t>
            </a:r>
          </a:p>
        </p:txBody>
      </p:sp>
      <p:sp>
        <p:nvSpPr>
          <p:cNvPr id="5" name="TextBox 4">
            <a:extLst>
              <a:ext uri="{FF2B5EF4-FFF2-40B4-BE49-F238E27FC236}">
                <a16:creationId xmlns:a16="http://schemas.microsoft.com/office/drawing/2014/main" id="{43A4F7DB-88C8-45E6-AEE3-4A0927BBD69E}"/>
              </a:ext>
            </a:extLst>
          </p:cNvPr>
          <p:cNvSpPr txBox="1"/>
          <p:nvPr/>
        </p:nvSpPr>
        <p:spPr>
          <a:xfrm>
            <a:off x="0" y="1866900"/>
            <a:ext cx="12554464" cy="3293209"/>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What is stress? </a:t>
            </a:r>
          </a:p>
          <a:p>
            <a:r>
              <a:rPr lang="en-US" sz="2400" dirty="0">
                <a:solidFill>
                  <a:schemeClr val="accent1">
                    <a:lumMod val="60000"/>
                    <a:lumOff val="40000"/>
                  </a:schemeClr>
                </a:solidFill>
                <a:latin typeface="Arial" panose="020B0604020202020204" pitchFamily="34" charset="0"/>
                <a:cs typeface="Arial" panose="020B0604020202020204" pitchFamily="34" charset="0"/>
              </a:rPr>
              <a:t>The body's response to being vulnerable or feeling  under pressure</a:t>
            </a:r>
            <a:r>
              <a:rPr lang="en-US" sz="2400" dirty="0">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Work related stress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How to over come stress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How stress affects workers</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5077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74402-2C7E-44AE-92BF-CB615833E336}"/>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Nature and impact problems on employees and their organisations. </a:t>
            </a:r>
          </a:p>
        </p:txBody>
      </p:sp>
      <p:sp>
        <p:nvSpPr>
          <p:cNvPr id="3" name="Content Placeholder 2">
            <a:extLst>
              <a:ext uri="{FF2B5EF4-FFF2-40B4-BE49-F238E27FC236}">
                <a16:creationId xmlns:a16="http://schemas.microsoft.com/office/drawing/2014/main" id="{82213F91-05F6-4B95-88AB-13CE94610B58}"/>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Work place problems</a:t>
            </a:r>
          </a:p>
          <a:p>
            <a:r>
              <a:rPr lang="en-GB" dirty="0">
                <a:latin typeface="Arial" panose="020B0604020202020204" pitchFamily="34" charset="0"/>
                <a:cs typeface="Arial" panose="020B0604020202020204" pitchFamily="34" charset="0"/>
              </a:rPr>
              <a:t>Discrimination </a:t>
            </a:r>
          </a:p>
          <a:p>
            <a:r>
              <a:rPr lang="en-GB" dirty="0">
                <a:latin typeface="Arial" panose="020B0604020202020204" pitchFamily="34" charset="0"/>
                <a:cs typeface="Arial" panose="020B0604020202020204" pitchFamily="34" charset="0"/>
              </a:rPr>
              <a:t>Bullying </a:t>
            </a:r>
          </a:p>
          <a:p>
            <a:r>
              <a:rPr lang="en-GB" dirty="0">
                <a:latin typeface="Arial" panose="020B0604020202020204" pitchFamily="34" charset="0"/>
                <a:cs typeface="Arial" panose="020B0604020202020204" pitchFamily="34" charset="0"/>
              </a:rPr>
              <a:t>Interpersonal conflict </a:t>
            </a:r>
          </a:p>
          <a:p>
            <a:r>
              <a:rPr lang="en-GB" dirty="0">
                <a:latin typeface="Arial" panose="020B0604020202020204" pitchFamily="34" charset="0"/>
                <a:cs typeface="Arial" panose="020B0604020202020204" pitchFamily="34" charset="0"/>
              </a:rPr>
              <a:t>Low motivation and job satisfaction</a:t>
            </a:r>
          </a:p>
          <a:p>
            <a:r>
              <a:rPr lang="en-GB" dirty="0">
                <a:latin typeface="Arial" panose="020B0604020202020204" pitchFamily="34" charset="0"/>
                <a:cs typeface="Arial" panose="020B0604020202020204" pitchFamily="34" charset="0"/>
              </a:rPr>
              <a:t>Performance issues</a:t>
            </a:r>
          </a:p>
          <a:p>
            <a:pPr marL="36900" indent="0">
              <a:buNone/>
            </a:pPr>
            <a:endParaRPr lang="en-GB" dirty="0"/>
          </a:p>
        </p:txBody>
      </p:sp>
    </p:spTree>
    <p:extLst>
      <p:ext uri="{BB962C8B-B14F-4D97-AF65-F5344CB8AC3E}">
        <p14:creationId xmlns:p14="http://schemas.microsoft.com/office/powerpoint/2010/main" val="9305633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2D15E-400D-4805-976D-2D8A81E1BAFF}"/>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Causes and effects of work related stress</a:t>
            </a:r>
          </a:p>
        </p:txBody>
      </p:sp>
      <p:sp>
        <p:nvSpPr>
          <p:cNvPr id="3" name="Content Placeholder 2">
            <a:extLst>
              <a:ext uri="{FF2B5EF4-FFF2-40B4-BE49-F238E27FC236}">
                <a16:creationId xmlns:a16="http://schemas.microsoft.com/office/drawing/2014/main" id="{7716C8B3-A74C-42FE-838E-D34AD9651146}"/>
              </a:ext>
            </a:extLst>
          </p:cNvPr>
          <p:cNvSpPr>
            <a:spLocks noGrp="1"/>
          </p:cNvSpPr>
          <p:nvPr>
            <p:ph idx="1"/>
          </p:nvPr>
        </p:nvSpPr>
        <p:spPr/>
        <p:txBody>
          <a:bodyPr>
            <a:normAutofit fontScale="92500" lnSpcReduction="10000"/>
          </a:bodyPr>
          <a:lstStyle/>
          <a:p>
            <a:pPr marL="36900" indent="0">
              <a:buNone/>
            </a:pPr>
            <a:r>
              <a:rPr lang="en-GB" dirty="0">
                <a:latin typeface="Arial" panose="020B0604020202020204" pitchFamily="34" charset="0"/>
                <a:cs typeface="Arial" panose="020B0604020202020204" pitchFamily="34" charset="0"/>
              </a:rPr>
              <a:t>Factors that can cause work related stress</a:t>
            </a:r>
          </a:p>
          <a:p>
            <a:r>
              <a:rPr lang="en-GB" dirty="0">
                <a:latin typeface="Arial" panose="020B0604020202020204" pitchFamily="34" charset="0"/>
                <a:cs typeface="Arial" panose="020B0604020202020204" pitchFamily="34" charset="0"/>
              </a:rPr>
              <a:t>Long hours </a:t>
            </a:r>
          </a:p>
          <a:p>
            <a:r>
              <a:rPr lang="en-GB" dirty="0">
                <a:latin typeface="Arial" panose="020B0604020202020204" pitchFamily="34" charset="0"/>
                <a:cs typeface="Arial" panose="020B0604020202020204" pitchFamily="34" charset="0"/>
              </a:rPr>
              <a:t>Heavy workload </a:t>
            </a:r>
          </a:p>
          <a:p>
            <a:r>
              <a:rPr lang="en-GB" dirty="0">
                <a:latin typeface="Arial" panose="020B0604020202020204" pitchFamily="34" charset="0"/>
                <a:cs typeface="Arial" panose="020B0604020202020204" pitchFamily="34" charset="0"/>
              </a:rPr>
              <a:t>Changes within the organisation </a:t>
            </a:r>
          </a:p>
          <a:p>
            <a:r>
              <a:rPr lang="en-GB" dirty="0">
                <a:latin typeface="Arial" panose="020B0604020202020204" pitchFamily="34" charset="0"/>
                <a:cs typeface="Arial" panose="020B0604020202020204" pitchFamily="34" charset="0"/>
              </a:rPr>
              <a:t>Deadlines </a:t>
            </a:r>
          </a:p>
          <a:p>
            <a:r>
              <a:rPr lang="en-GB" dirty="0">
                <a:latin typeface="Arial" panose="020B0604020202020204" pitchFamily="34" charset="0"/>
                <a:cs typeface="Arial" panose="020B0604020202020204" pitchFamily="34" charset="0"/>
              </a:rPr>
              <a:t>Changes to duties </a:t>
            </a:r>
          </a:p>
          <a:p>
            <a:r>
              <a:rPr lang="en-GB" dirty="0">
                <a:latin typeface="Arial" panose="020B0604020202020204" pitchFamily="34" charset="0"/>
                <a:cs typeface="Arial" panose="020B0604020202020204" pitchFamily="34" charset="0"/>
              </a:rPr>
              <a:t>Job insecurity </a:t>
            </a:r>
          </a:p>
          <a:p>
            <a:r>
              <a:rPr lang="en-GB" dirty="0">
                <a:latin typeface="Arial" panose="020B0604020202020204" pitchFamily="34" charset="0"/>
                <a:cs typeface="Arial" panose="020B0604020202020204" pitchFamily="34" charset="0"/>
              </a:rPr>
              <a:t>Boring work </a:t>
            </a:r>
          </a:p>
        </p:txBody>
      </p:sp>
    </p:spTree>
    <p:extLst>
      <p:ext uri="{BB962C8B-B14F-4D97-AF65-F5344CB8AC3E}">
        <p14:creationId xmlns:p14="http://schemas.microsoft.com/office/powerpoint/2010/main" val="20300299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FE589B3-5720-40B5-96A5-A0DC21626479}"/>
              </a:ext>
            </a:extLst>
          </p:cNvPr>
          <p:cNvPicPr>
            <a:picLocks noChangeAspect="1"/>
          </p:cNvPicPr>
          <p:nvPr/>
        </p:nvPicPr>
        <p:blipFill rotWithShape="1">
          <a:blip r:embed="rId3"/>
          <a:srcRect l="18986" t="22539" r="18986" b="9992"/>
          <a:stretch/>
        </p:blipFill>
        <p:spPr>
          <a:xfrm>
            <a:off x="936171" y="153091"/>
            <a:ext cx="10666620" cy="6551817"/>
          </a:xfrm>
          <a:prstGeom prst="rect">
            <a:avLst/>
          </a:prstGeom>
        </p:spPr>
      </p:pic>
    </p:spTree>
    <p:extLst>
      <p:ext uri="{BB962C8B-B14F-4D97-AF65-F5344CB8AC3E}">
        <p14:creationId xmlns:p14="http://schemas.microsoft.com/office/powerpoint/2010/main" val="7206510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5DB16-EB16-4270-9717-D4AD9FE8E7A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Effects of work related stress</a:t>
            </a:r>
          </a:p>
        </p:txBody>
      </p:sp>
      <p:sp>
        <p:nvSpPr>
          <p:cNvPr id="3" name="Content Placeholder 2">
            <a:extLst>
              <a:ext uri="{FF2B5EF4-FFF2-40B4-BE49-F238E27FC236}">
                <a16:creationId xmlns:a16="http://schemas.microsoft.com/office/drawing/2014/main" id="{356DA7B6-7E93-4403-B9C9-ED153A512BB5}"/>
              </a:ext>
            </a:extLst>
          </p:cNvPr>
          <p:cNvSpPr>
            <a:spLocks noGrp="1"/>
          </p:cNvSpPr>
          <p:nvPr>
            <p:ph idx="1"/>
          </p:nvPr>
        </p:nvSpPr>
        <p:spPr/>
        <p:txBody>
          <a:bodyPr/>
          <a:lstStyle/>
          <a:p>
            <a:pPr marL="36900" indent="0">
              <a:buNone/>
            </a:pPr>
            <a:r>
              <a:rPr lang="en-GB" dirty="0">
                <a:latin typeface="Arial" panose="020B0604020202020204" pitchFamily="34" charset="0"/>
                <a:cs typeface="Arial" panose="020B0604020202020204" pitchFamily="34" charset="0"/>
              </a:rPr>
              <a:t> What are the effects of work related stress?</a:t>
            </a:r>
          </a:p>
          <a:p>
            <a:r>
              <a:rPr lang="en-GB" dirty="0">
                <a:latin typeface="Arial" panose="020B0604020202020204" pitchFamily="34" charset="0"/>
                <a:cs typeface="Arial" panose="020B0604020202020204" pitchFamily="34" charset="0"/>
              </a:rPr>
              <a:t>Poor performance </a:t>
            </a:r>
          </a:p>
          <a:p>
            <a:r>
              <a:rPr lang="en-GB" dirty="0">
                <a:latin typeface="Arial" panose="020B0604020202020204" pitchFamily="34" charset="0"/>
                <a:cs typeface="Arial" panose="020B0604020202020204" pitchFamily="34" charset="0"/>
              </a:rPr>
              <a:t>Quality and quantity of work </a:t>
            </a:r>
          </a:p>
          <a:p>
            <a:r>
              <a:rPr lang="en-GB" dirty="0">
                <a:latin typeface="Arial" panose="020B0604020202020204" pitchFamily="34" charset="0"/>
                <a:cs typeface="Arial" panose="020B0604020202020204" pitchFamily="34" charset="0"/>
              </a:rPr>
              <a:t>Turnover and profits of jobs </a:t>
            </a:r>
          </a:p>
          <a:p>
            <a:r>
              <a:rPr lang="en-GB" dirty="0">
                <a:latin typeface="Arial" panose="020B0604020202020204" pitchFamily="34" charset="0"/>
                <a:cs typeface="Arial" panose="020B0604020202020204" pitchFamily="34" charset="0"/>
              </a:rPr>
              <a:t>Poor management </a:t>
            </a:r>
          </a:p>
        </p:txBody>
      </p:sp>
    </p:spTree>
    <p:extLst>
      <p:ext uri="{BB962C8B-B14F-4D97-AF65-F5344CB8AC3E}">
        <p14:creationId xmlns:p14="http://schemas.microsoft.com/office/powerpoint/2010/main" val="33231296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8C05C-DCED-487E-85C4-BB738BBF1EED}"/>
              </a:ext>
            </a:extLst>
          </p:cNvPr>
          <p:cNvSpPr>
            <a:spLocks noGrp="1"/>
          </p:cNvSpPr>
          <p:nvPr>
            <p:ph type="title"/>
          </p:nvPr>
        </p:nvSpPr>
        <p:spPr>
          <a:xfrm>
            <a:off x="919119" y="177282"/>
            <a:ext cx="10353762" cy="1257300"/>
          </a:xfrm>
        </p:spPr>
        <p:txBody>
          <a:bodyPr/>
          <a:lstStyle/>
          <a:p>
            <a:r>
              <a:rPr lang="en-GB" dirty="0">
                <a:latin typeface="Arial" panose="020B0604020202020204" pitchFamily="34" charset="0"/>
                <a:cs typeface="Arial" panose="020B0604020202020204" pitchFamily="34" charset="0"/>
              </a:rPr>
              <a:t>PESTLE Analysis </a:t>
            </a:r>
          </a:p>
        </p:txBody>
      </p:sp>
      <p:sp>
        <p:nvSpPr>
          <p:cNvPr id="3" name="Content Placeholder 2">
            <a:extLst>
              <a:ext uri="{FF2B5EF4-FFF2-40B4-BE49-F238E27FC236}">
                <a16:creationId xmlns:a16="http://schemas.microsoft.com/office/drawing/2014/main" id="{B2998F0F-13AA-43BF-80BE-4F5AD164505C}"/>
              </a:ext>
            </a:extLst>
          </p:cNvPr>
          <p:cNvSpPr>
            <a:spLocks noGrp="1"/>
          </p:cNvSpPr>
          <p:nvPr>
            <p:ph idx="1"/>
          </p:nvPr>
        </p:nvSpPr>
        <p:spPr>
          <a:xfrm>
            <a:off x="254734" y="1811694"/>
            <a:ext cx="11682532" cy="4869024"/>
          </a:xfrm>
        </p:spPr>
        <p:txBody>
          <a:bodyPr>
            <a:normAutofit fontScale="25000" lnSpcReduction="20000"/>
          </a:bodyPr>
          <a:lstStyle/>
          <a:p>
            <a:r>
              <a:rPr lang="en-GB" sz="12800" b="1" dirty="0">
                <a:latin typeface="Arial" panose="020B0604020202020204" pitchFamily="34" charset="0"/>
                <a:cs typeface="Arial" panose="020B0604020202020204" pitchFamily="34" charset="0"/>
              </a:rPr>
              <a:t>Political </a:t>
            </a:r>
          </a:p>
          <a:p>
            <a:pPr marL="36900" indent="0">
              <a:buNone/>
            </a:pPr>
            <a:r>
              <a:rPr lang="en-US" sz="8000" dirty="0">
                <a:latin typeface="Arial" panose="020B0604020202020204" pitchFamily="34" charset="0"/>
                <a:cs typeface="Arial" panose="020B0604020202020204" pitchFamily="34" charset="0"/>
              </a:rPr>
              <a:t>There are political forces which influence the actions and legislation made by the government. Issues such as legislation, taxation, and political stability are among those addressed. One of these countries is the United Kingdom. Taxes in several sectors, such as the things that are utilized regularly. As a result, rising tax puts employees under more financial strain as they struggle to care for their loved ones. The quantity of money available at a company may not be enough to cover all employees' needs. </a:t>
            </a:r>
          </a:p>
          <a:p>
            <a:pPr marL="36900" indent="0">
              <a:buNone/>
            </a:pPr>
            <a:endParaRPr lang="en-GB" sz="4800" b="1" dirty="0">
              <a:latin typeface="Arial" panose="020B0604020202020204" pitchFamily="34" charset="0"/>
              <a:cs typeface="Arial" panose="020B0604020202020204" pitchFamily="34" charset="0"/>
            </a:endParaRPr>
          </a:p>
          <a:p>
            <a:r>
              <a:rPr lang="en-GB" sz="12800" b="1" dirty="0">
                <a:latin typeface="Arial" panose="020B0604020202020204" pitchFamily="34" charset="0"/>
                <a:cs typeface="Arial" panose="020B0604020202020204" pitchFamily="34" charset="0"/>
              </a:rPr>
              <a:t>Economics </a:t>
            </a:r>
          </a:p>
          <a:p>
            <a:pPr marL="36900" indent="0">
              <a:buNone/>
            </a:pPr>
            <a:r>
              <a:rPr lang="en-US" sz="8000" dirty="0">
                <a:latin typeface="Arial" panose="020B0604020202020204" pitchFamily="34" charset="0"/>
                <a:cs typeface="Arial" panose="020B0604020202020204" pitchFamily="34" charset="0"/>
              </a:rPr>
              <a:t>As a global economic powerhouse, the United Kingdom is seen as a significant player. As a result of the Covid-19 epidemic, companies were forced to slow down as a lockdown was implemented. Lockdowns resulted in some employees losing their jobs and others taking pay cuts. As a result of these challenges, employees were under more stress since it became more challenging to support their families financially</a:t>
            </a:r>
            <a:r>
              <a:rPr lang="en-GB" sz="8000" dirty="0">
                <a:latin typeface="Arial" panose="020B0604020202020204" pitchFamily="34" charset="0"/>
                <a:cs typeface="Arial" panose="020B0604020202020204" pitchFamily="34" charset="0"/>
              </a:rPr>
              <a:t>. </a:t>
            </a:r>
            <a:endParaRPr lang="en-US" sz="8000" dirty="0">
              <a:latin typeface="Arial" panose="020B0604020202020204" pitchFamily="34" charset="0"/>
              <a:cs typeface="Arial" panose="020B0604020202020204" pitchFamily="34" charset="0"/>
            </a:endParaRPr>
          </a:p>
          <a:p>
            <a:endParaRPr lang="en-GB" sz="4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079919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17F80-A43F-46FC-BAAB-033C746302AF}"/>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PESTLE Analysis </a:t>
            </a:r>
          </a:p>
        </p:txBody>
      </p:sp>
      <p:sp>
        <p:nvSpPr>
          <p:cNvPr id="3" name="Content Placeholder 2">
            <a:extLst>
              <a:ext uri="{FF2B5EF4-FFF2-40B4-BE49-F238E27FC236}">
                <a16:creationId xmlns:a16="http://schemas.microsoft.com/office/drawing/2014/main" id="{8DC4EC44-0260-4D05-960B-5DACF1421704}"/>
              </a:ext>
            </a:extLst>
          </p:cNvPr>
          <p:cNvSpPr>
            <a:spLocks noGrp="1"/>
          </p:cNvSpPr>
          <p:nvPr>
            <p:ph idx="1"/>
          </p:nvPr>
        </p:nvSpPr>
        <p:spPr>
          <a:xfrm>
            <a:off x="80865" y="1866900"/>
            <a:ext cx="12111135" cy="4991100"/>
          </a:xfrm>
        </p:spPr>
        <p:txBody>
          <a:bodyPr>
            <a:normAutofit fontScale="25000" lnSpcReduction="20000"/>
          </a:bodyPr>
          <a:lstStyle/>
          <a:p>
            <a:r>
              <a:rPr lang="en-GB" sz="12800" b="1" dirty="0">
                <a:latin typeface="Arial" panose="020B0604020202020204" pitchFamily="34" charset="0"/>
                <a:cs typeface="Arial" panose="020B0604020202020204" pitchFamily="34" charset="0"/>
              </a:rPr>
              <a:t>Social</a:t>
            </a:r>
            <a:r>
              <a:rPr lang="en-GB" sz="11200" dirty="0">
                <a:latin typeface="Arial" panose="020B0604020202020204" pitchFamily="34" charset="0"/>
                <a:cs typeface="Arial" panose="020B0604020202020204" pitchFamily="34" charset="0"/>
              </a:rPr>
              <a:t> </a:t>
            </a:r>
          </a:p>
          <a:p>
            <a:pPr marL="36900" indent="0">
              <a:buNone/>
            </a:pPr>
            <a:r>
              <a:rPr lang="en-US" sz="8000" dirty="0">
                <a:latin typeface="Arial" panose="020B0604020202020204" pitchFamily="34" charset="0"/>
                <a:cs typeface="Arial" panose="020B0604020202020204" pitchFamily="34" charset="0"/>
              </a:rPr>
              <a:t>Changes in the world continue to occur at an ever-increasing rate as the world changes itself. The home strategy, which allows individuals to work from home, is one of the improvements that the UK has embraced. The ability to strike a work-life balance is a significant benefit that has helped ease some of the strain of long hours at the office. A greater emphasis is placed on spending quality time with loved ones, reducing anxiety as a result of this. Work from home options for employees with long-term health conditions is becoming more common</a:t>
            </a:r>
            <a:r>
              <a:rPr lang="en-GB" sz="8000" dirty="0">
                <a:latin typeface="Arial" panose="020B0604020202020204" pitchFamily="34" charset="0"/>
                <a:cs typeface="Arial" panose="020B0604020202020204" pitchFamily="34" charset="0"/>
              </a:rPr>
              <a:t>. </a:t>
            </a:r>
            <a:endParaRPr lang="en-GB" sz="16000" dirty="0">
              <a:latin typeface="Arial" panose="020B0604020202020204" pitchFamily="34" charset="0"/>
              <a:cs typeface="Arial" panose="020B0604020202020204" pitchFamily="34" charset="0"/>
            </a:endParaRPr>
          </a:p>
          <a:p>
            <a:r>
              <a:rPr lang="en-GB" sz="12800" b="1" dirty="0">
                <a:latin typeface="Arial" panose="020B0604020202020204" pitchFamily="34" charset="0"/>
                <a:cs typeface="Arial" panose="020B0604020202020204" pitchFamily="34" charset="0"/>
              </a:rPr>
              <a:t>Technological</a:t>
            </a:r>
            <a:r>
              <a:rPr lang="en-GB" sz="16000" b="1" dirty="0">
                <a:latin typeface="Arial" panose="020B0604020202020204" pitchFamily="34" charset="0"/>
                <a:cs typeface="Arial" panose="020B0604020202020204" pitchFamily="34" charset="0"/>
              </a:rPr>
              <a:t> </a:t>
            </a:r>
          </a:p>
          <a:p>
            <a:pPr marL="36900" indent="0">
              <a:buNone/>
            </a:pPr>
            <a:r>
              <a:rPr lang="en-US" sz="8000" dirty="0">
                <a:latin typeface="Arial" panose="020B0604020202020204" pitchFamily="34" charset="0"/>
                <a:cs typeface="Arial" panose="020B0604020202020204" pitchFamily="34" charset="0"/>
              </a:rPr>
              <a:t>In the UK, you'll find a diverse population of individuals, each with a distinct technical approach to life and a high level of capability in that approach. Most people have a strong capacity for invention, which generates more prospects for job improvement. Employers have embraced the idea of implementing a high-tech approach to their business operations. For example, producing better solutions is one area where there is a lot of focus. To reduce tension, the offices are designed to be as pleasant as possible. </a:t>
            </a:r>
          </a:p>
          <a:p>
            <a:endParaRPr lang="en-GB" sz="5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46856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96FFE-6A8D-41B5-A218-B1245B4DD554}"/>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PESTLE Analysis </a:t>
            </a:r>
          </a:p>
        </p:txBody>
      </p:sp>
      <p:sp>
        <p:nvSpPr>
          <p:cNvPr id="3" name="Content Placeholder 2">
            <a:extLst>
              <a:ext uri="{FF2B5EF4-FFF2-40B4-BE49-F238E27FC236}">
                <a16:creationId xmlns:a16="http://schemas.microsoft.com/office/drawing/2014/main" id="{83A714C1-BA0A-462D-89B2-7995E19A19EB}"/>
              </a:ext>
            </a:extLst>
          </p:cNvPr>
          <p:cNvSpPr>
            <a:spLocks noGrp="1"/>
          </p:cNvSpPr>
          <p:nvPr>
            <p:ph idx="1"/>
          </p:nvPr>
        </p:nvSpPr>
        <p:spPr>
          <a:xfrm>
            <a:off x="261256" y="1866900"/>
            <a:ext cx="11930743" cy="4676775"/>
          </a:xfrm>
        </p:spPr>
        <p:txBody>
          <a:bodyPr>
            <a:normAutofit fontScale="25000" lnSpcReduction="20000"/>
          </a:bodyPr>
          <a:lstStyle/>
          <a:p>
            <a:r>
              <a:rPr lang="en-GB" sz="12800" dirty="0">
                <a:latin typeface="Arial" panose="020B0604020202020204" pitchFamily="34" charset="0"/>
                <a:cs typeface="Arial" panose="020B0604020202020204" pitchFamily="34" charset="0"/>
              </a:rPr>
              <a:t>Legal</a:t>
            </a:r>
            <a:r>
              <a:rPr lang="en-GB" sz="8000" dirty="0">
                <a:latin typeface="Arial" panose="020B0604020202020204" pitchFamily="34" charset="0"/>
                <a:cs typeface="Arial" panose="020B0604020202020204" pitchFamily="34" charset="0"/>
              </a:rPr>
              <a:t> </a:t>
            </a:r>
          </a:p>
          <a:p>
            <a:pPr marL="36900" indent="0">
              <a:buNone/>
            </a:pPr>
            <a:r>
              <a:rPr lang="en-US" sz="8000" dirty="0">
                <a:latin typeface="Arial" panose="020B0604020202020204" pitchFamily="34" charset="0"/>
                <a:cs typeface="Arial" panose="020B0604020202020204" pitchFamily="34" charset="0"/>
              </a:rPr>
              <a:t>According to the shifting patterns in demand in the industry, there is a continuous change in environmental aspects. A natural state is predicted to emerge because of the increased development. A company's employees are required to work to ensure that it obeys with green economy standards. In addition, many companies have invested in environmental issues that have encouraged people to seek better lives</a:t>
            </a:r>
            <a:endParaRPr lang="en-GB" sz="12800" dirty="0">
              <a:latin typeface="Arial" panose="020B0604020202020204" pitchFamily="34" charset="0"/>
              <a:cs typeface="Arial" panose="020B0604020202020204" pitchFamily="34" charset="0"/>
            </a:endParaRPr>
          </a:p>
          <a:p>
            <a:r>
              <a:rPr lang="en-GB" sz="12800" dirty="0">
                <a:latin typeface="Arial" panose="020B0604020202020204" pitchFamily="34" charset="0"/>
                <a:cs typeface="Arial" panose="020B0604020202020204" pitchFamily="34" charset="0"/>
              </a:rPr>
              <a:t>Environmental </a:t>
            </a:r>
          </a:p>
          <a:p>
            <a:pPr marL="36900" indent="0">
              <a:buNone/>
            </a:pPr>
            <a:r>
              <a:rPr lang="en-US" sz="8000" dirty="0">
                <a:latin typeface="Arial" panose="020B0604020202020204" pitchFamily="34" charset="0"/>
                <a:cs typeface="Arial" panose="020B0604020202020204" pitchFamily="34" charset="0"/>
              </a:rPr>
              <a:t>Many legal procedures must be followed when a person is looking for or maintaining a job because of the processes that must be followed. An additional problem is a foreign environment, which has greater expectations and might make it challenging to stay focused at work. As a result of the new laws governing foreigners in the UK, employees are experiencing increased levels of stress and worry (</a:t>
            </a:r>
            <a:r>
              <a:rPr lang="en-US" sz="8000" dirty="0" err="1">
                <a:latin typeface="Arial" panose="020B0604020202020204" pitchFamily="34" charset="0"/>
                <a:cs typeface="Arial" panose="020B0604020202020204" pitchFamily="34" charset="0"/>
              </a:rPr>
              <a:t>Khamisa</a:t>
            </a:r>
            <a:r>
              <a:rPr lang="en-US" sz="8000" dirty="0">
                <a:latin typeface="Arial" panose="020B0604020202020204" pitchFamily="34" charset="0"/>
                <a:cs typeface="Arial" panose="020B0604020202020204" pitchFamily="34" charset="0"/>
              </a:rPr>
              <a:t>, 2015).</a:t>
            </a:r>
          </a:p>
          <a:p>
            <a:endParaRPr lang="en-GB" sz="4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16116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4F4D6-5584-441F-8889-CCC8063AD60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solution to work-related stress</a:t>
            </a:r>
          </a:p>
        </p:txBody>
      </p:sp>
      <p:sp>
        <p:nvSpPr>
          <p:cNvPr id="3" name="Content Placeholder 2">
            <a:extLst>
              <a:ext uri="{FF2B5EF4-FFF2-40B4-BE49-F238E27FC236}">
                <a16:creationId xmlns:a16="http://schemas.microsoft.com/office/drawing/2014/main" id="{5FADC19D-1FE4-4BC0-84A4-485FF49A003D}"/>
              </a:ext>
            </a:extLst>
          </p:cNvPr>
          <p:cNvSpPr>
            <a:spLocks noGrp="1"/>
          </p:cNvSpPr>
          <p:nvPr>
            <p:ph idx="1"/>
          </p:nvPr>
        </p:nvSpPr>
        <p:spPr/>
        <p:txBody>
          <a:bodyPr/>
          <a:lstStyle/>
          <a:p>
            <a:pPr marL="36900" indent="0">
              <a:buNone/>
            </a:pPr>
            <a:r>
              <a:rPr lang="en-GB" dirty="0">
                <a:latin typeface="Arial" panose="020B0604020202020204" pitchFamily="34" charset="0"/>
                <a:cs typeface="Arial" panose="020B0604020202020204" pitchFamily="34" charset="0"/>
              </a:rPr>
              <a:t>Solutions:</a:t>
            </a:r>
          </a:p>
          <a:p>
            <a:r>
              <a:rPr lang="en-GB" dirty="0">
                <a:latin typeface="Arial" panose="020B0604020202020204" pitchFamily="34" charset="0"/>
                <a:cs typeface="Arial" panose="020B0604020202020204" pitchFamily="34" charset="0"/>
              </a:rPr>
              <a:t>Employee training </a:t>
            </a:r>
          </a:p>
          <a:p>
            <a:r>
              <a:rPr lang="en-GB" dirty="0">
                <a:latin typeface="Arial" panose="020B0604020202020204" pitchFamily="34" charset="0"/>
                <a:cs typeface="Arial" panose="020B0604020202020204" pitchFamily="34" charset="0"/>
              </a:rPr>
              <a:t>Raising awareness for mental health </a:t>
            </a:r>
          </a:p>
          <a:p>
            <a:r>
              <a:rPr lang="en-GB" dirty="0">
                <a:latin typeface="Arial" panose="020B0604020202020204" pitchFamily="34" charset="0"/>
                <a:cs typeface="Arial" panose="020B0604020202020204" pitchFamily="34" charset="0"/>
              </a:rPr>
              <a:t>Psychological department </a:t>
            </a:r>
          </a:p>
          <a:p>
            <a:r>
              <a:rPr lang="en-GB" dirty="0">
                <a:latin typeface="Arial" panose="020B0604020202020204" pitchFamily="34" charset="0"/>
                <a:cs typeface="Arial" panose="020B0604020202020204" pitchFamily="34" charset="0"/>
              </a:rPr>
              <a:t>Developing policies </a:t>
            </a:r>
          </a:p>
          <a:p>
            <a:endParaRPr lang="en-GB" dirty="0"/>
          </a:p>
        </p:txBody>
      </p:sp>
    </p:spTree>
    <p:extLst>
      <p:ext uri="{BB962C8B-B14F-4D97-AF65-F5344CB8AC3E}">
        <p14:creationId xmlns:p14="http://schemas.microsoft.com/office/powerpoint/2010/main" val="33888638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AD3A8-B825-463B-90B0-CC4CDDD3FA2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PMI analysis</a:t>
            </a:r>
          </a:p>
        </p:txBody>
      </p:sp>
      <p:graphicFrame>
        <p:nvGraphicFramePr>
          <p:cNvPr id="4" name="Content Placeholder 3">
            <a:extLst>
              <a:ext uri="{FF2B5EF4-FFF2-40B4-BE49-F238E27FC236}">
                <a16:creationId xmlns:a16="http://schemas.microsoft.com/office/drawing/2014/main" id="{4D86EFEC-C1D0-4051-9975-2B46C67C5C84}"/>
              </a:ext>
            </a:extLst>
          </p:cNvPr>
          <p:cNvGraphicFramePr>
            <a:graphicFrameLocks/>
          </p:cNvGraphicFramePr>
          <p:nvPr>
            <p:extLst>
              <p:ext uri="{D42A27DB-BD31-4B8C-83A1-F6EECF244321}">
                <p14:modId xmlns:p14="http://schemas.microsoft.com/office/powerpoint/2010/main" val="936294047"/>
              </p:ext>
            </p:extLst>
          </p:nvPr>
        </p:nvGraphicFramePr>
        <p:xfrm>
          <a:off x="913794" y="2235200"/>
          <a:ext cx="10353762" cy="2852824"/>
        </p:xfrm>
        <a:graphic>
          <a:graphicData uri="http://schemas.openxmlformats.org/drawingml/2006/table">
            <a:tbl>
              <a:tblPr firstRow="1" bandRow="1"/>
              <a:tblGrid>
                <a:gridCol w="3451254">
                  <a:extLst>
                    <a:ext uri="{9D8B030D-6E8A-4147-A177-3AD203B41FA5}">
                      <a16:colId xmlns:a16="http://schemas.microsoft.com/office/drawing/2014/main" val="20000"/>
                    </a:ext>
                  </a:extLst>
                </a:gridCol>
                <a:gridCol w="3451254">
                  <a:extLst>
                    <a:ext uri="{9D8B030D-6E8A-4147-A177-3AD203B41FA5}">
                      <a16:colId xmlns:a16="http://schemas.microsoft.com/office/drawing/2014/main" val="20001"/>
                    </a:ext>
                  </a:extLst>
                </a:gridCol>
                <a:gridCol w="3451254">
                  <a:extLst>
                    <a:ext uri="{9D8B030D-6E8A-4147-A177-3AD203B41FA5}">
                      <a16:colId xmlns:a16="http://schemas.microsoft.com/office/drawing/2014/main" val="20002"/>
                    </a:ext>
                  </a:extLst>
                </a:gridCol>
              </a:tblGrid>
              <a:tr h="268836">
                <a:tc>
                  <a:txBody>
                    <a:bodyPr/>
                    <a:lstStyle>
                      <a:lvl1pPr marL="0" algn="l" defTabSz="457200" rtl="0" eaLnBrk="1" latinLnBrk="0" hangingPunct="1">
                        <a:defRPr sz="1800" b="1" kern="1200">
                          <a:solidFill>
                            <a:schemeClr val="lt1"/>
                          </a:solidFill>
                          <a:latin typeface="Century Gothic" panose="020F0302020204030204"/>
                        </a:defRPr>
                      </a:lvl1pPr>
                      <a:lvl2pPr marL="457200" algn="l" defTabSz="457200" rtl="0" eaLnBrk="1" latinLnBrk="0" hangingPunct="1">
                        <a:defRPr sz="1800" b="1" kern="1200">
                          <a:solidFill>
                            <a:schemeClr val="lt1"/>
                          </a:solidFill>
                          <a:latin typeface="Century Gothic" panose="020F0302020204030204"/>
                        </a:defRPr>
                      </a:lvl2pPr>
                      <a:lvl3pPr marL="914400" algn="l" defTabSz="457200" rtl="0" eaLnBrk="1" latinLnBrk="0" hangingPunct="1">
                        <a:defRPr sz="1800" b="1" kern="1200">
                          <a:solidFill>
                            <a:schemeClr val="lt1"/>
                          </a:solidFill>
                          <a:latin typeface="Century Gothic" panose="020F0302020204030204"/>
                        </a:defRPr>
                      </a:lvl3pPr>
                      <a:lvl4pPr marL="1371600" algn="l" defTabSz="457200" rtl="0" eaLnBrk="1" latinLnBrk="0" hangingPunct="1">
                        <a:defRPr sz="1800" b="1" kern="1200">
                          <a:solidFill>
                            <a:schemeClr val="lt1"/>
                          </a:solidFill>
                          <a:latin typeface="Century Gothic" panose="020F0302020204030204"/>
                        </a:defRPr>
                      </a:lvl4pPr>
                      <a:lvl5pPr marL="1828800" algn="l" defTabSz="457200" rtl="0" eaLnBrk="1" latinLnBrk="0" hangingPunct="1">
                        <a:defRPr sz="1800" b="1" kern="1200">
                          <a:solidFill>
                            <a:schemeClr val="lt1"/>
                          </a:solidFill>
                          <a:latin typeface="Century Gothic" panose="020F0302020204030204"/>
                        </a:defRPr>
                      </a:lvl5pPr>
                      <a:lvl6pPr marL="2286000" algn="l" defTabSz="457200" rtl="0" eaLnBrk="1" latinLnBrk="0" hangingPunct="1">
                        <a:defRPr sz="1800" b="1" kern="1200">
                          <a:solidFill>
                            <a:schemeClr val="lt1"/>
                          </a:solidFill>
                          <a:latin typeface="Century Gothic" panose="020F0302020204030204"/>
                        </a:defRPr>
                      </a:lvl6pPr>
                      <a:lvl7pPr marL="2743200" algn="l" defTabSz="457200" rtl="0" eaLnBrk="1" latinLnBrk="0" hangingPunct="1">
                        <a:defRPr sz="1800" b="1" kern="1200">
                          <a:solidFill>
                            <a:schemeClr val="lt1"/>
                          </a:solidFill>
                          <a:latin typeface="Century Gothic" panose="020F0302020204030204"/>
                        </a:defRPr>
                      </a:lvl7pPr>
                      <a:lvl8pPr marL="3200400" algn="l" defTabSz="457200" rtl="0" eaLnBrk="1" latinLnBrk="0" hangingPunct="1">
                        <a:defRPr sz="1800" b="1" kern="1200">
                          <a:solidFill>
                            <a:schemeClr val="lt1"/>
                          </a:solidFill>
                          <a:latin typeface="Century Gothic" panose="020F0302020204030204"/>
                        </a:defRPr>
                      </a:lvl8pPr>
                      <a:lvl9pPr marL="3657600" algn="l" defTabSz="457200" rtl="0" eaLnBrk="1" latinLnBrk="0" hangingPunct="1">
                        <a:defRPr sz="1800" b="1" kern="1200">
                          <a:solidFill>
                            <a:schemeClr val="lt1"/>
                          </a:solidFill>
                          <a:latin typeface="Century Gothic" panose="020F0302020204030204"/>
                        </a:defRPr>
                      </a:lvl9pPr>
                    </a:lstStyle>
                    <a:p>
                      <a:r>
                        <a:rPr lang="en-US" dirty="0">
                          <a:latin typeface="Arial" panose="020B0604020202020204" pitchFamily="34" charset="0"/>
                          <a:cs typeface="Arial" panose="020B0604020202020204" pitchFamily="34" charset="0"/>
                        </a:rPr>
                        <a:t>Plus </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57903F"/>
                    </a:solidFill>
                  </a:tcPr>
                </a:tc>
                <a:tc>
                  <a:txBody>
                    <a:bodyPr/>
                    <a:lstStyle>
                      <a:lvl1pPr marL="0" algn="l" defTabSz="457200" rtl="0" eaLnBrk="1" latinLnBrk="0" hangingPunct="1">
                        <a:defRPr sz="1800" b="1" kern="1200">
                          <a:solidFill>
                            <a:schemeClr val="lt1"/>
                          </a:solidFill>
                          <a:latin typeface="Century Gothic" panose="020F0302020204030204"/>
                        </a:defRPr>
                      </a:lvl1pPr>
                      <a:lvl2pPr marL="457200" algn="l" defTabSz="457200" rtl="0" eaLnBrk="1" latinLnBrk="0" hangingPunct="1">
                        <a:defRPr sz="1800" b="1" kern="1200">
                          <a:solidFill>
                            <a:schemeClr val="lt1"/>
                          </a:solidFill>
                          <a:latin typeface="Century Gothic" panose="020F0302020204030204"/>
                        </a:defRPr>
                      </a:lvl2pPr>
                      <a:lvl3pPr marL="914400" algn="l" defTabSz="457200" rtl="0" eaLnBrk="1" latinLnBrk="0" hangingPunct="1">
                        <a:defRPr sz="1800" b="1" kern="1200">
                          <a:solidFill>
                            <a:schemeClr val="lt1"/>
                          </a:solidFill>
                          <a:latin typeface="Century Gothic" panose="020F0302020204030204"/>
                        </a:defRPr>
                      </a:lvl3pPr>
                      <a:lvl4pPr marL="1371600" algn="l" defTabSz="457200" rtl="0" eaLnBrk="1" latinLnBrk="0" hangingPunct="1">
                        <a:defRPr sz="1800" b="1" kern="1200">
                          <a:solidFill>
                            <a:schemeClr val="lt1"/>
                          </a:solidFill>
                          <a:latin typeface="Century Gothic" panose="020F0302020204030204"/>
                        </a:defRPr>
                      </a:lvl4pPr>
                      <a:lvl5pPr marL="1828800" algn="l" defTabSz="457200" rtl="0" eaLnBrk="1" latinLnBrk="0" hangingPunct="1">
                        <a:defRPr sz="1800" b="1" kern="1200">
                          <a:solidFill>
                            <a:schemeClr val="lt1"/>
                          </a:solidFill>
                          <a:latin typeface="Century Gothic" panose="020F0302020204030204"/>
                        </a:defRPr>
                      </a:lvl5pPr>
                      <a:lvl6pPr marL="2286000" algn="l" defTabSz="457200" rtl="0" eaLnBrk="1" latinLnBrk="0" hangingPunct="1">
                        <a:defRPr sz="1800" b="1" kern="1200">
                          <a:solidFill>
                            <a:schemeClr val="lt1"/>
                          </a:solidFill>
                          <a:latin typeface="Century Gothic" panose="020F0302020204030204"/>
                        </a:defRPr>
                      </a:lvl6pPr>
                      <a:lvl7pPr marL="2743200" algn="l" defTabSz="457200" rtl="0" eaLnBrk="1" latinLnBrk="0" hangingPunct="1">
                        <a:defRPr sz="1800" b="1" kern="1200">
                          <a:solidFill>
                            <a:schemeClr val="lt1"/>
                          </a:solidFill>
                          <a:latin typeface="Century Gothic" panose="020F0302020204030204"/>
                        </a:defRPr>
                      </a:lvl7pPr>
                      <a:lvl8pPr marL="3200400" algn="l" defTabSz="457200" rtl="0" eaLnBrk="1" latinLnBrk="0" hangingPunct="1">
                        <a:defRPr sz="1800" b="1" kern="1200">
                          <a:solidFill>
                            <a:schemeClr val="lt1"/>
                          </a:solidFill>
                          <a:latin typeface="Century Gothic" panose="020F0302020204030204"/>
                        </a:defRPr>
                      </a:lvl8pPr>
                      <a:lvl9pPr marL="3657600" algn="l" defTabSz="457200" rtl="0" eaLnBrk="1" latinLnBrk="0" hangingPunct="1">
                        <a:defRPr sz="1800" b="1" kern="1200">
                          <a:solidFill>
                            <a:schemeClr val="lt1"/>
                          </a:solidFill>
                          <a:latin typeface="Century Gothic" panose="020F0302020204030204"/>
                        </a:defRPr>
                      </a:lvl9pPr>
                    </a:lstStyle>
                    <a:p>
                      <a:r>
                        <a:rPr lang="en-US" dirty="0">
                          <a:latin typeface="Arial" panose="020B0604020202020204" pitchFamily="34" charset="0"/>
                          <a:cs typeface="Arial" panose="020B0604020202020204" pitchFamily="34" charset="0"/>
                        </a:rPr>
                        <a:t>Minus </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57903F"/>
                    </a:solidFill>
                  </a:tcPr>
                </a:tc>
                <a:tc>
                  <a:txBody>
                    <a:bodyPr/>
                    <a:lstStyle>
                      <a:lvl1pPr marL="0" algn="l" defTabSz="457200" rtl="0" eaLnBrk="1" latinLnBrk="0" hangingPunct="1">
                        <a:defRPr sz="1800" b="1" kern="1200">
                          <a:solidFill>
                            <a:schemeClr val="lt1"/>
                          </a:solidFill>
                          <a:latin typeface="Century Gothic" panose="020F0302020204030204"/>
                        </a:defRPr>
                      </a:lvl1pPr>
                      <a:lvl2pPr marL="457200" algn="l" defTabSz="457200" rtl="0" eaLnBrk="1" latinLnBrk="0" hangingPunct="1">
                        <a:defRPr sz="1800" b="1" kern="1200">
                          <a:solidFill>
                            <a:schemeClr val="lt1"/>
                          </a:solidFill>
                          <a:latin typeface="Century Gothic" panose="020F0302020204030204"/>
                        </a:defRPr>
                      </a:lvl2pPr>
                      <a:lvl3pPr marL="914400" algn="l" defTabSz="457200" rtl="0" eaLnBrk="1" latinLnBrk="0" hangingPunct="1">
                        <a:defRPr sz="1800" b="1" kern="1200">
                          <a:solidFill>
                            <a:schemeClr val="lt1"/>
                          </a:solidFill>
                          <a:latin typeface="Century Gothic" panose="020F0302020204030204"/>
                        </a:defRPr>
                      </a:lvl3pPr>
                      <a:lvl4pPr marL="1371600" algn="l" defTabSz="457200" rtl="0" eaLnBrk="1" latinLnBrk="0" hangingPunct="1">
                        <a:defRPr sz="1800" b="1" kern="1200">
                          <a:solidFill>
                            <a:schemeClr val="lt1"/>
                          </a:solidFill>
                          <a:latin typeface="Century Gothic" panose="020F0302020204030204"/>
                        </a:defRPr>
                      </a:lvl4pPr>
                      <a:lvl5pPr marL="1828800" algn="l" defTabSz="457200" rtl="0" eaLnBrk="1" latinLnBrk="0" hangingPunct="1">
                        <a:defRPr sz="1800" b="1" kern="1200">
                          <a:solidFill>
                            <a:schemeClr val="lt1"/>
                          </a:solidFill>
                          <a:latin typeface="Century Gothic" panose="020F0302020204030204"/>
                        </a:defRPr>
                      </a:lvl5pPr>
                      <a:lvl6pPr marL="2286000" algn="l" defTabSz="457200" rtl="0" eaLnBrk="1" latinLnBrk="0" hangingPunct="1">
                        <a:defRPr sz="1800" b="1" kern="1200">
                          <a:solidFill>
                            <a:schemeClr val="lt1"/>
                          </a:solidFill>
                          <a:latin typeface="Century Gothic" panose="020F0302020204030204"/>
                        </a:defRPr>
                      </a:lvl6pPr>
                      <a:lvl7pPr marL="2743200" algn="l" defTabSz="457200" rtl="0" eaLnBrk="1" latinLnBrk="0" hangingPunct="1">
                        <a:defRPr sz="1800" b="1" kern="1200">
                          <a:solidFill>
                            <a:schemeClr val="lt1"/>
                          </a:solidFill>
                          <a:latin typeface="Century Gothic" panose="020F0302020204030204"/>
                        </a:defRPr>
                      </a:lvl7pPr>
                      <a:lvl8pPr marL="3200400" algn="l" defTabSz="457200" rtl="0" eaLnBrk="1" latinLnBrk="0" hangingPunct="1">
                        <a:defRPr sz="1800" b="1" kern="1200">
                          <a:solidFill>
                            <a:schemeClr val="lt1"/>
                          </a:solidFill>
                          <a:latin typeface="Century Gothic" panose="020F0302020204030204"/>
                        </a:defRPr>
                      </a:lvl8pPr>
                      <a:lvl9pPr marL="3657600" algn="l" defTabSz="457200" rtl="0" eaLnBrk="1" latinLnBrk="0" hangingPunct="1">
                        <a:defRPr sz="1800" b="1" kern="1200">
                          <a:solidFill>
                            <a:schemeClr val="lt1"/>
                          </a:solidFill>
                          <a:latin typeface="Century Gothic" panose="020F0302020204030204"/>
                        </a:defRPr>
                      </a:lvl9pPr>
                    </a:lstStyle>
                    <a:p>
                      <a:r>
                        <a:rPr lang="en-US" dirty="0">
                          <a:latin typeface="Arial" panose="020B0604020202020204" pitchFamily="34" charset="0"/>
                          <a:cs typeface="Arial" panose="020B0604020202020204" pitchFamily="34" charset="0"/>
                        </a:rPr>
                        <a:t>Interest</a:t>
                      </a:r>
                      <a:r>
                        <a:rPr lang="en-US" baseline="0" dirty="0"/>
                        <a:t> </a:t>
                      </a:r>
                      <a:endParaRPr lang="en-US" dirty="0"/>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57903F"/>
                    </a:solidFill>
                  </a:tcPr>
                </a:tc>
                <a:extLst>
                  <a:ext uri="{0D108BD9-81ED-4DB2-BD59-A6C34878D82A}">
                    <a16:rowId xmlns:a16="http://schemas.microsoft.com/office/drawing/2014/main" val="10000"/>
                  </a:ext>
                </a:extLst>
              </a:tr>
              <a:tr h="2487064">
                <a:tc>
                  <a:txBody>
                    <a:bodyPr/>
                    <a:lstStyle>
                      <a:lvl1pPr marL="0" algn="l" defTabSz="457200" rtl="0" eaLnBrk="1" latinLnBrk="0" hangingPunct="1">
                        <a:defRPr sz="1800" kern="1200">
                          <a:solidFill>
                            <a:schemeClr val="dk1"/>
                          </a:solidFill>
                          <a:latin typeface="Century Gothic" panose="020F0302020204030204"/>
                        </a:defRPr>
                      </a:lvl1pPr>
                      <a:lvl2pPr marL="457200" algn="l" defTabSz="457200" rtl="0" eaLnBrk="1" latinLnBrk="0" hangingPunct="1">
                        <a:defRPr sz="1800" kern="1200">
                          <a:solidFill>
                            <a:schemeClr val="dk1"/>
                          </a:solidFill>
                          <a:latin typeface="Century Gothic" panose="020F0302020204030204"/>
                        </a:defRPr>
                      </a:lvl2pPr>
                      <a:lvl3pPr marL="914400" algn="l" defTabSz="457200" rtl="0" eaLnBrk="1" latinLnBrk="0" hangingPunct="1">
                        <a:defRPr sz="1800" kern="1200">
                          <a:solidFill>
                            <a:schemeClr val="dk1"/>
                          </a:solidFill>
                          <a:latin typeface="Century Gothic" panose="020F0302020204030204"/>
                        </a:defRPr>
                      </a:lvl3pPr>
                      <a:lvl4pPr marL="1371600" algn="l" defTabSz="457200" rtl="0" eaLnBrk="1" latinLnBrk="0" hangingPunct="1">
                        <a:defRPr sz="1800" kern="1200">
                          <a:solidFill>
                            <a:schemeClr val="dk1"/>
                          </a:solidFill>
                          <a:latin typeface="Century Gothic" panose="020F0302020204030204"/>
                        </a:defRPr>
                      </a:lvl4pPr>
                      <a:lvl5pPr marL="1828800" algn="l" defTabSz="457200" rtl="0" eaLnBrk="1" latinLnBrk="0" hangingPunct="1">
                        <a:defRPr sz="1800" kern="1200">
                          <a:solidFill>
                            <a:schemeClr val="dk1"/>
                          </a:solidFill>
                          <a:latin typeface="Century Gothic" panose="020F0302020204030204"/>
                        </a:defRPr>
                      </a:lvl5pPr>
                      <a:lvl6pPr marL="2286000" algn="l" defTabSz="457200" rtl="0" eaLnBrk="1" latinLnBrk="0" hangingPunct="1">
                        <a:defRPr sz="1800" kern="1200">
                          <a:solidFill>
                            <a:schemeClr val="dk1"/>
                          </a:solidFill>
                          <a:latin typeface="Century Gothic" panose="020F0302020204030204"/>
                        </a:defRPr>
                      </a:lvl6pPr>
                      <a:lvl7pPr marL="2743200" algn="l" defTabSz="457200" rtl="0" eaLnBrk="1" latinLnBrk="0" hangingPunct="1">
                        <a:defRPr sz="1800" kern="1200">
                          <a:solidFill>
                            <a:schemeClr val="dk1"/>
                          </a:solidFill>
                          <a:latin typeface="Century Gothic" panose="020F0302020204030204"/>
                        </a:defRPr>
                      </a:lvl7pPr>
                      <a:lvl8pPr marL="3200400" algn="l" defTabSz="457200" rtl="0" eaLnBrk="1" latinLnBrk="0" hangingPunct="1">
                        <a:defRPr sz="1800" kern="1200">
                          <a:solidFill>
                            <a:schemeClr val="dk1"/>
                          </a:solidFill>
                          <a:latin typeface="Century Gothic" panose="020F0302020204030204"/>
                        </a:defRPr>
                      </a:lvl8pPr>
                      <a:lvl9pPr marL="3657600" algn="l" defTabSz="457200" rtl="0" eaLnBrk="1" latinLnBrk="0" hangingPunct="1">
                        <a:defRPr sz="1800" kern="1200">
                          <a:solidFill>
                            <a:schemeClr val="dk1"/>
                          </a:solidFill>
                          <a:latin typeface="Century Gothic" panose="020F0302020204030204"/>
                        </a:defRPr>
                      </a:lvl9p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Less absentees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Less work compensation loss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Improved job performance</a:t>
                      </a:r>
                      <a:r>
                        <a:rPr lang="en-US" baseline="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baseline="0" dirty="0">
                          <a:latin typeface="Arial" panose="020B0604020202020204" pitchFamily="34" charset="0"/>
                          <a:cs typeface="Arial" panose="020B0604020202020204" pitchFamily="34" charset="0"/>
                        </a:rPr>
                        <a:t>More efficient workplace </a:t>
                      </a:r>
                    </a:p>
                    <a:p>
                      <a:pPr marL="285750" indent="-285750">
                        <a:buFont typeface="Arial" panose="020B0604020202020204" pitchFamily="34" charset="0"/>
                        <a:buChar char="•"/>
                      </a:pPr>
                      <a:r>
                        <a:rPr lang="en-US" baseline="0" dirty="0">
                          <a:latin typeface="Arial" panose="020B0604020202020204" pitchFamily="34" charset="0"/>
                          <a:cs typeface="Arial" panose="020B0604020202020204" pitchFamily="34" charset="0"/>
                        </a:rPr>
                        <a:t>Improved overall health of employees </a:t>
                      </a:r>
                      <a:endParaRPr lang="en-US" dirty="0">
                        <a:latin typeface="Arial" panose="020B0604020202020204" pitchFamily="34" charset="0"/>
                        <a:cs typeface="Arial" panose="020B0604020202020204" pitchFamily="34" charset="0"/>
                      </a:endParaRPr>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7903F">
                        <a:tint val="40000"/>
                      </a:srgbClr>
                    </a:solidFill>
                  </a:tcPr>
                </a:tc>
                <a:tc>
                  <a:txBody>
                    <a:bodyPr/>
                    <a:lstStyle>
                      <a:lvl1pPr marL="0" algn="l" defTabSz="457200" rtl="0" eaLnBrk="1" latinLnBrk="0" hangingPunct="1">
                        <a:defRPr sz="1800" kern="1200">
                          <a:solidFill>
                            <a:schemeClr val="dk1"/>
                          </a:solidFill>
                          <a:latin typeface="Century Gothic" panose="020F0302020204030204"/>
                        </a:defRPr>
                      </a:lvl1pPr>
                      <a:lvl2pPr marL="457200" algn="l" defTabSz="457200" rtl="0" eaLnBrk="1" latinLnBrk="0" hangingPunct="1">
                        <a:defRPr sz="1800" kern="1200">
                          <a:solidFill>
                            <a:schemeClr val="dk1"/>
                          </a:solidFill>
                          <a:latin typeface="Century Gothic" panose="020F0302020204030204"/>
                        </a:defRPr>
                      </a:lvl2pPr>
                      <a:lvl3pPr marL="914400" algn="l" defTabSz="457200" rtl="0" eaLnBrk="1" latinLnBrk="0" hangingPunct="1">
                        <a:defRPr sz="1800" kern="1200">
                          <a:solidFill>
                            <a:schemeClr val="dk1"/>
                          </a:solidFill>
                          <a:latin typeface="Century Gothic" panose="020F0302020204030204"/>
                        </a:defRPr>
                      </a:lvl3pPr>
                      <a:lvl4pPr marL="1371600" algn="l" defTabSz="457200" rtl="0" eaLnBrk="1" latinLnBrk="0" hangingPunct="1">
                        <a:defRPr sz="1800" kern="1200">
                          <a:solidFill>
                            <a:schemeClr val="dk1"/>
                          </a:solidFill>
                          <a:latin typeface="Century Gothic" panose="020F0302020204030204"/>
                        </a:defRPr>
                      </a:lvl4pPr>
                      <a:lvl5pPr marL="1828800" algn="l" defTabSz="457200" rtl="0" eaLnBrk="1" latinLnBrk="0" hangingPunct="1">
                        <a:defRPr sz="1800" kern="1200">
                          <a:solidFill>
                            <a:schemeClr val="dk1"/>
                          </a:solidFill>
                          <a:latin typeface="Century Gothic" panose="020F0302020204030204"/>
                        </a:defRPr>
                      </a:lvl5pPr>
                      <a:lvl6pPr marL="2286000" algn="l" defTabSz="457200" rtl="0" eaLnBrk="1" latinLnBrk="0" hangingPunct="1">
                        <a:defRPr sz="1800" kern="1200">
                          <a:solidFill>
                            <a:schemeClr val="dk1"/>
                          </a:solidFill>
                          <a:latin typeface="Century Gothic" panose="020F0302020204030204"/>
                        </a:defRPr>
                      </a:lvl6pPr>
                      <a:lvl7pPr marL="2743200" algn="l" defTabSz="457200" rtl="0" eaLnBrk="1" latinLnBrk="0" hangingPunct="1">
                        <a:defRPr sz="1800" kern="1200">
                          <a:solidFill>
                            <a:schemeClr val="dk1"/>
                          </a:solidFill>
                          <a:latin typeface="Century Gothic" panose="020F0302020204030204"/>
                        </a:defRPr>
                      </a:lvl7pPr>
                      <a:lvl8pPr marL="3200400" algn="l" defTabSz="457200" rtl="0" eaLnBrk="1" latinLnBrk="0" hangingPunct="1">
                        <a:defRPr sz="1800" kern="1200">
                          <a:solidFill>
                            <a:schemeClr val="dk1"/>
                          </a:solidFill>
                          <a:latin typeface="Century Gothic" panose="020F0302020204030204"/>
                        </a:defRPr>
                      </a:lvl8pPr>
                      <a:lvl9pPr marL="3657600" algn="l" defTabSz="457200" rtl="0" eaLnBrk="1" latinLnBrk="0" hangingPunct="1">
                        <a:defRPr sz="1800" kern="1200">
                          <a:solidFill>
                            <a:schemeClr val="dk1"/>
                          </a:solidFill>
                          <a:latin typeface="Century Gothic" panose="020F0302020204030204"/>
                        </a:defRPr>
                      </a:lvl9p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Time consuming</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Less positive respond </a:t>
                      </a:r>
                    </a:p>
                    <a:p>
                      <a:pPr marL="0" indent="0">
                        <a:buFont typeface="Arial" panose="020B0604020202020204" pitchFamily="34" charset="0"/>
                        <a:buNone/>
                      </a:pPr>
                      <a:r>
                        <a:rPr lang="en-US" dirty="0"/>
                        <a:t> </a:t>
                      </a:r>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7903F">
                        <a:tint val="40000"/>
                      </a:srgbClr>
                    </a:solidFill>
                  </a:tcPr>
                </a:tc>
                <a:tc>
                  <a:txBody>
                    <a:bodyPr/>
                    <a:lstStyle>
                      <a:lvl1pPr marL="0" algn="l" defTabSz="457200" rtl="0" eaLnBrk="1" latinLnBrk="0" hangingPunct="1">
                        <a:defRPr sz="1800" kern="1200">
                          <a:solidFill>
                            <a:schemeClr val="dk1"/>
                          </a:solidFill>
                          <a:latin typeface="Century Gothic" panose="020F0302020204030204"/>
                        </a:defRPr>
                      </a:lvl1pPr>
                      <a:lvl2pPr marL="457200" algn="l" defTabSz="457200" rtl="0" eaLnBrk="1" latinLnBrk="0" hangingPunct="1">
                        <a:defRPr sz="1800" kern="1200">
                          <a:solidFill>
                            <a:schemeClr val="dk1"/>
                          </a:solidFill>
                          <a:latin typeface="Century Gothic" panose="020F0302020204030204"/>
                        </a:defRPr>
                      </a:lvl2pPr>
                      <a:lvl3pPr marL="914400" algn="l" defTabSz="457200" rtl="0" eaLnBrk="1" latinLnBrk="0" hangingPunct="1">
                        <a:defRPr sz="1800" kern="1200">
                          <a:solidFill>
                            <a:schemeClr val="dk1"/>
                          </a:solidFill>
                          <a:latin typeface="Century Gothic" panose="020F0302020204030204"/>
                        </a:defRPr>
                      </a:lvl3pPr>
                      <a:lvl4pPr marL="1371600" algn="l" defTabSz="457200" rtl="0" eaLnBrk="1" latinLnBrk="0" hangingPunct="1">
                        <a:defRPr sz="1800" kern="1200">
                          <a:solidFill>
                            <a:schemeClr val="dk1"/>
                          </a:solidFill>
                          <a:latin typeface="Century Gothic" panose="020F0302020204030204"/>
                        </a:defRPr>
                      </a:lvl4pPr>
                      <a:lvl5pPr marL="1828800" algn="l" defTabSz="457200" rtl="0" eaLnBrk="1" latinLnBrk="0" hangingPunct="1">
                        <a:defRPr sz="1800" kern="1200">
                          <a:solidFill>
                            <a:schemeClr val="dk1"/>
                          </a:solidFill>
                          <a:latin typeface="Century Gothic" panose="020F0302020204030204"/>
                        </a:defRPr>
                      </a:lvl5pPr>
                      <a:lvl6pPr marL="2286000" algn="l" defTabSz="457200" rtl="0" eaLnBrk="1" latinLnBrk="0" hangingPunct="1">
                        <a:defRPr sz="1800" kern="1200">
                          <a:solidFill>
                            <a:schemeClr val="dk1"/>
                          </a:solidFill>
                          <a:latin typeface="Century Gothic" panose="020F0302020204030204"/>
                        </a:defRPr>
                      </a:lvl6pPr>
                      <a:lvl7pPr marL="2743200" algn="l" defTabSz="457200" rtl="0" eaLnBrk="1" latinLnBrk="0" hangingPunct="1">
                        <a:defRPr sz="1800" kern="1200">
                          <a:solidFill>
                            <a:schemeClr val="dk1"/>
                          </a:solidFill>
                          <a:latin typeface="Century Gothic" panose="020F0302020204030204"/>
                        </a:defRPr>
                      </a:lvl7pPr>
                      <a:lvl8pPr marL="3200400" algn="l" defTabSz="457200" rtl="0" eaLnBrk="1" latinLnBrk="0" hangingPunct="1">
                        <a:defRPr sz="1800" kern="1200">
                          <a:solidFill>
                            <a:schemeClr val="dk1"/>
                          </a:solidFill>
                          <a:latin typeface="Century Gothic" panose="020F0302020204030204"/>
                        </a:defRPr>
                      </a:lvl8pPr>
                      <a:lvl9pPr marL="3657600" algn="l" defTabSz="457200" rtl="0" eaLnBrk="1" latinLnBrk="0" hangingPunct="1">
                        <a:defRPr sz="1800" kern="1200">
                          <a:solidFill>
                            <a:schemeClr val="dk1"/>
                          </a:solidFill>
                          <a:latin typeface="Century Gothic" panose="020F0302020204030204"/>
                        </a:defRPr>
                      </a:lvl9pPr>
                    </a:lstStyle>
                    <a:p>
                      <a:pPr marL="285750" indent="-285750">
                        <a:buFont typeface="Arial" panose="020B0604020202020204" pitchFamily="34" charset="0"/>
                        <a:buChar char="•"/>
                      </a:pPr>
                      <a:r>
                        <a:rPr lang="en-US" sz="1800" b="0" i="0" kern="1200" dirty="0">
                          <a:solidFill>
                            <a:schemeClr val="dk1"/>
                          </a:solidFill>
                          <a:effectLst/>
                          <a:latin typeface="Arial" panose="020B0604020202020204" pitchFamily="34" charset="0"/>
                          <a:ea typeface="+mn-ea"/>
                          <a:cs typeface="Arial" panose="020B0604020202020204" pitchFamily="34" charset="0"/>
                        </a:rPr>
                        <a:t>Reduced symptoms of poor mental and physical health.</a:t>
                      </a:r>
                    </a:p>
                    <a:p>
                      <a:pPr marL="285750" indent="-285750">
                        <a:buFont typeface="Arial" panose="020B0604020202020204" pitchFamily="34" charset="0"/>
                        <a:buChar char="•"/>
                      </a:pPr>
                      <a:r>
                        <a:rPr lang="en-US" sz="1800" b="0" i="0" kern="1200" dirty="0">
                          <a:solidFill>
                            <a:schemeClr val="dk1"/>
                          </a:solidFill>
                          <a:effectLst/>
                          <a:latin typeface="Arial" panose="020B0604020202020204" pitchFamily="34" charset="0"/>
                          <a:ea typeface="+mn-ea"/>
                          <a:cs typeface="Arial" panose="020B0604020202020204" pitchFamily="34" charset="0"/>
                        </a:rPr>
                        <a:t>Fewer injuries, less illness and lost time.</a:t>
                      </a:r>
                    </a:p>
                    <a:p>
                      <a:pPr marL="285750" indent="-285750">
                        <a:buFont typeface="Arial" panose="020B0604020202020204" pitchFamily="34" charset="0"/>
                        <a:buChar char="•"/>
                      </a:pPr>
                      <a:r>
                        <a:rPr lang="en-US" sz="1800" b="0" i="0" kern="1200" dirty="0">
                          <a:solidFill>
                            <a:schemeClr val="dk1"/>
                          </a:solidFill>
                          <a:effectLst/>
                          <a:latin typeface="Arial" panose="020B0604020202020204" pitchFamily="34" charset="0"/>
                          <a:ea typeface="+mn-ea"/>
                          <a:cs typeface="Arial" panose="020B0604020202020204" pitchFamily="34" charset="0"/>
                        </a:rPr>
                        <a:t>Reduced sick leave usage, absences and staff turnover.</a:t>
                      </a:r>
                    </a:p>
                    <a:p>
                      <a:pPr marL="285750" indent="-285750">
                        <a:buFont typeface="Arial" panose="020B0604020202020204" pitchFamily="34" charset="0"/>
                        <a:buChar char="•"/>
                      </a:pPr>
                      <a:r>
                        <a:rPr lang="en-US" sz="1800" b="0" i="0" kern="1200" dirty="0">
                          <a:solidFill>
                            <a:schemeClr val="dk1"/>
                          </a:solidFill>
                          <a:effectLst/>
                          <a:latin typeface="Arial" panose="020B0604020202020204" pitchFamily="34" charset="0"/>
                          <a:ea typeface="+mn-ea"/>
                          <a:cs typeface="Arial" panose="020B0604020202020204" pitchFamily="34" charset="0"/>
                        </a:rPr>
                        <a:t>Increased productivity.</a:t>
                      </a:r>
                    </a:p>
                    <a:p>
                      <a:endParaRPr lang="en-US" dirty="0"/>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7903F">
                        <a:tint val="40000"/>
                      </a:srgbClr>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8715173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2C9B9-9EA5-4F11-99FE-7B3FE0AC03A5}"/>
              </a:ext>
            </a:extLst>
          </p:cNvPr>
          <p:cNvSpPr>
            <a:spLocks noGrp="1"/>
          </p:cNvSpPr>
          <p:nvPr>
            <p:ph type="title"/>
          </p:nvPr>
        </p:nvSpPr>
        <p:spPr>
          <a:xfrm>
            <a:off x="919119" y="347082"/>
            <a:ext cx="10353762" cy="1257300"/>
          </a:xfrm>
        </p:spPr>
        <p:txBody>
          <a:bodyPr/>
          <a:lstStyle/>
          <a:p>
            <a:r>
              <a:rPr lang="en-GB" sz="6600" dirty="0">
                <a:latin typeface="Arial" panose="020B0604020202020204" pitchFamily="34" charset="0"/>
                <a:cs typeface="Arial" panose="020B0604020202020204" pitchFamily="34" charset="0"/>
              </a:rPr>
              <a:t>Conclusion</a:t>
            </a:r>
            <a:r>
              <a:rPr lang="en-GB" dirty="0"/>
              <a:t> </a:t>
            </a:r>
          </a:p>
        </p:txBody>
      </p:sp>
      <p:sp>
        <p:nvSpPr>
          <p:cNvPr id="3" name="TextBox 2">
            <a:extLst>
              <a:ext uri="{FF2B5EF4-FFF2-40B4-BE49-F238E27FC236}">
                <a16:creationId xmlns:a16="http://schemas.microsoft.com/office/drawing/2014/main" id="{1A0717F5-EFEA-4DA2-804F-910640606297}"/>
              </a:ext>
            </a:extLst>
          </p:cNvPr>
          <p:cNvSpPr txBox="1"/>
          <p:nvPr/>
        </p:nvSpPr>
        <p:spPr>
          <a:xfrm>
            <a:off x="356064" y="1679026"/>
            <a:ext cx="10916817" cy="4416594"/>
          </a:xfrm>
          <a:prstGeom prst="rect">
            <a:avLst/>
          </a:prstGeom>
          <a:noFill/>
        </p:spPr>
        <p:txBody>
          <a:bodyPr wrap="square" rtlCol="0">
            <a:spAutoFit/>
          </a:bodyPr>
          <a:lstStyle/>
          <a:p>
            <a:pPr algn="just">
              <a:lnSpc>
                <a:spcPct val="150000"/>
              </a:lnSpc>
              <a:spcAft>
                <a:spcPts val="800"/>
              </a:spcAft>
            </a:pPr>
            <a:r>
              <a:rPr lang="en-US" sz="1800" dirty="0">
                <a:latin typeface="Arial" panose="020B0604020202020204" pitchFamily="34" charset="0"/>
                <a:ea typeface="Calibri" panose="020F0502020204030204" pitchFamily="34" charset="0"/>
                <a:cs typeface="Arial" panose="020B0604020202020204" pitchFamily="34" charset="0"/>
              </a:rPr>
              <a:t> </a:t>
            </a:r>
            <a:r>
              <a:rPr lang="en-US" dirty="0">
                <a:latin typeface="Arial" panose="020B0604020202020204" pitchFamily="34" charset="0"/>
                <a:ea typeface="Calibri" panose="020F0502020204030204" pitchFamily="34" charset="0"/>
                <a:cs typeface="Arial" panose="020B0604020202020204" pitchFamily="34" charset="0"/>
              </a:rPr>
              <a:t>W</a:t>
            </a:r>
            <a:r>
              <a:rPr lang="en-US" sz="1800" dirty="0">
                <a:latin typeface="Arial" panose="020B0604020202020204" pitchFamily="34" charset="0"/>
                <a:ea typeface="Calibri" panose="020F0502020204030204" pitchFamily="34" charset="0"/>
                <a:cs typeface="Arial" panose="020B0604020202020204" pitchFamily="34" charset="0"/>
              </a:rPr>
              <a:t>orkers in the United Kingdom are in great demand. Statistics show that employees are under a lot of stress because of their jobs.  As a result of financial strain, some of the tension is felt. When scheduling and working long hours, there is additional stress. </a:t>
            </a:r>
          </a:p>
          <a:p>
            <a:pPr algn="just">
              <a:lnSpc>
                <a:spcPct val="150000"/>
              </a:lnSpc>
              <a:spcAft>
                <a:spcPts val="800"/>
              </a:spcAft>
            </a:pPr>
            <a:endParaRPr lang="en-US" sz="1800"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US" sz="1800" dirty="0">
                <a:latin typeface="Arial" panose="020B0604020202020204" pitchFamily="34" charset="0"/>
                <a:ea typeface="Calibri" panose="020F0502020204030204" pitchFamily="34" charset="0"/>
                <a:cs typeface="Arial" panose="020B0604020202020204" pitchFamily="34" charset="0"/>
              </a:rPr>
              <a:t>Anxiety has an impact on businesses because employees are absent, which reduces productivity. With Brexit and the covid-19 epidemic putting strain on the United Kingdom's external environment, the Pestle Analysis shows several factors because of this, a workplace is an excellent place for people to work in. To improve stress at work, several companies have implemented a psychological department. "The stress levels of employees can be reduced by implementing better rules that promote their well-being.</a:t>
            </a:r>
          </a:p>
          <a:p>
            <a:endParaRPr lang="en-GB" dirty="0"/>
          </a:p>
        </p:txBody>
      </p:sp>
    </p:spTree>
    <p:extLst>
      <p:ext uri="{BB962C8B-B14F-4D97-AF65-F5344CB8AC3E}">
        <p14:creationId xmlns:p14="http://schemas.microsoft.com/office/powerpoint/2010/main" val="36970517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74719-1945-4806-8E5E-73B4535A9021}"/>
              </a:ext>
            </a:extLst>
          </p:cNvPr>
          <p:cNvSpPr>
            <a:spLocks noGrp="1"/>
          </p:cNvSpPr>
          <p:nvPr>
            <p:ph type="title"/>
          </p:nvPr>
        </p:nvSpPr>
        <p:spPr>
          <a:xfrm>
            <a:off x="752783" y="176458"/>
            <a:ext cx="10353762" cy="1257300"/>
          </a:xfrm>
        </p:spPr>
        <p:txBody>
          <a:bodyPr/>
          <a:lstStyle/>
          <a:p>
            <a:r>
              <a:rPr lang="en-GB" dirty="0"/>
              <a:t>References </a:t>
            </a:r>
          </a:p>
        </p:txBody>
      </p:sp>
      <p:sp>
        <p:nvSpPr>
          <p:cNvPr id="4" name="Rectangle 2">
            <a:extLst>
              <a:ext uri="{FF2B5EF4-FFF2-40B4-BE49-F238E27FC236}">
                <a16:creationId xmlns:a16="http://schemas.microsoft.com/office/drawing/2014/main" id="{9E692656-92E9-486E-88FC-E9DB04CE7CD4}"/>
              </a:ext>
            </a:extLst>
          </p:cNvPr>
          <p:cNvSpPr>
            <a:spLocks noGrp="1" noChangeArrowheads="1"/>
          </p:cNvSpPr>
          <p:nvPr>
            <p:ph idx="1"/>
          </p:nvPr>
        </p:nvSpPr>
        <p:spPr bwMode="auto">
          <a:xfrm>
            <a:off x="67056" y="1495044"/>
            <a:ext cx="12124944" cy="50167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0" i="0" u="none" strike="noStrike" cap="none" normalizeH="0" baseline="0" dirty="0" err="1">
                <a:ln>
                  <a:noFill/>
                </a:ln>
                <a:solidFill>
                  <a:schemeClr val="tx1"/>
                </a:solidFill>
                <a:effectLst/>
                <a:ea typeface="Calibri" panose="020F0502020204030204" pitchFamily="34" charset="0"/>
                <a:cs typeface="Arial" panose="020B0604020202020204" pitchFamily="34" charset="0"/>
              </a:rPr>
              <a:t>Amoako</a:t>
            </a: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E. G. O. E. A. a. D., 2017. The effect of occupational stress on job performance at </a:t>
            </a:r>
            <a:r>
              <a:rPr kumimoji="0" lang="en-US" sz="1600" b="0" i="0" u="none" strike="noStrike" cap="none" normalizeH="0" baseline="0" dirty="0" err="1">
                <a:ln>
                  <a:noFill/>
                </a:ln>
                <a:solidFill>
                  <a:schemeClr val="tx1"/>
                </a:solidFill>
                <a:effectLst/>
                <a:ea typeface="Calibri" panose="020F0502020204030204" pitchFamily="34" charset="0"/>
                <a:cs typeface="Arial" panose="020B0604020202020204" pitchFamily="34" charset="0"/>
              </a:rPr>
              <a:t>Aspet</a:t>
            </a: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A. company limited. </a:t>
            </a:r>
            <a:r>
              <a:rPr kumimoji="0" lang="en-US" sz="1600" b="0" i="1" u="none" strike="noStrike" cap="none" normalizeH="0" baseline="0" dirty="0">
                <a:ln>
                  <a:noFill/>
                </a:ln>
                <a:solidFill>
                  <a:schemeClr val="tx1"/>
                </a:solidFill>
                <a:effectLst/>
                <a:ea typeface="Calibri" panose="020F0502020204030204" pitchFamily="34" charset="0"/>
                <a:cs typeface="Arial" panose="020B0604020202020204" pitchFamily="34" charset="0"/>
              </a:rPr>
              <a:t>Global Journal of Arts Humanities and Social Sciences, </a:t>
            </a: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5(8), pp. 1-17.</a:t>
            </a:r>
            <a:endParaRPr kumimoji="0" 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Banerjee, S. a. M., 2016. Determining the antecedents of job stress and their Impact on job performance: A study among faculty members. </a:t>
            </a:r>
            <a:r>
              <a:rPr kumimoji="0" lang="en-US" sz="1600" b="0" i="1" u="none" strike="noStrike" cap="none" normalizeH="0" baseline="0" dirty="0">
                <a:ln>
                  <a:noFill/>
                </a:ln>
                <a:solidFill>
                  <a:schemeClr val="tx1"/>
                </a:solidFill>
                <a:effectLst/>
                <a:ea typeface="Calibri" panose="020F0502020204030204" pitchFamily="34" charset="0"/>
                <a:cs typeface="Arial" panose="020B0604020202020204" pitchFamily="34" charset="0"/>
              </a:rPr>
              <a:t>IUP Journal of Organizational Behavior, </a:t>
            </a: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15(2), p. 7.</a:t>
            </a:r>
            <a:endParaRPr kumimoji="0" 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Benjamin, O. a. N., 2012. The Illegal as Normative: Employment Practices of Cleaning. </a:t>
            </a:r>
            <a:r>
              <a:rPr kumimoji="0" lang="en-US" sz="1600" b="0" i="1" u="none" strike="noStrike" cap="none" normalizeH="0" baseline="0" dirty="0">
                <a:ln>
                  <a:noFill/>
                </a:ln>
                <a:solidFill>
                  <a:schemeClr val="tx1"/>
                </a:solidFill>
                <a:effectLst/>
                <a:ea typeface="Calibri" panose="020F0502020204030204" pitchFamily="34" charset="0"/>
                <a:cs typeface="Arial" panose="020B0604020202020204" pitchFamily="34" charset="0"/>
              </a:rPr>
              <a:t>Fundamentals of organizational behavior: An applied perspective, </a:t>
            </a: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3(1), pp. 7-10.</a:t>
            </a:r>
            <a:endParaRPr kumimoji="0" 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0" i="0" u="none" strike="noStrike" cap="none" normalizeH="0" baseline="0" dirty="0" err="1">
                <a:ln>
                  <a:noFill/>
                </a:ln>
                <a:solidFill>
                  <a:schemeClr val="tx1"/>
                </a:solidFill>
                <a:effectLst/>
                <a:ea typeface="Calibri" panose="020F0502020204030204" pitchFamily="34" charset="0"/>
                <a:cs typeface="Arial" panose="020B0604020202020204" pitchFamily="34" charset="0"/>
              </a:rPr>
              <a:t>Gandrasula</a:t>
            </a: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A. M. H. a. Y., 2020. RETIREMENT PERCEPTION: THE IMPACT ON WORK STRESS, WORK MOTIVATION, AND EMPLOYEE PERFORMANCE (A STUDY IN THE SCOPE OF HASANUDDIN UNIVERSITY. </a:t>
            </a:r>
            <a:r>
              <a:rPr kumimoji="0" lang="en-US" sz="1600" b="0" i="1" u="none" strike="noStrike" cap="none" normalizeH="0" baseline="0" dirty="0" err="1">
                <a:ln>
                  <a:noFill/>
                </a:ln>
                <a:solidFill>
                  <a:schemeClr val="tx1"/>
                </a:solidFill>
                <a:effectLst/>
                <a:ea typeface="Calibri" panose="020F0502020204030204" pitchFamily="34" charset="0"/>
                <a:cs typeface="Arial" panose="020B0604020202020204" pitchFamily="34" charset="0"/>
              </a:rPr>
              <a:t>Hasanuddin</a:t>
            </a:r>
            <a:r>
              <a:rPr kumimoji="0" lang="en-US" sz="1600" b="0" i="1" u="none" strike="noStrike" cap="none" normalizeH="0" baseline="0" dirty="0">
                <a:ln>
                  <a:noFill/>
                </a:ln>
                <a:solidFill>
                  <a:schemeClr val="tx1"/>
                </a:solidFill>
                <a:effectLst/>
                <a:ea typeface="Calibri" panose="020F0502020204030204" pitchFamily="34" charset="0"/>
                <a:cs typeface="Arial" panose="020B0604020202020204" pitchFamily="34" charset="0"/>
              </a:rPr>
              <a:t> Journal of Applied Business and Entrepreneurship, </a:t>
            </a: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3(3), pp. 102-110.</a:t>
            </a:r>
            <a:endParaRPr kumimoji="0" 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0" i="0" u="none" strike="noStrike" cap="none" normalizeH="0" baseline="0" dirty="0" err="1">
                <a:ln>
                  <a:noFill/>
                </a:ln>
                <a:solidFill>
                  <a:schemeClr val="tx1"/>
                </a:solidFill>
                <a:effectLst/>
                <a:ea typeface="Calibri" panose="020F0502020204030204" pitchFamily="34" charset="0"/>
                <a:cs typeface="Arial" panose="020B0604020202020204" pitchFamily="34" charset="0"/>
              </a:rPr>
              <a:t>Hassard</a:t>
            </a: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J. T. K. V., 2020. The cost of work-related stress to society: A systematic review. </a:t>
            </a:r>
            <a:r>
              <a:rPr kumimoji="0" lang="en-US" sz="1600" b="0" i="1" u="none" strike="noStrike" cap="none" normalizeH="0" baseline="0" dirty="0">
                <a:ln>
                  <a:noFill/>
                </a:ln>
                <a:solidFill>
                  <a:schemeClr val="tx1"/>
                </a:solidFill>
                <a:effectLst/>
                <a:ea typeface="Calibri" panose="020F0502020204030204" pitchFamily="34" charset="0"/>
                <a:cs typeface="Arial" panose="020B0604020202020204" pitchFamily="34" charset="0"/>
              </a:rPr>
              <a:t>Journal of occupational health psychology, </a:t>
            </a: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23(1), p. 1.</a:t>
            </a:r>
            <a:endParaRPr kumimoji="0" 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0" i="0" u="none" strike="noStrike" cap="none" normalizeH="0" baseline="0" dirty="0" err="1">
                <a:ln>
                  <a:noFill/>
                </a:ln>
                <a:solidFill>
                  <a:schemeClr val="tx1"/>
                </a:solidFill>
                <a:effectLst/>
                <a:ea typeface="Calibri" panose="020F0502020204030204" pitchFamily="34" charset="0"/>
                <a:cs typeface="Arial" panose="020B0604020202020204" pitchFamily="34" charset="0"/>
              </a:rPr>
              <a:t>Hussain</a:t>
            </a: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Z. a. S., 2013. A study of consumer attitudes and behavior towards sustainability in Bradford, UK: an economical and environmentally sustainable opportunity. </a:t>
            </a:r>
            <a:r>
              <a:rPr kumimoji="0" lang="en-US" sz="1600" b="0" i="1" u="none" strike="noStrike" cap="none" normalizeH="0" baseline="0" dirty="0">
                <a:ln>
                  <a:noFill/>
                </a:ln>
                <a:solidFill>
                  <a:schemeClr val="tx1"/>
                </a:solidFill>
                <a:effectLst/>
                <a:ea typeface="Calibri" panose="020F0502020204030204" pitchFamily="34" charset="0"/>
                <a:cs typeface="Arial" panose="020B0604020202020204" pitchFamily="34" charset="0"/>
              </a:rPr>
              <a:t>Journal of Corporate Sustainability, </a:t>
            </a: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11(2), pp. 115-156.</a:t>
            </a:r>
            <a:endParaRPr kumimoji="0" 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Jacobs, S. H. K. A. D. J. S. a. O., 2014. Workplace stress in community pharmacies in England: associations with individual, organizational and job characteristics. </a:t>
            </a:r>
            <a:r>
              <a:rPr kumimoji="0" lang="en-US" sz="1600" b="0" i="1" u="none" strike="noStrike" cap="none" normalizeH="0" baseline="0" dirty="0">
                <a:ln>
                  <a:noFill/>
                </a:ln>
                <a:solidFill>
                  <a:schemeClr val="tx1"/>
                </a:solidFill>
                <a:effectLst/>
                <a:ea typeface="Calibri" panose="020F0502020204030204" pitchFamily="34" charset="0"/>
                <a:cs typeface="Arial" panose="020B0604020202020204" pitchFamily="34" charset="0"/>
              </a:rPr>
              <a:t>Journal of health services research &amp; policy, </a:t>
            </a: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19(1), pp. 27-33.</a:t>
            </a:r>
            <a:endParaRPr kumimoji="0" 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0" i="0" u="none" strike="noStrike" cap="none" normalizeH="0" baseline="0" dirty="0" err="1">
                <a:ln>
                  <a:noFill/>
                </a:ln>
                <a:solidFill>
                  <a:schemeClr val="tx1"/>
                </a:solidFill>
                <a:effectLst/>
                <a:ea typeface="Calibri" panose="020F0502020204030204" pitchFamily="34" charset="0"/>
                <a:cs typeface="Arial" panose="020B0604020202020204" pitchFamily="34" charset="0"/>
              </a:rPr>
              <a:t>Khamisa</a:t>
            </a: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N. O. B. P. K. a. I., 2015. Work-related stress, burnout, job satisfaction, and general health of nurses. </a:t>
            </a:r>
            <a:r>
              <a:rPr kumimoji="0" lang="en-US" sz="1600" b="0" i="1" u="none" strike="noStrike" cap="none" normalizeH="0" baseline="0" dirty="0">
                <a:ln>
                  <a:noFill/>
                </a:ln>
                <a:solidFill>
                  <a:schemeClr val="tx1"/>
                </a:solidFill>
                <a:effectLst/>
                <a:ea typeface="Calibri" panose="020F0502020204030204" pitchFamily="34" charset="0"/>
                <a:cs typeface="Arial" panose="020B0604020202020204" pitchFamily="34" charset="0"/>
              </a:rPr>
              <a:t>International journal of environmental research and public health, </a:t>
            </a: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12(1), pp. 652-666.</a:t>
            </a:r>
            <a:endParaRPr kumimoji="0" 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Mahajan, 2012. The occupational stress and risk of it among the employees. </a:t>
            </a:r>
            <a:r>
              <a:rPr kumimoji="0" lang="en-US" sz="1600" b="0" i="1" u="none" strike="noStrike" cap="none" normalizeH="0" baseline="0" dirty="0">
                <a:ln>
                  <a:noFill/>
                </a:ln>
                <a:solidFill>
                  <a:schemeClr val="tx1"/>
                </a:solidFill>
                <a:effectLst/>
                <a:ea typeface="Calibri" panose="020F0502020204030204" pitchFamily="34" charset="0"/>
                <a:cs typeface="Arial" panose="020B0604020202020204" pitchFamily="34" charset="0"/>
              </a:rPr>
              <a:t>Journal of Organizational behavior, </a:t>
            </a: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15(6), pp. 23-32.</a:t>
            </a:r>
            <a:endParaRPr kumimoji="0" 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Thomson, K. T. C. a. H., 2013. Mindfulness training and reductions in teacher stress and burnout: Results from two randomized, waitlist-control fields. </a:t>
            </a:r>
            <a:r>
              <a:rPr kumimoji="0" lang="en-US" sz="1600" b="0" i="1" u="none" strike="noStrike" cap="none" normalizeH="0" baseline="0" dirty="0">
                <a:ln>
                  <a:noFill/>
                </a:ln>
                <a:solidFill>
                  <a:schemeClr val="tx1"/>
                </a:solidFill>
                <a:effectLst/>
                <a:ea typeface="Calibri" panose="020F0502020204030204" pitchFamily="34" charset="0"/>
                <a:cs typeface="Arial" panose="020B0604020202020204" pitchFamily="34" charset="0"/>
              </a:rPr>
              <a:t>Journal of educational psychology, </a:t>
            </a:r>
            <a:r>
              <a:rPr kumimoji="0" lang="en-US" sz="1600" b="0" i="0" u="none" strike="noStrike" cap="none" normalizeH="0" baseline="0" dirty="0">
                <a:ln>
                  <a:noFill/>
                </a:ln>
                <a:solidFill>
                  <a:schemeClr val="tx1"/>
                </a:solidFill>
                <a:effectLst/>
                <a:ea typeface="Calibri" panose="020F0502020204030204" pitchFamily="34" charset="0"/>
                <a:cs typeface="Arial" panose="020B0604020202020204" pitchFamily="34" charset="0"/>
              </a:rPr>
              <a:t>15(6), p. 787.</a:t>
            </a:r>
            <a:endParaRPr kumimoji="0" lang="en-US" sz="16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29836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Arial Nova">
      <a:majorFont>
        <a:latin typeface="Arial Nova Light"/>
        <a:ea typeface=""/>
        <a:cs typeface=""/>
      </a:majorFont>
      <a:minorFont>
        <a:latin typeface="Arial Nova"/>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30CB38EC-895A-4F8F-8F75-E263501ABB5A}">
  <ds:schemaRefs>
    <ds:schemaRef ds:uri="http://schemas.microsoft.com/sharepoint/v3/contenttype/forms"/>
  </ds:schemaRefs>
</ds:datastoreItem>
</file>

<file path=customXml/itemProps2.xml><?xml version="1.0" encoding="utf-8"?>
<ds:datastoreItem xmlns:ds="http://schemas.openxmlformats.org/officeDocument/2006/customXml" ds:itemID="{5560E646-30AD-4BA0-97EA-A7A07DF5499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7E70FC5-1855-47AB-8CE1-CB3C873A8988}">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{EE821341-2CF8-43DA-8382-1830804303AB}tf11665031_win32</Template>
  <TotalTime>469</TotalTime>
  <Words>2047</Words>
  <Application>Microsoft Office PowerPoint</Application>
  <PresentationFormat>Widescreen</PresentationFormat>
  <Paragraphs>119</Paragraphs>
  <Slides>13</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Arial Nova</vt:lpstr>
      <vt:lpstr>Arial Nova Light</vt:lpstr>
      <vt:lpstr>Calibri</vt:lpstr>
      <vt:lpstr>Century Gothic</vt:lpstr>
      <vt:lpstr>Wingdings 2</vt:lpstr>
      <vt:lpstr>SlateVTI</vt:lpstr>
      <vt:lpstr>Work-Related Stress (UK)</vt:lpstr>
      <vt:lpstr>Introduction</vt:lpstr>
      <vt:lpstr>Nature and impact problems on employees and their organisations. </vt:lpstr>
      <vt:lpstr>Causes and effects of work related stress</vt:lpstr>
      <vt:lpstr>PowerPoint Presentation</vt:lpstr>
      <vt:lpstr>Effects of work related stress</vt:lpstr>
      <vt:lpstr>PESTLE Analysis </vt:lpstr>
      <vt:lpstr>PESTLE Analysis </vt:lpstr>
      <vt:lpstr>PESTLE Analysis </vt:lpstr>
      <vt:lpstr>The solution to work-related stress</vt:lpstr>
      <vt:lpstr>PMI analysis</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Work-Related Stress (UK)</dc:title>
  <dc:creator>maryam bibi</dc:creator>
  <cp:lastModifiedBy>maryam bibi</cp:lastModifiedBy>
  <cp:revision>1</cp:revision>
  <dcterms:created xsi:type="dcterms:W3CDTF">2021-11-13T15:52:19Z</dcterms:created>
  <dcterms:modified xsi:type="dcterms:W3CDTF">2021-11-15T20:33:31Z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