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1</a:t>
            </a:fld>
            <a:endParaRPr lang="en-US" smtClean="0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 smtClean="0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 smtClean="0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9</a:t>
            </a:fld>
            <a:endParaRPr lang="en-US" smtClean="0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10</a:t>
            </a:fld>
            <a:endParaRPr lang="en-US" smtClean="0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12</a:t>
            </a:fld>
            <a:endParaRPr lang="en-US" smtClean="0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49F5BFC-2ABA-4DD1-A855-1554830E3B27}" type="slidenum">
              <a:rPr lang="en-US" smtClean="0">
                <a:latin typeface="Arial" charset="0"/>
              </a:rPr>
              <a:pPr eaLnBrk="1" hangingPunct="1"/>
              <a:t>13</a:t>
            </a:fld>
            <a:endParaRPr lang="en-US" smtClean="0">
              <a:latin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00773C8B-42C9-4AED-A29D-6A68516AA715}" type="slidenum">
              <a:rPr lang="en-US" smtClean="0">
                <a:latin typeface="Arial" charset="0"/>
              </a:rPr>
              <a:pPr eaLnBrk="1" hangingPunct="1"/>
              <a:t>14</a:t>
            </a:fld>
            <a:endParaRPr lang="en-US" smtClean="0">
              <a:latin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 smtClean="0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FF78F85-9A1E-46F0-9084-E86CEA21FADF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 smtClean="0">
              <a:latin typeface="Arial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17</a:t>
            </a:fld>
            <a:endParaRPr lang="en-US" smtClean="0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19</a:t>
            </a:fld>
            <a:endParaRPr lang="en-US" smtClean="0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 smtClean="0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 smtClean="0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 smtClean="0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23</a:t>
            </a:fld>
            <a:endParaRPr lang="en-US" smtClean="0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217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999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72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853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191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913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08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098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99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02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80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05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CAD77-17F4-4EA7-8AEE-822D0B66032E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700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3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196975"/>
            <a:ext cx="7721600" cy="1944688"/>
          </a:xfrm>
        </p:spPr>
        <p:txBody>
          <a:bodyPr/>
          <a:lstStyle/>
          <a:p>
            <a:pPr eaLnBrk="1" hangingPunct="1">
              <a:defRPr/>
            </a:pPr>
            <a:r>
              <a:rPr lang="en-US" b="1" smtClean="0">
                <a:latin typeface="Times New Roman" pitchFamily="18" charset="0"/>
                <a:ea typeface="+mj-ea"/>
                <a:cs typeface="+mj-cs"/>
              </a:rPr>
              <a:t>GOAL SETTING WITHIN SPORT TEAMS</a:t>
            </a:r>
            <a:endParaRPr lang="en-US" smtClean="0"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3716338"/>
            <a:ext cx="6400800" cy="17716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latin typeface="Times New Roman" pitchFamily="18" charset="0"/>
                <a:ea typeface="MS PGothic" pitchFamily="34" charset="-128"/>
              </a:rPr>
              <a:t>Introduction to Sport Psychology</a:t>
            </a:r>
          </a:p>
          <a:p>
            <a:pPr eaLnBrk="1" hangingPunct="1">
              <a:defRPr/>
            </a:pPr>
            <a:r>
              <a:rPr lang="en-GB" dirty="0" smtClean="0"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42200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The Purpose of Goal Setting?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2800" smtClean="0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 smtClean="0">
                <a:ea typeface="+mn-ea"/>
                <a:cs typeface="+mn-cs"/>
              </a:rPr>
              <a:t>	The purpose of goals is to focus the attention. 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endParaRPr lang="en-US" sz="2400" b="1" smtClean="0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 smtClean="0">
                <a:ea typeface="+mn-ea"/>
                <a:cs typeface="+mn-cs"/>
              </a:rPr>
              <a:t>	Vision expands to horizons; the greater the vision, the greater the goal that will be achieved...</a:t>
            </a:r>
            <a:endParaRPr lang="en-US" sz="280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+mj-ea"/>
                <a:cs typeface="+mj-cs"/>
              </a:rPr>
              <a:t>What does Goal Setting do?</a:t>
            </a:r>
            <a:endParaRPr lang="en-US" smtClean="0">
              <a:ea typeface="+mj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smtClean="0">
                <a:ea typeface="+mn-ea"/>
                <a:cs typeface="+mn-cs"/>
              </a:rPr>
              <a:t>Locke </a:t>
            </a:r>
            <a:r>
              <a:rPr lang="en-US" sz="2400" b="1" i="1" smtClean="0">
                <a:ea typeface="+mn-ea"/>
                <a:cs typeface="+mn-cs"/>
              </a:rPr>
              <a:t>et al</a:t>
            </a:r>
            <a:r>
              <a:rPr lang="en-US" sz="2400" b="1" smtClean="0"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 smtClean="0">
              <a:ea typeface="+mn-ea"/>
              <a:cs typeface="+mn-cs"/>
            </a:endParaRP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Focuses attention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Directs effort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Mobilises effort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Increases persistence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Motivates strategy development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Extra role behaviour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Morale building communication</a:t>
            </a:r>
            <a:endParaRPr lang="en-US" smtClean="0"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MS PGothic" pitchFamily="34" charset="-128"/>
              </a:rPr>
              <a:t>Process Goals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268413"/>
            <a:ext cx="8229600" cy="4495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800" dirty="0" smtClean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sz="2800" dirty="0" smtClean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sz="2800" i="1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Process</a:t>
            </a:r>
            <a:r>
              <a:rPr 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goals which refer to the methods and strategies designed to help achieve skill mastery (e.g. elbow down and wrist firm during backhand in tennis).  </a:t>
            </a:r>
          </a:p>
          <a:p>
            <a:pPr eaLnBrk="1" hangingPunct="1">
              <a:defRPr/>
            </a:pPr>
            <a:r>
              <a:rPr 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 </a:t>
            </a:r>
            <a:r>
              <a:rPr lang="ja-JP" alt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“</a:t>
            </a:r>
            <a:r>
              <a:rPr lang="en-GB" altLang="ja-JP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doing of performance</a:t>
            </a:r>
            <a:r>
              <a:rPr lang="ja-JP" alt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”</a:t>
            </a:r>
            <a:r>
              <a:rPr lang="en-GB" altLang="ja-JP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. </a:t>
            </a:r>
          </a:p>
          <a:p>
            <a:pPr eaLnBrk="1" hangingPunct="1">
              <a:defRPr/>
            </a:pPr>
            <a:r>
              <a:rPr 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or performance goal is not achieved. </a:t>
            </a:r>
          </a:p>
          <a:p>
            <a:pPr eaLnBrk="1" hangingPunct="1">
              <a:defRPr/>
            </a:pPr>
            <a:r>
              <a:rPr lang="en-GB" sz="2800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Fully under control of performer.  </a:t>
            </a:r>
          </a:p>
          <a:p>
            <a:pPr eaLnBrk="1" hangingPunct="1">
              <a:defRPr/>
            </a:pPr>
            <a:r>
              <a:rPr lang="en-GB" sz="2800" b="1" i="1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What process goals could you focus on?</a:t>
            </a:r>
          </a:p>
          <a:p>
            <a:pPr eaLnBrk="1" hangingPunct="1">
              <a:defRPr/>
            </a:pPr>
            <a:endParaRPr lang="en-US" sz="2800" b="1" i="1" dirty="0" smtClean="0">
              <a:solidFill>
                <a:schemeClr val="bg2"/>
              </a:solidFill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MS PGothic" pitchFamily="34" charset="-128"/>
              </a:rPr>
              <a:t>Performance Goals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 smtClean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 smtClean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Performance</a:t>
            </a:r>
            <a:r>
              <a:rPr lang="en-GB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also under control of performer.  </a:t>
            </a:r>
          </a:p>
          <a:p>
            <a:pPr eaLnBrk="1" hangingPunct="1">
              <a:defRPr/>
            </a:pPr>
            <a:r>
              <a:rPr lang="en-GB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goals refer to reaching a relative standard </a:t>
            </a:r>
            <a:r>
              <a:rPr lang="en-GB" dirty="0" smtClean="0">
                <a:solidFill>
                  <a:srgbClr val="99FF66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a personal best, completing a certain time, distance, speed).</a:t>
            </a:r>
            <a:r>
              <a:rPr lang="en-GB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r>
              <a:rPr lang="en-GB" dirty="0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goal is not achieved.</a:t>
            </a:r>
          </a:p>
          <a:p>
            <a:pPr eaLnBrk="1" hangingPunct="1">
              <a:defRPr/>
            </a:pPr>
            <a:endParaRPr lang="en-US" dirty="0" smtClean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mtClean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smtClean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smtClean="0">
                <a:solidFill>
                  <a:srgbClr val="FFFF66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 smtClean="0">
                <a:solidFill>
                  <a:srgbClr val="FFFF66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:</a:t>
            </a:r>
            <a:r>
              <a:rPr lang="en-GB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  Desired result of an event.  Performance is compared to an absolute standard </a:t>
            </a:r>
            <a:r>
              <a:rPr lang="en-GB" smtClean="0">
                <a:solidFill>
                  <a:srgbClr val="CC3399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smtClean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performer.</a:t>
            </a:r>
          </a:p>
          <a:p>
            <a:pPr eaLnBrk="1" hangingPunct="1">
              <a:defRPr/>
            </a:pPr>
            <a:endParaRPr lang="en-US" smtClean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ea typeface="MS PGothic" pitchFamily="34" charset="-128"/>
              </a:rPr>
              <a:t>Task: (from Gordon, 2009)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 dirty="0" smtClean="0">
                <a:ea typeface="ＭＳ Ｐゴシック" charset="0"/>
              </a:rPr>
              <a:t>Come up with performance, process and outcome goals which meet the needs of the athlete.</a:t>
            </a:r>
          </a:p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en-US" dirty="0" smtClean="0">
                <a:ea typeface="ＭＳ Ｐゴシック" charset="0"/>
              </a:rPr>
              <a:t>For each goal, justify its inclusion.</a:t>
            </a:r>
          </a:p>
          <a:p>
            <a:pPr marL="514350" indent="-514350">
              <a:buFont typeface="Wingdings" charset="0"/>
              <a:buAutoNum type="arabicPeriod"/>
              <a:defRPr/>
            </a:pPr>
            <a:r>
              <a:rPr lang="en-US" sz="2000" dirty="0" smtClean="0">
                <a:ea typeface="ＭＳ Ｐゴシック" charset="0"/>
              </a:rPr>
              <a:t>An 800m runner (junior) who wishes to race at the </a:t>
            </a:r>
            <a:r>
              <a:rPr lang="en-US" sz="2000" dirty="0">
                <a:ea typeface="ＭＳ Ｐゴシック" charset="0"/>
              </a:rPr>
              <a:t>N</a:t>
            </a:r>
            <a:r>
              <a:rPr lang="en-US" sz="2000" dirty="0" smtClean="0">
                <a:ea typeface="ＭＳ Ｐゴシック" charset="0"/>
              </a:rPr>
              <a:t>ational Championships. She currently has a PB of 2min:14 seconds, with an entry time of 2min: 10 seconds being required. </a:t>
            </a:r>
          </a:p>
          <a:p>
            <a:pPr marL="514350" indent="-514350">
              <a:buFont typeface="Wingdings" charset="0"/>
              <a:buAutoNum type="arabicPeriod"/>
              <a:defRPr/>
            </a:pPr>
            <a:r>
              <a:rPr lang="en-US" sz="2000" dirty="0" smtClean="0">
                <a:ea typeface="ＭＳ Ｐゴシック" charset="0"/>
              </a:rPr>
              <a:t>A developing striker in a football team who consistently under performs.</a:t>
            </a:r>
          </a:p>
          <a:p>
            <a:pPr>
              <a:buFont typeface="Wingdings" charset="0"/>
              <a:buBlip>
                <a:blip r:embed="rId2"/>
              </a:buBlip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54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ea typeface="+mj-ea"/>
                <a:cs typeface="+mj-cs"/>
              </a:rPr>
              <a:t>Goal Setting Principles</a:t>
            </a:r>
            <a:endParaRPr lang="en-US" dirty="0" smtClean="0">
              <a:ea typeface="+mj-ea"/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29600" cy="4530725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smtClean="0">
                <a:ea typeface="MS PGothic" pitchFamily="34" charset="-128"/>
              </a:rPr>
              <a:t>Locke, Shaw, Saari, &amp; Latham (1981)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Specific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Measurable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Adjustable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Realistic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Time-based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Exciting</a:t>
            </a:r>
          </a:p>
          <a:p>
            <a:pPr algn="ctr" eaLnBrk="1" hangingPunct="1">
              <a:defRPr/>
            </a:pPr>
            <a:r>
              <a:rPr lang="en-US" sz="2400" b="1" smtClean="0">
                <a:ea typeface="MS PGothic" pitchFamily="34" charset="-128"/>
              </a:rPr>
              <a:t>Recordable</a:t>
            </a:r>
            <a:endParaRPr lang="en-US" smtClean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2000" smtClean="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2000" smtClean="0">
                <a:ea typeface="MS PGothic" pitchFamily="34" charset="-128"/>
              </a:rPr>
              <a:t>For the goals you outlined previously for the athletes…Identify how they meet the criteria above.</a:t>
            </a:r>
          </a:p>
          <a:p>
            <a:pPr eaLnBrk="1" hangingPunct="1">
              <a:defRPr/>
            </a:pPr>
            <a:r>
              <a:rPr lang="en-US" sz="2000" smtClean="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MS Org Chart" r:id="rId4" imgW="8071104" imgH="1572768" progId="OrgPlusWOPX.4">
                  <p:embed followColorScheme="full"/>
                </p:oleObj>
              </mc:Choice>
              <mc:Fallback>
                <p:oleObj name="MS Org Chart" r:id="rId4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smtClean="0">
                <a:ea typeface="MS PGothic" pitchFamily="34" charset="-128"/>
              </a:rPr>
              <a:t>Task:</a:t>
            </a:r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 smtClean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a typeface="MS PGothic" pitchFamily="34" charset="-128"/>
              </a:rPr>
              <a:t>If so, what impact (if any) did this have?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4294967295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MS Org Chart" r:id="rId3" imgW="8071104" imgH="1572768" progId="OrgPlusWOPX.4">
                  <p:embed followColorScheme="full"/>
                </p:oleObj>
              </mc:Choice>
              <mc:Fallback>
                <p:oleObj name="MS Org Chart" r:id="rId3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 smtClean="0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800" smtClean="0">
              <a:effectLst/>
              <a:ea typeface="MS PGothic" pitchFamily="34" charset="-128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altLang="en-US" sz="2800" smtClean="0">
                <a:effectLst/>
                <a:ea typeface="MS PGothic" pitchFamily="34" charset="-128"/>
              </a:rPr>
              <a:t>“</a:t>
            </a:r>
            <a:r>
              <a:rPr lang="en-US" sz="2800" smtClean="0">
                <a:effectLst/>
                <a:ea typeface="MS PGothic" pitchFamily="34" charset="-128"/>
              </a:rPr>
              <a:t>Goal setting is a succesful technique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 smtClean="0">
                <a:effectLst/>
                <a:ea typeface="MS PGothic" pitchFamily="34" charset="-128"/>
              </a:rPr>
              <a:t>for motivating sport and exercise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 smtClean="0">
                <a:effectLst/>
                <a:ea typeface="MS PGothic" pitchFamily="34" charset="-128"/>
              </a:rPr>
              <a:t>performance</a:t>
            </a:r>
            <a:r>
              <a:rPr lang="en-US" altLang="en-US" sz="2800" smtClean="0">
                <a:effectLst/>
                <a:ea typeface="MS PGothic" pitchFamily="34" charset="-128"/>
              </a:rPr>
              <a:t>”</a:t>
            </a:r>
            <a:r>
              <a:rPr lang="en-US" sz="2800" smtClean="0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The Nature of Individual Goals within Sport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Weinberg, Burton, Yukelson, &amp; Weigand (1993) </a:t>
            </a: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Burton, Weinberg, Yukelson, &amp; Weigand (1998) </a:t>
            </a: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Weinberg, Burton, Yukelson, &amp; Weigand (2000) </a:t>
            </a:r>
          </a:p>
          <a:p>
            <a:pPr eaLnBrk="1" hangingPunct="1">
              <a:defRPr/>
            </a:pPr>
            <a:endParaRPr lang="en-US" sz="2400" b="1" smtClean="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Increased use, type, effectiveness, &amp; difficulty of goals as level of competition rises </a:t>
            </a: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Performance, winning, fun</a:t>
            </a:r>
            <a:endParaRPr lang="en-US" sz="2800" b="1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847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smtClean="0">
                <a:ea typeface="+mj-ea"/>
                <a:cs typeface="+mj-cs"/>
              </a:rPr>
              <a:t>Group Goals</a:t>
            </a:r>
            <a:endParaRPr lang="en-US" sz="3600" smtClean="0">
              <a:ea typeface="+mj-ea"/>
              <a:cs typeface="+mj-cs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smtClean="0">
                <a:ea typeface="MS PGothic" pitchFamily="34" charset="-128"/>
              </a:rPr>
              <a:t>Mills (1984)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z="2400" b="1" smtClean="0">
                <a:ea typeface="MS PGothic" pitchFamily="34" charset="-128"/>
              </a:rPr>
              <a:t>“</a:t>
            </a:r>
            <a:r>
              <a:rPr lang="en-US" sz="2400" b="1" smtClean="0">
                <a:ea typeface="MS PGothic" pitchFamily="34" charset="-128"/>
              </a:rPr>
              <a:t>the group goal is not a simple sum of personal goals, nor can it be directly inferred from them</a:t>
            </a:r>
            <a:r>
              <a:rPr lang="en-US" altLang="en-US" sz="2400" b="1" smtClean="0">
                <a:ea typeface="MS PGothic" pitchFamily="34" charset="-128"/>
              </a:rPr>
              <a:t>”</a:t>
            </a:r>
            <a:endParaRPr lang="en-US" sz="2400" b="1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z="2400" b="1" smtClean="0">
                <a:ea typeface="MS PGothic" pitchFamily="34" charset="-128"/>
              </a:rPr>
              <a:t>“</a:t>
            </a:r>
            <a:r>
              <a:rPr lang="en-US" sz="2400" b="1" smtClean="0">
                <a:ea typeface="MS PGothic" pitchFamily="34" charset="-128"/>
              </a:rPr>
              <a:t>it refers to a desirable state for the group, not simply a desirable state for individuals…</a:t>
            </a:r>
            <a:r>
              <a:rPr lang="en-US" altLang="en-US" sz="2400" b="1" smtClean="0">
                <a:ea typeface="MS PGothic" pitchFamily="34" charset="-128"/>
              </a:rPr>
              <a:t>”</a:t>
            </a:r>
            <a:r>
              <a:rPr lang="en-US" sz="2400" b="1" smtClean="0">
                <a:ea typeface="MS PGothic" pitchFamily="34" charset="-128"/>
              </a:rPr>
              <a:t> (p. 81).</a:t>
            </a:r>
            <a:endParaRPr lang="en-US" sz="240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682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Do Team Goals enhance Sport Performance?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Lee (1988)</a:t>
            </a:r>
            <a:r>
              <a:rPr lang="en-US" sz="2400" smtClean="0">
                <a:ea typeface="+mn-ea"/>
                <a:cs typeface="+mn-cs"/>
              </a:rPr>
              <a:t> ~ positively related to winning percentage</a:t>
            </a:r>
          </a:p>
          <a:p>
            <a:pPr eaLnBrk="1" hangingPunct="1">
              <a:defRPr/>
            </a:pPr>
            <a:endParaRPr lang="en-US" sz="2400" smtClean="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Frierman and Gill (1994)</a:t>
            </a:r>
            <a:r>
              <a:rPr lang="en-US" sz="2400" smtClean="0">
                <a:ea typeface="+mn-ea"/>
                <a:cs typeface="+mn-cs"/>
              </a:rPr>
              <a:t> ~ individual, &amp; team, goal conditions outperformed do your best condition</a:t>
            </a:r>
          </a:p>
          <a:p>
            <a:pPr eaLnBrk="1" hangingPunct="1">
              <a:defRPr/>
            </a:pPr>
            <a:endParaRPr lang="en-US" sz="2400" smtClean="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 smtClean="0">
                <a:ea typeface="+mn-ea"/>
                <a:cs typeface="+mn-cs"/>
              </a:rPr>
              <a:t>Johnson, Ostrow, Perna, &amp; Etzel (1997)</a:t>
            </a:r>
            <a:r>
              <a:rPr lang="en-US" sz="2400" smtClean="0">
                <a:ea typeface="+mn-ea"/>
                <a:cs typeface="+mn-cs"/>
              </a:rPr>
              <a:t> ~ group goal condition outperformed individual &amp; do your best goal conditions</a:t>
            </a:r>
            <a:endParaRPr lang="en-US" sz="280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684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 smtClean="0">
                <a:ea typeface="MS PGothic" pitchFamily="34" charset="-128"/>
              </a:rPr>
              <a:t>Locke, Latham, &amp; Erez (1988)</a:t>
            </a: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mtClean="0">
                <a:ea typeface="MS PGothic" pitchFamily="34" charset="-128"/>
              </a:rPr>
              <a:t>“</a:t>
            </a:r>
            <a:r>
              <a:rPr lang="en-US" smtClean="0">
                <a:ea typeface="MS PGothic" pitchFamily="34" charset="-128"/>
              </a:rPr>
              <a:t>Without goal commitment, goal setting will not work…</a:t>
            </a:r>
            <a:r>
              <a:rPr lang="en-US" altLang="en-US" smtClean="0">
                <a:ea typeface="MS PGothic" pitchFamily="34" charset="-128"/>
              </a:rPr>
              <a:t>”</a:t>
            </a: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smtClean="0">
                <a:ea typeface="MS PGothic" pitchFamily="34" charset="-128"/>
              </a:rPr>
              <a:t>“</a:t>
            </a:r>
            <a:r>
              <a:rPr lang="en-US" smtClean="0">
                <a:ea typeface="MS PGothic" pitchFamily="34" charset="-128"/>
              </a:rPr>
              <a:t>One</a:t>
            </a:r>
            <a:r>
              <a:rPr lang="en-US" altLang="en-US" smtClean="0">
                <a:ea typeface="MS PGothic" pitchFamily="34" charset="-128"/>
              </a:rPr>
              <a:t>’</a:t>
            </a:r>
            <a:r>
              <a:rPr lang="en-US" smtClean="0">
                <a:ea typeface="MS PGothic" pitchFamily="34" charset="-128"/>
              </a:rPr>
              <a:t>s attachment to, or determination to, reach a goal…</a:t>
            </a:r>
            <a:r>
              <a:rPr lang="en-US" altLang="en-US" smtClean="0">
                <a:ea typeface="MS PGothic" pitchFamily="34" charset="-128"/>
              </a:rPr>
              <a:t>”</a:t>
            </a:r>
            <a:r>
              <a:rPr lang="en-US" smtClean="0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mtClean="0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MS PGothic" pitchFamily="34" charset="-128"/>
              </a:rPr>
              <a:t>Task: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 smtClean="0">
                <a:ea typeface="MS PGothic" pitchFamily="34" charset="-128"/>
              </a:rPr>
              <a:t>Think of a goal that you have set yourself for this year…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>
              <a:ea typeface="MS PGothic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 smtClean="0">
                <a:ea typeface="MS PGothic" pitchFamily="34" charset="-128"/>
              </a:rPr>
              <a:t>Realistically, how committed are you to this goal?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 smtClean="0">
                <a:ea typeface="MS PGothic" pitchFamily="34" charset="-128"/>
              </a:rPr>
              <a:t>What are the signs that someone is committed to their goals?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 smtClean="0">
                <a:ea typeface="MS PGothic" pitchFamily="34" charset="-128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57200" y="1927225"/>
          <a:ext cx="8229600" cy="3876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MS Org Chart" r:id="rId4" imgW="8163763" imgH="3562502" progId="OrgPlusWOPX.4">
                  <p:embed followColorScheme="full"/>
                </p:oleObj>
              </mc:Choice>
              <mc:Fallback>
                <p:oleObj name="MS Org Chart" r:id="rId4" imgW="8163763" imgH="3562502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927225"/>
                        <a:ext cx="8229600" cy="3876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Goal Commitment in Sport?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MS PGothic" pitchFamily="34" charset="-128"/>
              </a:rPr>
              <a:t>Weinberg </a:t>
            </a:r>
            <a:r>
              <a:rPr lang="en-US" i="1" smtClean="0">
                <a:ea typeface="MS PGothic" pitchFamily="34" charset="-128"/>
              </a:rPr>
              <a:t>et al</a:t>
            </a:r>
            <a:r>
              <a:rPr lang="en-US" smtClean="0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 smtClean="0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mtClean="0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mtClean="0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dirty="0" smtClean="0">
                <a:ea typeface="+mj-ea"/>
                <a:cs typeface="+mj-cs"/>
              </a:rPr>
              <a:t>How do you go about goal setting?</a:t>
            </a:r>
            <a:endParaRPr lang="en-US" b="1" dirty="0" smtClean="0">
              <a:ea typeface="+mj-ea"/>
              <a:cs typeface="+mj-cs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dirty="0" smtClean="0">
                <a:effectLst/>
              </a:rPr>
              <a:t>Needs analysis ~ e.g. performance profile</a:t>
            </a:r>
          </a:p>
          <a:p>
            <a:pPr eaLnBrk="1" hangingPunct="1"/>
            <a:r>
              <a:rPr lang="en-US" sz="2800" dirty="0" smtClean="0">
                <a:effectLst/>
              </a:rPr>
              <a:t>Select priorities</a:t>
            </a:r>
          </a:p>
          <a:p>
            <a:pPr eaLnBrk="1" hangingPunct="1"/>
            <a:r>
              <a:rPr lang="en-US" sz="2800" dirty="0" smtClean="0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 sz="2800" dirty="0" smtClean="0">
              <a:effectLst/>
            </a:endParaRPr>
          </a:p>
          <a:p>
            <a:pPr eaLnBrk="1" hangingPunct="1"/>
            <a:r>
              <a:rPr lang="en-US" sz="2800" dirty="0" smtClean="0">
                <a:effectLst/>
              </a:rPr>
              <a:t>Set goals ~ individual &amp; team</a:t>
            </a:r>
          </a:p>
          <a:p>
            <a:pPr eaLnBrk="1" hangingPunct="1"/>
            <a:r>
              <a:rPr lang="en-US" sz="2800" dirty="0" smtClean="0">
                <a:effectLst/>
              </a:rPr>
              <a:t>Create action</a:t>
            </a:r>
          </a:p>
          <a:p>
            <a:pPr eaLnBrk="1" hangingPunct="1"/>
            <a:r>
              <a:rPr lang="en-US" sz="2800" dirty="0" smtClean="0">
                <a:effectLst/>
              </a:rPr>
              <a:t>Write the goals down! </a:t>
            </a:r>
          </a:p>
          <a:p>
            <a:pPr eaLnBrk="1" hangingPunct="1"/>
            <a:r>
              <a:rPr lang="en-US" sz="2800" dirty="0" smtClean="0">
                <a:effectLst/>
              </a:rPr>
              <a:t>Monitor &amp; modify goals</a:t>
            </a:r>
            <a:endParaRPr lang="en-US" dirty="0" smtClean="0">
              <a:effectLst/>
            </a:endParaRPr>
          </a:p>
          <a:p>
            <a:pPr eaLnBrk="1" hangingPunct="1"/>
            <a:endParaRPr lang="en-US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MS PGothic" pitchFamily="34" charset="-128"/>
              </a:rPr>
              <a:t>Common problems when setting goals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Failing to recognise individual differences</a:t>
            </a:r>
          </a:p>
          <a:p>
            <a:pPr eaLnBrk="1" hangingPunct="1">
              <a:defRPr/>
            </a:pPr>
            <a:endParaRPr lang="en-US" sz="2800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Setting too many goals at the start </a:t>
            </a:r>
          </a:p>
          <a:p>
            <a:pPr eaLnBrk="1" hangingPunct="1">
              <a:defRPr/>
            </a:pPr>
            <a:endParaRPr lang="en-US" sz="2800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Failing to set specific, measurable goals</a:t>
            </a:r>
          </a:p>
          <a:p>
            <a:pPr eaLnBrk="1" hangingPunct="1">
              <a:defRPr/>
            </a:pPr>
            <a:endParaRPr lang="en-US" sz="2800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Failing to monitor progress and readjust goals</a:t>
            </a:r>
            <a:endParaRPr lang="en-US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smtClean="0">
                <a:ea typeface="+mj-ea"/>
                <a:cs typeface="+mj-cs"/>
              </a:rPr>
              <a:t>Fostering Goal Commitment</a:t>
            </a:r>
            <a:endParaRPr lang="en-US" smtClean="0">
              <a:ea typeface="+mj-ea"/>
              <a:cs typeface="+mj-cs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 sz="2800" smtClean="0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 sz="2400" smtClean="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z="240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>
                <a:ea typeface="MS PGothic" pitchFamily="34" charset="-128"/>
              </a:rPr>
              <a:t>Task: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 eaLnBrk="1" hangingPunct="1">
              <a:defRPr/>
            </a:pPr>
            <a:endParaRPr lang="en-GB" dirty="0" smtClean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dirty="0">
                <a:ea typeface="MS PGothic" pitchFamily="34" charset="-128"/>
              </a:rPr>
              <a:t>F</a:t>
            </a:r>
            <a:r>
              <a:rPr lang="en-US" dirty="0" smtClean="0">
                <a:ea typeface="MS PGothic" pitchFamily="34" charset="-128"/>
              </a:rPr>
              <a:t>or any aspect of your life!) Sport / career / exercise </a:t>
            </a:r>
          </a:p>
          <a:p>
            <a:pPr eaLnBrk="1" hangingPunct="1">
              <a:defRPr/>
            </a:pPr>
            <a:endParaRPr lang="en-GB" dirty="0" smtClean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 smtClean="0">
                <a:ea typeface="MS PGothic" pitchFamily="34" charset="-128"/>
              </a:rPr>
              <a:t>Taking into account the principles that you have just read about, devise a goal setting programme for yourself using the sheet provided.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796</Words>
  <Application>Microsoft Office PowerPoint</Application>
  <PresentationFormat>On-screen Show (4:3)</PresentationFormat>
  <Paragraphs>169</Paragraphs>
  <Slides>24</Slides>
  <Notes>16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6" baseType="lpstr">
      <vt:lpstr>Office Theme</vt:lpstr>
      <vt:lpstr>MS Org Chart</vt:lpstr>
      <vt:lpstr>GOAL SETTING WITHIN SPORT TEAMS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Task: (from Gordon, 2009)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Administrator</cp:lastModifiedBy>
  <cp:revision>1</cp:revision>
  <dcterms:created xsi:type="dcterms:W3CDTF">2015-11-03T15:17:27Z</dcterms:created>
  <dcterms:modified xsi:type="dcterms:W3CDTF">2015-11-03T15:18:37Z</dcterms:modified>
</cp:coreProperties>
</file>