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1" r:id="rId16"/>
    <p:sldId id="270" r:id="rId17"/>
    <p:sldId id="272" r:id="rId18"/>
    <p:sldId id="273" r:id="rId19"/>
    <p:sldId id="274" r:id="rId20"/>
    <p:sldId id="275" r:id="rId21"/>
    <p:sldId id="276" r:id="rId22"/>
    <p:sldId id="277" r:id="rId23"/>
    <p:sldId id="278" r:id="rId24"/>
    <p:sldId id="279" r:id="rId25"/>
    <p:sldId id="280" r:id="rId2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16" autoAdjust="0"/>
    <p:restoredTop sz="94660"/>
  </p:normalViewPr>
  <p:slideViewPr>
    <p:cSldViewPr snapToGrid="0">
      <p:cViewPr varScale="1">
        <p:scale>
          <a:sx n="76" d="100"/>
          <a:sy n="76" d="100"/>
        </p:scale>
        <p:origin x="126" y="9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0" name="Group 9"/>
          <p:cNvGrpSpPr/>
          <p:nvPr/>
        </p:nvGrpSpPr>
        <p:grpSpPr>
          <a:xfrm>
            <a:off x="0" y="0"/>
            <a:ext cx="12188825" cy="6872226"/>
            <a:chOff x="0" y="0"/>
            <a:chExt cx="12188825" cy="6872226"/>
          </a:xfrm>
        </p:grpSpPr>
        <p:pic>
          <p:nvPicPr>
            <p:cNvPr id="9" name="Picture 8" descr="HD-PanelTitle-V.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l="2" r="47673"/>
            <a:stretch/>
          </p:blipFill>
          <p:spPr>
            <a:xfrm rot="5400000">
              <a:off x="5245268" y="530352"/>
              <a:ext cx="1673352" cy="612648"/>
            </a:xfrm>
            <a:prstGeom prst="rect">
              <a:avLst/>
            </a:prstGeom>
          </p:spPr>
        </p:pic>
        <p:pic>
          <p:nvPicPr>
            <p:cNvPr id="18" name="Picture 17"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r="48819"/>
            <a:stretch/>
          </p:blipFill>
          <p:spPr>
            <a:xfrm rot="5400000">
              <a:off x="5263556" y="5747514"/>
              <a:ext cx="1636776"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smtClean="0"/>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B61BEF0D-F0BB-DE4B-95CE-6DB70DBA9567}" type="datetimeFigureOut">
              <a:rPr lang="en-US" dirty="0"/>
              <a:pPr/>
              <a:t>3/8/2016</a:t>
            </a:fld>
            <a:endParaRPr lang="en-US" dirty="0"/>
          </a:p>
        </p:txBody>
      </p:sp>
      <p:sp>
        <p:nvSpPr>
          <p:cNvPr id="5" name="Footer Placeholder 4"/>
          <p:cNvSpPr>
            <a:spLocks noGrp="1"/>
          </p:cNvSpPr>
          <p:nvPr>
            <p:ph type="ftr" sz="quarter" idx="11"/>
          </p:nvPr>
        </p:nvSpPr>
        <p:spPr>
          <a:xfrm>
            <a:off x="2692397" y="5037663"/>
            <a:ext cx="5214635" cy="279400"/>
          </a:xfrm>
        </p:spPr>
        <p:txBody>
          <a:bodyPr/>
          <a:lstStyle/>
          <a:p>
            <a:endParaRPr lang="en-US" dirty="0"/>
          </a:p>
        </p:txBody>
      </p:sp>
      <p:sp>
        <p:nvSpPr>
          <p:cNvPr id="6" name="Slide Number Placeholder 5"/>
          <p:cNvSpPr>
            <a:spLocks noGrp="1"/>
          </p:cNvSpPr>
          <p:nvPr>
            <p:ph type="sldNum" sz="quarter" idx="12"/>
          </p:nvPr>
        </p:nvSpPr>
        <p:spPr>
          <a:xfrm>
            <a:off x="8956900" y="5037663"/>
            <a:ext cx="551167" cy="279400"/>
          </a:xfrm>
        </p:spPr>
        <p:txBody>
          <a:bodyPr/>
          <a:lstStyle/>
          <a:p>
            <a:fld id="{D57F1E4F-1CFF-5643-939E-217C01CDF565}" type="slidenum">
              <a:rPr lang="en-US" dirty="0"/>
              <a:pPr/>
              <a:t>‹#›</a:t>
            </a:fld>
            <a:endParaRPr lang="en-US" dirty="0"/>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05BFA754-D5C3-4E66-96A6-867B257F58DC}" type="datetimeFigureOut">
              <a:rPr lang="en-US" dirty="0"/>
              <a:t>3/8/2016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D84065D-F351-4B03-BD91-D8A6B8D4B362}"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3/8/2016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05BFA754-D5C3-4E66-96A6-867B257F58DC}" type="datetimeFigureOut">
              <a:rPr lang="en-US" dirty="0"/>
              <a:t>3/8/2016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D84065D-F351-4B03-BD91-D8A6B8D4B362}" type="slidenum">
              <a:rPr lang="en-US" dirty="0"/>
              <a:t>‹#›</a:t>
            </a:fld>
            <a:endParaRPr lang="en-US" dirty="0"/>
          </a:p>
        </p:txBody>
      </p:sp>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180671"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80671" y="3243262"/>
            <a:ext cx="4718304" cy="2632605"/>
          </a:xfrm>
        </p:spPr>
        <p:txBody>
          <a:bodyPr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3/8/2016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3/8/2016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3/8/2016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3/8/2016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smtClean="0"/>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3/8/2016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3/8/2016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3/8/2016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3/8/2016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3/8/2016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smtClean="0"/>
              <a:t>Click to edit Master title style</a:t>
            </a:r>
            <a:endParaRPr lang="en-US" dirty="0"/>
          </a:p>
        </p:txBody>
      </p:sp>
      <p:sp>
        <p:nvSpPr>
          <p:cNvPr id="16"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3/8/2016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smtClean="0"/>
              <a:t>Click to edit Master title style</a:t>
            </a:r>
            <a:endParaRPr lang="en-US" dirty="0"/>
          </a:p>
        </p:txBody>
      </p:sp>
      <p:sp>
        <p:nvSpPr>
          <p:cNvPr id="14"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3/8/2016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3/8/2016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3/8/2016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0" y="0"/>
            <a:ext cx="12188825" cy="6856215"/>
            <a:chOff x="0" y="0"/>
            <a:chExt cx="12188825" cy="6856215"/>
          </a:xfrm>
        </p:grpSpPr>
        <p:pic>
          <p:nvPicPr>
            <p:cNvPr id="8" name="Picture 7" descr="HD-PanelContent-V.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r="5093"/>
            <a:stretch/>
          </p:blipFill>
          <p:spPr>
            <a:xfrm rot="5400000">
              <a:off x="5706471" y="76265"/>
              <a:ext cx="758952"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r="5093"/>
            <a:stretch/>
          </p:blipFill>
          <p:spPr>
            <a:xfrm rot="5400000">
              <a:off x="5706470" y="6173526"/>
              <a:ext cx="758952"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3/8/2016</a:t>
            </a:fld>
            <a:endParaRPr lang="en-US" dirty="0"/>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68" r:id="rId2"/>
    <p:sldLayoutId id="2147483651" r:id="rId3"/>
    <p:sldLayoutId id="2147483669" r:id="rId4"/>
    <p:sldLayoutId id="2147483653" r:id="rId5"/>
    <p:sldLayoutId id="2147483654" r:id="rId6"/>
    <p:sldLayoutId id="2147483655" r:id="rId7"/>
    <p:sldLayoutId id="2147483656" r:id="rId8"/>
    <p:sldLayoutId id="2147483660" r:id="rId9"/>
    <p:sldLayoutId id="2147483657" r:id="rId10"/>
    <p:sldLayoutId id="2147483663" r:id="rId11"/>
    <p:sldLayoutId id="2147483664" r:id="rId12"/>
    <p:sldLayoutId id="2147483665" r:id="rId13"/>
    <p:sldLayoutId id="2147483666" r:id="rId14"/>
    <p:sldLayoutId id="2147483667" r:id="rId15"/>
    <p:sldLayoutId id="2147483658" r:id="rId16"/>
    <p:sldLayoutId id="2147483659"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slide" Target="slide8.xml"/><Relationship Id="rId2" Type="http://schemas.openxmlformats.org/officeDocument/2006/relationships/slide" Target="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hyperlink" Target="http://images.google.com/imgres?imgurl=http://experts.uchicago.edu/photos/nussbaum_martha_print.jpg&amp;imgrefurl=http://experts.uchicago.edu/experts.php?id%3D115&amp;h=2879&amp;w=1919&amp;sz=2710&amp;hl=nl&amp;start=1&amp;um=1&amp;tbnid=S08HHTU3RWA9BM:&amp;tbnh=150&amp;tbnw=100&amp;prev=/images?q%3DmARTHA%2BNUSSBAUM%26um%3D1%26hl%3Dnl%26rls%3DGFRC,GFRC:2006-51,GFRC:nl" TargetMode="Externa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Humanism</a:t>
            </a:r>
            <a:endParaRPr lang="en-GB" dirty="0"/>
          </a:p>
        </p:txBody>
      </p:sp>
      <p:sp>
        <p:nvSpPr>
          <p:cNvPr id="3" name="Subtitle 2"/>
          <p:cNvSpPr>
            <a:spLocks noGrp="1"/>
          </p:cNvSpPr>
          <p:nvPr>
            <p:ph type="subTitle" idx="1"/>
          </p:nvPr>
        </p:nvSpPr>
        <p:spPr/>
        <p:txBody>
          <a:bodyPr/>
          <a:lstStyle/>
          <a:p>
            <a:r>
              <a:rPr lang="en-GB" dirty="0" smtClean="0"/>
              <a:t>Information in this PPT is from: </a:t>
            </a:r>
          </a:p>
          <a:p>
            <a:r>
              <a:rPr lang="en-GB" dirty="0" smtClean="0"/>
              <a:t>http://humanism.org.uk</a:t>
            </a:r>
            <a:endParaRPr lang="en-GB" dirty="0"/>
          </a:p>
        </p:txBody>
      </p:sp>
    </p:spTree>
    <p:extLst>
      <p:ext uri="{BB962C8B-B14F-4D97-AF65-F5344CB8AC3E}">
        <p14:creationId xmlns:p14="http://schemas.microsoft.com/office/powerpoint/2010/main" val="133128788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Humanism</a:t>
            </a:r>
            <a:endParaRPr lang="en-GB" dirty="0"/>
          </a:p>
        </p:txBody>
      </p:sp>
      <p:sp>
        <p:nvSpPr>
          <p:cNvPr id="3" name="Content Placeholder 2"/>
          <p:cNvSpPr>
            <a:spLocks noGrp="1"/>
          </p:cNvSpPr>
          <p:nvPr>
            <p:ph idx="1"/>
          </p:nvPr>
        </p:nvSpPr>
        <p:spPr/>
        <p:txBody>
          <a:bodyPr>
            <a:normAutofit fontScale="92500" lnSpcReduction="10000"/>
          </a:bodyPr>
          <a:lstStyle/>
          <a:p>
            <a:pPr marL="609600" indent="-609600">
              <a:buFontTx/>
              <a:buAutoNum type="arabicPeriod" startAt="15"/>
            </a:pPr>
            <a:r>
              <a:rPr lang="en-US" altLang="en-US" sz="2800" b="1" dirty="0"/>
              <a:t>We assert that humanism will:</a:t>
            </a:r>
          </a:p>
          <a:p>
            <a:pPr marL="609600" indent="-609600">
              <a:buNone/>
            </a:pPr>
            <a:endParaRPr lang="en-US" altLang="en-US" b="1" dirty="0"/>
          </a:p>
          <a:p>
            <a:pPr marL="609600" indent="-609600">
              <a:buFontTx/>
              <a:buAutoNum type="alphaLcParenR"/>
            </a:pPr>
            <a:r>
              <a:rPr lang="en-US" altLang="en-US" b="1" dirty="0"/>
              <a:t>Affirm life rather than deny it;</a:t>
            </a:r>
          </a:p>
          <a:p>
            <a:pPr marL="609600" indent="-609600">
              <a:buFontTx/>
              <a:buAutoNum type="alphaLcParenR"/>
            </a:pPr>
            <a:r>
              <a:rPr lang="en-US" altLang="en-US" b="1" dirty="0"/>
              <a:t>Seek to elicit the possibilities of life, not flee from it;</a:t>
            </a:r>
          </a:p>
          <a:p>
            <a:pPr marL="609600" indent="-609600">
              <a:buFontTx/>
              <a:buAutoNum type="alphaLcParenR"/>
            </a:pPr>
            <a:r>
              <a:rPr lang="en-US" altLang="en-US" b="1" dirty="0"/>
              <a:t>Endeavor to establish the conditions of a satisfactory life for all, not just a few.  By this positive morale and intention humanism will be guided, and from this perspective and alignment the techniques and efforts of humanism will flow.</a:t>
            </a:r>
          </a:p>
          <a:p>
            <a:endParaRPr lang="en-GB" dirty="0"/>
          </a:p>
        </p:txBody>
      </p:sp>
    </p:spTree>
    <p:extLst>
      <p:ext uri="{BB962C8B-B14F-4D97-AF65-F5344CB8AC3E}">
        <p14:creationId xmlns:p14="http://schemas.microsoft.com/office/powerpoint/2010/main" val="27745600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Humanism</a:t>
            </a:r>
            <a:endParaRPr lang="en-GB" dirty="0"/>
          </a:p>
        </p:txBody>
      </p:sp>
      <p:sp>
        <p:nvSpPr>
          <p:cNvPr id="3" name="Content Placeholder 2"/>
          <p:cNvSpPr>
            <a:spLocks noGrp="1"/>
          </p:cNvSpPr>
          <p:nvPr>
            <p:ph idx="1"/>
          </p:nvPr>
        </p:nvSpPr>
        <p:spPr/>
        <p:txBody>
          <a:bodyPr>
            <a:normAutofit fontScale="77500" lnSpcReduction="20000"/>
          </a:bodyPr>
          <a:lstStyle/>
          <a:p>
            <a:pPr>
              <a:buNone/>
            </a:pPr>
            <a:r>
              <a:rPr lang="en-US" altLang="en-US" b="1" dirty="0"/>
              <a:t>Humanism is a rational philosophy informed by science, inspired by art, and motivated by compassion.  Affirming the dignity of each human being, it supports the maximization of individual liberty and opportunity consonant with social and planetary responsibility.  It advocates the extension of participatory democracy and the expansion of the open society, standing for human rights and social justice.  Free of supernaturalism, it recognizes human beings as part of nature and holds that values – be they religious, ethical, social, or political – have their source in human nature, experience, and culture.  Humanism thus derives the goals of life from human need and interest rather than from theological or ideological abstractions and asserts that humanity must take responsibility for its own destiny.</a:t>
            </a:r>
          </a:p>
          <a:p>
            <a:pPr>
              <a:buNone/>
            </a:pPr>
            <a:endParaRPr lang="en-US" altLang="en-US" sz="1600" dirty="0"/>
          </a:p>
          <a:p>
            <a:pPr>
              <a:buNone/>
            </a:pPr>
            <a:r>
              <a:rPr lang="en-US" altLang="en-US" sz="1600" dirty="0"/>
              <a:t>        </a:t>
            </a:r>
          </a:p>
          <a:p>
            <a:pPr>
              <a:buNone/>
            </a:pPr>
            <a:r>
              <a:rPr lang="en-US" altLang="en-US" sz="1600" dirty="0"/>
              <a:t>                    Definition from </a:t>
            </a:r>
            <a:r>
              <a:rPr lang="en-US" altLang="en-US" sz="1600" u="sng" dirty="0"/>
              <a:t>The Humanist</a:t>
            </a:r>
            <a:r>
              <a:rPr lang="en-US" altLang="en-US" sz="1600" dirty="0"/>
              <a:t>, a publication of the American Humanist Association</a:t>
            </a:r>
            <a:endParaRPr lang="en-US" altLang="en-US" b="1" dirty="0"/>
          </a:p>
          <a:p>
            <a:endParaRPr lang="en-GB" dirty="0"/>
          </a:p>
        </p:txBody>
      </p:sp>
    </p:spTree>
    <p:extLst>
      <p:ext uri="{BB962C8B-B14F-4D97-AF65-F5344CB8AC3E}">
        <p14:creationId xmlns:p14="http://schemas.microsoft.com/office/powerpoint/2010/main" val="35664972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Humanism</a:t>
            </a:r>
            <a:endParaRPr lang="en-GB" dirty="0"/>
          </a:p>
        </p:txBody>
      </p:sp>
      <p:sp>
        <p:nvSpPr>
          <p:cNvPr id="3" name="Content Placeholder 2"/>
          <p:cNvSpPr>
            <a:spLocks noGrp="1"/>
          </p:cNvSpPr>
          <p:nvPr>
            <p:ph idx="1"/>
          </p:nvPr>
        </p:nvSpPr>
        <p:spPr/>
        <p:txBody>
          <a:bodyPr>
            <a:normAutofit fontScale="77500" lnSpcReduction="20000"/>
          </a:bodyPr>
          <a:lstStyle/>
          <a:p>
            <a:pPr>
              <a:lnSpc>
                <a:spcPct val="90000"/>
              </a:lnSpc>
            </a:pPr>
            <a:r>
              <a:rPr lang="en-US" altLang="en-US" dirty="0"/>
              <a:t>In 1928 the </a:t>
            </a:r>
            <a:r>
              <a:rPr lang="en-US" altLang="en-US" u="sng" dirty="0"/>
              <a:t>Humanist Fellowship</a:t>
            </a:r>
            <a:r>
              <a:rPr lang="en-US" altLang="en-US" dirty="0"/>
              <a:t> was organized.</a:t>
            </a:r>
          </a:p>
          <a:p>
            <a:pPr>
              <a:lnSpc>
                <a:spcPct val="90000"/>
              </a:lnSpc>
            </a:pPr>
            <a:r>
              <a:rPr lang="en-US" altLang="en-US" dirty="0"/>
              <a:t>It was made up mostly of students at the University of Chicago.</a:t>
            </a:r>
          </a:p>
          <a:p>
            <a:pPr>
              <a:lnSpc>
                <a:spcPct val="90000"/>
              </a:lnSpc>
            </a:pPr>
            <a:r>
              <a:rPr lang="en-US" altLang="en-US" dirty="0"/>
              <a:t>In April 1928 the fellowship began publication of a journal entitled the </a:t>
            </a:r>
            <a:r>
              <a:rPr lang="en-US" altLang="en-US" i="1" dirty="0"/>
              <a:t>New Humanist.</a:t>
            </a:r>
          </a:p>
          <a:p>
            <a:pPr>
              <a:lnSpc>
                <a:spcPct val="90000"/>
              </a:lnSpc>
            </a:pPr>
            <a:r>
              <a:rPr lang="en-US" altLang="en-US" dirty="0"/>
              <a:t>A few years later, in 1933, some members of the fellowship suggested that Roy Wood Sellers (a philosophy professor at the University of Michigan) draft “A Humanist Manifesto.”  He did so, and passed the draft to Curtis W. Reese, Raymond Bragg, Edwin H. Wilson, and others, who revised and edited it for publication in the journal.</a:t>
            </a:r>
          </a:p>
          <a:p>
            <a:pPr>
              <a:lnSpc>
                <a:spcPct val="90000"/>
              </a:lnSpc>
            </a:pPr>
            <a:r>
              <a:rPr lang="en-US" altLang="en-US" dirty="0"/>
              <a:t>The opening statements of the Manifesto made clear that the time was past for revision of traditional religious beliefs.</a:t>
            </a:r>
          </a:p>
          <a:p>
            <a:pPr>
              <a:lnSpc>
                <a:spcPct val="90000"/>
              </a:lnSpc>
            </a:pPr>
            <a:r>
              <a:rPr lang="en-US" altLang="en-US" dirty="0"/>
              <a:t>The humanists offered their Manifesto so “that religious humanism may be better understood.”</a:t>
            </a:r>
          </a:p>
          <a:p>
            <a:pPr>
              <a:lnSpc>
                <a:spcPct val="90000"/>
              </a:lnSpc>
            </a:pPr>
            <a:r>
              <a:rPr lang="en-US" altLang="en-US" dirty="0"/>
              <a:t>The Manifesto contained fifteen short theses.</a:t>
            </a:r>
          </a:p>
          <a:p>
            <a:endParaRPr lang="en-GB" dirty="0"/>
          </a:p>
        </p:txBody>
      </p:sp>
    </p:spTree>
    <p:extLst>
      <p:ext uri="{BB962C8B-B14F-4D97-AF65-F5344CB8AC3E}">
        <p14:creationId xmlns:p14="http://schemas.microsoft.com/office/powerpoint/2010/main" val="221059976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altLang="en-US" dirty="0">
                <a:solidFill>
                  <a:srgbClr val="CC0000"/>
                </a:solidFill>
              </a:rPr>
              <a:t>2002 Amsterdam Declaration of Humanist Principles</a:t>
            </a:r>
            <a:endParaRPr lang="en-GB" dirty="0"/>
          </a:p>
        </p:txBody>
      </p:sp>
      <p:sp>
        <p:nvSpPr>
          <p:cNvPr id="3" name="Content Placeholder 2"/>
          <p:cNvSpPr>
            <a:spLocks noGrp="1"/>
          </p:cNvSpPr>
          <p:nvPr>
            <p:ph idx="1"/>
          </p:nvPr>
        </p:nvSpPr>
        <p:spPr/>
        <p:txBody>
          <a:bodyPr>
            <a:normAutofit fontScale="85000" lnSpcReduction="20000"/>
          </a:bodyPr>
          <a:lstStyle/>
          <a:p>
            <a:pPr>
              <a:lnSpc>
                <a:spcPct val="80000"/>
              </a:lnSpc>
              <a:buFontTx/>
              <a:buAutoNum type="arabicPeriod"/>
            </a:pPr>
            <a:r>
              <a:rPr lang="en-GB" altLang="en-US" b="1" dirty="0"/>
              <a:t>Humanism is ethical.</a:t>
            </a:r>
            <a:r>
              <a:rPr lang="en-GB" altLang="en-US" dirty="0"/>
              <a:t> It affirms the worth, dignity and autonomy of the individual and the right of every human being to the greatest possible freedom compatible with the rights of others. Humanists have a duty of care to all of humanity including future generations. Humanists believe that morality is an intrinsic part of human nature based on understanding and a concern for others, needing no external sanction.</a:t>
            </a:r>
            <a:endParaRPr lang="en-GB" altLang="en-US" b="1" dirty="0"/>
          </a:p>
          <a:p>
            <a:pPr>
              <a:lnSpc>
                <a:spcPct val="80000"/>
              </a:lnSpc>
              <a:buFontTx/>
              <a:buAutoNum type="arabicPeriod"/>
            </a:pPr>
            <a:r>
              <a:rPr lang="en-GB" altLang="en-US" b="1" dirty="0"/>
              <a:t>Humanism is rational.</a:t>
            </a:r>
            <a:r>
              <a:rPr lang="en-GB" altLang="en-US" dirty="0"/>
              <a:t> It seeks to use science creatively, not destructively. Humanists believe that the solutions to the world's problems lie in human thought and action rather than divine intervention. Humanism advocates the application of the methods of science and free inquiry to the problems of human welfare. But Humanists also believe that the application of science and technology must be tempered by human values. Science gives us the means but human values must propose the ends.</a:t>
            </a:r>
            <a:endParaRPr lang="en-GB" altLang="en-US" b="1" dirty="0"/>
          </a:p>
          <a:p>
            <a:pPr>
              <a:lnSpc>
                <a:spcPct val="80000"/>
              </a:lnSpc>
              <a:buFontTx/>
              <a:buAutoNum type="arabicPeriod"/>
            </a:pPr>
            <a:r>
              <a:rPr lang="en-GB" altLang="en-US" b="1" dirty="0"/>
              <a:t>Humanism supports democracy and human rights.</a:t>
            </a:r>
            <a:r>
              <a:rPr lang="en-GB" altLang="en-US" dirty="0"/>
              <a:t> Humanism aims at the fullest possible development of every human being. It holds that democracy and human development are matters of right. The principles of democracy and human rights can be applied to many human relationships and are not restricted to methods of government.</a:t>
            </a:r>
            <a:endParaRPr lang="en-GB" altLang="en-US" b="1" dirty="0"/>
          </a:p>
          <a:p>
            <a:endParaRPr lang="en-GB" dirty="0"/>
          </a:p>
        </p:txBody>
      </p:sp>
    </p:spTree>
    <p:extLst>
      <p:ext uri="{BB962C8B-B14F-4D97-AF65-F5344CB8AC3E}">
        <p14:creationId xmlns:p14="http://schemas.microsoft.com/office/powerpoint/2010/main" val="208059966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Cont</a:t>
            </a:r>
            <a:r>
              <a:rPr lang="en-GB" dirty="0" smtClean="0"/>
              <a:t>…</a:t>
            </a:r>
            <a:endParaRPr lang="en-GB" dirty="0"/>
          </a:p>
        </p:txBody>
      </p:sp>
      <p:sp>
        <p:nvSpPr>
          <p:cNvPr id="3" name="Content Placeholder 2"/>
          <p:cNvSpPr>
            <a:spLocks noGrp="1"/>
          </p:cNvSpPr>
          <p:nvPr>
            <p:ph idx="1"/>
          </p:nvPr>
        </p:nvSpPr>
        <p:spPr/>
        <p:txBody>
          <a:bodyPr>
            <a:normAutofit fontScale="70000" lnSpcReduction="20000"/>
          </a:bodyPr>
          <a:lstStyle/>
          <a:p>
            <a:pPr>
              <a:lnSpc>
                <a:spcPct val="80000"/>
              </a:lnSpc>
              <a:buFontTx/>
              <a:buAutoNum type="arabicPeriod"/>
            </a:pPr>
            <a:r>
              <a:rPr lang="en-GB" altLang="en-US" b="1" dirty="0"/>
              <a:t>Humanism insists that personal liberty must be combined with social responsibility.</a:t>
            </a:r>
            <a:r>
              <a:rPr lang="en-GB" altLang="en-US" dirty="0"/>
              <a:t> Humanism ventures to build a world on the idea of the free person responsible to society, and recognises our dependence on and responsibility for the natural world. Humanism is undogmatic, imposing no creed upon its adherents. It is thus committed to education free from indoctrination.</a:t>
            </a:r>
            <a:endParaRPr lang="en-GB" altLang="en-US" b="1" dirty="0"/>
          </a:p>
          <a:p>
            <a:pPr>
              <a:lnSpc>
                <a:spcPct val="80000"/>
              </a:lnSpc>
              <a:buFontTx/>
              <a:buAutoNum type="arabicPeriod"/>
            </a:pPr>
            <a:r>
              <a:rPr lang="en-GB" altLang="en-US" b="1" dirty="0"/>
              <a:t>Humanism is a response to the widespread demand for an alternative to dogmatic religion.</a:t>
            </a:r>
            <a:r>
              <a:rPr lang="en-GB" altLang="en-US" dirty="0"/>
              <a:t> The world's major religions claim to be based on revelations fixed for all time, and many seek to impose their world-views on all of humanity. Humanism recognises that reliable knowledge of the world and ourselves arises through a continuing process of observation, evaluation and revision.</a:t>
            </a:r>
            <a:endParaRPr lang="en-GB" altLang="en-US" b="1" dirty="0"/>
          </a:p>
          <a:p>
            <a:pPr>
              <a:lnSpc>
                <a:spcPct val="80000"/>
              </a:lnSpc>
              <a:buFontTx/>
              <a:buAutoNum type="arabicPeriod"/>
            </a:pPr>
            <a:r>
              <a:rPr lang="en-GB" altLang="en-US" b="1" dirty="0"/>
              <a:t>Humanism values artistic creativity and imagination and recognises the transforming power of art. </a:t>
            </a:r>
            <a:r>
              <a:rPr lang="en-GB" altLang="en-US" dirty="0"/>
              <a:t>Humanism affirms the importance of literature, music, and the visual and performing arts for personal development and fulfilment.</a:t>
            </a:r>
            <a:endParaRPr lang="en-GB" altLang="en-US" b="1" dirty="0"/>
          </a:p>
          <a:p>
            <a:pPr>
              <a:lnSpc>
                <a:spcPct val="80000"/>
              </a:lnSpc>
              <a:buFontTx/>
              <a:buAutoNum type="arabicPeriod"/>
            </a:pPr>
            <a:r>
              <a:rPr lang="en-GB" altLang="en-US" b="1" dirty="0"/>
              <a:t>Humanism is a life stance aiming at the maximum possible fulfilment</a:t>
            </a:r>
            <a:r>
              <a:rPr lang="en-GB" altLang="en-US" dirty="0"/>
              <a:t> through the cultivation of ethical and creative living and offers an ethical and rational means of addressing the challenges of our times. </a:t>
            </a:r>
          </a:p>
          <a:p>
            <a:pPr algn="ctr">
              <a:lnSpc>
                <a:spcPct val="80000"/>
              </a:lnSpc>
              <a:buNone/>
            </a:pPr>
            <a:r>
              <a:rPr lang="en-GB" altLang="en-US" sz="1400" dirty="0"/>
              <a:t> </a:t>
            </a:r>
            <a:br>
              <a:rPr lang="en-GB" altLang="en-US" sz="1400" dirty="0"/>
            </a:br>
            <a:r>
              <a:rPr lang="en-GB" altLang="en-US" sz="3200" dirty="0">
                <a:solidFill>
                  <a:schemeClr val="tx2"/>
                </a:solidFill>
              </a:rPr>
              <a:t>How should these principles be applied </a:t>
            </a:r>
            <a:br>
              <a:rPr lang="en-GB" altLang="en-US" sz="3200" dirty="0">
                <a:solidFill>
                  <a:schemeClr val="tx2"/>
                </a:solidFill>
              </a:rPr>
            </a:br>
            <a:r>
              <a:rPr lang="en-GB" altLang="en-US" sz="3200" dirty="0">
                <a:solidFill>
                  <a:schemeClr val="tx2"/>
                </a:solidFill>
              </a:rPr>
              <a:t>to running a Humanist school?</a:t>
            </a:r>
          </a:p>
          <a:p>
            <a:endParaRPr lang="en-GB" dirty="0"/>
          </a:p>
        </p:txBody>
      </p:sp>
    </p:spTree>
    <p:extLst>
      <p:ext uri="{BB962C8B-B14F-4D97-AF65-F5344CB8AC3E}">
        <p14:creationId xmlns:p14="http://schemas.microsoft.com/office/powerpoint/2010/main" val="237180802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Humanists…</a:t>
            </a:r>
            <a:endParaRPr lang="en-GB" dirty="0"/>
          </a:p>
        </p:txBody>
      </p:sp>
      <p:sp>
        <p:nvSpPr>
          <p:cNvPr id="3" name="Content Placeholder 2"/>
          <p:cNvSpPr>
            <a:spLocks noGrp="1"/>
          </p:cNvSpPr>
          <p:nvPr>
            <p:ph idx="1"/>
          </p:nvPr>
        </p:nvSpPr>
        <p:spPr/>
        <p:txBody>
          <a:bodyPr/>
          <a:lstStyle/>
          <a:p>
            <a:pPr>
              <a:lnSpc>
                <a:spcPct val="90000"/>
              </a:lnSpc>
            </a:pPr>
            <a:r>
              <a:rPr lang="en-US" altLang="en-US" dirty="0"/>
              <a:t>Think for themselves about what is right and wrong, based on </a:t>
            </a:r>
            <a:r>
              <a:rPr lang="en-US" altLang="en-US" b="1" u="sng" dirty="0"/>
              <a:t>reason and respect for others</a:t>
            </a:r>
            <a:r>
              <a:rPr lang="en-US" altLang="en-US" b="1" dirty="0"/>
              <a:t>.</a:t>
            </a:r>
            <a:endParaRPr lang="en-US" altLang="en-US" dirty="0"/>
          </a:p>
          <a:p>
            <a:pPr>
              <a:lnSpc>
                <a:spcPct val="90000"/>
              </a:lnSpc>
            </a:pPr>
            <a:r>
              <a:rPr lang="en-US" altLang="en-US" dirty="0"/>
              <a:t>Find </a:t>
            </a:r>
            <a:r>
              <a:rPr lang="en-US" altLang="en-US" b="1" u="sng" dirty="0"/>
              <a:t>meaning, beauty and joy in the one life we have</a:t>
            </a:r>
            <a:r>
              <a:rPr lang="en-US" altLang="en-US" dirty="0"/>
              <a:t>, without the need for an afterlife.</a:t>
            </a:r>
          </a:p>
          <a:p>
            <a:pPr>
              <a:lnSpc>
                <a:spcPct val="90000"/>
              </a:lnSpc>
            </a:pPr>
            <a:r>
              <a:rPr lang="en-US" altLang="en-US" dirty="0"/>
              <a:t>Look to </a:t>
            </a:r>
            <a:r>
              <a:rPr lang="en-US" altLang="en-US" b="1" u="sng" dirty="0"/>
              <a:t>science instead of religion</a:t>
            </a:r>
            <a:r>
              <a:rPr lang="en-US" altLang="en-US" dirty="0"/>
              <a:t> as the best way to discover and understand the world.</a:t>
            </a:r>
          </a:p>
          <a:p>
            <a:pPr>
              <a:lnSpc>
                <a:spcPct val="90000"/>
              </a:lnSpc>
            </a:pPr>
            <a:r>
              <a:rPr lang="en-US" altLang="en-US" dirty="0"/>
              <a:t>Believe people can use empathy and compassion to </a:t>
            </a:r>
            <a:r>
              <a:rPr lang="en-US" altLang="en-US" b="1" u="sng" dirty="0"/>
              <a:t>make the world a better place for everyone</a:t>
            </a:r>
          </a:p>
          <a:p>
            <a:endParaRPr lang="en-GB" dirty="0"/>
          </a:p>
        </p:txBody>
      </p:sp>
    </p:spTree>
    <p:extLst>
      <p:ext uri="{BB962C8B-B14F-4D97-AF65-F5344CB8AC3E}">
        <p14:creationId xmlns:p14="http://schemas.microsoft.com/office/powerpoint/2010/main" val="38424972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 humanist..</a:t>
            </a:r>
            <a:endParaRPr lang="en-GB" dirty="0"/>
          </a:p>
        </p:txBody>
      </p:sp>
      <p:sp>
        <p:nvSpPr>
          <p:cNvPr id="3" name="Content Placeholder 2"/>
          <p:cNvSpPr>
            <a:spLocks noGrp="1"/>
          </p:cNvSpPr>
          <p:nvPr>
            <p:ph idx="1"/>
          </p:nvPr>
        </p:nvSpPr>
        <p:spPr/>
        <p:txBody>
          <a:bodyPr/>
          <a:lstStyle/>
          <a:p>
            <a:pPr>
              <a:lnSpc>
                <a:spcPct val="80000"/>
              </a:lnSpc>
            </a:pPr>
            <a:r>
              <a:rPr lang="en-US" altLang="en-US" dirty="0"/>
              <a:t>trusts to the scientific method when it comes to understanding how the universe works and rejects the idea of the supernatural (and is therefore an atheist or agnostic) </a:t>
            </a:r>
          </a:p>
          <a:p>
            <a:pPr>
              <a:lnSpc>
                <a:spcPct val="80000"/>
              </a:lnSpc>
            </a:pPr>
            <a:r>
              <a:rPr lang="en-US" altLang="en-US" dirty="0"/>
              <a:t>makes their </a:t>
            </a:r>
            <a:r>
              <a:rPr lang="en-US" altLang="en-US" u="sng" dirty="0">
                <a:hlinkClick r:id="rId2" action="ppaction://hlinksldjump"/>
              </a:rPr>
              <a:t>ethical</a:t>
            </a:r>
            <a:r>
              <a:rPr lang="en-US" altLang="en-US" dirty="0"/>
              <a:t> decisions based on reason, empathy, and a concern for human beings and other sentient animals </a:t>
            </a:r>
          </a:p>
          <a:p>
            <a:pPr>
              <a:lnSpc>
                <a:spcPct val="80000"/>
              </a:lnSpc>
            </a:pPr>
            <a:r>
              <a:rPr lang="en-US" altLang="en-US" dirty="0"/>
              <a:t>believes that, in the absence of an afterlife and any </a:t>
            </a:r>
            <a:r>
              <a:rPr lang="en-US" altLang="en-US" dirty="0">
                <a:hlinkClick r:id="rId3" action="ppaction://hlinksldjump"/>
              </a:rPr>
              <a:t>discernible</a:t>
            </a:r>
            <a:r>
              <a:rPr lang="en-US" altLang="en-US" dirty="0"/>
              <a:t> purpose to the universe, human beings can act to give their own lives meaning by seeking happiness in this life and helping others to do the same.</a:t>
            </a:r>
          </a:p>
          <a:p>
            <a:endParaRPr lang="en-GB" dirty="0"/>
          </a:p>
        </p:txBody>
      </p:sp>
    </p:spTree>
    <p:extLst>
      <p:ext uri="{BB962C8B-B14F-4D97-AF65-F5344CB8AC3E}">
        <p14:creationId xmlns:p14="http://schemas.microsoft.com/office/powerpoint/2010/main" val="81171704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Human Flourishing</a:t>
            </a:r>
            <a:endParaRPr lang="en-GB" dirty="0"/>
          </a:p>
        </p:txBody>
      </p:sp>
      <p:sp>
        <p:nvSpPr>
          <p:cNvPr id="3" name="Content Placeholder 2"/>
          <p:cNvSpPr>
            <a:spLocks noGrp="1"/>
          </p:cNvSpPr>
          <p:nvPr>
            <p:ph idx="1"/>
          </p:nvPr>
        </p:nvSpPr>
        <p:spPr/>
        <p:txBody>
          <a:bodyPr/>
          <a:lstStyle/>
          <a:p>
            <a:r>
              <a:rPr lang="en-US" altLang="en-US" dirty="0"/>
              <a:t>The bigger picture</a:t>
            </a:r>
          </a:p>
          <a:p>
            <a:endParaRPr lang="en-US" altLang="en-US" dirty="0"/>
          </a:p>
          <a:p>
            <a:r>
              <a:rPr lang="en-US" altLang="en-US" dirty="0"/>
              <a:t>What questions are out there?</a:t>
            </a:r>
          </a:p>
          <a:p>
            <a:endParaRPr lang="en-US" altLang="en-US" dirty="0"/>
          </a:p>
          <a:p>
            <a:r>
              <a:rPr lang="en-US" altLang="en-US" dirty="0"/>
              <a:t>Martha Nussbaum</a:t>
            </a:r>
          </a:p>
          <a:p>
            <a:endParaRPr lang="en-GB" dirty="0"/>
          </a:p>
        </p:txBody>
      </p:sp>
    </p:spTree>
    <p:extLst>
      <p:ext uri="{BB962C8B-B14F-4D97-AF65-F5344CB8AC3E}">
        <p14:creationId xmlns:p14="http://schemas.microsoft.com/office/powerpoint/2010/main" val="94318868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normAutofit fontScale="85000" lnSpcReduction="20000"/>
          </a:bodyPr>
          <a:lstStyle/>
          <a:p>
            <a:pPr marL="609600" indent="-609600">
              <a:buFont typeface="+mj-lt"/>
              <a:buAutoNum type="arabicPeriod"/>
            </a:pPr>
            <a:r>
              <a:rPr lang="en-GB" altLang="en-US" b="1" dirty="0"/>
              <a:t>VIRTUES</a:t>
            </a:r>
          </a:p>
          <a:p>
            <a:pPr marL="609600" indent="-609600">
              <a:buFontTx/>
              <a:buNone/>
            </a:pPr>
            <a:r>
              <a:rPr lang="en-GB" altLang="en-US" dirty="0"/>
              <a:t>		What about the good life?</a:t>
            </a:r>
          </a:p>
          <a:p>
            <a:pPr marL="609600" indent="-609600">
              <a:buFontTx/>
              <a:buNone/>
            </a:pPr>
            <a:endParaRPr lang="en-GB" altLang="en-US" dirty="0"/>
          </a:p>
          <a:p>
            <a:pPr marL="609600" indent="-609600">
              <a:buFontTx/>
              <a:buAutoNum type="arabicPeriod" startAt="2"/>
            </a:pPr>
            <a:r>
              <a:rPr lang="en-GB" altLang="en-US" b="1" dirty="0"/>
              <a:t>CAPABILITIES</a:t>
            </a:r>
          </a:p>
          <a:p>
            <a:pPr marL="609600" indent="-609600">
              <a:buFontTx/>
              <a:buNone/>
            </a:pPr>
            <a:r>
              <a:rPr lang="en-GB" altLang="en-US" dirty="0"/>
              <a:t>		How to conceive global justice?</a:t>
            </a:r>
          </a:p>
          <a:p>
            <a:pPr marL="609600" indent="-609600">
              <a:buFontTx/>
              <a:buNone/>
            </a:pPr>
            <a:endParaRPr lang="en-GB" altLang="en-US" dirty="0"/>
          </a:p>
          <a:p>
            <a:pPr marL="609600" indent="-609600">
              <a:buFontTx/>
              <a:buNone/>
            </a:pPr>
            <a:r>
              <a:rPr lang="en-GB" altLang="en-US" b="1" dirty="0"/>
              <a:t>3. 	COSMOPOLITANS</a:t>
            </a:r>
            <a:endParaRPr lang="en-GB" altLang="en-US" b="1" dirty="0">
              <a:cs typeface="Times New Roman" pitchFamily="18" charset="0"/>
            </a:endParaRPr>
          </a:p>
          <a:p>
            <a:pPr marL="609600" indent="-609600">
              <a:buFontTx/>
              <a:buNone/>
            </a:pPr>
            <a:r>
              <a:rPr lang="en-GB" altLang="en-US" b="1" dirty="0">
                <a:cs typeface="Times New Roman" pitchFamily="18" charset="0"/>
              </a:rPr>
              <a:t>	</a:t>
            </a:r>
            <a:r>
              <a:rPr lang="en-GB" altLang="en-US" dirty="0"/>
              <a:t>	Which attitude is appropriate to the deal with 	the big issues of the 21th century? </a:t>
            </a:r>
          </a:p>
          <a:p>
            <a:endParaRPr lang="en-GB" dirty="0"/>
          </a:p>
        </p:txBody>
      </p:sp>
    </p:spTree>
    <p:extLst>
      <p:ext uri="{BB962C8B-B14F-4D97-AF65-F5344CB8AC3E}">
        <p14:creationId xmlns:p14="http://schemas.microsoft.com/office/powerpoint/2010/main" val="123643790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Virtues</a:t>
            </a:r>
            <a:endParaRPr lang="en-GB" dirty="0"/>
          </a:p>
        </p:txBody>
      </p:sp>
      <p:pic>
        <p:nvPicPr>
          <p:cNvPr id="4" name="Content Placeholder 3" descr="forever-aiweiwei"/>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4441658" y="2557463"/>
            <a:ext cx="3308684" cy="3317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75748942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nl-NL" altLang="en-US" dirty="0"/>
              <a:t>CLASSICAL ETHICS</a:t>
            </a:r>
            <a:endParaRPr lang="en-GB" dirty="0"/>
          </a:p>
        </p:txBody>
      </p:sp>
      <p:sp>
        <p:nvSpPr>
          <p:cNvPr id="3" name="Content Placeholder 2"/>
          <p:cNvSpPr>
            <a:spLocks noGrp="1"/>
          </p:cNvSpPr>
          <p:nvPr>
            <p:ph idx="1"/>
          </p:nvPr>
        </p:nvSpPr>
        <p:spPr/>
        <p:txBody>
          <a:bodyPr>
            <a:normAutofit fontScale="92500" lnSpcReduction="10000"/>
          </a:bodyPr>
          <a:lstStyle/>
          <a:p>
            <a:pPr>
              <a:lnSpc>
                <a:spcPct val="90000"/>
              </a:lnSpc>
              <a:buFont typeface="Wingdings" pitchFamily="2" charset="2"/>
              <a:buChar char="Ø"/>
            </a:pPr>
            <a:r>
              <a:rPr lang="en-GB" altLang="en-US" dirty="0"/>
              <a:t>The central question of classical ethics &gt; how to live?</a:t>
            </a:r>
          </a:p>
          <a:p>
            <a:pPr>
              <a:lnSpc>
                <a:spcPct val="90000"/>
              </a:lnSpc>
              <a:buFont typeface="Wingdings" pitchFamily="2" charset="2"/>
              <a:buChar char="Ø"/>
            </a:pPr>
            <a:r>
              <a:rPr lang="en-GB" altLang="en-US" dirty="0"/>
              <a:t>Many philosophers answered that question by underlining the importance of certain virtues (courage, honesty, decency, truthfulness etc.).</a:t>
            </a:r>
          </a:p>
          <a:p>
            <a:pPr>
              <a:lnSpc>
                <a:spcPct val="90000"/>
              </a:lnSpc>
              <a:buFont typeface="Wingdings" pitchFamily="2" charset="2"/>
              <a:buChar char="Ø"/>
            </a:pPr>
            <a:r>
              <a:rPr lang="en-GB" altLang="en-US" dirty="0"/>
              <a:t>A virtues life is, according to classical philosophers, a good life.</a:t>
            </a:r>
          </a:p>
          <a:p>
            <a:pPr>
              <a:lnSpc>
                <a:spcPct val="90000"/>
              </a:lnSpc>
              <a:buFont typeface="Wingdings" pitchFamily="2" charset="2"/>
              <a:buChar char="Ø"/>
            </a:pPr>
            <a:r>
              <a:rPr lang="en-GB" altLang="en-US" dirty="0"/>
              <a:t>However, they differ concerning the question which virtues are important and outweigh others.</a:t>
            </a:r>
          </a:p>
          <a:p>
            <a:pPr>
              <a:lnSpc>
                <a:spcPct val="90000"/>
              </a:lnSpc>
              <a:buFont typeface="Wingdings" pitchFamily="2" charset="2"/>
              <a:buChar char="Ø"/>
            </a:pPr>
            <a:r>
              <a:rPr lang="en-GB" altLang="en-US" dirty="0"/>
              <a:t>Plato &gt; virtues that are helpful to have the unstable aspects of life under control.</a:t>
            </a:r>
          </a:p>
          <a:p>
            <a:pPr>
              <a:lnSpc>
                <a:spcPct val="90000"/>
              </a:lnSpc>
              <a:buFont typeface="Wingdings" pitchFamily="2" charset="2"/>
              <a:buChar char="Ø"/>
            </a:pPr>
            <a:r>
              <a:rPr lang="en-GB" altLang="en-US" dirty="0" smtClean="0"/>
              <a:t>Aristotle </a:t>
            </a:r>
            <a:r>
              <a:rPr lang="en-GB" altLang="en-US" dirty="0"/>
              <a:t>&gt; virtues that are helpful to find the golden mean, because it is impossible to have the unstable aspects of life under control. </a:t>
            </a:r>
          </a:p>
          <a:p>
            <a:endParaRPr lang="en-GB" dirty="0"/>
          </a:p>
        </p:txBody>
      </p:sp>
    </p:spTree>
    <p:extLst>
      <p:ext uri="{BB962C8B-B14F-4D97-AF65-F5344CB8AC3E}">
        <p14:creationId xmlns:p14="http://schemas.microsoft.com/office/powerpoint/2010/main" val="349801352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dirty="0"/>
              <a:t>MODERN ETHICS</a:t>
            </a:r>
            <a:endParaRPr lang="en-GB" dirty="0"/>
          </a:p>
        </p:txBody>
      </p:sp>
      <p:sp>
        <p:nvSpPr>
          <p:cNvPr id="3" name="Content Placeholder 2"/>
          <p:cNvSpPr>
            <a:spLocks noGrp="1"/>
          </p:cNvSpPr>
          <p:nvPr>
            <p:ph idx="1"/>
          </p:nvPr>
        </p:nvSpPr>
        <p:spPr/>
        <p:txBody>
          <a:bodyPr>
            <a:normAutofit lnSpcReduction="10000"/>
          </a:bodyPr>
          <a:lstStyle/>
          <a:p>
            <a:pPr>
              <a:lnSpc>
                <a:spcPct val="90000"/>
              </a:lnSpc>
              <a:buFont typeface="Wingdings" pitchFamily="2" charset="2"/>
              <a:buChar char="Ø"/>
            </a:pPr>
            <a:r>
              <a:rPr lang="en-GB" altLang="en-US" dirty="0"/>
              <a:t>In modern ethics the question of the good life retreats into the background.</a:t>
            </a:r>
          </a:p>
          <a:p>
            <a:pPr>
              <a:lnSpc>
                <a:spcPct val="90000"/>
              </a:lnSpc>
              <a:buFont typeface="Wingdings" pitchFamily="2" charset="2"/>
              <a:buChar char="Ø"/>
            </a:pPr>
            <a:r>
              <a:rPr lang="en-GB" altLang="en-US" dirty="0"/>
              <a:t>Respect for the plurality of lifestyles implies that it is impossible to prescribe what the just answer to this question is.</a:t>
            </a:r>
          </a:p>
          <a:p>
            <a:pPr>
              <a:lnSpc>
                <a:spcPct val="90000"/>
              </a:lnSpc>
              <a:buFont typeface="Wingdings" pitchFamily="2" charset="2"/>
              <a:buChar char="Ø"/>
            </a:pPr>
            <a:r>
              <a:rPr lang="en-GB" altLang="en-US" dirty="0"/>
              <a:t>The answer is the concern of the individual.</a:t>
            </a:r>
          </a:p>
          <a:p>
            <a:pPr>
              <a:lnSpc>
                <a:spcPct val="90000"/>
              </a:lnSpc>
              <a:buFont typeface="Wingdings" pitchFamily="2" charset="2"/>
              <a:buChar char="Ø"/>
            </a:pPr>
            <a:r>
              <a:rPr lang="en-GB" altLang="en-US" dirty="0"/>
              <a:t>Modern ethics restricts itself to normative issues that can be the object of a rational debate and will lead to generally accepted judgments.</a:t>
            </a:r>
          </a:p>
          <a:p>
            <a:pPr>
              <a:lnSpc>
                <a:spcPct val="90000"/>
              </a:lnSpc>
              <a:buFont typeface="Wingdings" pitchFamily="2" charset="2"/>
              <a:buChar char="Ø"/>
            </a:pPr>
            <a:r>
              <a:rPr lang="en-GB" altLang="en-US" dirty="0"/>
              <a:t>All in all modern ethics is all about the traffic rules for people with different ideas about the good life.</a:t>
            </a:r>
          </a:p>
          <a:p>
            <a:endParaRPr lang="en-GB" dirty="0"/>
          </a:p>
        </p:txBody>
      </p:sp>
    </p:spTree>
    <p:extLst>
      <p:ext uri="{BB962C8B-B14F-4D97-AF65-F5344CB8AC3E}">
        <p14:creationId xmlns:p14="http://schemas.microsoft.com/office/powerpoint/2010/main" val="59171132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Return of Virtues</a:t>
            </a:r>
            <a:endParaRPr lang="en-GB" dirty="0"/>
          </a:p>
        </p:txBody>
      </p:sp>
      <p:sp>
        <p:nvSpPr>
          <p:cNvPr id="3" name="Content Placeholder 2"/>
          <p:cNvSpPr>
            <a:spLocks noGrp="1"/>
          </p:cNvSpPr>
          <p:nvPr>
            <p:ph idx="1"/>
          </p:nvPr>
        </p:nvSpPr>
        <p:spPr/>
        <p:txBody>
          <a:bodyPr>
            <a:normAutofit fontScale="92500" lnSpcReduction="10000"/>
          </a:bodyPr>
          <a:lstStyle/>
          <a:p>
            <a:pPr>
              <a:lnSpc>
                <a:spcPct val="90000"/>
              </a:lnSpc>
              <a:buFont typeface="Wingdings" pitchFamily="2" charset="2"/>
              <a:buChar char="Ø"/>
            </a:pPr>
            <a:r>
              <a:rPr lang="en-GB" altLang="en-US" dirty="0"/>
              <a:t>The eighties of the 20th century &gt; a kind of rebirth of virtue ethics.</a:t>
            </a:r>
          </a:p>
          <a:p>
            <a:pPr>
              <a:lnSpc>
                <a:spcPct val="90000"/>
              </a:lnSpc>
              <a:buFont typeface="Wingdings" pitchFamily="2" charset="2"/>
              <a:buChar char="Ø"/>
            </a:pPr>
            <a:r>
              <a:rPr lang="en-GB" altLang="en-US" dirty="0"/>
              <a:t>Philosophers place classical philosophy with its attention for the good life in the forefront.</a:t>
            </a:r>
          </a:p>
          <a:p>
            <a:pPr>
              <a:lnSpc>
                <a:spcPct val="90000"/>
              </a:lnSpc>
              <a:buFont typeface="Wingdings" pitchFamily="2" charset="2"/>
              <a:buChar char="Ø"/>
            </a:pPr>
            <a:r>
              <a:rPr lang="en-GB" altLang="en-US" dirty="0"/>
              <a:t>There are mainly three philosophers who are responsible for the renewed reflection on virtues:</a:t>
            </a:r>
          </a:p>
          <a:p>
            <a:pPr>
              <a:lnSpc>
                <a:spcPct val="90000"/>
              </a:lnSpc>
              <a:buFont typeface="Wingdings" pitchFamily="2" charset="2"/>
              <a:buNone/>
            </a:pPr>
            <a:r>
              <a:rPr lang="en-GB" altLang="en-US" dirty="0"/>
              <a:t>	1. 	Alasdair </a:t>
            </a:r>
            <a:r>
              <a:rPr lang="en-GB" altLang="en-US" dirty="0" err="1"/>
              <a:t>MacIntyre</a:t>
            </a:r>
            <a:r>
              <a:rPr lang="en-GB" altLang="en-US" dirty="0"/>
              <a:t> &gt; </a:t>
            </a:r>
            <a:r>
              <a:rPr lang="en-GB" altLang="en-US" i="1" dirty="0"/>
              <a:t>After Virtue. A Study in 	Moral Theory</a:t>
            </a:r>
            <a:r>
              <a:rPr lang="en-GB" altLang="en-US" dirty="0"/>
              <a:t> (1981).</a:t>
            </a:r>
          </a:p>
          <a:p>
            <a:pPr>
              <a:lnSpc>
                <a:spcPct val="90000"/>
              </a:lnSpc>
              <a:buFont typeface="Wingdings" pitchFamily="2" charset="2"/>
              <a:buNone/>
            </a:pPr>
            <a:r>
              <a:rPr lang="en-GB" altLang="en-US" dirty="0"/>
              <a:t>	2.	Bernard Williams &gt; </a:t>
            </a:r>
            <a:r>
              <a:rPr lang="en-GB" altLang="en-US" i="1" dirty="0"/>
              <a:t>Moral Luck </a:t>
            </a:r>
            <a:r>
              <a:rPr lang="en-GB" altLang="en-US" dirty="0"/>
              <a:t>(1981).</a:t>
            </a:r>
          </a:p>
          <a:p>
            <a:pPr>
              <a:lnSpc>
                <a:spcPct val="90000"/>
              </a:lnSpc>
              <a:buFont typeface="Wingdings" pitchFamily="2" charset="2"/>
              <a:buNone/>
            </a:pPr>
            <a:r>
              <a:rPr lang="en-GB" altLang="en-US" dirty="0"/>
              <a:t>	2. 	Martha Nussbaum &gt; </a:t>
            </a:r>
            <a:r>
              <a:rPr lang="en-GB" altLang="en-US" i="1" dirty="0"/>
              <a:t>The Fragility of </a:t>
            </a:r>
            <a:r>
              <a:rPr lang="en-GB" altLang="en-US" i="1" dirty="0" smtClean="0"/>
              <a:t>Goodness</a:t>
            </a:r>
            <a:r>
              <a:rPr lang="en-GB" altLang="en-US" i="1" dirty="0"/>
              <a:t>. 	Luck and Ethics in Greek Tragedy and </a:t>
            </a:r>
            <a:r>
              <a:rPr lang="en-GB" altLang="en-US" i="1" dirty="0" smtClean="0"/>
              <a:t>Philosophy</a:t>
            </a:r>
            <a:r>
              <a:rPr lang="en-GB" altLang="en-US" dirty="0" smtClean="0"/>
              <a:t> </a:t>
            </a:r>
            <a:r>
              <a:rPr lang="en-GB" altLang="en-US" dirty="0"/>
              <a:t>(1986).</a:t>
            </a:r>
          </a:p>
          <a:p>
            <a:endParaRPr lang="en-GB" dirty="0"/>
          </a:p>
        </p:txBody>
      </p:sp>
    </p:spTree>
    <p:extLst>
      <p:ext uri="{BB962C8B-B14F-4D97-AF65-F5344CB8AC3E}">
        <p14:creationId xmlns:p14="http://schemas.microsoft.com/office/powerpoint/2010/main" val="236710256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half" idx="1"/>
          </p:nvPr>
        </p:nvSpPr>
        <p:spPr/>
        <p:txBody>
          <a:bodyPr>
            <a:normAutofit fontScale="70000" lnSpcReduction="20000"/>
          </a:bodyPr>
          <a:lstStyle/>
          <a:p>
            <a:pPr marL="533400" indent="-533400">
              <a:lnSpc>
                <a:spcPct val="90000"/>
              </a:lnSpc>
              <a:buFont typeface="Wingdings" pitchFamily="2" charset="2"/>
              <a:buNone/>
            </a:pPr>
            <a:r>
              <a:rPr lang="en-GB" altLang="en-US" b="1" dirty="0"/>
              <a:t>BIOGRAPHICAL DATA:</a:t>
            </a:r>
            <a:r>
              <a:rPr lang="en-GB" altLang="en-US" dirty="0"/>
              <a:t> </a:t>
            </a:r>
          </a:p>
          <a:p>
            <a:pPr marL="533400" indent="-533400">
              <a:lnSpc>
                <a:spcPct val="90000"/>
              </a:lnSpc>
              <a:buFont typeface="Wingdings" pitchFamily="2" charset="2"/>
              <a:buChar char="Ø"/>
            </a:pPr>
            <a:r>
              <a:rPr lang="en-GB" altLang="en-US" dirty="0"/>
              <a:t>1947: Born May 6, in New York.</a:t>
            </a:r>
          </a:p>
          <a:p>
            <a:pPr marL="533400" indent="-533400">
              <a:lnSpc>
                <a:spcPct val="90000"/>
              </a:lnSpc>
              <a:buFont typeface="Wingdings" pitchFamily="2" charset="2"/>
              <a:buChar char="Ø"/>
            </a:pPr>
            <a:r>
              <a:rPr lang="en-GB" altLang="en-US" dirty="0"/>
              <a:t>1969: Studies classics and theatre at New York University.</a:t>
            </a:r>
          </a:p>
          <a:p>
            <a:pPr marL="533400" indent="-533400">
              <a:lnSpc>
                <a:spcPct val="90000"/>
              </a:lnSpc>
              <a:buFont typeface="Wingdings" pitchFamily="2" charset="2"/>
              <a:buChar char="Ø"/>
            </a:pPr>
            <a:r>
              <a:rPr lang="en-GB" altLang="en-US" dirty="0"/>
              <a:t>1972: Studies philosophy at Harvard University.</a:t>
            </a:r>
          </a:p>
          <a:p>
            <a:pPr marL="533400" indent="-533400">
              <a:lnSpc>
                <a:spcPct val="90000"/>
              </a:lnSpc>
              <a:buFont typeface="Wingdings" pitchFamily="2" charset="2"/>
              <a:buChar char="Ø"/>
            </a:pPr>
            <a:r>
              <a:rPr lang="en-GB" altLang="en-US" dirty="0"/>
              <a:t>1978: PhD in philosophy at Harvard University.</a:t>
            </a:r>
          </a:p>
          <a:p>
            <a:pPr marL="533400" indent="-533400">
              <a:lnSpc>
                <a:spcPct val="90000"/>
              </a:lnSpc>
              <a:buFont typeface="Wingdings" pitchFamily="2" charset="2"/>
              <a:buChar char="Ø"/>
            </a:pPr>
            <a:r>
              <a:rPr lang="en-GB" altLang="en-US" dirty="0"/>
              <a:t>1986: involved in research on the quality of life at the </a:t>
            </a:r>
            <a:r>
              <a:rPr lang="en-GB" altLang="en-US" i="1" dirty="0"/>
              <a:t>World Institute for Development Economic</a:t>
            </a:r>
            <a:r>
              <a:rPr lang="en-GB" altLang="en-US" dirty="0"/>
              <a:t> </a:t>
            </a:r>
            <a:r>
              <a:rPr lang="en-GB" altLang="en-US" i="1" dirty="0"/>
              <a:t>Research</a:t>
            </a:r>
            <a:r>
              <a:rPr lang="en-GB" altLang="en-US" dirty="0"/>
              <a:t> (Wider) of the United Nations.</a:t>
            </a:r>
          </a:p>
          <a:p>
            <a:pPr marL="533400" indent="-533400">
              <a:lnSpc>
                <a:spcPct val="90000"/>
              </a:lnSpc>
              <a:buFont typeface="Wingdings" pitchFamily="2" charset="2"/>
              <a:buChar char="Ø"/>
            </a:pPr>
            <a:r>
              <a:rPr lang="en-GB" altLang="en-US" dirty="0"/>
              <a:t>1995: Professor in law and ethics at the University of Chicago.</a:t>
            </a:r>
          </a:p>
          <a:p>
            <a:endParaRPr lang="en-GB" dirty="0"/>
          </a:p>
        </p:txBody>
      </p:sp>
      <p:pic>
        <p:nvPicPr>
          <p:cNvPr id="5" name="Content Placeholder 4" descr="nussbaum_martha_print">
            <a:hlinkClick r:id="rId2"/>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a:xfrm>
            <a:off x="7516813" y="2679700"/>
            <a:ext cx="2071687" cy="3107531"/>
          </a:xfrm>
          <a:prstGeom prst="rect">
            <a:avLst/>
          </a:prstGeom>
        </p:spPr>
      </p:pic>
    </p:spTree>
    <p:extLst>
      <p:ext uri="{BB962C8B-B14F-4D97-AF65-F5344CB8AC3E}">
        <p14:creationId xmlns:p14="http://schemas.microsoft.com/office/powerpoint/2010/main" val="318998222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Major Works</a:t>
            </a:r>
            <a:endParaRPr lang="en-GB" dirty="0"/>
          </a:p>
        </p:txBody>
      </p:sp>
      <p:sp>
        <p:nvSpPr>
          <p:cNvPr id="3" name="Content Placeholder 2"/>
          <p:cNvSpPr>
            <a:spLocks noGrp="1"/>
          </p:cNvSpPr>
          <p:nvPr>
            <p:ph idx="1"/>
          </p:nvPr>
        </p:nvSpPr>
        <p:spPr/>
        <p:txBody>
          <a:bodyPr>
            <a:normAutofit/>
          </a:bodyPr>
          <a:lstStyle/>
          <a:p>
            <a:pPr>
              <a:lnSpc>
                <a:spcPct val="90000"/>
              </a:lnSpc>
              <a:buFont typeface="Wingdings" pitchFamily="2" charset="2"/>
              <a:buChar char="Ø"/>
            </a:pPr>
            <a:r>
              <a:rPr lang="en-US" altLang="en-US" dirty="0"/>
              <a:t>The Fragility of Goodness (1986).</a:t>
            </a:r>
          </a:p>
          <a:p>
            <a:pPr>
              <a:lnSpc>
                <a:spcPct val="90000"/>
              </a:lnSpc>
              <a:buFont typeface="Wingdings" pitchFamily="2" charset="2"/>
              <a:buChar char="Ø"/>
            </a:pPr>
            <a:r>
              <a:rPr lang="en-US" altLang="en-US" dirty="0"/>
              <a:t>Loves knowledge (1990).</a:t>
            </a:r>
          </a:p>
          <a:p>
            <a:pPr>
              <a:lnSpc>
                <a:spcPct val="90000"/>
              </a:lnSpc>
              <a:buFont typeface="Wingdings" pitchFamily="2" charset="2"/>
              <a:buChar char="Ø"/>
            </a:pPr>
            <a:r>
              <a:rPr lang="en-US" altLang="en-US" dirty="0"/>
              <a:t>The Therapy of Desire (1994).</a:t>
            </a:r>
          </a:p>
          <a:p>
            <a:pPr>
              <a:lnSpc>
                <a:spcPct val="90000"/>
              </a:lnSpc>
              <a:buFont typeface="Wingdings" pitchFamily="2" charset="2"/>
              <a:buChar char="Ø"/>
            </a:pPr>
            <a:r>
              <a:rPr lang="en-US" altLang="en-US" dirty="0"/>
              <a:t>Poetic Justice (1995).</a:t>
            </a:r>
          </a:p>
          <a:p>
            <a:pPr>
              <a:lnSpc>
                <a:spcPct val="90000"/>
              </a:lnSpc>
              <a:buFont typeface="Wingdings" pitchFamily="2" charset="2"/>
              <a:buChar char="Ø"/>
            </a:pPr>
            <a:r>
              <a:rPr lang="en-US" altLang="en-US" dirty="0"/>
              <a:t>For Love of Country (1994/1997).</a:t>
            </a:r>
          </a:p>
          <a:p>
            <a:pPr>
              <a:lnSpc>
                <a:spcPct val="90000"/>
              </a:lnSpc>
              <a:buFont typeface="Wingdings" pitchFamily="2" charset="2"/>
              <a:buChar char="Ø"/>
            </a:pPr>
            <a:r>
              <a:rPr lang="en-US" altLang="en-US" dirty="0"/>
              <a:t>Cultivating Humanity (1997).</a:t>
            </a:r>
          </a:p>
          <a:p>
            <a:endParaRPr lang="en-GB" dirty="0"/>
          </a:p>
        </p:txBody>
      </p:sp>
    </p:spTree>
    <p:extLst>
      <p:ext uri="{BB962C8B-B14F-4D97-AF65-F5344CB8AC3E}">
        <p14:creationId xmlns:p14="http://schemas.microsoft.com/office/powerpoint/2010/main" val="266386830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a:t>
            </a:r>
            <a:endParaRPr lang="en-GB" dirty="0"/>
          </a:p>
        </p:txBody>
      </p:sp>
      <p:sp>
        <p:nvSpPr>
          <p:cNvPr id="3" name="Content Placeholder 2"/>
          <p:cNvSpPr>
            <a:spLocks noGrp="1"/>
          </p:cNvSpPr>
          <p:nvPr>
            <p:ph idx="1"/>
          </p:nvPr>
        </p:nvSpPr>
        <p:spPr/>
        <p:txBody>
          <a:bodyPr>
            <a:normAutofit lnSpcReduction="10000"/>
          </a:bodyPr>
          <a:lstStyle/>
          <a:p>
            <a:pPr>
              <a:lnSpc>
                <a:spcPct val="90000"/>
              </a:lnSpc>
              <a:buFont typeface="Wingdings" pitchFamily="2" charset="2"/>
              <a:buChar char="Ø"/>
            </a:pPr>
            <a:r>
              <a:rPr lang="en-US" altLang="en-US" dirty="0"/>
              <a:t>Sex and Social Justice (1998).</a:t>
            </a:r>
          </a:p>
          <a:p>
            <a:pPr>
              <a:lnSpc>
                <a:spcPct val="90000"/>
              </a:lnSpc>
              <a:buFont typeface="Wingdings" pitchFamily="2" charset="2"/>
              <a:buChar char="Ø"/>
            </a:pPr>
            <a:r>
              <a:rPr lang="en-US" altLang="en-US" dirty="0"/>
              <a:t>Women and Human Development (2000).</a:t>
            </a:r>
          </a:p>
          <a:p>
            <a:pPr>
              <a:lnSpc>
                <a:spcPct val="90000"/>
              </a:lnSpc>
              <a:buFont typeface="Wingdings" pitchFamily="2" charset="2"/>
              <a:buChar char="Ø"/>
            </a:pPr>
            <a:r>
              <a:rPr lang="en-US" altLang="en-US" dirty="0"/>
              <a:t>Upheavals of Thought. The Intelligence of Emotions (2001).</a:t>
            </a:r>
          </a:p>
          <a:p>
            <a:pPr>
              <a:lnSpc>
                <a:spcPct val="90000"/>
              </a:lnSpc>
              <a:buFont typeface="Wingdings" pitchFamily="2" charset="2"/>
              <a:buChar char="Ø"/>
            </a:pPr>
            <a:r>
              <a:rPr lang="en-US" altLang="en-US" dirty="0"/>
              <a:t>Frontiers of Justice (2006).</a:t>
            </a:r>
          </a:p>
          <a:p>
            <a:pPr>
              <a:lnSpc>
                <a:spcPct val="90000"/>
              </a:lnSpc>
              <a:buFont typeface="Wingdings" pitchFamily="2" charset="2"/>
              <a:buChar char="Ø"/>
            </a:pPr>
            <a:r>
              <a:rPr lang="en-US" altLang="en-US" dirty="0"/>
              <a:t>The Clash Within (2007).</a:t>
            </a:r>
          </a:p>
          <a:p>
            <a:pPr>
              <a:lnSpc>
                <a:spcPct val="90000"/>
              </a:lnSpc>
              <a:buFont typeface="Wingdings" pitchFamily="2" charset="2"/>
              <a:buChar char="Ø"/>
            </a:pPr>
            <a:r>
              <a:rPr lang="en-US" altLang="en-US" dirty="0"/>
              <a:t>Liberty of Conscience (2008).</a:t>
            </a:r>
          </a:p>
          <a:p>
            <a:pPr>
              <a:lnSpc>
                <a:spcPct val="90000"/>
              </a:lnSpc>
              <a:buFont typeface="Wingdings" pitchFamily="2" charset="2"/>
              <a:buChar char="Ø"/>
            </a:pPr>
            <a:r>
              <a:rPr lang="en-US" altLang="en-US" dirty="0"/>
              <a:t>Not For Profit: Why Democracy Needs the Humanities (2010).</a:t>
            </a:r>
          </a:p>
          <a:p>
            <a:endParaRPr lang="en-GB" dirty="0"/>
          </a:p>
        </p:txBody>
      </p:sp>
    </p:spTree>
    <p:extLst>
      <p:ext uri="{BB962C8B-B14F-4D97-AF65-F5344CB8AC3E}">
        <p14:creationId xmlns:p14="http://schemas.microsoft.com/office/powerpoint/2010/main" val="408388664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Importance of Emotions</a:t>
            </a:r>
            <a:endParaRPr lang="en-GB" dirty="0"/>
          </a:p>
        </p:txBody>
      </p:sp>
      <p:sp>
        <p:nvSpPr>
          <p:cNvPr id="3" name="Content Placeholder 2"/>
          <p:cNvSpPr>
            <a:spLocks noGrp="1"/>
          </p:cNvSpPr>
          <p:nvPr>
            <p:ph idx="1"/>
          </p:nvPr>
        </p:nvSpPr>
        <p:spPr/>
        <p:txBody>
          <a:bodyPr>
            <a:normAutofit fontScale="85000" lnSpcReduction="10000"/>
          </a:bodyPr>
          <a:lstStyle/>
          <a:p>
            <a:pPr>
              <a:lnSpc>
                <a:spcPct val="80000"/>
              </a:lnSpc>
              <a:buFont typeface="Wingdings" pitchFamily="2" charset="2"/>
              <a:buChar char="Ø"/>
            </a:pPr>
            <a:r>
              <a:rPr lang="en-GB" altLang="en-US" dirty="0"/>
              <a:t>Nussbaum combines classical with modern ethics. </a:t>
            </a:r>
          </a:p>
          <a:p>
            <a:pPr>
              <a:lnSpc>
                <a:spcPct val="80000"/>
              </a:lnSpc>
              <a:buFont typeface="Wingdings" pitchFamily="2" charset="2"/>
              <a:buChar char="Ø"/>
            </a:pPr>
            <a:r>
              <a:rPr lang="en-GB" altLang="en-US" dirty="0"/>
              <a:t>She mobilizes especially the work of Aristotle to change modern ethics. </a:t>
            </a:r>
          </a:p>
          <a:p>
            <a:pPr>
              <a:lnSpc>
                <a:spcPct val="80000"/>
              </a:lnSpc>
              <a:buFont typeface="Wingdings" pitchFamily="2" charset="2"/>
              <a:buChar char="Ø"/>
            </a:pPr>
            <a:r>
              <a:rPr lang="en-GB" altLang="en-US" dirty="0"/>
              <a:t>Like Aristotle one has to admit that emotions should be taken seriously.</a:t>
            </a:r>
          </a:p>
          <a:p>
            <a:pPr>
              <a:lnSpc>
                <a:spcPct val="80000"/>
              </a:lnSpc>
              <a:buFont typeface="Wingdings" pitchFamily="2" charset="2"/>
              <a:buChar char="Ø"/>
            </a:pPr>
            <a:r>
              <a:rPr lang="en-GB" altLang="en-US" dirty="0"/>
              <a:t>Emotions don’t frustrate a rational view on reality. </a:t>
            </a:r>
          </a:p>
          <a:p>
            <a:pPr>
              <a:lnSpc>
                <a:spcPct val="80000"/>
              </a:lnSpc>
              <a:buFont typeface="Wingdings" pitchFamily="2" charset="2"/>
              <a:buChar char="Ø"/>
            </a:pPr>
            <a:r>
              <a:rPr lang="en-GB" altLang="en-US" dirty="0"/>
              <a:t>For instance, anxiety is in most cases based on the correct view that there is a danger.</a:t>
            </a:r>
          </a:p>
          <a:p>
            <a:pPr>
              <a:lnSpc>
                <a:spcPct val="80000"/>
              </a:lnSpc>
              <a:buFont typeface="Wingdings" pitchFamily="2" charset="2"/>
              <a:buChar char="Ø"/>
            </a:pPr>
            <a:r>
              <a:rPr lang="en-GB" altLang="en-US" dirty="0"/>
              <a:t>However, Nussbaum doesn’t think that every emotion is rational and from a moral perspective appropriate.</a:t>
            </a:r>
          </a:p>
          <a:p>
            <a:pPr>
              <a:lnSpc>
                <a:spcPct val="80000"/>
              </a:lnSpc>
              <a:buFont typeface="Wingdings" pitchFamily="2" charset="2"/>
              <a:buChar char="Ø"/>
            </a:pPr>
            <a:r>
              <a:rPr lang="en-GB" altLang="en-US" dirty="0"/>
              <a:t>She criticizes the stoic vision that emotions should be under control in order to be independent of the unstable aspects of life.</a:t>
            </a:r>
          </a:p>
          <a:p>
            <a:pPr>
              <a:lnSpc>
                <a:spcPct val="80000"/>
              </a:lnSpc>
              <a:buFont typeface="Wingdings" pitchFamily="2" charset="2"/>
              <a:buChar char="Ø"/>
            </a:pPr>
            <a:r>
              <a:rPr lang="en-GB" altLang="en-US" dirty="0"/>
              <a:t>A life without emotions is not only an illusion, but also poor.</a:t>
            </a:r>
          </a:p>
          <a:p>
            <a:endParaRPr lang="en-GB" dirty="0"/>
          </a:p>
        </p:txBody>
      </p:sp>
    </p:spTree>
    <p:extLst>
      <p:ext uri="{BB962C8B-B14F-4D97-AF65-F5344CB8AC3E}">
        <p14:creationId xmlns:p14="http://schemas.microsoft.com/office/powerpoint/2010/main" val="62724926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2. Capabilities</a:t>
            </a:r>
            <a:endParaRPr lang="en-GB" dirty="0"/>
          </a:p>
        </p:txBody>
      </p:sp>
      <p:pic>
        <p:nvPicPr>
          <p:cNvPr id="4" name="Content Placeholder 3" descr="weiwei+stools"/>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4411638" y="2557463"/>
            <a:ext cx="3368723" cy="3317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59420185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How to Flourish, that’s the question</a:t>
            </a:r>
            <a:endParaRPr lang="en-GB" dirty="0"/>
          </a:p>
        </p:txBody>
      </p:sp>
      <p:sp>
        <p:nvSpPr>
          <p:cNvPr id="3" name="Content Placeholder 2"/>
          <p:cNvSpPr>
            <a:spLocks noGrp="1"/>
          </p:cNvSpPr>
          <p:nvPr>
            <p:ph idx="1"/>
          </p:nvPr>
        </p:nvSpPr>
        <p:spPr/>
        <p:txBody>
          <a:bodyPr>
            <a:normAutofit fontScale="92500"/>
          </a:bodyPr>
          <a:lstStyle/>
          <a:p>
            <a:pPr>
              <a:buFont typeface="Wingdings" pitchFamily="2" charset="2"/>
              <a:buChar char="Ø"/>
            </a:pPr>
            <a:r>
              <a:rPr lang="en-GB" altLang="en-US" dirty="0"/>
              <a:t>In contrast to the philosophy of Kant, Nussbaum is not in search of universal principles, but in search of ideas that contribute to human flourishing </a:t>
            </a:r>
            <a:r>
              <a:rPr lang="en-GB" altLang="en-US" dirty="0">
                <a:cs typeface="Times New Roman" pitchFamily="18" charset="0"/>
              </a:rPr>
              <a:t>(</a:t>
            </a:r>
            <a:r>
              <a:rPr lang="en-GB" altLang="en-US" i="1" dirty="0" err="1">
                <a:cs typeface="Times New Roman" pitchFamily="18" charset="0"/>
              </a:rPr>
              <a:t>eudaimonia</a:t>
            </a:r>
            <a:r>
              <a:rPr lang="en-GB" altLang="en-US" dirty="0">
                <a:cs typeface="Times New Roman" pitchFamily="18" charset="0"/>
              </a:rPr>
              <a:t>).</a:t>
            </a:r>
          </a:p>
          <a:p>
            <a:pPr>
              <a:buFont typeface="Wingdings" pitchFamily="2" charset="2"/>
              <a:buChar char="Ø"/>
            </a:pPr>
            <a:r>
              <a:rPr lang="en-GB" altLang="en-US" dirty="0">
                <a:cs typeface="Times New Roman" pitchFamily="18" charset="0"/>
              </a:rPr>
              <a:t>She distances herself form the dominant cognitivism within ethics.</a:t>
            </a:r>
          </a:p>
          <a:p>
            <a:pPr>
              <a:buFont typeface="Wingdings" pitchFamily="2" charset="2"/>
              <a:buChar char="Ø"/>
            </a:pPr>
            <a:r>
              <a:rPr lang="en-GB" altLang="en-US" dirty="0">
                <a:cs typeface="Times New Roman" pitchFamily="18" charset="0"/>
              </a:rPr>
              <a:t>Cognitivism emphasizes the importance of rationally acquired knowledge and conceives emotions most often as irrational.</a:t>
            </a:r>
          </a:p>
          <a:p>
            <a:pPr>
              <a:buFont typeface="Wingdings" pitchFamily="2" charset="2"/>
              <a:buChar char="Ø"/>
            </a:pPr>
            <a:r>
              <a:rPr lang="en-GB" altLang="en-US" dirty="0">
                <a:cs typeface="Times New Roman" pitchFamily="18" charset="0"/>
              </a:rPr>
              <a:t>Emotions are not irrational, but deliver on several issues a specific perspective.</a:t>
            </a:r>
          </a:p>
          <a:p>
            <a:pPr>
              <a:buFont typeface="Wingdings" pitchFamily="2" charset="2"/>
              <a:buChar char="Ø"/>
            </a:pPr>
            <a:r>
              <a:rPr lang="en-GB" altLang="en-US" dirty="0">
                <a:cs typeface="Times New Roman" pitchFamily="18" charset="0"/>
              </a:rPr>
              <a:t>A pure cognitive ethics is according to Nussbaum wrong.</a:t>
            </a:r>
          </a:p>
          <a:p>
            <a:endParaRPr lang="en-GB" dirty="0"/>
          </a:p>
        </p:txBody>
      </p:sp>
    </p:spTree>
    <p:extLst>
      <p:ext uri="{BB962C8B-B14F-4D97-AF65-F5344CB8AC3E}">
        <p14:creationId xmlns:p14="http://schemas.microsoft.com/office/powerpoint/2010/main" val="164653633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 New Approach</a:t>
            </a:r>
            <a:endParaRPr lang="en-GB" dirty="0"/>
          </a:p>
        </p:txBody>
      </p:sp>
      <p:sp>
        <p:nvSpPr>
          <p:cNvPr id="3" name="Content Placeholder 2"/>
          <p:cNvSpPr>
            <a:spLocks noGrp="1"/>
          </p:cNvSpPr>
          <p:nvPr>
            <p:ph idx="1"/>
          </p:nvPr>
        </p:nvSpPr>
        <p:spPr/>
        <p:txBody>
          <a:bodyPr>
            <a:normAutofit lnSpcReduction="10000"/>
          </a:bodyPr>
          <a:lstStyle/>
          <a:p>
            <a:pPr>
              <a:buFont typeface="Wingdings" pitchFamily="2" charset="2"/>
              <a:buChar char="Ø"/>
            </a:pPr>
            <a:r>
              <a:rPr lang="en-GB" altLang="en-US" dirty="0"/>
              <a:t>The issue of development (i.e. worldwide human flourishing) is not only a question of the redistribution of scarce goods. </a:t>
            </a:r>
          </a:p>
          <a:p>
            <a:pPr>
              <a:buFont typeface="Wingdings" pitchFamily="2" charset="2"/>
              <a:buChar char="Ø"/>
            </a:pPr>
            <a:r>
              <a:rPr lang="en-GB" altLang="en-US" dirty="0"/>
              <a:t>Against that background Nussbaum developed with Amartya Sen the so-called </a:t>
            </a:r>
            <a:r>
              <a:rPr lang="en-GB" altLang="en-US" i="1" dirty="0"/>
              <a:t>capability approach</a:t>
            </a:r>
            <a:r>
              <a:rPr lang="en-GB" altLang="en-US" dirty="0"/>
              <a:t>.</a:t>
            </a:r>
          </a:p>
          <a:p>
            <a:pPr>
              <a:buFont typeface="Wingdings" pitchFamily="2" charset="2"/>
              <a:buChar char="Ø"/>
            </a:pPr>
            <a:r>
              <a:rPr lang="en-GB" altLang="en-US" dirty="0"/>
              <a:t>Development is an issue that is mainly about the development of the opportunities that people have to develop their </a:t>
            </a:r>
            <a:r>
              <a:rPr lang="en-GB" altLang="en-US" i="1" dirty="0"/>
              <a:t>capabilities</a:t>
            </a:r>
            <a:r>
              <a:rPr lang="en-GB" altLang="en-US" dirty="0"/>
              <a:t>.</a:t>
            </a:r>
          </a:p>
          <a:p>
            <a:pPr>
              <a:buFont typeface="Wingdings" pitchFamily="2" charset="2"/>
              <a:buChar char="Ø"/>
            </a:pPr>
            <a:r>
              <a:rPr lang="en-GB" altLang="en-US" dirty="0"/>
              <a:t>Governments have the duty to give citizens the opportunities to develop ten capabilities.</a:t>
            </a:r>
          </a:p>
          <a:p>
            <a:endParaRPr lang="en-GB" dirty="0"/>
          </a:p>
        </p:txBody>
      </p:sp>
    </p:spTree>
    <p:extLst>
      <p:ext uri="{BB962C8B-B14F-4D97-AF65-F5344CB8AC3E}">
        <p14:creationId xmlns:p14="http://schemas.microsoft.com/office/powerpoint/2010/main" val="3375849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Central Human Capabilities</a:t>
            </a:r>
            <a:endParaRPr lang="en-GB" dirty="0"/>
          </a:p>
        </p:txBody>
      </p:sp>
      <p:sp>
        <p:nvSpPr>
          <p:cNvPr id="3" name="Content Placeholder 2"/>
          <p:cNvSpPr>
            <a:spLocks noGrp="1"/>
          </p:cNvSpPr>
          <p:nvPr>
            <p:ph idx="1"/>
          </p:nvPr>
        </p:nvSpPr>
        <p:spPr/>
        <p:txBody>
          <a:bodyPr>
            <a:normAutofit/>
          </a:bodyPr>
          <a:lstStyle/>
          <a:p>
            <a:pPr marL="609600" indent="-609600">
              <a:lnSpc>
                <a:spcPct val="90000"/>
              </a:lnSpc>
              <a:buFontTx/>
              <a:buAutoNum type="arabicPeriod"/>
            </a:pPr>
            <a:r>
              <a:rPr lang="en-GB" altLang="en-US" dirty="0"/>
              <a:t>Life &gt; being able to live to the end of a human life of normal length.</a:t>
            </a:r>
          </a:p>
          <a:p>
            <a:pPr marL="609600" indent="-609600">
              <a:lnSpc>
                <a:spcPct val="90000"/>
              </a:lnSpc>
              <a:buFontTx/>
              <a:buAutoNum type="arabicPeriod"/>
            </a:pPr>
            <a:r>
              <a:rPr lang="en-GB" altLang="en-US" dirty="0"/>
              <a:t>Bodily Health &gt; being able to have a good health.</a:t>
            </a:r>
          </a:p>
          <a:p>
            <a:pPr marL="609600" indent="-609600">
              <a:lnSpc>
                <a:spcPct val="90000"/>
              </a:lnSpc>
              <a:buFontTx/>
              <a:buAutoNum type="arabicPeriod"/>
            </a:pPr>
            <a:r>
              <a:rPr lang="en-GB" altLang="en-US" dirty="0"/>
              <a:t>Bodily integrity &gt; being able to move freely from place to place.</a:t>
            </a:r>
          </a:p>
          <a:p>
            <a:pPr marL="609600" indent="-609600">
              <a:lnSpc>
                <a:spcPct val="90000"/>
              </a:lnSpc>
              <a:buFontTx/>
              <a:buAutoNum type="arabicPeriod"/>
            </a:pPr>
            <a:r>
              <a:rPr lang="en-GB" altLang="en-US" dirty="0"/>
              <a:t>Senses, Imagination, and Thought &gt; being able to use the senses.</a:t>
            </a:r>
          </a:p>
          <a:p>
            <a:pPr marL="609600" indent="-609600">
              <a:lnSpc>
                <a:spcPct val="90000"/>
              </a:lnSpc>
              <a:buFontTx/>
              <a:buAutoNum type="arabicPeriod"/>
            </a:pPr>
            <a:r>
              <a:rPr lang="en-GB" altLang="en-US" dirty="0"/>
              <a:t>Emotions &gt; being able to have attachments to things and people.</a:t>
            </a:r>
          </a:p>
          <a:p>
            <a:endParaRPr lang="en-GB" dirty="0"/>
          </a:p>
        </p:txBody>
      </p:sp>
    </p:spTree>
    <p:extLst>
      <p:ext uri="{BB962C8B-B14F-4D97-AF65-F5344CB8AC3E}">
        <p14:creationId xmlns:p14="http://schemas.microsoft.com/office/powerpoint/2010/main" val="30084190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a:t>
            </a:r>
            <a:endParaRPr lang="en-GB" dirty="0"/>
          </a:p>
        </p:txBody>
      </p:sp>
      <p:sp>
        <p:nvSpPr>
          <p:cNvPr id="3" name="Content Placeholder 2"/>
          <p:cNvSpPr>
            <a:spLocks noGrp="1"/>
          </p:cNvSpPr>
          <p:nvPr>
            <p:ph idx="1"/>
          </p:nvPr>
        </p:nvSpPr>
        <p:spPr/>
        <p:txBody>
          <a:bodyPr>
            <a:normAutofit fontScale="92500" lnSpcReduction="10000"/>
          </a:bodyPr>
          <a:lstStyle/>
          <a:p>
            <a:pPr marL="609600" indent="-609600">
              <a:lnSpc>
                <a:spcPct val="90000"/>
              </a:lnSpc>
              <a:buFontTx/>
              <a:buAutoNum type="arabicPeriod"/>
            </a:pPr>
            <a:r>
              <a:rPr lang="en-GB" altLang="en-US" dirty="0"/>
              <a:t>Practical reason &gt; being able to form a conception of the good life and to engage in critical reflection.</a:t>
            </a:r>
          </a:p>
          <a:p>
            <a:pPr marL="609600" indent="-609600">
              <a:lnSpc>
                <a:spcPct val="90000"/>
              </a:lnSpc>
              <a:buFontTx/>
              <a:buAutoNum type="arabicPeriod"/>
            </a:pPr>
            <a:r>
              <a:rPr lang="en-GB" altLang="en-US" dirty="0"/>
              <a:t>Affiliation &gt; being able to live with and toward others and having the social bases of self-respect.</a:t>
            </a:r>
          </a:p>
          <a:p>
            <a:pPr marL="609600" indent="-609600">
              <a:lnSpc>
                <a:spcPct val="90000"/>
              </a:lnSpc>
              <a:buFontTx/>
              <a:buAutoNum type="arabicPeriod"/>
            </a:pPr>
            <a:r>
              <a:rPr lang="en-GB" altLang="en-US" dirty="0"/>
              <a:t>Other species &gt; being able to live with concern for and in relation to animals, plants, and the world of nature.</a:t>
            </a:r>
          </a:p>
          <a:p>
            <a:pPr marL="609600" indent="-609600">
              <a:lnSpc>
                <a:spcPct val="90000"/>
              </a:lnSpc>
              <a:buFontTx/>
              <a:buAutoNum type="arabicPeriod"/>
            </a:pPr>
            <a:r>
              <a:rPr lang="en-GB" altLang="en-US" dirty="0"/>
              <a:t>Play &gt; being able to laugh, to play, to enjoy recreational activities.</a:t>
            </a:r>
          </a:p>
          <a:p>
            <a:pPr marL="609600" indent="-609600">
              <a:lnSpc>
                <a:spcPct val="90000"/>
              </a:lnSpc>
              <a:buFontTx/>
              <a:buAutoNum type="arabicPeriod"/>
            </a:pPr>
            <a:r>
              <a:rPr lang="en-GB" altLang="en-US" dirty="0"/>
              <a:t>Control over One’s Environment &gt; being able to participate in the political sphere and hold property.</a:t>
            </a:r>
          </a:p>
          <a:p>
            <a:endParaRPr lang="en-GB" dirty="0"/>
          </a:p>
        </p:txBody>
      </p:sp>
    </p:spTree>
    <p:extLst>
      <p:ext uri="{BB962C8B-B14F-4D97-AF65-F5344CB8AC3E}">
        <p14:creationId xmlns:p14="http://schemas.microsoft.com/office/powerpoint/2010/main" val="32662545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Contra Relativism</a:t>
            </a:r>
            <a:endParaRPr lang="en-GB" dirty="0"/>
          </a:p>
        </p:txBody>
      </p:sp>
      <p:sp>
        <p:nvSpPr>
          <p:cNvPr id="3" name="Content Placeholder 2"/>
          <p:cNvSpPr>
            <a:spLocks noGrp="1"/>
          </p:cNvSpPr>
          <p:nvPr>
            <p:ph idx="1"/>
          </p:nvPr>
        </p:nvSpPr>
        <p:spPr/>
        <p:txBody>
          <a:bodyPr/>
          <a:lstStyle/>
          <a:p>
            <a:pPr>
              <a:buFont typeface="Wingdings" pitchFamily="2" charset="2"/>
              <a:buChar char="Ø"/>
            </a:pPr>
            <a:r>
              <a:rPr lang="en-GB" altLang="en-US" dirty="0"/>
              <a:t>Nussbaum refutes relativism, i.e. the standpoint that human capabilities are not </a:t>
            </a:r>
            <a:r>
              <a:rPr lang="en-GB" altLang="en-US" dirty="0" err="1"/>
              <a:t>transhistorical</a:t>
            </a:r>
            <a:r>
              <a:rPr lang="en-GB" altLang="en-US" dirty="0"/>
              <a:t> and transcultural. </a:t>
            </a:r>
          </a:p>
          <a:p>
            <a:pPr>
              <a:buFont typeface="Wingdings" pitchFamily="2" charset="2"/>
              <a:buChar char="Ø"/>
            </a:pPr>
            <a:r>
              <a:rPr lang="en-GB" altLang="en-US" dirty="0"/>
              <a:t>She argues that the ten capabilities are </a:t>
            </a:r>
            <a:r>
              <a:rPr lang="en-GB" altLang="en-US" dirty="0" err="1"/>
              <a:t>transhistorical</a:t>
            </a:r>
            <a:r>
              <a:rPr lang="en-GB" altLang="en-US" dirty="0"/>
              <a:t> and transcultural &gt; the are essential for every single individual.</a:t>
            </a:r>
          </a:p>
          <a:p>
            <a:pPr>
              <a:buFont typeface="Wingdings" pitchFamily="2" charset="2"/>
              <a:buChar char="Ø"/>
            </a:pPr>
            <a:r>
              <a:rPr lang="en-GB" altLang="en-US" dirty="0"/>
              <a:t>The ten capabilities are universal.</a:t>
            </a:r>
          </a:p>
          <a:p>
            <a:pPr>
              <a:buFont typeface="Wingdings" pitchFamily="2" charset="2"/>
              <a:buChar char="Ø"/>
            </a:pPr>
            <a:r>
              <a:rPr lang="en-GB" altLang="en-US" dirty="0"/>
              <a:t>Nevertheless they are abstract enough to give space to do justice to differences between contexts &gt; a question of translation.</a:t>
            </a:r>
          </a:p>
          <a:p>
            <a:endParaRPr lang="en-GB" dirty="0"/>
          </a:p>
        </p:txBody>
      </p:sp>
    </p:spTree>
    <p:extLst>
      <p:ext uri="{BB962C8B-B14F-4D97-AF65-F5344CB8AC3E}">
        <p14:creationId xmlns:p14="http://schemas.microsoft.com/office/powerpoint/2010/main" val="362256151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The Good Life</a:t>
            </a:r>
            <a:endParaRPr lang="en-GB"/>
          </a:p>
        </p:txBody>
      </p:sp>
      <p:sp>
        <p:nvSpPr>
          <p:cNvPr id="3" name="Content Placeholder 2"/>
          <p:cNvSpPr>
            <a:spLocks noGrp="1"/>
          </p:cNvSpPr>
          <p:nvPr>
            <p:ph idx="1"/>
          </p:nvPr>
        </p:nvSpPr>
        <p:spPr/>
        <p:txBody>
          <a:bodyPr>
            <a:normAutofit lnSpcReduction="10000"/>
          </a:bodyPr>
          <a:lstStyle/>
          <a:p>
            <a:pPr>
              <a:lnSpc>
                <a:spcPct val="90000"/>
              </a:lnSpc>
              <a:buFont typeface="Wingdings" pitchFamily="2" charset="2"/>
              <a:buChar char="Ø"/>
            </a:pPr>
            <a:r>
              <a:rPr lang="en-GB" altLang="en-US" dirty="0"/>
              <a:t>Just like Aristotle Nussbaum thinks that the human being is a political animal (zoon </a:t>
            </a:r>
            <a:r>
              <a:rPr lang="en-GB" altLang="en-US" dirty="0" err="1"/>
              <a:t>politikon</a:t>
            </a:r>
            <a:r>
              <a:rPr lang="en-GB" altLang="en-US" dirty="0"/>
              <a:t>) that wants to have a good life. </a:t>
            </a:r>
          </a:p>
          <a:p>
            <a:pPr>
              <a:lnSpc>
                <a:spcPct val="90000"/>
              </a:lnSpc>
              <a:buFont typeface="Wingdings" pitchFamily="2" charset="2"/>
              <a:buChar char="Ø"/>
            </a:pPr>
            <a:r>
              <a:rPr lang="en-GB" altLang="en-US" dirty="0"/>
              <a:t>The ten capabilities are minimal but crucial elements of the good life. </a:t>
            </a:r>
          </a:p>
          <a:p>
            <a:pPr>
              <a:lnSpc>
                <a:spcPct val="90000"/>
              </a:lnSpc>
              <a:buFont typeface="Wingdings" pitchFamily="2" charset="2"/>
              <a:buChar char="Ø"/>
            </a:pPr>
            <a:r>
              <a:rPr lang="en-GB" altLang="en-US" dirty="0"/>
              <a:t>Contexts that do not justice to these capabilities frustrate the good life of an individual. </a:t>
            </a:r>
          </a:p>
          <a:p>
            <a:pPr>
              <a:lnSpc>
                <a:spcPct val="90000"/>
              </a:lnSpc>
              <a:buFont typeface="Wingdings" pitchFamily="2" charset="2"/>
              <a:buChar char="Ø"/>
            </a:pPr>
            <a:r>
              <a:rPr lang="en-GB" altLang="en-US" dirty="0"/>
              <a:t>For a flourishing life it is important that an individual has the opportunities to develop the ten capabilities. </a:t>
            </a:r>
          </a:p>
          <a:p>
            <a:pPr>
              <a:lnSpc>
                <a:spcPct val="90000"/>
              </a:lnSpc>
              <a:buFont typeface="Wingdings" pitchFamily="2" charset="2"/>
              <a:buChar char="Ø"/>
            </a:pPr>
            <a:r>
              <a:rPr lang="en-GB" altLang="en-US" dirty="0"/>
              <a:t>This is an issue of global justice.</a:t>
            </a:r>
          </a:p>
          <a:p>
            <a:endParaRPr lang="en-GB" dirty="0"/>
          </a:p>
        </p:txBody>
      </p:sp>
    </p:spTree>
    <p:extLst>
      <p:ext uri="{BB962C8B-B14F-4D97-AF65-F5344CB8AC3E}">
        <p14:creationId xmlns:p14="http://schemas.microsoft.com/office/powerpoint/2010/main" val="1152395537"/>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B15E28"/>
      </a:accent1>
      <a:accent2>
        <a:srgbClr val="B13228"/>
      </a:accent2>
      <a:accent3>
        <a:srgbClr val="8B7B56"/>
      </a:accent3>
      <a:accent4>
        <a:srgbClr val="E09C41"/>
      </a:accent4>
      <a:accent5>
        <a:srgbClr val="9EAE51"/>
      </a:accent5>
      <a:accent6>
        <a:srgbClr val="6E7355"/>
      </a:accent6>
      <a:hlink>
        <a:srgbClr val="D37A21"/>
      </a:hlink>
      <a:folHlink>
        <a:srgbClr val="CA8F55"/>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039A4B3-0617-4CFC-B614-27363ECC28AC}"/>
    </a:ext>
  </a:extLst>
</a:theme>
</file>

<file path=docProps/app.xml><?xml version="1.0" encoding="utf-8"?>
<Properties xmlns="http://schemas.openxmlformats.org/officeDocument/2006/extended-properties" xmlns:vt="http://schemas.openxmlformats.org/officeDocument/2006/docPropsVTypes">
  <Template>Organic</Template>
  <TotalTime>10</TotalTime>
  <Words>1996</Words>
  <Application>Microsoft Office PowerPoint</Application>
  <PresentationFormat>Widescreen</PresentationFormat>
  <Paragraphs>142</Paragraphs>
  <Slides>25</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25</vt:i4>
      </vt:variant>
    </vt:vector>
  </HeadingPairs>
  <TitlesOfParts>
    <vt:vector size="30" baseType="lpstr">
      <vt:lpstr>Arial</vt:lpstr>
      <vt:lpstr>Garamond</vt:lpstr>
      <vt:lpstr>Times New Roman</vt:lpstr>
      <vt:lpstr>Wingdings</vt:lpstr>
      <vt:lpstr>Organic</vt:lpstr>
      <vt:lpstr>Humanism</vt:lpstr>
      <vt:lpstr>Humanism</vt:lpstr>
      <vt:lpstr>Humanism</vt:lpstr>
      <vt:lpstr>Humanism</vt:lpstr>
      <vt:lpstr>2002 Amsterdam Declaration of Humanist Principles</vt:lpstr>
      <vt:lpstr>Cont…</vt:lpstr>
      <vt:lpstr>Humanists…</vt:lpstr>
      <vt:lpstr>A humanist..</vt:lpstr>
      <vt:lpstr>Human Flourishing</vt:lpstr>
      <vt:lpstr>PowerPoint Presentation</vt:lpstr>
      <vt:lpstr>Virtues</vt:lpstr>
      <vt:lpstr>CLASSICAL ETHICS</vt:lpstr>
      <vt:lpstr>MODERN ETHICS</vt:lpstr>
      <vt:lpstr>The Return of Virtues</vt:lpstr>
      <vt:lpstr>PowerPoint Presentation</vt:lpstr>
      <vt:lpstr>Major Works</vt:lpstr>
      <vt:lpstr>Cont..</vt:lpstr>
      <vt:lpstr>The Importance of Emotions</vt:lpstr>
      <vt:lpstr>2. Capabilities</vt:lpstr>
      <vt:lpstr>How to Flourish, that’s the question</vt:lpstr>
      <vt:lpstr>A New Approach</vt:lpstr>
      <vt:lpstr>Central Human Capabilities</vt:lpstr>
      <vt:lpstr>Cont..</vt:lpstr>
      <vt:lpstr>Contra Relativism</vt:lpstr>
      <vt:lpstr>The Good Life</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Humanism</dc:title>
  <dc:creator>Catherine Slade</dc:creator>
  <cp:lastModifiedBy>Catherine Slade</cp:lastModifiedBy>
  <cp:revision>1</cp:revision>
  <dcterms:created xsi:type="dcterms:W3CDTF">2016-03-08T10:43:52Z</dcterms:created>
  <dcterms:modified xsi:type="dcterms:W3CDTF">2016-03-08T10:54:20Z</dcterms:modified>
</cp:coreProperties>
</file>