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Lst>
  <p:sldSz cx="5321300" cy="3771900"/>
  <p:notesSz cx="6858000" cy="9144000"/>
  <p:embeddedFontLst>
    <p:embeddedFont>
      <p:font typeface="Canva Sans" panose="020B0604020202020204" charset="0"/>
      <p:regular r:id="rId5"/>
    </p:embeddedFont>
    <p:embeddedFont>
      <p:font typeface="Canva Sans Bold" panose="020B0604020202020204" charset="0"/>
      <p:regular r:id="rId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2418" autoAdjust="0"/>
  </p:normalViewPr>
  <p:slideViewPr>
    <p:cSldViewPr>
      <p:cViewPr varScale="1">
        <p:scale>
          <a:sx n="136" d="100"/>
          <a:sy n="136" d="100"/>
        </p:scale>
        <p:origin x="1550" y="91"/>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2.fntdata"/><Relationship Id="rId11" Type="http://schemas.microsoft.com/office/2016/11/relationships/changesInfo" Target="changesInfos/changesInfo1.xml"/><Relationship Id="rId5" Type="http://schemas.openxmlformats.org/officeDocument/2006/relationships/font" Target="fonts/font1.fntdata"/><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ofia Jabeen (2309199)" userId="c354895c-99e1-496c-a8c2-3547f151cf1b" providerId="ADAL" clId="{C078E1D4-0E34-4191-9944-6A8BA7A9242F}"/>
    <pc:docChg chg="modSld">
      <pc:chgData name="Sofia Jabeen (2309199)" userId="c354895c-99e1-496c-a8c2-3547f151cf1b" providerId="ADAL" clId="{C078E1D4-0E34-4191-9944-6A8BA7A9242F}" dt="2026-07-05T22:16:41.092" v="95" actId="207"/>
      <pc:docMkLst>
        <pc:docMk/>
      </pc:docMkLst>
      <pc:sldChg chg="modSp mod">
        <pc:chgData name="Sofia Jabeen (2309199)" userId="c354895c-99e1-496c-a8c2-3547f151cf1b" providerId="ADAL" clId="{C078E1D4-0E34-4191-9944-6A8BA7A9242F}" dt="2026-07-05T22:16:41.092" v="95" actId="207"/>
        <pc:sldMkLst>
          <pc:docMk/>
          <pc:sldMk cId="0" sldId="257"/>
        </pc:sldMkLst>
        <pc:spChg chg="mod">
          <ac:chgData name="Sofia Jabeen (2309199)" userId="c354895c-99e1-496c-a8c2-3547f151cf1b" providerId="ADAL" clId="{C078E1D4-0E34-4191-9944-6A8BA7A9242F}" dt="2026-07-05T22:16:30.619" v="93" actId="207"/>
          <ac:spMkLst>
            <pc:docMk/>
            <pc:sldMk cId="0" sldId="257"/>
            <ac:spMk id="4" creationId="{00000000-0000-0000-0000-000000000000}"/>
          </ac:spMkLst>
        </pc:spChg>
        <pc:spChg chg="mod">
          <ac:chgData name="Sofia Jabeen (2309199)" userId="c354895c-99e1-496c-a8c2-3547f151cf1b" providerId="ADAL" clId="{C078E1D4-0E34-4191-9944-6A8BA7A9242F}" dt="2026-07-05T22:15:30.248" v="86" actId="207"/>
          <ac:spMkLst>
            <pc:docMk/>
            <pc:sldMk cId="0" sldId="257"/>
            <ac:spMk id="5" creationId="{00000000-0000-0000-0000-000000000000}"/>
          </ac:spMkLst>
        </pc:spChg>
        <pc:spChg chg="mod">
          <ac:chgData name="Sofia Jabeen (2309199)" userId="c354895c-99e1-496c-a8c2-3547f151cf1b" providerId="ADAL" clId="{C078E1D4-0E34-4191-9944-6A8BA7A9242F}" dt="2026-07-05T22:16:25.795" v="92" actId="207"/>
          <ac:spMkLst>
            <pc:docMk/>
            <pc:sldMk cId="0" sldId="257"/>
            <ac:spMk id="6" creationId="{00000000-0000-0000-0000-000000000000}"/>
          </ac:spMkLst>
        </pc:spChg>
        <pc:spChg chg="mod">
          <ac:chgData name="Sofia Jabeen (2309199)" userId="c354895c-99e1-496c-a8c2-3547f151cf1b" providerId="ADAL" clId="{C078E1D4-0E34-4191-9944-6A8BA7A9242F}" dt="2026-07-05T22:16:15.806" v="90" actId="207"/>
          <ac:spMkLst>
            <pc:docMk/>
            <pc:sldMk cId="0" sldId="257"/>
            <ac:spMk id="7" creationId="{00000000-0000-0000-0000-000000000000}"/>
          </ac:spMkLst>
        </pc:spChg>
        <pc:spChg chg="mod">
          <ac:chgData name="Sofia Jabeen (2309199)" userId="c354895c-99e1-496c-a8c2-3547f151cf1b" providerId="ADAL" clId="{C078E1D4-0E34-4191-9944-6A8BA7A9242F}" dt="2026-07-05T22:15:17.426" v="85" actId="207"/>
          <ac:spMkLst>
            <pc:docMk/>
            <pc:sldMk cId="0" sldId="257"/>
            <ac:spMk id="9" creationId="{00000000-0000-0000-0000-000000000000}"/>
          </ac:spMkLst>
        </pc:spChg>
        <pc:spChg chg="mod">
          <ac:chgData name="Sofia Jabeen (2309199)" userId="c354895c-99e1-496c-a8c2-3547f151cf1b" providerId="ADAL" clId="{C078E1D4-0E34-4191-9944-6A8BA7A9242F}" dt="2026-07-05T22:16:41.092" v="95" actId="207"/>
          <ac:spMkLst>
            <pc:docMk/>
            <pc:sldMk cId="0" sldId="257"/>
            <ac:spMk id="10" creationId="{00000000-0000-0000-0000-000000000000}"/>
          </ac:spMkLst>
        </pc:spChg>
        <pc:spChg chg="mod">
          <ac:chgData name="Sofia Jabeen (2309199)" userId="c354895c-99e1-496c-a8c2-3547f151cf1b" providerId="ADAL" clId="{C078E1D4-0E34-4191-9944-6A8BA7A9242F}" dt="2026-07-05T22:16:10.715" v="89" actId="207"/>
          <ac:spMkLst>
            <pc:docMk/>
            <pc:sldMk cId="0" sldId="257"/>
            <ac:spMk id="11" creationId="{00000000-0000-0000-0000-000000000000}"/>
          </ac:spMkLst>
        </pc:spChg>
        <pc:spChg chg="mod">
          <ac:chgData name="Sofia Jabeen (2309199)" userId="c354895c-99e1-496c-a8c2-3547f151cf1b" providerId="ADAL" clId="{C078E1D4-0E34-4191-9944-6A8BA7A9242F}" dt="2026-07-05T22:15:36.503" v="87" actId="207"/>
          <ac:spMkLst>
            <pc:docMk/>
            <pc:sldMk cId="0" sldId="257"/>
            <ac:spMk id="12" creationId="{00000000-0000-0000-0000-000000000000}"/>
          </ac:spMkLst>
        </pc:spChg>
        <pc:spChg chg="mod">
          <ac:chgData name="Sofia Jabeen (2309199)" userId="c354895c-99e1-496c-a8c2-3547f151cf1b" providerId="ADAL" clId="{C078E1D4-0E34-4191-9944-6A8BA7A9242F}" dt="2026-07-04T09:53:27.878" v="7" actId="207"/>
          <ac:spMkLst>
            <pc:docMk/>
            <pc:sldMk cId="0" sldId="257"/>
            <ac:spMk id="15" creationId="{00000000-0000-0000-0000-000000000000}"/>
          </ac:spMkLst>
        </pc:spChg>
        <pc:spChg chg="mod">
          <ac:chgData name="Sofia Jabeen (2309199)" userId="c354895c-99e1-496c-a8c2-3547f151cf1b" providerId="ADAL" clId="{C078E1D4-0E34-4191-9944-6A8BA7A9242F}" dt="2026-07-04T09:53:27.878" v="7" actId="207"/>
          <ac:spMkLst>
            <pc:docMk/>
            <pc:sldMk cId="0" sldId="257"/>
            <ac:spMk id="16" creationId="{00000000-0000-0000-0000-000000000000}"/>
          </ac:spMkLst>
        </pc:spChg>
        <pc:grpChg chg="mod">
          <ac:chgData name="Sofia Jabeen (2309199)" userId="c354895c-99e1-496c-a8c2-3547f151cf1b" providerId="ADAL" clId="{C078E1D4-0E34-4191-9944-6A8BA7A9242F}" dt="2026-07-04T09:59:28.295" v="13" actId="1076"/>
          <ac:grpSpMkLst>
            <pc:docMk/>
            <pc:sldMk cId="0" sldId="257"/>
            <ac:grpSpMk id="14" creationId="{00000000-0000-0000-0000-000000000000}"/>
          </ac:grpSpMkLst>
        </pc:grpChg>
        <pc:grpChg chg="mod">
          <ac:chgData name="Sofia Jabeen (2309199)" userId="c354895c-99e1-496c-a8c2-3547f151cf1b" providerId="ADAL" clId="{C078E1D4-0E34-4191-9944-6A8BA7A9242F}" dt="2026-07-04T09:59:08.478" v="9" actId="1076"/>
          <ac:grpSpMkLst>
            <pc:docMk/>
            <pc:sldMk cId="0" sldId="257"/>
            <ac:grpSpMk id="17" creationId="{00000000-0000-0000-0000-000000000000}"/>
          </ac:grpSpMkLst>
        </pc:gr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640D115-B0CB-4739-B821-D3299E90D2C7}" type="doc">
      <dgm:prSet loTypeId="urn:microsoft.com/office/officeart/2005/8/layout/vList6" loCatId="list" qsTypeId="urn:microsoft.com/office/officeart/2005/8/quickstyle/simple1" qsCatId="simple" csTypeId="urn:microsoft.com/office/officeart/2005/8/colors/accent1_2" csCatId="accent1" phldr="1"/>
      <dgm:spPr/>
      <dgm:t>
        <a:bodyPr/>
        <a:lstStyle/>
        <a:p>
          <a:endParaRPr lang="en-GB"/>
        </a:p>
      </dgm:t>
    </dgm:pt>
    <dgm:pt modelId="{60218AEB-0566-459F-920D-4053359B1414}">
      <dgm:prSet phldrT="[Text]" phldr="0" custT="1"/>
      <dgm:spPr/>
      <dgm:t>
        <a:bodyPr/>
        <a:lstStyle/>
        <a:p>
          <a:endParaRPr lang="en-GB" sz="600" b="1" dirty="0">
            <a:latin typeface="Arial" panose="020B0604020202020204" pitchFamily="34" charset="0"/>
            <a:cs typeface="Arial" panose="020B0604020202020204" pitchFamily="34" charset="0"/>
          </a:endParaRPr>
        </a:p>
        <a:p>
          <a:r>
            <a:rPr lang="en-GB" sz="600" b="1" dirty="0">
              <a:latin typeface="Arial" panose="020B0604020202020204" pitchFamily="34" charset="0"/>
              <a:cs typeface="Arial" panose="020B0604020202020204" pitchFamily="34" charset="0"/>
            </a:rPr>
            <a:t>1950s</a:t>
          </a:r>
        </a:p>
        <a:p>
          <a:r>
            <a:rPr lang="en-GB" sz="600" b="1" dirty="0">
              <a:latin typeface="Arial" panose="020B0604020202020204" pitchFamily="34" charset="0"/>
              <a:cs typeface="Arial" panose="020B0604020202020204" pitchFamily="34" charset="0"/>
            </a:rPr>
            <a:t>1960s</a:t>
          </a:r>
        </a:p>
        <a:p>
          <a:r>
            <a:rPr lang="en-US" sz="600" dirty="0">
              <a:solidFill>
                <a:schemeClr val="bg1"/>
              </a:solidFill>
              <a:latin typeface="Arial" panose="020B0604020202020204" pitchFamily="34" charset="0"/>
              <a:ea typeface="Canva Sans"/>
              <a:cs typeface="Arial" panose="020B0604020202020204" pitchFamily="34" charset="0"/>
              <a:sym typeface="Canva Sans"/>
            </a:rPr>
            <a:t>(George, 2024)</a:t>
          </a:r>
          <a:endParaRPr lang="en-GB" sz="600" b="1" dirty="0">
            <a:solidFill>
              <a:schemeClr val="bg1"/>
            </a:solidFill>
            <a:latin typeface="Arial" panose="020B0604020202020204" pitchFamily="34" charset="0"/>
            <a:cs typeface="Arial" panose="020B0604020202020204" pitchFamily="34" charset="0"/>
          </a:endParaRPr>
        </a:p>
        <a:p>
          <a:endParaRPr lang="en-GB" sz="600" b="1" dirty="0">
            <a:latin typeface="Arial" panose="020B0604020202020204" pitchFamily="34" charset="0"/>
            <a:cs typeface="Arial" panose="020B0604020202020204" pitchFamily="34" charset="0"/>
          </a:endParaRPr>
        </a:p>
      </dgm:t>
    </dgm:pt>
    <dgm:pt modelId="{C591CC94-EBF3-46A0-9182-36A728987289}" type="parTrans" cxnId="{1372BC65-B980-4E34-92EA-C2FB81342C72}">
      <dgm:prSet/>
      <dgm:spPr/>
      <dgm:t>
        <a:bodyPr/>
        <a:lstStyle/>
        <a:p>
          <a:endParaRPr lang="en-GB"/>
        </a:p>
      </dgm:t>
    </dgm:pt>
    <dgm:pt modelId="{284C104F-0817-4066-944C-E8E483D21A20}" type="sibTrans" cxnId="{1372BC65-B980-4E34-92EA-C2FB81342C72}">
      <dgm:prSet/>
      <dgm:spPr/>
      <dgm:t>
        <a:bodyPr/>
        <a:lstStyle/>
        <a:p>
          <a:endParaRPr lang="en-GB"/>
        </a:p>
      </dgm:t>
    </dgm:pt>
    <dgm:pt modelId="{A4E13569-1C74-4AF0-AB22-38FE97AB0146}">
      <dgm:prSet phldrT="[Text]" phldr="0" custT="1"/>
      <dgm:spPr/>
      <dgm:t>
        <a:bodyPr/>
        <a:lstStyle/>
        <a:p>
          <a:r>
            <a:rPr lang="en-GB" sz="600" dirty="0">
              <a:latin typeface="Arial" panose="020B0604020202020204" pitchFamily="34" charset="0"/>
              <a:cs typeface="Arial" panose="020B0604020202020204" pitchFamily="34" charset="0"/>
            </a:rPr>
            <a:t>Pharmacological Revolution (Chloropamazine)</a:t>
          </a:r>
        </a:p>
      </dgm:t>
    </dgm:pt>
    <dgm:pt modelId="{B8C5DCC5-D7CD-4AAF-86E0-C8298CE1A296}" type="parTrans" cxnId="{B0FFAB22-3A21-4B38-AAEE-BB1A155541B6}">
      <dgm:prSet/>
      <dgm:spPr/>
      <dgm:t>
        <a:bodyPr/>
        <a:lstStyle/>
        <a:p>
          <a:endParaRPr lang="en-GB"/>
        </a:p>
      </dgm:t>
    </dgm:pt>
    <dgm:pt modelId="{C09B1C63-B459-4F22-B5CE-C1114546436D}" type="sibTrans" cxnId="{B0FFAB22-3A21-4B38-AAEE-BB1A155541B6}">
      <dgm:prSet/>
      <dgm:spPr/>
      <dgm:t>
        <a:bodyPr/>
        <a:lstStyle/>
        <a:p>
          <a:endParaRPr lang="en-GB"/>
        </a:p>
      </dgm:t>
    </dgm:pt>
    <dgm:pt modelId="{1C5CA12A-048E-46CF-A56D-17C08A021290}">
      <dgm:prSet phldrT="[Text]" phldr="0" custT="1"/>
      <dgm:spPr/>
      <dgm:t>
        <a:bodyPr/>
        <a:lstStyle/>
        <a:p>
          <a:r>
            <a:rPr lang="en-GB" sz="600" dirty="0">
              <a:latin typeface="Arial" panose="020B0604020202020204" pitchFamily="34" charset="0"/>
              <a:cs typeface="Arial" panose="020B0604020202020204" pitchFamily="34" charset="0"/>
            </a:rPr>
            <a:t>Deinstitutionalization</a:t>
          </a:r>
        </a:p>
      </dgm:t>
    </dgm:pt>
    <dgm:pt modelId="{9CD74B89-57CB-4D81-AC28-536D790439F8}" type="parTrans" cxnId="{0AB11254-7EC5-4E32-9A5E-8D388BCFA9FA}">
      <dgm:prSet/>
      <dgm:spPr/>
      <dgm:t>
        <a:bodyPr/>
        <a:lstStyle/>
        <a:p>
          <a:endParaRPr lang="en-GB"/>
        </a:p>
      </dgm:t>
    </dgm:pt>
    <dgm:pt modelId="{4C459D00-4AFF-4CA7-B7BE-3D13BEE4D31D}" type="sibTrans" cxnId="{0AB11254-7EC5-4E32-9A5E-8D388BCFA9FA}">
      <dgm:prSet/>
      <dgm:spPr/>
      <dgm:t>
        <a:bodyPr/>
        <a:lstStyle/>
        <a:p>
          <a:endParaRPr lang="en-GB"/>
        </a:p>
      </dgm:t>
    </dgm:pt>
    <dgm:pt modelId="{EA167028-79B8-4553-BE68-FBCC40C95DC6}">
      <dgm:prSet phldrT="[Text]" phldr="0" custT="1"/>
      <dgm:spPr/>
      <dgm:t>
        <a:bodyPr/>
        <a:lstStyle/>
        <a:p>
          <a:r>
            <a:rPr lang="en-GB" sz="600" b="1" dirty="0">
              <a:latin typeface="Arial" panose="020B0604020202020204" pitchFamily="34" charset="0"/>
              <a:cs typeface="Arial" panose="020B0604020202020204" pitchFamily="34" charset="0"/>
            </a:rPr>
            <a:t>20</a:t>
          </a:r>
          <a:r>
            <a:rPr lang="en-GB" sz="600" b="1" baseline="30000" dirty="0">
              <a:latin typeface="Arial" panose="020B0604020202020204" pitchFamily="34" charset="0"/>
              <a:cs typeface="Arial" panose="020B0604020202020204" pitchFamily="34" charset="0"/>
            </a:rPr>
            <a:t>th</a:t>
          </a:r>
          <a:r>
            <a:rPr lang="en-GB" sz="600" b="1" dirty="0">
              <a:latin typeface="Arial" panose="020B0604020202020204" pitchFamily="34" charset="0"/>
              <a:cs typeface="Arial" panose="020B0604020202020204" pitchFamily="34" charset="0"/>
            </a:rPr>
            <a:t> Century</a:t>
          </a:r>
        </a:p>
        <a:p>
          <a:r>
            <a:rPr lang="en-US" sz="600" dirty="0">
              <a:solidFill>
                <a:schemeClr val="bg1"/>
              </a:solidFill>
              <a:latin typeface="Arial" panose="020B0604020202020204" pitchFamily="34" charset="0"/>
              <a:ea typeface="Canva Sans"/>
              <a:cs typeface="Arial" panose="020B0604020202020204" pitchFamily="34" charset="0"/>
              <a:sym typeface="Canva Sans"/>
            </a:rPr>
            <a:t>(Shorter et al., 1997)</a:t>
          </a:r>
          <a:endParaRPr lang="en-GB" sz="600" b="1" dirty="0">
            <a:solidFill>
              <a:schemeClr val="bg1"/>
            </a:solidFill>
            <a:latin typeface="Arial" panose="020B0604020202020204" pitchFamily="34" charset="0"/>
            <a:cs typeface="Arial" panose="020B0604020202020204" pitchFamily="34" charset="0"/>
          </a:endParaRPr>
        </a:p>
      </dgm:t>
    </dgm:pt>
    <dgm:pt modelId="{B0437B98-813E-42C1-83B4-3A54024321E8}" type="parTrans" cxnId="{544E413B-17D8-44BC-A6C1-F16B8A187EE7}">
      <dgm:prSet/>
      <dgm:spPr/>
      <dgm:t>
        <a:bodyPr/>
        <a:lstStyle/>
        <a:p>
          <a:endParaRPr lang="en-GB"/>
        </a:p>
      </dgm:t>
    </dgm:pt>
    <dgm:pt modelId="{243F3EE5-7DFC-46F4-9248-0F79AFB75A3D}" type="sibTrans" cxnId="{544E413B-17D8-44BC-A6C1-F16B8A187EE7}">
      <dgm:prSet/>
      <dgm:spPr/>
      <dgm:t>
        <a:bodyPr/>
        <a:lstStyle/>
        <a:p>
          <a:endParaRPr lang="en-GB"/>
        </a:p>
      </dgm:t>
    </dgm:pt>
    <dgm:pt modelId="{59009B36-E0A3-47AF-A054-49B416C1F873}">
      <dgm:prSet phldrT="[Text]" phldr="0" custT="1"/>
      <dgm:spPr/>
      <dgm:t>
        <a:bodyPr/>
        <a:lstStyle/>
        <a:p>
          <a:r>
            <a:rPr lang="en-GB" sz="600" dirty="0">
              <a:latin typeface="Arial" panose="020B0604020202020204" pitchFamily="34" charset="0"/>
              <a:cs typeface="Arial" panose="020B0604020202020204" pitchFamily="34" charset="0"/>
            </a:rPr>
            <a:t>Insulin Coma Therapy</a:t>
          </a:r>
        </a:p>
      </dgm:t>
    </dgm:pt>
    <dgm:pt modelId="{C9D9B20E-C9AC-422E-932C-F18B54A8BDBB}" type="parTrans" cxnId="{904545EF-A0EC-412D-8244-5E714D1D2576}">
      <dgm:prSet/>
      <dgm:spPr/>
      <dgm:t>
        <a:bodyPr/>
        <a:lstStyle/>
        <a:p>
          <a:endParaRPr lang="en-GB"/>
        </a:p>
      </dgm:t>
    </dgm:pt>
    <dgm:pt modelId="{8930A3D0-501B-41EE-BEF3-27091CB53948}" type="sibTrans" cxnId="{904545EF-A0EC-412D-8244-5E714D1D2576}">
      <dgm:prSet/>
      <dgm:spPr/>
      <dgm:t>
        <a:bodyPr/>
        <a:lstStyle/>
        <a:p>
          <a:endParaRPr lang="en-GB"/>
        </a:p>
      </dgm:t>
    </dgm:pt>
    <dgm:pt modelId="{5A88BCBE-3D0F-449F-9824-355A4BFDFDAB}">
      <dgm:prSet phldrT="[Text]" phldr="0" custT="1"/>
      <dgm:spPr/>
      <dgm:t>
        <a:bodyPr/>
        <a:lstStyle/>
        <a:p>
          <a:r>
            <a:rPr lang="en-GB" sz="600" dirty="0">
              <a:latin typeface="Arial" panose="020B0604020202020204" pitchFamily="34" charset="0"/>
              <a:cs typeface="Arial" panose="020B0604020202020204" pitchFamily="34" charset="0"/>
            </a:rPr>
            <a:t>Psychosurgery</a:t>
          </a:r>
        </a:p>
      </dgm:t>
    </dgm:pt>
    <dgm:pt modelId="{C830A7AF-44DB-43D2-88EE-24AFF8198AC7}" type="parTrans" cxnId="{138C9658-DDF5-447C-9392-16E1E24BC975}">
      <dgm:prSet/>
      <dgm:spPr/>
      <dgm:t>
        <a:bodyPr/>
        <a:lstStyle/>
        <a:p>
          <a:endParaRPr lang="en-GB"/>
        </a:p>
      </dgm:t>
    </dgm:pt>
    <dgm:pt modelId="{725F0CC3-94DB-4407-8EB5-FE8CBEA695D2}" type="sibTrans" cxnId="{138C9658-DDF5-447C-9392-16E1E24BC975}">
      <dgm:prSet/>
      <dgm:spPr/>
      <dgm:t>
        <a:bodyPr/>
        <a:lstStyle/>
        <a:p>
          <a:endParaRPr lang="en-GB"/>
        </a:p>
      </dgm:t>
    </dgm:pt>
    <dgm:pt modelId="{FF07F0A9-39D1-4833-83B7-68471F9E3E05}">
      <dgm:prSet phldrT="[Text]" phldr="0" custT="1"/>
      <dgm:spPr/>
      <dgm:t>
        <a:bodyPr/>
        <a:lstStyle/>
        <a:p>
          <a:r>
            <a:rPr lang="en-GB" sz="600" dirty="0">
              <a:latin typeface="Arial" panose="020B0604020202020204" pitchFamily="34" charset="0"/>
              <a:cs typeface="Arial" panose="020B0604020202020204" pitchFamily="34" charset="0"/>
            </a:rPr>
            <a:t>Electroconvulsive Therapy</a:t>
          </a:r>
        </a:p>
      </dgm:t>
    </dgm:pt>
    <dgm:pt modelId="{AED18B7E-4021-4E6D-8EED-A65D042B652C}" type="parTrans" cxnId="{2E09E6F1-1355-4E2B-913C-9942D0E9D03E}">
      <dgm:prSet/>
      <dgm:spPr/>
      <dgm:t>
        <a:bodyPr/>
        <a:lstStyle/>
        <a:p>
          <a:endParaRPr lang="en-GB"/>
        </a:p>
      </dgm:t>
    </dgm:pt>
    <dgm:pt modelId="{72DE8A24-A422-4B5A-9B56-5968159C8497}" type="sibTrans" cxnId="{2E09E6F1-1355-4E2B-913C-9942D0E9D03E}">
      <dgm:prSet/>
      <dgm:spPr/>
      <dgm:t>
        <a:bodyPr/>
        <a:lstStyle/>
        <a:p>
          <a:endParaRPr lang="en-GB"/>
        </a:p>
      </dgm:t>
    </dgm:pt>
    <dgm:pt modelId="{70E02FE1-3412-452C-8891-215E5C289F1B}" type="pres">
      <dgm:prSet presAssocID="{B640D115-B0CB-4739-B821-D3299E90D2C7}" presName="Name0" presStyleCnt="0">
        <dgm:presLayoutVars>
          <dgm:dir/>
          <dgm:animLvl val="lvl"/>
          <dgm:resizeHandles/>
        </dgm:presLayoutVars>
      </dgm:prSet>
      <dgm:spPr/>
    </dgm:pt>
    <dgm:pt modelId="{457C7E90-ECDA-4F0C-AC06-1195B6CBE394}" type="pres">
      <dgm:prSet presAssocID="{60218AEB-0566-459F-920D-4053359B1414}" presName="linNode" presStyleCnt="0"/>
      <dgm:spPr/>
    </dgm:pt>
    <dgm:pt modelId="{58A460A9-ABC4-4BFD-B609-860E69024DD1}" type="pres">
      <dgm:prSet presAssocID="{60218AEB-0566-459F-920D-4053359B1414}" presName="parentShp" presStyleLbl="node1" presStyleIdx="0" presStyleCnt="2">
        <dgm:presLayoutVars>
          <dgm:bulletEnabled val="1"/>
        </dgm:presLayoutVars>
      </dgm:prSet>
      <dgm:spPr/>
    </dgm:pt>
    <dgm:pt modelId="{9646EA81-98CB-4A27-BC70-BE216B09ED90}" type="pres">
      <dgm:prSet presAssocID="{60218AEB-0566-459F-920D-4053359B1414}" presName="childShp" presStyleLbl="bgAccFollowNode1" presStyleIdx="0" presStyleCnt="2">
        <dgm:presLayoutVars>
          <dgm:bulletEnabled val="1"/>
        </dgm:presLayoutVars>
      </dgm:prSet>
      <dgm:spPr/>
    </dgm:pt>
    <dgm:pt modelId="{A9530132-5E89-43D8-B92C-2DF1021C4AAE}" type="pres">
      <dgm:prSet presAssocID="{284C104F-0817-4066-944C-E8E483D21A20}" presName="spacing" presStyleCnt="0"/>
      <dgm:spPr/>
    </dgm:pt>
    <dgm:pt modelId="{4EC5350F-22BF-430F-BA3B-109AF9891327}" type="pres">
      <dgm:prSet presAssocID="{EA167028-79B8-4553-BE68-FBCC40C95DC6}" presName="linNode" presStyleCnt="0"/>
      <dgm:spPr/>
    </dgm:pt>
    <dgm:pt modelId="{2A905E04-099B-4769-B342-C158813803A7}" type="pres">
      <dgm:prSet presAssocID="{EA167028-79B8-4553-BE68-FBCC40C95DC6}" presName="parentShp" presStyleLbl="node1" presStyleIdx="1" presStyleCnt="2">
        <dgm:presLayoutVars>
          <dgm:bulletEnabled val="1"/>
        </dgm:presLayoutVars>
      </dgm:prSet>
      <dgm:spPr/>
    </dgm:pt>
    <dgm:pt modelId="{20AB9655-4D30-44BF-8DAC-89921CB1DB96}" type="pres">
      <dgm:prSet presAssocID="{EA167028-79B8-4553-BE68-FBCC40C95DC6}" presName="childShp" presStyleLbl="bgAccFollowNode1" presStyleIdx="1" presStyleCnt="2">
        <dgm:presLayoutVars>
          <dgm:bulletEnabled val="1"/>
        </dgm:presLayoutVars>
      </dgm:prSet>
      <dgm:spPr/>
    </dgm:pt>
  </dgm:ptLst>
  <dgm:cxnLst>
    <dgm:cxn modelId="{33E5D709-B0AC-44BE-A67C-B8547816B2C5}" type="presOf" srcId="{A4E13569-1C74-4AF0-AB22-38FE97AB0146}" destId="{9646EA81-98CB-4A27-BC70-BE216B09ED90}" srcOrd="0" destOrd="0" presId="urn:microsoft.com/office/officeart/2005/8/layout/vList6"/>
    <dgm:cxn modelId="{6299430F-4345-4D6E-AB9F-B762733C90D0}" type="presOf" srcId="{60218AEB-0566-459F-920D-4053359B1414}" destId="{58A460A9-ABC4-4BFD-B609-860E69024DD1}" srcOrd="0" destOrd="0" presId="urn:microsoft.com/office/officeart/2005/8/layout/vList6"/>
    <dgm:cxn modelId="{B0FFAB22-3A21-4B38-AAEE-BB1A155541B6}" srcId="{60218AEB-0566-459F-920D-4053359B1414}" destId="{A4E13569-1C74-4AF0-AB22-38FE97AB0146}" srcOrd="0" destOrd="0" parTransId="{B8C5DCC5-D7CD-4AAF-86E0-C8298CE1A296}" sibTransId="{C09B1C63-B459-4F22-B5CE-C1114546436D}"/>
    <dgm:cxn modelId="{1F032829-F2A2-442F-BC72-E7FED021D66B}" type="presOf" srcId="{59009B36-E0A3-47AF-A054-49B416C1F873}" destId="{20AB9655-4D30-44BF-8DAC-89921CB1DB96}" srcOrd="0" destOrd="0" presId="urn:microsoft.com/office/officeart/2005/8/layout/vList6"/>
    <dgm:cxn modelId="{8B380A2D-1433-4EEA-9D6D-A7DBDD0417F1}" type="presOf" srcId="{FF07F0A9-39D1-4833-83B7-68471F9E3E05}" destId="{20AB9655-4D30-44BF-8DAC-89921CB1DB96}" srcOrd="0" destOrd="1" presId="urn:microsoft.com/office/officeart/2005/8/layout/vList6"/>
    <dgm:cxn modelId="{544E413B-17D8-44BC-A6C1-F16B8A187EE7}" srcId="{B640D115-B0CB-4739-B821-D3299E90D2C7}" destId="{EA167028-79B8-4553-BE68-FBCC40C95DC6}" srcOrd="1" destOrd="0" parTransId="{B0437B98-813E-42C1-83B4-3A54024321E8}" sibTransId="{243F3EE5-7DFC-46F4-9248-0F79AFB75A3D}"/>
    <dgm:cxn modelId="{FB94A63E-EBA9-4B6A-A483-BAF528E13EA3}" type="presOf" srcId="{B640D115-B0CB-4739-B821-D3299E90D2C7}" destId="{70E02FE1-3412-452C-8891-215E5C289F1B}" srcOrd="0" destOrd="0" presId="urn:microsoft.com/office/officeart/2005/8/layout/vList6"/>
    <dgm:cxn modelId="{1372BC65-B980-4E34-92EA-C2FB81342C72}" srcId="{B640D115-B0CB-4739-B821-D3299E90D2C7}" destId="{60218AEB-0566-459F-920D-4053359B1414}" srcOrd="0" destOrd="0" parTransId="{C591CC94-EBF3-46A0-9182-36A728987289}" sibTransId="{284C104F-0817-4066-944C-E8E483D21A20}"/>
    <dgm:cxn modelId="{0AB11254-7EC5-4E32-9A5E-8D388BCFA9FA}" srcId="{60218AEB-0566-459F-920D-4053359B1414}" destId="{1C5CA12A-048E-46CF-A56D-17C08A021290}" srcOrd="1" destOrd="0" parTransId="{9CD74B89-57CB-4D81-AC28-536D790439F8}" sibTransId="{4C459D00-4AFF-4CA7-B7BE-3D13BEE4D31D}"/>
    <dgm:cxn modelId="{138C9658-DDF5-447C-9392-16E1E24BC975}" srcId="{EA167028-79B8-4553-BE68-FBCC40C95DC6}" destId="{5A88BCBE-3D0F-449F-9824-355A4BFDFDAB}" srcOrd="2" destOrd="0" parTransId="{C830A7AF-44DB-43D2-88EE-24AFF8198AC7}" sibTransId="{725F0CC3-94DB-4407-8EB5-FE8CBEA695D2}"/>
    <dgm:cxn modelId="{A99EF679-1344-4897-B13F-0F46F8650021}" type="presOf" srcId="{EA167028-79B8-4553-BE68-FBCC40C95DC6}" destId="{2A905E04-099B-4769-B342-C158813803A7}" srcOrd="0" destOrd="0" presId="urn:microsoft.com/office/officeart/2005/8/layout/vList6"/>
    <dgm:cxn modelId="{0DAE9A7C-451C-4F16-B40B-89F92DDF1DD2}" type="presOf" srcId="{1C5CA12A-048E-46CF-A56D-17C08A021290}" destId="{9646EA81-98CB-4A27-BC70-BE216B09ED90}" srcOrd="0" destOrd="1" presId="urn:microsoft.com/office/officeart/2005/8/layout/vList6"/>
    <dgm:cxn modelId="{17BE9D7F-FA47-41F3-8C81-FAF003AA3287}" type="presOf" srcId="{5A88BCBE-3D0F-449F-9824-355A4BFDFDAB}" destId="{20AB9655-4D30-44BF-8DAC-89921CB1DB96}" srcOrd="0" destOrd="2" presId="urn:microsoft.com/office/officeart/2005/8/layout/vList6"/>
    <dgm:cxn modelId="{904545EF-A0EC-412D-8244-5E714D1D2576}" srcId="{EA167028-79B8-4553-BE68-FBCC40C95DC6}" destId="{59009B36-E0A3-47AF-A054-49B416C1F873}" srcOrd="0" destOrd="0" parTransId="{C9D9B20E-C9AC-422E-932C-F18B54A8BDBB}" sibTransId="{8930A3D0-501B-41EE-BEF3-27091CB53948}"/>
    <dgm:cxn modelId="{2E09E6F1-1355-4E2B-913C-9942D0E9D03E}" srcId="{EA167028-79B8-4553-BE68-FBCC40C95DC6}" destId="{FF07F0A9-39D1-4833-83B7-68471F9E3E05}" srcOrd="1" destOrd="0" parTransId="{AED18B7E-4021-4E6D-8EED-A65D042B652C}" sibTransId="{72DE8A24-A422-4B5A-9B56-5968159C8497}"/>
    <dgm:cxn modelId="{A90BD731-9B02-4E83-BA05-B543755DBD95}" type="presParOf" srcId="{70E02FE1-3412-452C-8891-215E5C289F1B}" destId="{457C7E90-ECDA-4F0C-AC06-1195B6CBE394}" srcOrd="0" destOrd="0" presId="urn:microsoft.com/office/officeart/2005/8/layout/vList6"/>
    <dgm:cxn modelId="{18CF219F-C574-49B9-AF23-B95FC500922E}" type="presParOf" srcId="{457C7E90-ECDA-4F0C-AC06-1195B6CBE394}" destId="{58A460A9-ABC4-4BFD-B609-860E69024DD1}" srcOrd="0" destOrd="0" presId="urn:microsoft.com/office/officeart/2005/8/layout/vList6"/>
    <dgm:cxn modelId="{3B28FEAA-976B-4720-870E-CB4692796037}" type="presParOf" srcId="{457C7E90-ECDA-4F0C-AC06-1195B6CBE394}" destId="{9646EA81-98CB-4A27-BC70-BE216B09ED90}" srcOrd="1" destOrd="0" presId="urn:microsoft.com/office/officeart/2005/8/layout/vList6"/>
    <dgm:cxn modelId="{58619D4B-39E2-40D3-89CC-F1BED4ED20AE}" type="presParOf" srcId="{70E02FE1-3412-452C-8891-215E5C289F1B}" destId="{A9530132-5E89-43D8-B92C-2DF1021C4AAE}" srcOrd="1" destOrd="0" presId="urn:microsoft.com/office/officeart/2005/8/layout/vList6"/>
    <dgm:cxn modelId="{C3924DEA-6BC4-46CE-8FEF-498EC767F3EA}" type="presParOf" srcId="{70E02FE1-3412-452C-8891-215E5C289F1B}" destId="{4EC5350F-22BF-430F-BA3B-109AF9891327}" srcOrd="2" destOrd="0" presId="urn:microsoft.com/office/officeart/2005/8/layout/vList6"/>
    <dgm:cxn modelId="{D294FB12-6BDF-4302-AC60-CE2AC45FB43F}" type="presParOf" srcId="{4EC5350F-22BF-430F-BA3B-109AF9891327}" destId="{2A905E04-099B-4769-B342-C158813803A7}" srcOrd="0" destOrd="0" presId="urn:microsoft.com/office/officeart/2005/8/layout/vList6"/>
    <dgm:cxn modelId="{900F5A9D-3A91-4EFD-BEDB-F3DE76E5DC1F}" type="presParOf" srcId="{4EC5350F-22BF-430F-BA3B-109AF9891327}" destId="{20AB9655-4D30-44BF-8DAC-89921CB1DB96}" srcOrd="1" destOrd="0" presId="urn:microsoft.com/office/officeart/2005/8/layout/vList6"/>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46EA81-98CB-4A27-BC70-BE216B09ED90}">
      <dsp:nvSpPr>
        <dsp:cNvPr id="0" name=""/>
        <dsp:cNvSpPr/>
      </dsp:nvSpPr>
      <dsp:spPr>
        <a:xfrm>
          <a:off x="846430" y="94"/>
          <a:ext cx="1269646" cy="370467"/>
        </a:xfrm>
        <a:prstGeom prst="rightArrow">
          <a:avLst>
            <a:gd name="adj1" fmla="val 75000"/>
            <a:gd name="adj2" fmla="val 50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 tIns="3810" rIns="3810" bIns="3810" numCol="1" spcCol="1270" anchor="t" anchorCtr="0">
          <a:noAutofit/>
        </a:bodyPr>
        <a:lstStyle/>
        <a:p>
          <a:pPr marL="57150" lvl="1" indent="-57150" algn="l" defTabSz="266700">
            <a:lnSpc>
              <a:spcPct val="90000"/>
            </a:lnSpc>
            <a:spcBef>
              <a:spcPct val="0"/>
            </a:spcBef>
            <a:spcAft>
              <a:spcPct val="15000"/>
            </a:spcAft>
            <a:buChar char="•"/>
          </a:pPr>
          <a:r>
            <a:rPr lang="en-GB" sz="600" kern="1200" dirty="0">
              <a:latin typeface="Arial" panose="020B0604020202020204" pitchFamily="34" charset="0"/>
              <a:cs typeface="Arial" panose="020B0604020202020204" pitchFamily="34" charset="0"/>
            </a:rPr>
            <a:t>Pharmacological Revolution (Chloropamazine)</a:t>
          </a:r>
        </a:p>
        <a:p>
          <a:pPr marL="57150" lvl="1" indent="-57150" algn="l" defTabSz="266700">
            <a:lnSpc>
              <a:spcPct val="90000"/>
            </a:lnSpc>
            <a:spcBef>
              <a:spcPct val="0"/>
            </a:spcBef>
            <a:spcAft>
              <a:spcPct val="15000"/>
            </a:spcAft>
            <a:buChar char="•"/>
          </a:pPr>
          <a:r>
            <a:rPr lang="en-GB" sz="600" kern="1200" dirty="0">
              <a:latin typeface="Arial" panose="020B0604020202020204" pitchFamily="34" charset="0"/>
              <a:cs typeface="Arial" panose="020B0604020202020204" pitchFamily="34" charset="0"/>
            </a:rPr>
            <a:t>Deinstitutionalization</a:t>
          </a:r>
        </a:p>
      </dsp:txBody>
      <dsp:txXfrm>
        <a:off x="846430" y="46402"/>
        <a:ext cx="1130721" cy="277851"/>
      </dsp:txXfrm>
    </dsp:sp>
    <dsp:sp modelId="{58A460A9-ABC4-4BFD-B609-860E69024DD1}">
      <dsp:nvSpPr>
        <dsp:cNvPr id="0" name=""/>
        <dsp:cNvSpPr/>
      </dsp:nvSpPr>
      <dsp:spPr>
        <a:xfrm>
          <a:off x="0" y="94"/>
          <a:ext cx="846430" cy="370467"/>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11430" rIns="22860" bIns="11430" numCol="1" spcCol="1270" anchor="ctr" anchorCtr="0">
          <a:noAutofit/>
        </a:bodyPr>
        <a:lstStyle/>
        <a:p>
          <a:pPr marL="0" lvl="0" indent="0" algn="ctr" defTabSz="266700">
            <a:lnSpc>
              <a:spcPct val="90000"/>
            </a:lnSpc>
            <a:spcBef>
              <a:spcPct val="0"/>
            </a:spcBef>
            <a:spcAft>
              <a:spcPct val="35000"/>
            </a:spcAft>
            <a:buNone/>
          </a:pPr>
          <a:endParaRPr lang="en-GB" sz="600" b="1" kern="1200" dirty="0">
            <a:latin typeface="Arial" panose="020B0604020202020204" pitchFamily="34" charset="0"/>
            <a:cs typeface="Arial" panose="020B0604020202020204" pitchFamily="34" charset="0"/>
          </a:endParaRPr>
        </a:p>
        <a:p>
          <a:pPr marL="0" lvl="0" indent="0" algn="ctr" defTabSz="266700">
            <a:lnSpc>
              <a:spcPct val="90000"/>
            </a:lnSpc>
            <a:spcBef>
              <a:spcPct val="0"/>
            </a:spcBef>
            <a:spcAft>
              <a:spcPct val="35000"/>
            </a:spcAft>
            <a:buNone/>
          </a:pPr>
          <a:r>
            <a:rPr lang="en-GB" sz="600" b="1" kern="1200" dirty="0">
              <a:latin typeface="Arial" panose="020B0604020202020204" pitchFamily="34" charset="0"/>
              <a:cs typeface="Arial" panose="020B0604020202020204" pitchFamily="34" charset="0"/>
            </a:rPr>
            <a:t>1950s</a:t>
          </a:r>
        </a:p>
        <a:p>
          <a:pPr marL="0" lvl="0" indent="0" algn="ctr" defTabSz="266700">
            <a:lnSpc>
              <a:spcPct val="90000"/>
            </a:lnSpc>
            <a:spcBef>
              <a:spcPct val="0"/>
            </a:spcBef>
            <a:spcAft>
              <a:spcPct val="35000"/>
            </a:spcAft>
            <a:buNone/>
          </a:pPr>
          <a:r>
            <a:rPr lang="en-GB" sz="600" b="1" kern="1200" dirty="0">
              <a:latin typeface="Arial" panose="020B0604020202020204" pitchFamily="34" charset="0"/>
              <a:cs typeface="Arial" panose="020B0604020202020204" pitchFamily="34" charset="0"/>
            </a:rPr>
            <a:t>1960s</a:t>
          </a:r>
        </a:p>
        <a:p>
          <a:pPr marL="0" lvl="0" indent="0" algn="ctr" defTabSz="266700">
            <a:lnSpc>
              <a:spcPct val="90000"/>
            </a:lnSpc>
            <a:spcBef>
              <a:spcPct val="0"/>
            </a:spcBef>
            <a:spcAft>
              <a:spcPct val="35000"/>
            </a:spcAft>
            <a:buNone/>
          </a:pPr>
          <a:r>
            <a:rPr lang="en-US" sz="600" kern="1200" dirty="0">
              <a:solidFill>
                <a:schemeClr val="bg1"/>
              </a:solidFill>
              <a:latin typeface="Arial" panose="020B0604020202020204" pitchFamily="34" charset="0"/>
              <a:ea typeface="Canva Sans"/>
              <a:cs typeface="Arial" panose="020B0604020202020204" pitchFamily="34" charset="0"/>
              <a:sym typeface="Canva Sans"/>
            </a:rPr>
            <a:t>(George, 2024)</a:t>
          </a:r>
          <a:endParaRPr lang="en-GB" sz="600" b="1" kern="1200" dirty="0">
            <a:solidFill>
              <a:schemeClr val="bg1"/>
            </a:solidFill>
            <a:latin typeface="Arial" panose="020B0604020202020204" pitchFamily="34" charset="0"/>
            <a:cs typeface="Arial" panose="020B0604020202020204" pitchFamily="34" charset="0"/>
          </a:endParaRPr>
        </a:p>
        <a:p>
          <a:pPr marL="0" lvl="0" indent="0" algn="ctr" defTabSz="266700">
            <a:lnSpc>
              <a:spcPct val="90000"/>
            </a:lnSpc>
            <a:spcBef>
              <a:spcPct val="0"/>
            </a:spcBef>
            <a:spcAft>
              <a:spcPct val="35000"/>
            </a:spcAft>
            <a:buNone/>
          </a:pPr>
          <a:endParaRPr lang="en-GB" sz="600" b="1" kern="1200" dirty="0">
            <a:latin typeface="Arial" panose="020B0604020202020204" pitchFamily="34" charset="0"/>
            <a:cs typeface="Arial" panose="020B0604020202020204" pitchFamily="34" charset="0"/>
          </a:endParaRPr>
        </a:p>
      </dsp:txBody>
      <dsp:txXfrm>
        <a:off x="18085" y="18179"/>
        <a:ext cx="810260" cy="334297"/>
      </dsp:txXfrm>
    </dsp:sp>
    <dsp:sp modelId="{20AB9655-4D30-44BF-8DAC-89921CB1DB96}">
      <dsp:nvSpPr>
        <dsp:cNvPr id="0" name=""/>
        <dsp:cNvSpPr/>
      </dsp:nvSpPr>
      <dsp:spPr>
        <a:xfrm>
          <a:off x="846430" y="407609"/>
          <a:ext cx="1269646" cy="370467"/>
        </a:xfrm>
        <a:prstGeom prst="rightArrow">
          <a:avLst>
            <a:gd name="adj1" fmla="val 75000"/>
            <a:gd name="adj2" fmla="val 50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 tIns="3810" rIns="3810" bIns="3810" numCol="1" spcCol="1270" anchor="t" anchorCtr="0">
          <a:noAutofit/>
        </a:bodyPr>
        <a:lstStyle/>
        <a:p>
          <a:pPr marL="57150" lvl="1" indent="-57150" algn="l" defTabSz="266700">
            <a:lnSpc>
              <a:spcPct val="90000"/>
            </a:lnSpc>
            <a:spcBef>
              <a:spcPct val="0"/>
            </a:spcBef>
            <a:spcAft>
              <a:spcPct val="15000"/>
            </a:spcAft>
            <a:buChar char="•"/>
          </a:pPr>
          <a:r>
            <a:rPr lang="en-GB" sz="600" kern="1200" dirty="0">
              <a:latin typeface="Arial" panose="020B0604020202020204" pitchFamily="34" charset="0"/>
              <a:cs typeface="Arial" panose="020B0604020202020204" pitchFamily="34" charset="0"/>
            </a:rPr>
            <a:t>Insulin Coma Therapy</a:t>
          </a:r>
        </a:p>
        <a:p>
          <a:pPr marL="57150" lvl="1" indent="-57150" algn="l" defTabSz="266700">
            <a:lnSpc>
              <a:spcPct val="90000"/>
            </a:lnSpc>
            <a:spcBef>
              <a:spcPct val="0"/>
            </a:spcBef>
            <a:spcAft>
              <a:spcPct val="15000"/>
            </a:spcAft>
            <a:buChar char="•"/>
          </a:pPr>
          <a:r>
            <a:rPr lang="en-GB" sz="600" kern="1200" dirty="0">
              <a:latin typeface="Arial" panose="020B0604020202020204" pitchFamily="34" charset="0"/>
              <a:cs typeface="Arial" panose="020B0604020202020204" pitchFamily="34" charset="0"/>
            </a:rPr>
            <a:t>Electroconvulsive Therapy</a:t>
          </a:r>
        </a:p>
        <a:p>
          <a:pPr marL="57150" lvl="1" indent="-57150" algn="l" defTabSz="266700">
            <a:lnSpc>
              <a:spcPct val="90000"/>
            </a:lnSpc>
            <a:spcBef>
              <a:spcPct val="0"/>
            </a:spcBef>
            <a:spcAft>
              <a:spcPct val="15000"/>
            </a:spcAft>
            <a:buChar char="•"/>
          </a:pPr>
          <a:r>
            <a:rPr lang="en-GB" sz="600" kern="1200" dirty="0">
              <a:latin typeface="Arial" panose="020B0604020202020204" pitchFamily="34" charset="0"/>
              <a:cs typeface="Arial" panose="020B0604020202020204" pitchFamily="34" charset="0"/>
            </a:rPr>
            <a:t>Psychosurgery</a:t>
          </a:r>
        </a:p>
      </dsp:txBody>
      <dsp:txXfrm>
        <a:off x="846430" y="453917"/>
        <a:ext cx="1130721" cy="277851"/>
      </dsp:txXfrm>
    </dsp:sp>
    <dsp:sp modelId="{2A905E04-099B-4769-B342-C158813803A7}">
      <dsp:nvSpPr>
        <dsp:cNvPr id="0" name=""/>
        <dsp:cNvSpPr/>
      </dsp:nvSpPr>
      <dsp:spPr>
        <a:xfrm>
          <a:off x="0" y="407609"/>
          <a:ext cx="846430" cy="370467"/>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11430" rIns="22860" bIns="11430" numCol="1" spcCol="1270" anchor="ctr" anchorCtr="0">
          <a:noAutofit/>
        </a:bodyPr>
        <a:lstStyle/>
        <a:p>
          <a:pPr marL="0" lvl="0" indent="0" algn="ctr" defTabSz="266700">
            <a:lnSpc>
              <a:spcPct val="90000"/>
            </a:lnSpc>
            <a:spcBef>
              <a:spcPct val="0"/>
            </a:spcBef>
            <a:spcAft>
              <a:spcPct val="35000"/>
            </a:spcAft>
            <a:buNone/>
          </a:pPr>
          <a:r>
            <a:rPr lang="en-GB" sz="600" b="1" kern="1200" dirty="0">
              <a:latin typeface="Arial" panose="020B0604020202020204" pitchFamily="34" charset="0"/>
              <a:cs typeface="Arial" panose="020B0604020202020204" pitchFamily="34" charset="0"/>
            </a:rPr>
            <a:t>20</a:t>
          </a:r>
          <a:r>
            <a:rPr lang="en-GB" sz="600" b="1" kern="1200" baseline="30000" dirty="0">
              <a:latin typeface="Arial" panose="020B0604020202020204" pitchFamily="34" charset="0"/>
              <a:cs typeface="Arial" panose="020B0604020202020204" pitchFamily="34" charset="0"/>
            </a:rPr>
            <a:t>th</a:t>
          </a:r>
          <a:r>
            <a:rPr lang="en-GB" sz="600" b="1" kern="1200" dirty="0">
              <a:latin typeface="Arial" panose="020B0604020202020204" pitchFamily="34" charset="0"/>
              <a:cs typeface="Arial" panose="020B0604020202020204" pitchFamily="34" charset="0"/>
            </a:rPr>
            <a:t> Century</a:t>
          </a:r>
        </a:p>
        <a:p>
          <a:pPr marL="0" lvl="0" indent="0" algn="ctr" defTabSz="266700">
            <a:lnSpc>
              <a:spcPct val="90000"/>
            </a:lnSpc>
            <a:spcBef>
              <a:spcPct val="0"/>
            </a:spcBef>
            <a:spcAft>
              <a:spcPct val="35000"/>
            </a:spcAft>
            <a:buNone/>
          </a:pPr>
          <a:r>
            <a:rPr lang="en-US" sz="600" kern="1200" dirty="0">
              <a:solidFill>
                <a:schemeClr val="bg1"/>
              </a:solidFill>
              <a:latin typeface="Arial" panose="020B0604020202020204" pitchFamily="34" charset="0"/>
              <a:ea typeface="Canva Sans"/>
              <a:cs typeface="Arial" panose="020B0604020202020204" pitchFamily="34" charset="0"/>
              <a:sym typeface="Canva Sans"/>
            </a:rPr>
            <a:t>(Shorter et al., 1997)</a:t>
          </a:r>
          <a:endParaRPr lang="en-GB" sz="600" b="1" kern="1200" dirty="0">
            <a:solidFill>
              <a:schemeClr val="bg1"/>
            </a:solidFill>
            <a:latin typeface="Arial" panose="020B0604020202020204" pitchFamily="34" charset="0"/>
            <a:cs typeface="Arial" panose="020B0604020202020204" pitchFamily="34" charset="0"/>
          </a:endParaRPr>
        </a:p>
      </dsp:txBody>
      <dsp:txXfrm>
        <a:off x="18085" y="425694"/>
        <a:ext cx="810260" cy="334297"/>
      </dsp:txXfrm>
    </dsp:sp>
  </dsp:spTree>
</dsp:drawing>
</file>

<file path=ppt/diagrams/layout1.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7/5/2026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3.png"/><Relationship Id="rId7" Type="http://schemas.openxmlformats.org/officeDocument/2006/relationships/diagramQuickStyle" Target="../diagrams/quickStyle1.xml"/><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4.png"/><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3" Type="http://schemas.openxmlformats.org/officeDocument/2006/relationships/hyperlink" Target="https://www.ncbi.nlm.nih.gov/books/NBK519704/table/ch3.t22/" TargetMode="External"/><Relationship Id="rId2" Type="http://schemas.openxmlformats.org/officeDocument/2006/relationships/hyperlink" Target="https://www.edapt.org.uk/support/knowledge-base/what-do-i-need-to-know-about-the-equality-act/" TargetMode="External"/><Relationship Id="rId1" Type="http://schemas.openxmlformats.org/officeDocument/2006/relationships/slideLayout" Target="../slideLayouts/slideLayout7.xml"/><Relationship Id="rId4" Type="http://schemas.openxmlformats.org/officeDocument/2006/relationships/hyperlink" Target="https://concisemedico.co.uk/blogs/mental-health-act-1983-lega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98650" cy="971123"/>
          </a:xfrm>
          <a:custGeom>
            <a:avLst/>
            <a:gdLst/>
            <a:ahLst/>
            <a:cxnLst/>
            <a:rect l="l" t="t" r="r" b="b"/>
            <a:pathLst>
              <a:path w="1891470" h="971123">
                <a:moveTo>
                  <a:pt x="0" y="0"/>
                </a:moveTo>
                <a:lnTo>
                  <a:pt x="1891470" y="0"/>
                </a:lnTo>
                <a:lnTo>
                  <a:pt x="1891470" y="971123"/>
                </a:lnTo>
                <a:lnTo>
                  <a:pt x="0" y="971123"/>
                </a:lnTo>
                <a:lnTo>
                  <a:pt x="0" y="0"/>
                </a:lnTo>
                <a:close/>
              </a:path>
            </a:pathLst>
          </a:custGeom>
          <a:blipFill>
            <a:blip r:embed="rId2"/>
            <a:stretch>
              <a:fillRect l="-1208" r="-1258"/>
            </a:stretch>
          </a:blipFill>
        </p:spPr>
        <p:txBody>
          <a:bodyPr/>
          <a:lstStyle/>
          <a:p>
            <a:endParaRPr lang="en-GB"/>
          </a:p>
        </p:txBody>
      </p:sp>
      <p:sp>
        <p:nvSpPr>
          <p:cNvPr id="3" name="TextBox 3"/>
          <p:cNvSpPr txBox="1"/>
          <p:nvPr/>
        </p:nvSpPr>
        <p:spPr>
          <a:xfrm>
            <a:off x="376105" y="942548"/>
            <a:ext cx="4794912" cy="2133789"/>
          </a:xfrm>
          <a:prstGeom prst="rect">
            <a:avLst/>
          </a:prstGeom>
        </p:spPr>
        <p:txBody>
          <a:bodyPr lIns="0" tIns="0" rIns="0" bIns="0" rtlCol="0" anchor="t">
            <a:spAutoFit/>
          </a:bodyPr>
          <a:lstStyle/>
          <a:p>
            <a:pPr algn="ctr">
              <a:lnSpc>
                <a:spcPts val="2133"/>
              </a:lnSpc>
            </a:pPr>
            <a:r>
              <a:rPr lang="en-US" sz="1600" b="1" dirty="0">
                <a:solidFill>
                  <a:srgbClr val="000000"/>
                </a:solidFill>
                <a:latin typeface="Arial" panose="020B0604020202020204" pitchFamily="34" charset="0"/>
                <a:ea typeface="Canva Sans Bold"/>
                <a:cs typeface="Arial" panose="020B0604020202020204" pitchFamily="34" charset="0"/>
                <a:sym typeface="Canva Sans Bold"/>
              </a:rPr>
              <a:t> Name :Sofia Jabeen</a:t>
            </a:r>
          </a:p>
          <a:p>
            <a:pPr algn="ctr">
              <a:lnSpc>
                <a:spcPts val="2133"/>
              </a:lnSpc>
            </a:pPr>
            <a:r>
              <a:rPr lang="en-US" sz="1600" b="1" dirty="0">
                <a:solidFill>
                  <a:srgbClr val="000000"/>
                </a:solidFill>
                <a:latin typeface="Arial" panose="020B0604020202020204" pitchFamily="34" charset="0"/>
                <a:ea typeface="Canva Sans Bold"/>
                <a:cs typeface="Arial" panose="020B0604020202020204" pitchFamily="34" charset="0"/>
                <a:sym typeface="Canva Sans Bold"/>
              </a:rPr>
              <a:t>ID Number : 2309199</a:t>
            </a:r>
          </a:p>
          <a:p>
            <a:pPr algn="ctr">
              <a:lnSpc>
                <a:spcPts val="2133"/>
              </a:lnSpc>
            </a:pPr>
            <a:r>
              <a:rPr lang="en-US" sz="1600" b="1" dirty="0">
                <a:solidFill>
                  <a:srgbClr val="000000"/>
                </a:solidFill>
                <a:latin typeface="Arial" panose="020B0604020202020204" pitchFamily="34" charset="0"/>
                <a:ea typeface="Canva Sans Bold"/>
                <a:cs typeface="Arial" panose="020B0604020202020204" pitchFamily="34" charset="0"/>
                <a:sym typeface="Canva Sans Bold"/>
              </a:rPr>
              <a:t>Programme: BSC Health and Special Care</a:t>
            </a:r>
          </a:p>
          <a:p>
            <a:pPr algn="ctr">
              <a:lnSpc>
                <a:spcPts val="2133"/>
              </a:lnSpc>
            </a:pPr>
            <a:r>
              <a:rPr lang="en-US" sz="1600" b="1" dirty="0">
                <a:solidFill>
                  <a:srgbClr val="000000"/>
                </a:solidFill>
                <a:latin typeface="Arial" panose="020B0604020202020204" pitchFamily="34" charset="0"/>
                <a:ea typeface="Canva Sans Bold"/>
                <a:cs typeface="Arial" panose="020B0604020202020204" pitchFamily="34" charset="0"/>
                <a:sym typeface="Canva Sans Bold"/>
              </a:rPr>
              <a:t>Module: Psychological Classification and Provision</a:t>
            </a:r>
          </a:p>
          <a:p>
            <a:pPr algn="ctr">
              <a:lnSpc>
                <a:spcPts val="2133"/>
              </a:lnSpc>
            </a:pPr>
            <a:r>
              <a:rPr lang="en-US" sz="1600" b="1" dirty="0">
                <a:solidFill>
                  <a:srgbClr val="000000"/>
                </a:solidFill>
                <a:latin typeface="Arial" panose="020B0604020202020204" pitchFamily="34" charset="0"/>
                <a:ea typeface="Canva Sans Bold"/>
                <a:cs typeface="Arial" panose="020B0604020202020204" pitchFamily="34" charset="0"/>
                <a:sym typeface="Canva Sans Bold"/>
              </a:rPr>
              <a:t>Module Code: BMHP6029</a:t>
            </a:r>
          </a:p>
          <a:p>
            <a:pPr algn="ctr">
              <a:lnSpc>
                <a:spcPts val="2133"/>
              </a:lnSpc>
            </a:pPr>
            <a:r>
              <a:rPr lang="en-GB" sz="1600" b="1" dirty="0">
                <a:latin typeface="Arial" panose="020B0604020202020204" pitchFamily="34" charset="0"/>
                <a:cs typeface="Arial" panose="020B0604020202020204" pitchFamily="34" charset="0"/>
              </a:rPr>
              <a:t>Submitted To: Kennedy Obohwemu </a:t>
            </a:r>
            <a:endParaRPr lang="en-US" sz="1600" b="1" dirty="0">
              <a:solidFill>
                <a:srgbClr val="000000"/>
              </a:solidFill>
              <a:latin typeface="Arial" panose="020B0604020202020204" pitchFamily="34" charset="0"/>
              <a:ea typeface="Canva Sans Bold"/>
              <a:cs typeface="Arial" panose="020B0604020202020204" pitchFamily="34" charset="0"/>
              <a:sym typeface="Canva Sans Bold"/>
            </a:endParaRPr>
          </a:p>
          <a:p>
            <a:pPr algn="ctr">
              <a:lnSpc>
                <a:spcPts val="2133"/>
              </a:lnSpc>
              <a:spcBef>
                <a:spcPct val="0"/>
              </a:spcBef>
            </a:pPr>
            <a:r>
              <a:rPr lang="en-US" sz="1600" b="1" dirty="0">
                <a:solidFill>
                  <a:srgbClr val="000000"/>
                </a:solidFill>
                <a:latin typeface="Arial" panose="020B0604020202020204" pitchFamily="34" charset="0"/>
                <a:ea typeface="Canva Sans Bold"/>
                <a:cs typeface="Arial" panose="020B0604020202020204" pitchFamily="34" charset="0"/>
                <a:sym typeface="Canva Sans Bold"/>
              </a:rPr>
              <a:t>Presentation Topic: 6A20 Schizophrenia</a:t>
            </a:r>
            <a:r>
              <a:rPr lang="en-US" sz="1600" dirty="0">
                <a:solidFill>
                  <a:srgbClr val="000000"/>
                </a:solidFill>
                <a:latin typeface="Arial" panose="020B0604020202020204" pitchFamily="34" charset="0"/>
                <a:ea typeface="Canva Sans"/>
                <a:cs typeface="Arial" panose="020B0604020202020204" pitchFamily="34" charset="0"/>
                <a:sym typeface="Canva Sans"/>
              </a:rPr>
              <a:t> </a:t>
            </a:r>
          </a:p>
        </p:txBody>
      </p:sp>
    </p:spTree>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586333" cy="1526778"/>
          </a:xfrm>
          <a:custGeom>
            <a:avLst/>
            <a:gdLst/>
            <a:ahLst/>
            <a:cxnLst/>
            <a:rect l="l" t="t" r="r" b="b"/>
            <a:pathLst>
              <a:path w="1586333" h="1526778">
                <a:moveTo>
                  <a:pt x="0" y="0"/>
                </a:moveTo>
                <a:lnTo>
                  <a:pt x="1586333" y="0"/>
                </a:lnTo>
                <a:lnTo>
                  <a:pt x="1586333" y="1526778"/>
                </a:lnTo>
                <a:lnTo>
                  <a:pt x="0" y="1526778"/>
                </a:lnTo>
                <a:lnTo>
                  <a:pt x="0" y="0"/>
                </a:lnTo>
                <a:close/>
              </a:path>
            </a:pathLst>
          </a:custGeom>
          <a:blipFill>
            <a:blip r:embed="rId2"/>
            <a:stretch>
              <a:fillRect l="-162" t="-899" r="-4212" b="-899"/>
            </a:stretch>
          </a:blipFill>
        </p:spPr>
        <p:txBody>
          <a:bodyPr/>
          <a:lstStyle/>
          <a:p>
            <a:endParaRPr lang="en-GB"/>
          </a:p>
        </p:txBody>
      </p:sp>
      <p:sp>
        <p:nvSpPr>
          <p:cNvPr id="3" name="Freeform 3"/>
          <p:cNvSpPr/>
          <p:nvPr/>
        </p:nvSpPr>
        <p:spPr>
          <a:xfrm>
            <a:off x="1515825" y="108000"/>
            <a:ext cx="1812874" cy="1527369"/>
          </a:xfrm>
          <a:custGeom>
            <a:avLst/>
            <a:gdLst/>
            <a:ahLst/>
            <a:cxnLst/>
            <a:rect l="l" t="t" r="r" b="b"/>
            <a:pathLst>
              <a:path w="1640770" h="1527369">
                <a:moveTo>
                  <a:pt x="0" y="0"/>
                </a:moveTo>
                <a:lnTo>
                  <a:pt x="1640770" y="0"/>
                </a:lnTo>
                <a:lnTo>
                  <a:pt x="1640770" y="1527369"/>
                </a:lnTo>
                <a:lnTo>
                  <a:pt x="0" y="1527369"/>
                </a:lnTo>
                <a:lnTo>
                  <a:pt x="0" y="0"/>
                </a:lnTo>
                <a:close/>
              </a:path>
            </a:pathLst>
          </a:custGeom>
          <a:blipFill>
            <a:blip r:embed="rId3"/>
            <a:stretch>
              <a:fillRect/>
            </a:stretch>
          </a:blipFill>
        </p:spPr>
        <p:txBody>
          <a:bodyPr/>
          <a:lstStyle/>
          <a:p>
            <a:endParaRPr lang="en-GB"/>
          </a:p>
        </p:txBody>
      </p:sp>
      <p:sp>
        <p:nvSpPr>
          <p:cNvPr id="4" name="TextBox 4"/>
          <p:cNvSpPr txBox="1"/>
          <p:nvPr/>
        </p:nvSpPr>
        <p:spPr>
          <a:xfrm>
            <a:off x="0" y="1507728"/>
            <a:ext cx="2025665" cy="1722844"/>
          </a:xfrm>
          <a:prstGeom prst="rect">
            <a:avLst/>
          </a:prstGeom>
        </p:spPr>
        <p:txBody>
          <a:bodyPr lIns="0" tIns="0" rIns="0" bIns="0" rtlCol="0" anchor="t">
            <a:spAutoFit/>
          </a:bodyPr>
          <a:lstStyle/>
          <a:p>
            <a:pPr marL="71771" lvl="1" algn="l">
              <a:lnSpc>
                <a:spcPts val="930"/>
              </a:lnSpc>
            </a:pPr>
            <a:endParaRPr lang="en-US" sz="600" b="1" u="none" dirty="0">
              <a:solidFill>
                <a:srgbClr val="3576BB"/>
              </a:solidFill>
              <a:latin typeface="Arial" panose="020B0604020202020204" pitchFamily="34" charset="0"/>
              <a:ea typeface="Canva Sans Bold"/>
              <a:cs typeface="Arial" panose="020B0604020202020204" pitchFamily="34" charset="0"/>
              <a:sym typeface="Canva Sans Bold"/>
            </a:endParaRPr>
          </a:p>
          <a:p>
            <a:pPr marL="71771" lvl="1" algn="l">
              <a:lnSpc>
                <a:spcPts val="930"/>
              </a:lnSpc>
            </a:pPr>
            <a:r>
              <a:rPr lang="en-US" sz="700" b="1" dirty="0">
                <a:solidFill>
                  <a:schemeClr val="tx2"/>
                </a:solidFill>
                <a:latin typeface="Arial" panose="020B0604020202020204" pitchFamily="34" charset="0"/>
                <a:ea typeface="Canva Sans Bold"/>
                <a:cs typeface="Arial" panose="020B0604020202020204" pitchFamily="34" charset="0"/>
                <a:sym typeface="Canva Sans Bold"/>
              </a:rPr>
              <a:t>2.</a:t>
            </a:r>
            <a:r>
              <a:rPr lang="en-US" sz="700" b="1" u="none" dirty="0">
                <a:solidFill>
                  <a:schemeClr val="tx2"/>
                </a:solidFill>
                <a:latin typeface="Arial" panose="020B0604020202020204" pitchFamily="34" charset="0"/>
                <a:ea typeface="Canva Sans Bold"/>
                <a:cs typeface="Arial" panose="020B0604020202020204" pitchFamily="34" charset="0"/>
                <a:sym typeface="Canva Sans Bold"/>
              </a:rPr>
              <a:t>H</a:t>
            </a:r>
            <a:r>
              <a:rPr lang="en-US" sz="700" b="1" u="sng" dirty="0">
                <a:solidFill>
                  <a:schemeClr val="tx2"/>
                </a:solidFill>
                <a:latin typeface="Arial" panose="020B0604020202020204" pitchFamily="34" charset="0"/>
                <a:ea typeface="Canva Sans Bold"/>
                <a:cs typeface="Arial" panose="020B0604020202020204" pitchFamily="34" charset="0"/>
                <a:sym typeface="Canva Sans Bold"/>
              </a:rPr>
              <a:t>istorical understanding</a:t>
            </a:r>
          </a:p>
          <a:p>
            <a:pPr marL="143542" lvl="1" indent="-71771" algn="just">
              <a:lnSpc>
                <a:spcPts val="930"/>
              </a:lnSpc>
              <a:buFont typeface="Arial"/>
              <a:buChar char="•"/>
            </a:pPr>
            <a:r>
              <a:rPr lang="en-US" sz="700" dirty="0">
                <a:solidFill>
                  <a:srgbClr val="3576BB"/>
                </a:solidFill>
                <a:latin typeface="Arial" panose="020B0604020202020204" pitchFamily="34" charset="0"/>
                <a:ea typeface="Canva Sans"/>
                <a:cs typeface="Arial" panose="020B0604020202020204" pitchFamily="34" charset="0"/>
                <a:sym typeface="Canva Sans"/>
              </a:rPr>
              <a:t>In Pre-1800s, it is explained through religious and supernatural beliefs, demonic possession, moral weakness, social deviance treated by confinement and exorcism(Porter, 2002). </a:t>
            </a:r>
          </a:p>
          <a:p>
            <a:pPr marL="143542" lvl="1" indent="-71771" algn="just">
              <a:lnSpc>
                <a:spcPts val="930"/>
              </a:lnSpc>
              <a:buFont typeface="Arial"/>
              <a:buChar char="•"/>
            </a:pPr>
            <a:r>
              <a:rPr lang="en-US" sz="700" dirty="0">
                <a:solidFill>
                  <a:srgbClr val="3576BB"/>
                </a:solidFill>
                <a:latin typeface="Arial" panose="020B0604020202020204" pitchFamily="34" charset="0"/>
                <a:ea typeface="Canva Sans"/>
                <a:cs typeface="Arial" panose="020B0604020202020204" pitchFamily="34" charset="0"/>
                <a:sym typeface="Canva Sans"/>
              </a:rPr>
              <a:t>In Asylum Era(1800s-1950s) ,expansion of psychiatric institutions across Europe and NA brings removal from prisons and workhouses whereas challenges are institutionalization, loss of liberty, overcrowding and neglect social exclusion(Scull, 2016).</a:t>
            </a:r>
          </a:p>
          <a:p>
            <a:pPr algn="just">
              <a:lnSpc>
                <a:spcPts val="930"/>
              </a:lnSpc>
            </a:pPr>
            <a:r>
              <a:rPr lang="en-US" sz="700" b="1" dirty="0">
                <a:solidFill>
                  <a:schemeClr val="tx2">
                    <a:lumMod val="75000"/>
                  </a:schemeClr>
                </a:solidFill>
                <a:latin typeface="Arial" panose="020B0604020202020204" pitchFamily="34" charset="0"/>
                <a:ea typeface="Canva Sans"/>
                <a:cs typeface="Arial" panose="020B0604020202020204" pitchFamily="34" charset="0"/>
                <a:sym typeface="Canva Sans"/>
              </a:rPr>
              <a:t>      </a:t>
            </a:r>
            <a:r>
              <a:rPr lang="en-US" sz="700" b="1" u="sng" dirty="0">
                <a:solidFill>
                  <a:schemeClr val="tx2">
                    <a:lumMod val="75000"/>
                  </a:schemeClr>
                </a:solidFill>
                <a:latin typeface="Arial" panose="020B0604020202020204" pitchFamily="34" charset="0"/>
                <a:ea typeface="Canva Sans Bold"/>
                <a:cs typeface="Arial" panose="020B0604020202020204" pitchFamily="34" charset="0"/>
                <a:sym typeface="Canva Sans Bold"/>
              </a:rPr>
              <a:t>Treatment</a:t>
            </a:r>
          </a:p>
          <a:p>
            <a:pPr algn="just">
              <a:lnSpc>
                <a:spcPts val="930"/>
              </a:lnSpc>
            </a:pPr>
            <a:endParaRPr lang="en-US" sz="700" b="1" u="sng" dirty="0">
              <a:gradFill>
                <a:gsLst>
                  <a:gs pos="0">
                    <a:srgbClr val="8C52FF">
                      <a:alpha val="100000"/>
                    </a:srgbClr>
                  </a:gs>
                  <a:gs pos="100000">
                    <a:srgbClr val="00BF63">
                      <a:alpha val="100000"/>
                    </a:srgbClr>
                  </a:gs>
                </a:gsLst>
                <a:lin ang="0"/>
              </a:gradFill>
              <a:latin typeface="Arial" panose="020B0604020202020204" pitchFamily="34" charset="0"/>
              <a:ea typeface="Canva Sans Bold"/>
              <a:cs typeface="Arial" panose="020B0604020202020204" pitchFamily="34" charset="0"/>
              <a:sym typeface="Canva Sans Bold"/>
            </a:endParaRPr>
          </a:p>
          <a:p>
            <a:pPr marL="71771" lvl="1" algn="l">
              <a:lnSpc>
                <a:spcPts val="930"/>
              </a:lnSpc>
            </a:pPr>
            <a:endParaRPr lang="en-US" sz="700" dirty="0">
              <a:solidFill>
                <a:srgbClr val="5D81A4"/>
              </a:solidFill>
              <a:latin typeface="Arial" panose="020B0604020202020204" pitchFamily="34" charset="0"/>
              <a:ea typeface="Canva Sans"/>
              <a:cs typeface="Arial" panose="020B0604020202020204" pitchFamily="34" charset="0"/>
              <a:sym typeface="Canva Sans"/>
            </a:endParaRPr>
          </a:p>
        </p:txBody>
      </p:sp>
      <p:sp>
        <p:nvSpPr>
          <p:cNvPr id="5" name="TextBox 5"/>
          <p:cNvSpPr txBox="1"/>
          <p:nvPr/>
        </p:nvSpPr>
        <p:spPr>
          <a:xfrm>
            <a:off x="1552999" y="-11805"/>
            <a:ext cx="1714841" cy="126253"/>
          </a:xfrm>
          <a:prstGeom prst="rect">
            <a:avLst/>
          </a:prstGeom>
        </p:spPr>
        <p:txBody>
          <a:bodyPr lIns="0" tIns="0" rIns="0" bIns="0" rtlCol="0" anchor="t">
            <a:spAutoFit/>
          </a:bodyPr>
          <a:lstStyle/>
          <a:p>
            <a:pPr algn="ctr">
              <a:lnSpc>
                <a:spcPts val="1120"/>
              </a:lnSpc>
              <a:spcBef>
                <a:spcPct val="0"/>
              </a:spcBef>
            </a:pPr>
            <a:r>
              <a:rPr lang="en-US" sz="700" b="1" dirty="0">
                <a:solidFill>
                  <a:schemeClr val="tx2"/>
                </a:solidFill>
                <a:latin typeface="Arial" panose="020B0604020202020204" pitchFamily="34" charset="0"/>
                <a:ea typeface="Canva Sans Bold"/>
                <a:cs typeface="Arial" panose="020B0604020202020204" pitchFamily="34" charset="0"/>
                <a:sym typeface="Canva Sans Bold"/>
              </a:rPr>
              <a:t> 3.Contemporary Care (Engel,1977)</a:t>
            </a:r>
          </a:p>
        </p:txBody>
      </p:sp>
      <p:sp>
        <p:nvSpPr>
          <p:cNvPr id="6" name="TextBox 6"/>
          <p:cNvSpPr txBox="1"/>
          <p:nvPr/>
        </p:nvSpPr>
        <p:spPr>
          <a:xfrm>
            <a:off x="2066402" y="1580455"/>
            <a:ext cx="1201438" cy="1327864"/>
          </a:xfrm>
          <a:prstGeom prst="rect">
            <a:avLst/>
          </a:prstGeom>
        </p:spPr>
        <p:txBody>
          <a:bodyPr lIns="0" tIns="0" rIns="0" bIns="0" rtlCol="0" anchor="t">
            <a:spAutoFit/>
          </a:bodyPr>
          <a:lstStyle/>
          <a:p>
            <a:pPr algn="l">
              <a:lnSpc>
                <a:spcPts val="840"/>
              </a:lnSpc>
            </a:pPr>
            <a:r>
              <a:rPr lang="en-US" sz="700" b="1" u="sng" dirty="0">
                <a:solidFill>
                  <a:schemeClr val="tx2"/>
                </a:solidFill>
                <a:latin typeface="Arial" panose="020B0604020202020204" pitchFamily="34" charset="0"/>
                <a:ea typeface="Canva Sans Bold"/>
                <a:cs typeface="Arial" panose="020B0604020202020204" pitchFamily="34" charset="0"/>
                <a:sym typeface="Canva Sans Bold"/>
              </a:rPr>
              <a:t>Recovery-Oriented Practice</a:t>
            </a:r>
          </a:p>
          <a:p>
            <a:pPr marL="129542" lvl="1" indent="-64771" algn="l">
              <a:lnSpc>
                <a:spcPts val="840"/>
              </a:lnSpc>
              <a:buFont typeface="Arial"/>
              <a:buChar char="•"/>
            </a:pPr>
            <a:r>
              <a:rPr lang="en-US" sz="700" dirty="0">
                <a:solidFill>
                  <a:schemeClr val="accent1"/>
                </a:solidFill>
                <a:latin typeface="Arial" panose="020B0604020202020204" pitchFamily="34" charset="0"/>
                <a:ea typeface="Canva Sans"/>
                <a:cs typeface="Arial" panose="020B0604020202020204" pitchFamily="34" charset="0"/>
                <a:sym typeface="Canva Sans"/>
              </a:rPr>
              <a:t>Empowerment &amp; Hope</a:t>
            </a:r>
          </a:p>
          <a:p>
            <a:pPr marL="129542" lvl="1" indent="-64771" algn="l">
              <a:lnSpc>
                <a:spcPts val="840"/>
              </a:lnSpc>
              <a:buFont typeface="Arial"/>
              <a:buChar char="•"/>
            </a:pPr>
            <a:r>
              <a:rPr lang="en-US" sz="700" dirty="0">
                <a:solidFill>
                  <a:schemeClr val="accent1"/>
                </a:solidFill>
                <a:latin typeface="Arial" panose="020B0604020202020204" pitchFamily="34" charset="0"/>
                <a:ea typeface="Canva Sans"/>
                <a:cs typeface="Arial" panose="020B0604020202020204" pitchFamily="34" charset="0"/>
                <a:sym typeface="Canva Sans"/>
              </a:rPr>
              <a:t>Social Inclusion</a:t>
            </a:r>
          </a:p>
          <a:p>
            <a:pPr marL="129542" lvl="1" indent="-64771" algn="l">
              <a:lnSpc>
                <a:spcPts val="840"/>
              </a:lnSpc>
              <a:spcBef>
                <a:spcPct val="0"/>
              </a:spcBef>
              <a:buFont typeface="Arial"/>
              <a:buChar char="•"/>
            </a:pPr>
            <a:r>
              <a:rPr lang="en-US" sz="700" dirty="0">
                <a:solidFill>
                  <a:schemeClr val="accent1"/>
                </a:solidFill>
                <a:latin typeface="Arial" panose="020B0604020202020204" pitchFamily="34" charset="0"/>
                <a:ea typeface="Canva Sans"/>
                <a:cs typeface="Arial" panose="020B0604020202020204" pitchFamily="34" charset="0"/>
                <a:sym typeface="Canva Sans"/>
              </a:rPr>
              <a:t>Shared Decision-Making(Slade, 2009)</a:t>
            </a:r>
          </a:p>
          <a:p>
            <a:pPr algn="l">
              <a:lnSpc>
                <a:spcPts val="840"/>
              </a:lnSpc>
              <a:spcBef>
                <a:spcPct val="0"/>
              </a:spcBef>
            </a:pPr>
            <a:r>
              <a:rPr lang="en-US" sz="700" b="1" u="sng" dirty="0">
                <a:solidFill>
                  <a:schemeClr val="tx2"/>
                </a:solidFill>
                <a:latin typeface="Arial" panose="020B0604020202020204" pitchFamily="34" charset="0"/>
                <a:ea typeface="Canva Sans Bold"/>
                <a:cs typeface="Arial" panose="020B0604020202020204" pitchFamily="34" charset="0"/>
                <a:sym typeface="Canva Sans Bold"/>
              </a:rPr>
              <a:t>Evidence-Based Interventions</a:t>
            </a:r>
          </a:p>
          <a:p>
            <a:pPr marL="129539" lvl="1" indent="-64770" algn="l">
              <a:lnSpc>
                <a:spcPts val="839"/>
              </a:lnSpc>
              <a:buFont typeface="Arial"/>
              <a:buChar char="•"/>
            </a:pPr>
            <a:r>
              <a:rPr lang="en-US" sz="700" b="1" dirty="0">
                <a:solidFill>
                  <a:schemeClr val="accent1"/>
                </a:solidFill>
                <a:latin typeface="Arial" panose="020B0604020202020204" pitchFamily="34" charset="0"/>
                <a:ea typeface="Canva Sans Bold"/>
                <a:cs typeface="Arial" panose="020B0604020202020204" pitchFamily="34" charset="0"/>
                <a:sym typeface="Canva Sans Bold"/>
              </a:rPr>
              <a:t> </a:t>
            </a:r>
            <a:r>
              <a:rPr lang="en-US" sz="700" dirty="0">
                <a:solidFill>
                  <a:schemeClr val="accent1"/>
                </a:solidFill>
                <a:latin typeface="Arial" panose="020B0604020202020204" pitchFamily="34" charset="0"/>
                <a:ea typeface="Canva Sans"/>
                <a:cs typeface="Arial" panose="020B0604020202020204" pitchFamily="34" charset="0"/>
                <a:sym typeface="Canva Sans"/>
              </a:rPr>
              <a:t>Antipsychotic Medication</a:t>
            </a:r>
          </a:p>
          <a:p>
            <a:pPr marL="129539" lvl="1" indent="-64770" algn="l">
              <a:lnSpc>
                <a:spcPts val="839"/>
              </a:lnSpc>
              <a:buFont typeface="Arial"/>
              <a:buChar char="•"/>
            </a:pPr>
            <a:r>
              <a:rPr lang="en-US" sz="700" dirty="0">
                <a:solidFill>
                  <a:schemeClr val="accent1"/>
                </a:solidFill>
                <a:latin typeface="Arial" panose="020B0604020202020204" pitchFamily="34" charset="0"/>
                <a:ea typeface="Canva Sans"/>
                <a:cs typeface="Arial" panose="020B0604020202020204" pitchFamily="34" charset="0"/>
                <a:sym typeface="Canva Sans"/>
              </a:rPr>
              <a:t> CBT</a:t>
            </a:r>
          </a:p>
          <a:p>
            <a:pPr marL="129539" lvl="1" indent="-64770" algn="l">
              <a:lnSpc>
                <a:spcPts val="839"/>
              </a:lnSpc>
              <a:buFont typeface="Arial"/>
              <a:buChar char="•"/>
            </a:pPr>
            <a:r>
              <a:rPr lang="en-US" sz="700" dirty="0">
                <a:solidFill>
                  <a:schemeClr val="accent1"/>
                </a:solidFill>
                <a:latin typeface="Arial" panose="020B0604020202020204" pitchFamily="34" charset="0"/>
                <a:ea typeface="Canva Sans"/>
                <a:cs typeface="Arial" panose="020B0604020202020204" pitchFamily="34" charset="0"/>
                <a:sym typeface="Canva Sans"/>
              </a:rPr>
              <a:t>Family Interventions</a:t>
            </a:r>
          </a:p>
          <a:p>
            <a:pPr marL="129539" lvl="1" indent="-64770" algn="l">
              <a:lnSpc>
                <a:spcPts val="839"/>
              </a:lnSpc>
              <a:buFont typeface="Arial"/>
              <a:buChar char="•"/>
            </a:pPr>
            <a:r>
              <a:rPr lang="en-US" sz="700" dirty="0">
                <a:solidFill>
                  <a:schemeClr val="accent1"/>
                </a:solidFill>
                <a:latin typeface="Arial" panose="020B0604020202020204" pitchFamily="34" charset="0"/>
                <a:ea typeface="Canva Sans"/>
                <a:cs typeface="Arial" panose="020B0604020202020204" pitchFamily="34" charset="0"/>
                <a:sym typeface="Canva Sans"/>
              </a:rPr>
              <a:t>Community Mental Health Support(NICE, 2023)</a:t>
            </a:r>
          </a:p>
          <a:p>
            <a:pPr algn="ctr">
              <a:lnSpc>
                <a:spcPts val="839"/>
              </a:lnSpc>
              <a:spcBef>
                <a:spcPct val="0"/>
              </a:spcBef>
            </a:pPr>
            <a:endParaRPr lang="en-US" sz="599" dirty="0">
              <a:gradFill>
                <a:gsLst>
                  <a:gs pos="0">
                    <a:srgbClr val="5170FF">
                      <a:alpha val="100000"/>
                    </a:srgbClr>
                  </a:gs>
                  <a:gs pos="100000">
                    <a:srgbClr val="FF66C4">
                      <a:alpha val="100000"/>
                    </a:srgbClr>
                  </a:gs>
                </a:gsLst>
                <a:lin ang="0"/>
              </a:gradFill>
              <a:latin typeface="Canva Sans"/>
              <a:ea typeface="Canva Sans"/>
              <a:cs typeface="Canva Sans"/>
              <a:sym typeface="Canva Sans"/>
            </a:endParaRPr>
          </a:p>
        </p:txBody>
      </p:sp>
      <p:sp>
        <p:nvSpPr>
          <p:cNvPr id="7" name="TextBox 7"/>
          <p:cNvSpPr txBox="1"/>
          <p:nvPr/>
        </p:nvSpPr>
        <p:spPr>
          <a:xfrm>
            <a:off x="2023691" y="2785606"/>
            <a:ext cx="1034564" cy="1273234"/>
          </a:xfrm>
          <a:prstGeom prst="rect">
            <a:avLst/>
          </a:prstGeom>
        </p:spPr>
        <p:txBody>
          <a:bodyPr wrap="square" lIns="0" tIns="0" rIns="0" bIns="0" rtlCol="0" anchor="t">
            <a:spAutoFit/>
          </a:bodyPr>
          <a:lstStyle/>
          <a:p>
            <a:pPr algn="l">
              <a:lnSpc>
                <a:spcPts val="969"/>
              </a:lnSpc>
            </a:pPr>
            <a:r>
              <a:rPr lang="en-US" sz="700" b="1" u="sng" dirty="0">
                <a:solidFill>
                  <a:schemeClr val="tx2"/>
                </a:solidFill>
                <a:latin typeface="Arial" panose="020B0604020202020204" pitchFamily="34" charset="0"/>
                <a:ea typeface="Canva Sans Bold"/>
                <a:cs typeface="Arial" panose="020B0604020202020204" pitchFamily="34" charset="0"/>
                <a:sym typeface="Canva Sans Bold"/>
              </a:rPr>
              <a:t>4. Influenced by the following Legislations:</a:t>
            </a:r>
          </a:p>
          <a:p>
            <a:pPr marL="149479" lvl="1" indent="-74739" algn="l">
              <a:lnSpc>
                <a:spcPts val="969"/>
              </a:lnSpc>
              <a:spcBef>
                <a:spcPct val="0"/>
              </a:spcBef>
              <a:buFont typeface="Arial"/>
              <a:buChar char="•"/>
            </a:pPr>
            <a:r>
              <a:rPr lang="en-US" sz="700" dirty="0">
                <a:solidFill>
                  <a:schemeClr val="accent1"/>
                </a:solidFill>
                <a:latin typeface="Arial" panose="020B0604020202020204" pitchFamily="34" charset="0"/>
                <a:ea typeface="Canva Sans"/>
                <a:cs typeface="Arial" panose="020B0604020202020204" pitchFamily="34" charset="0"/>
                <a:sym typeface="Canva Sans"/>
              </a:rPr>
              <a:t>Mental Health Act 1983</a:t>
            </a:r>
          </a:p>
          <a:p>
            <a:pPr marL="149479" lvl="1" indent="-74739" algn="l">
              <a:lnSpc>
                <a:spcPts val="969"/>
              </a:lnSpc>
              <a:spcBef>
                <a:spcPct val="0"/>
              </a:spcBef>
              <a:buFont typeface="Arial"/>
              <a:buChar char="•"/>
            </a:pPr>
            <a:r>
              <a:rPr lang="en-US" sz="700" u="none" dirty="0">
                <a:solidFill>
                  <a:schemeClr val="accent1"/>
                </a:solidFill>
                <a:latin typeface="Arial" panose="020B0604020202020204" pitchFamily="34" charset="0"/>
                <a:ea typeface="Canva Sans"/>
                <a:cs typeface="Arial" panose="020B0604020202020204" pitchFamily="34" charset="0"/>
                <a:sym typeface="Canva Sans"/>
              </a:rPr>
              <a:t>E</a:t>
            </a:r>
            <a:r>
              <a:rPr lang="en-US" sz="700" dirty="0">
                <a:solidFill>
                  <a:schemeClr val="accent1"/>
                </a:solidFill>
                <a:latin typeface="Arial" panose="020B0604020202020204" pitchFamily="34" charset="0"/>
                <a:ea typeface="Canva Sans"/>
                <a:cs typeface="Arial" panose="020B0604020202020204" pitchFamily="34" charset="0"/>
                <a:sym typeface="Canva Sans"/>
              </a:rPr>
              <a:t>qual</a:t>
            </a:r>
            <a:r>
              <a:rPr lang="en-US" sz="700" u="none" dirty="0">
                <a:solidFill>
                  <a:schemeClr val="accent1"/>
                </a:solidFill>
                <a:latin typeface="Arial" panose="020B0604020202020204" pitchFamily="34" charset="0"/>
                <a:ea typeface="Canva Sans"/>
                <a:cs typeface="Arial" panose="020B0604020202020204" pitchFamily="34" charset="0"/>
                <a:sym typeface="Canva Sans"/>
              </a:rPr>
              <a:t>i</a:t>
            </a:r>
            <a:r>
              <a:rPr lang="en-US" sz="700" dirty="0">
                <a:solidFill>
                  <a:schemeClr val="accent1"/>
                </a:solidFill>
                <a:latin typeface="Arial" panose="020B0604020202020204" pitchFamily="34" charset="0"/>
                <a:ea typeface="Canva Sans"/>
                <a:cs typeface="Arial" panose="020B0604020202020204" pitchFamily="34" charset="0"/>
                <a:sym typeface="Canva Sans"/>
              </a:rPr>
              <a:t>ty A</a:t>
            </a:r>
            <a:r>
              <a:rPr lang="en-US" sz="700" u="none" dirty="0">
                <a:solidFill>
                  <a:schemeClr val="accent1"/>
                </a:solidFill>
                <a:latin typeface="Arial" panose="020B0604020202020204" pitchFamily="34" charset="0"/>
                <a:ea typeface="Canva Sans"/>
                <a:cs typeface="Arial" panose="020B0604020202020204" pitchFamily="34" charset="0"/>
                <a:sym typeface="Canva Sans"/>
              </a:rPr>
              <a:t>c</a:t>
            </a:r>
            <a:r>
              <a:rPr lang="en-US" sz="700" dirty="0">
                <a:solidFill>
                  <a:schemeClr val="accent1"/>
                </a:solidFill>
                <a:latin typeface="Arial" panose="020B0604020202020204" pitchFamily="34" charset="0"/>
                <a:ea typeface="Canva Sans"/>
                <a:cs typeface="Arial" panose="020B0604020202020204" pitchFamily="34" charset="0"/>
                <a:sym typeface="Canva Sans"/>
              </a:rPr>
              <a:t>t</a:t>
            </a:r>
            <a:r>
              <a:rPr lang="en-US" sz="700" u="none" dirty="0">
                <a:solidFill>
                  <a:schemeClr val="accent1"/>
                </a:solidFill>
                <a:latin typeface="Arial" panose="020B0604020202020204" pitchFamily="34" charset="0"/>
                <a:ea typeface="Canva Sans"/>
                <a:cs typeface="Arial" panose="020B0604020202020204" pitchFamily="34" charset="0"/>
                <a:sym typeface="Canva Sans"/>
              </a:rPr>
              <a:t> </a:t>
            </a:r>
            <a:r>
              <a:rPr lang="en-US" sz="700" dirty="0">
                <a:solidFill>
                  <a:schemeClr val="accent1"/>
                </a:solidFill>
                <a:latin typeface="Arial" panose="020B0604020202020204" pitchFamily="34" charset="0"/>
                <a:ea typeface="Canva Sans"/>
                <a:cs typeface="Arial" panose="020B0604020202020204" pitchFamily="34" charset="0"/>
                <a:sym typeface="Canva Sans"/>
              </a:rPr>
              <a:t>2010</a:t>
            </a:r>
          </a:p>
          <a:p>
            <a:pPr marL="149479" lvl="1" indent="-74739" algn="l">
              <a:lnSpc>
                <a:spcPts val="969"/>
              </a:lnSpc>
              <a:buFont typeface="Arial"/>
              <a:buChar char="•"/>
            </a:pPr>
            <a:r>
              <a:rPr lang="en-US" sz="700" dirty="0">
                <a:solidFill>
                  <a:schemeClr val="accent1"/>
                </a:solidFill>
                <a:latin typeface="Arial" panose="020B0604020202020204" pitchFamily="34" charset="0"/>
                <a:ea typeface="Canva Sans"/>
                <a:cs typeface="Arial" panose="020B0604020202020204" pitchFamily="34" charset="0"/>
                <a:sym typeface="Canva Sans"/>
              </a:rPr>
              <a:t>UN Co</a:t>
            </a:r>
            <a:r>
              <a:rPr lang="en-US" sz="700" u="none" dirty="0">
                <a:solidFill>
                  <a:schemeClr val="accent1"/>
                </a:solidFill>
                <a:latin typeface="Arial" panose="020B0604020202020204" pitchFamily="34" charset="0"/>
                <a:ea typeface="Canva Sans"/>
                <a:cs typeface="Arial" panose="020B0604020202020204" pitchFamily="34" charset="0"/>
                <a:sym typeface="Canva Sans"/>
              </a:rPr>
              <a:t>nvention</a:t>
            </a:r>
            <a:r>
              <a:rPr lang="en-US" sz="700" dirty="0">
                <a:solidFill>
                  <a:schemeClr val="accent1"/>
                </a:solidFill>
                <a:latin typeface="Arial" panose="020B0604020202020204" pitchFamily="34" charset="0"/>
                <a:ea typeface="Canva Sans"/>
                <a:cs typeface="Arial" panose="020B0604020202020204" pitchFamily="34" charset="0"/>
                <a:sym typeface="Canva Sans"/>
              </a:rPr>
              <a:t> on the Rights of Persons with Disabilities.</a:t>
            </a:r>
          </a:p>
          <a:p>
            <a:pPr algn="l">
              <a:lnSpc>
                <a:spcPts val="969"/>
              </a:lnSpc>
            </a:pPr>
            <a:endParaRPr lang="en-US" sz="692" dirty="0">
              <a:solidFill>
                <a:srgbClr val="00BF63"/>
              </a:solidFill>
              <a:latin typeface="Canva Sans"/>
              <a:ea typeface="Canva Sans"/>
              <a:cs typeface="Canva Sans"/>
              <a:sym typeface="Canva Sans"/>
            </a:endParaRPr>
          </a:p>
          <a:p>
            <a:pPr algn="ctr">
              <a:lnSpc>
                <a:spcPts val="969"/>
              </a:lnSpc>
              <a:spcBef>
                <a:spcPct val="0"/>
              </a:spcBef>
            </a:pPr>
            <a:endParaRPr lang="en-US" sz="692" dirty="0">
              <a:solidFill>
                <a:srgbClr val="00BF63"/>
              </a:solidFill>
              <a:latin typeface="Canva Sans"/>
              <a:ea typeface="Canva Sans"/>
              <a:cs typeface="Canva Sans"/>
              <a:sym typeface="Canva Sans"/>
            </a:endParaRPr>
          </a:p>
        </p:txBody>
      </p:sp>
      <p:sp>
        <p:nvSpPr>
          <p:cNvPr id="8" name="Freeform 8"/>
          <p:cNvSpPr/>
          <p:nvPr/>
        </p:nvSpPr>
        <p:spPr>
          <a:xfrm>
            <a:off x="2921714" y="74247"/>
            <a:ext cx="2460959" cy="816525"/>
          </a:xfrm>
          <a:custGeom>
            <a:avLst/>
            <a:gdLst/>
            <a:ahLst/>
            <a:cxnLst/>
            <a:rect l="l" t="t" r="r" b="b"/>
            <a:pathLst>
              <a:path w="2460959" h="816525">
                <a:moveTo>
                  <a:pt x="0" y="0"/>
                </a:moveTo>
                <a:lnTo>
                  <a:pt x="2460959" y="0"/>
                </a:lnTo>
                <a:lnTo>
                  <a:pt x="2460959" y="816525"/>
                </a:lnTo>
                <a:lnTo>
                  <a:pt x="0" y="816525"/>
                </a:lnTo>
                <a:lnTo>
                  <a:pt x="0" y="0"/>
                </a:lnTo>
                <a:close/>
              </a:path>
            </a:pathLst>
          </a:custGeom>
          <a:blipFill>
            <a:blip r:embed="rId4"/>
            <a:stretch>
              <a:fillRect l="-1199" t="-3335" b="-3335"/>
            </a:stretch>
          </a:blipFill>
        </p:spPr>
        <p:txBody>
          <a:bodyPr/>
          <a:lstStyle/>
          <a:p>
            <a:endParaRPr lang="en-GB" dirty="0"/>
          </a:p>
        </p:txBody>
      </p:sp>
      <p:sp>
        <p:nvSpPr>
          <p:cNvPr id="9" name="TextBox 9"/>
          <p:cNvSpPr txBox="1"/>
          <p:nvPr/>
        </p:nvSpPr>
        <p:spPr>
          <a:xfrm>
            <a:off x="4387421" y="390040"/>
            <a:ext cx="995252" cy="78163"/>
          </a:xfrm>
          <a:prstGeom prst="rect">
            <a:avLst/>
          </a:prstGeom>
        </p:spPr>
        <p:txBody>
          <a:bodyPr lIns="0" tIns="0" rIns="0" bIns="0" rtlCol="0" anchor="t">
            <a:spAutoFit/>
          </a:bodyPr>
          <a:lstStyle/>
          <a:p>
            <a:pPr algn="ctr">
              <a:lnSpc>
                <a:spcPts val="551"/>
              </a:lnSpc>
              <a:spcBef>
                <a:spcPct val="0"/>
              </a:spcBef>
            </a:pPr>
            <a:r>
              <a:rPr lang="en-US" sz="700" dirty="0">
                <a:solidFill>
                  <a:srgbClr val="000000"/>
                </a:solidFill>
                <a:latin typeface="Arial" panose="020B0604020202020204" pitchFamily="34" charset="0"/>
                <a:ea typeface="Canva Sans"/>
                <a:cs typeface="Arial" panose="020B0604020202020204" pitchFamily="34" charset="0"/>
                <a:sym typeface="Canva Sans"/>
              </a:rPr>
              <a:t> </a:t>
            </a:r>
            <a:r>
              <a:rPr lang="en-US" sz="500" dirty="0">
                <a:solidFill>
                  <a:schemeClr val="accent1"/>
                </a:solidFill>
                <a:latin typeface="Arial" panose="020B0604020202020204" pitchFamily="34" charset="0"/>
                <a:ea typeface="Canva Sans"/>
                <a:cs typeface="Arial" panose="020B0604020202020204" pitchFamily="34" charset="0"/>
                <a:sym typeface="Canva Sans"/>
              </a:rPr>
              <a:t>(Corrigan and Watson, 2002)</a:t>
            </a:r>
            <a:endParaRPr lang="en-US" sz="700" dirty="0">
              <a:solidFill>
                <a:schemeClr val="accent1"/>
              </a:solidFill>
              <a:latin typeface="Arial" panose="020B0604020202020204" pitchFamily="34" charset="0"/>
              <a:ea typeface="Canva Sans"/>
              <a:cs typeface="Arial" panose="020B0604020202020204" pitchFamily="34" charset="0"/>
              <a:sym typeface="Canva Sans"/>
            </a:endParaRPr>
          </a:p>
        </p:txBody>
      </p:sp>
      <p:sp>
        <p:nvSpPr>
          <p:cNvPr id="10" name="TextBox 10"/>
          <p:cNvSpPr txBox="1"/>
          <p:nvPr/>
        </p:nvSpPr>
        <p:spPr>
          <a:xfrm>
            <a:off x="3328699" y="862160"/>
            <a:ext cx="1949889" cy="1359346"/>
          </a:xfrm>
          <a:prstGeom prst="rect">
            <a:avLst/>
          </a:prstGeom>
        </p:spPr>
        <p:txBody>
          <a:bodyPr wrap="square" lIns="0" tIns="0" rIns="0" bIns="0" rtlCol="0" anchor="t">
            <a:spAutoFit/>
          </a:bodyPr>
          <a:lstStyle/>
          <a:p>
            <a:pPr algn="ctr">
              <a:lnSpc>
                <a:spcPts val="979"/>
              </a:lnSpc>
            </a:pPr>
            <a:r>
              <a:rPr lang="en-US" sz="700" b="1" u="sng" dirty="0">
                <a:solidFill>
                  <a:schemeClr val="tx2"/>
                </a:solidFill>
                <a:latin typeface="Arial" panose="020B0604020202020204" pitchFamily="34" charset="0"/>
                <a:ea typeface="Canva Sans Bold"/>
                <a:cs typeface="Arial" panose="020B0604020202020204" pitchFamily="34" charset="0"/>
                <a:sym typeface="Canva Sans Bold"/>
              </a:rPr>
              <a:t> 6. Critical Analysis</a:t>
            </a:r>
          </a:p>
          <a:p>
            <a:pPr algn="l">
              <a:lnSpc>
                <a:spcPts val="839"/>
              </a:lnSpc>
            </a:pPr>
            <a:r>
              <a:rPr lang="en-US" sz="700" b="1" u="sng" dirty="0">
                <a:solidFill>
                  <a:schemeClr val="tx2"/>
                </a:solidFill>
                <a:latin typeface="Arial" panose="020B0604020202020204" pitchFamily="34" charset="0"/>
                <a:ea typeface="Canva Sans Bold"/>
                <a:cs typeface="Arial" panose="020B0604020202020204" pitchFamily="34" charset="0"/>
                <a:sym typeface="Canva Sans Bold"/>
              </a:rPr>
              <a:t>Progress in Care</a:t>
            </a:r>
          </a:p>
          <a:p>
            <a:pPr marL="129540" lvl="1" indent="-64770" algn="l">
              <a:lnSpc>
                <a:spcPts val="839"/>
              </a:lnSpc>
              <a:buFont typeface="Arial"/>
              <a:buChar char="•"/>
            </a:pPr>
            <a:r>
              <a:rPr lang="en-US" sz="700" dirty="0">
                <a:solidFill>
                  <a:schemeClr val="accent1"/>
                </a:solidFill>
                <a:latin typeface="Arial" panose="020B0604020202020204" pitchFamily="34" charset="0"/>
                <a:ea typeface="Canva Sans"/>
                <a:cs typeface="Arial" panose="020B0604020202020204" pitchFamily="34" charset="0"/>
                <a:sym typeface="Canva Sans"/>
              </a:rPr>
              <a:t>Evidence-Based Treatment </a:t>
            </a:r>
          </a:p>
          <a:p>
            <a:pPr marL="129540" lvl="1" indent="-64770" algn="l">
              <a:lnSpc>
                <a:spcPts val="839"/>
              </a:lnSpc>
              <a:buFont typeface="Arial"/>
              <a:buChar char="•"/>
            </a:pPr>
            <a:r>
              <a:rPr lang="en-US" sz="700" dirty="0">
                <a:solidFill>
                  <a:schemeClr val="accent1"/>
                </a:solidFill>
                <a:latin typeface="Arial" panose="020B0604020202020204" pitchFamily="34" charset="0"/>
                <a:ea typeface="Canva Sans"/>
                <a:cs typeface="Arial" panose="020B0604020202020204" pitchFamily="34" charset="0"/>
                <a:sym typeface="Canva Sans"/>
              </a:rPr>
              <a:t>Improved Understanding </a:t>
            </a:r>
          </a:p>
          <a:p>
            <a:pPr marL="129540" lvl="1" indent="-64770" algn="l">
              <a:lnSpc>
                <a:spcPts val="839"/>
              </a:lnSpc>
              <a:buFont typeface="Arial"/>
              <a:buChar char="•"/>
            </a:pPr>
            <a:r>
              <a:rPr lang="en-US" sz="700" dirty="0">
                <a:solidFill>
                  <a:schemeClr val="accent1"/>
                </a:solidFill>
                <a:latin typeface="Arial" panose="020B0604020202020204" pitchFamily="34" charset="0"/>
                <a:ea typeface="Canva Sans"/>
                <a:cs typeface="Arial" panose="020B0604020202020204" pitchFamily="34" charset="0"/>
                <a:sym typeface="Canva Sans"/>
              </a:rPr>
              <a:t>Increased patient Rights</a:t>
            </a:r>
          </a:p>
          <a:p>
            <a:pPr marL="129540" lvl="1" indent="-64770" algn="l">
              <a:lnSpc>
                <a:spcPts val="839"/>
              </a:lnSpc>
              <a:buFont typeface="Arial"/>
              <a:buChar char="•"/>
            </a:pPr>
            <a:r>
              <a:rPr lang="en-US" sz="700" dirty="0">
                <a:solidFill>
                  <a:schemeClr val="accent1"/>
                </a:solidFill>
                <a:latin typeface="Arial" panose="020B0604020202020204" pitchFamily="34" charset="0"/>
                <a:ea typeface="Canva Sans"/>
                <a:cs typeface="Arial" panose="020B0604020202020204" pitchFamily="34" charset="0"/>
                <a:sym typeface="Canva Sans"/>
              </a:rPr>
              <a:t>Recovery-Focused Services</a:t>
            </a:r>
          </a:p>
          <a:p>
            <a:pPr marL="129540" lvl="1" indent="-64770" algn="l">
              <a:lnSpc>
                <a:spcPts val="839"/>
              </a:lnSpc>
              <a:buFont typeface="Arial"/>
              <a:buChar char="•"/>
            </a:pPr>
            <a:r>
              <a:rPr lang="en-US" sz="700" dirty="0">
                <a:solidFill>
                  <a:schemeClr val="accent1"/>
                </a:solidFill>
                <a:latin typeface="Arial" panose="020B0604020202020204" pitchFamily="34" charset="0"/>
                <a:ea typeface="Canva Sans"/>
                <a:cs typeface="Arial" panose="020B0604020202020204" pitchFamily="34" charset="0"/>
                <a:sym typeface="Canva Sans"/>
              </a:rPr>
              <a:t>Awareness of Social Determinants</a:t>
            </a:r>
          </a:p>
          <a:p>
            <a:pPr algn="l">
              <a:lnSpc>
                <a:spcPts val="839"/>
              </a:lnSpc>
            </a:pPr>
            <a:r>
              <a:rPr lang="en-US" sz="700" dirty="0">
                <a:solidFill>
                  <a:schemeClr val="accent1"/>
                </a:solidFill>
                <a:latin typeface="Arial" panose="020B0604020202020204" pitchFamily="34" charset="0"/>
                <a:ea typeface="Canva Sans"/>
                <a:cs typeface="Arial" panose="020B0604020202020204" pitchFamily="34" charset="0"/>
                <a:sym typeface="Canva Sans"/>
              </a:rPr>
              <a:t> </a:t>
            </a:r>
            <a:r>
              <a:rPr lang="en-US" sz="700" b="1" u="sng" dirty="0">
                <a:solidFill>
                  <a:schemeClr val="tx2"/>
                </a:solidFill>
                <a:latin typeface="Arial" panose="020B0604020202020204" pitchFamily="34" charset="0"/>
                <a:ea typeface="Canva Sans Bold"/>
                <a:cs typeface="Arial" panose="020B0604020202020204" pitchFamily="34" charset="0"/>
                <a:sym typeface="Canva Sans Bold"/>
              </a:rPr>
              <a:t>Challenges</a:t>
            </a:r>
          </a:p>
          <a:p>
            <a:pPr marL="129540" lvl="1" indent="-64770" algn="l">
              <a:lnSpc>
                <a:spcPts val="839"/>
              </a:lnSpc>
              <a:buFont typeface="Arial"/>
              <a:buChar char="•"/>
            </a:pPr>
            <a:r>
              <a:rPr lang="en-US" sz="700" dirty="0">
                <a:solidFill>
                  <a:schemeClr val="accent1"/>
                </a:solidFill>
                <a:latin typeface="Arial" panose="020B0604020202020204" pitchFamily="34" charset="0"/>
                <a:ea typeface="Canva Sans"/>
                <a:cs typeface="Arial" panose="020B0604020202020204" pitchFamily="34" charset="0"/>
                <a:sym typeface="Canva Sans"/>
              </a:rPr>
              <a:t>Persistent Stigma</a:t>
            </a:r>
          </a:p>
          <a:p>
            <a:pPr marL="129540" lvl="1" indent="-64770" algn="l">
              <a:lnSpc>
                <a:spcPts val="839"/>
              </a:lnSpc>
              <a:buFont typeface="Arial"/>
              <a:buChar char="•"/>
            </a:pPr>
            <a:r>
              <a:rPr lang="en-US" sz="700" dirty="0">
                <a:solidFill>
                  <a:schemeClr val="accent1"/>
                </a:solidFill>
                <a:latin typeface="Arial" panose="020B0604020202020204" pitchFamily="34" charset="0"/>
                <a:ea typeface="Canva Sans"/>
                <a:cs typeface="Arial" panose="020B0604020202020204" pitchFamily="34" charset="0"/>
                <a:sym typeface="Canva Sans"/>
              </a:rPr>
              <a:t>Inequalities in Diagnosis and Detention</a:t>
            </a:r>
          </a:p>
          <a:p>
            <a:pPr marL="129540" lvl="1" indent="-64770" algn="l">
              <a:lnSpc>
                <a:spcPts val="839"/>
              </a:lnSpc>
              <a:buFont typeface="Arial"/>
              <a:buChar char="•"/>
            </a:pPr>
            <a:r>
              <a:rPr lang="en-US" sz="700" dirty="0">
                <a:solidFill>
                  <a:schemeClr val="accent1"/>
                </a:solidFill>
                <a:latin typeface="Arial" panose="020B0604020202020204" pitchFamily="34" charset="0"/>
                <a:ea typeface="Canva Sans"/>
                <a:cs typeface="Arial" panose="020B0604020202020204" pitchFamily="34" charset="0"/>
                <a:sym typeface="Canva Sans"/>
              </a:rPr>
              <a:t>Underfunded Community Services</a:t>
            </a:r>
          </a:p>
          <a:p>
            <a:pPr marL="129540" lvl="1" indent="-64770" algn="l">
              <a:lnSpc>
                <a:spcPts val="839"/>
              </a:lnSpc>
              <a:spcBef>
                <a:spcPct val="0"/>
              </a:spcBef>
              <a:buFont typeface="Arial"/>
              <a:buChar char="•"/>
            </a:pPr>
            <a:r>
              <a:rPr lang="en-US" sz="700" dirty="0">
                <a:solidFill>
                  <a:schemeClr val="accent1"/>
                </a:solidFill>
                <a:latin typeface="Arial" panose="020B0604020202020204" pitchFamily="34" charset="0"/>
                <a:ea typeface="Canva Sans"/>
                <a:cs typeface="Arial" panose="020B0604020202020204" pitchFamily="34" charset="0"/>
                <a:sym typeface="Canva Sans"/>
              </a:rPr>
              <a:t>Coercive Treatment Practices(Anwar et al., 2025).</a:t>
            </a:r>
          </a:p>
        </p:txBody>
      </p:sp>
      <p:sp>
        <p:nvSpPr>
          <p:cNvPr id="11" name="TextBox 11"/>
          <p:cNvSpPr txBox="1"/>
          <p:nvPr/>
        </p:nvSpPr>
        <p:spPr>
          <a:xfrm>
            <a:off x="3422650" y="2124321"/>
            <a:ext cx="1898650" cy="678182"/>
          </a:xfrm>
          <a:prstGeom prst="rect">
            <a:avLst/>
          </a:prstGeom>
        </p:spPr>
        <p:txBody>
          <a:bodyPr wrap="square" lIns="0" tIns="0" rIns="0" bIns="0" rtlCol="0" anchor="t">
            <a:spAutoFit/>
          </a:bodyPr>
          <a:lstStyle/>
          <a:p>
            <a:pPr algn="ctr">
              <a:lnSpc>
                <a:spcPts val="840"/>
              </a:lnSpc>
            </a:pPr>
            <a:r>
              <a:rPr lang="en-US" sz="700" b="1" u="sng" dirty="0">
                <a:solidFill>
                  <a:schemeClr val="tx2"/>
                </a:solidFill>
                <a:latin typeface="Arial" panose="020B0604020202020204" pitchFamily="34" charset="0"/>
                <a:ea typeface="Canva Sans Bold"/>
                <a:cs typeface="Arial" panose="020B0604020202020204" pitchFamily="34" charset="0"/>
                <a:sym typeface="Canva Sans Bold"/>
              </a:rPr>
              <a:t>7. Recommendations</a:t>
            </a:r>
          </a:p>
          <a:p>
            <a:pPr marL="129540" lvl="1" indent="-64770" algn="l">
              <a:lnSpc>
                <a:spcPts val="840"/>
              </a:lnSpc>
              <a:buAutoNum type="arabicPeriod"/>
            </a:pPr>
            <a:r>
              <a:rPr lang="en-US" sz="700" dirty="0">
                <a:solidFill>
                  <a:schemeClr val="accent1"/>
                </a:solidFill>
                <a:latin typeface="Arial" panose="020B0604020202020204" pitchFamily="34" charset="0"/>
                <a:ea typeface="Canva Sans"/>
                <a:cs typeface="Arial" panose="020B0604020202020204" pitchFamily="34" charset="0"/>
                <a:sym typeface="Canva Sans"/>
              </a:rPr>
              <a:t>Reduce Stigma</a:t>
            </a:r>
          </a:p>
          <a:p>
            <a:pPr marL="129540" lvl="1" indent="-64770" algn="l">
              <a:lnSpc>
                <a:spcPts val="840"/>
              </a:lnSpc>
              <a:buAutoNum type="arabicPeriod"/>
            </a:pPr>
            <a:r>
              <a:rPr lang="en-US" sz="700" dirty="0">
                <a:solidFill>
                  <a:schemeClr val="accent1"/>
                </a:solidFill>
                <a:latin typeface="Arial" panose="020B0604020202020204" pitchFamily="34" charset="0"/>
                <a:ea typeface="Canva Sans"/>
                <a:cs typeface="Arial" panose="020B0604020202020204" pitchFamily="34" charset="0"/>
                <a:sym typeface="Canva Sans"/>
              </a:rPr>
              <a:t>Enhanced Cultural Competence</a:t>
            </a:r>
          </a:p>
          <a:p>
            <a:pPr marL="129540" lvl="1" indent="-64770" algn="l">
              <a:lnSpc>
                <a:spcPts val="840"/>
              </a:lnSpc>
              <a:buAutoNum type="arabicPeriod"/>
            </a:pPr>
            <a:r>
              <a:rPr lang="en-US" sz="700" dirty="0">
                <a:solidFill>
                  <a:schemeClr val="accent1"/>
                </a:solidFill>
                <a:latin typeface="Arial" panose="020B0604020202020204" pitchFamily="34" charset="0"/>
                <a:ea typeface="Canva Sans"/>
                <a:cs typeface="Arial" panose="020B0604020202020204" pitchFamily="34" charset="0"/>
                <a:sym typeface="Canva Sans"/>
              </a:rPr>
              <a:t>Strengthen Community MTS</a:t>
            </a:r>
          </a:p>
          <a:p>
            <a:pPr marL="129540" lvl="1" indent="-64770" algn="l">
              <a:lnSpc>
                <a:spcPts val="840"/>
              </a:lnSpc>
              <a:buAutoNum type="arabicPeriod"/>
            </a:pPr>
            <a:r>
              <a:rPr lang="en-US" sz="700" dirty="0">
                <a:solidFill>
                  <a:schemeClr val="accent1"/>
                </a:solidFill>
                <a:latin typeface="Arial" panose="020B0604020202020204" pitchFamily="34" charset="0"/>
                <a:ea typeface="Canva Sans"/>
                <a:cs typeface="Arial" panose="020B0604020202020204" pitchFamily="34" charset="0"/>
                <a:sym typeface="Canva Sans"/>
              </a:rPr>
              <a:t>Enhance Service User Participation</a:t>
            </a:r>
          </a:p>
          <a:p>
            <a:pPr marL="129540" lvl="1" indent="-64770" algn="l">
              <a:lnSpc>
                <a:spcPts val="840"/>
              </a:lnSpc>
              <a:buAutoNum type="arabicPeriod"/>
            </a:pPr>
            <a:r>
              <a:rPr lang="en-US" sz="700" dirty="0">
                <a:solidFill>
                  <a:schemeClr val="accent1"/>
                </a:solidFill>
                <a:latin typeface="Arial" panose="020B0604020202020204" pitchFamily="34" charset="0"/>
                <a:ea typeface="Canva Sans"/>
                <a:cs typeface="Arial" panose="020B0604020202020204" pitchFamily="34" charset="0"/>
                <a:sym typeface="Canva Sans"/>
              </a:rPr>
              <a:t>Address Social Determinants of MH</a:t>
            </a:r>
          </a:p>
          <a:p>
            <a:pPr algn="ctr">
              <a:lnSpc>
                <a:spcPts val="335"/>
              </a:lnSpc>
              <a:spcBef>
                <a:spcPct val="0"/>
              </a:spcBef>
            </a:pPr>
            <a:endParaRPr lang="en-US" sz="600" dirty="0">
              <a:gradFill>
                <a:gsLst>
                  <a:gs pos="0">
                    <a:srgbClr val="FF3131">
                      <a:alpha val="100000"/>
                    </a:srgbClr>
                  </a:gs>
                  <a:gs pos="100000">
                    <a:srgbClr val="FF914D">
                      <a:alpha val="100000"/>
                    </a:srgbClr>
                  </a:gs>
                </a:gsLst>
                <a:lin ang="0"/>
              </a:gradFill>
              <a:latin typeface="Canva Sans"/>
              <a:ea typeface="Canva Sans"/>
              <a:cs typeface="Canva Sans"/>
              <a:sym typeface="Canva Sans"/>
            </a:endParaRPr>
          </a:p>
        </p:txBody>
      </p:sp>
      <p:sp>
        <p:nvSpPr>
          <p:cNvPr id="12" name="TextBox 12"/>
          <p:cNvSpPr txBox="1"/>
          <p:nvPr/>
        </p:nvSpPr>
        <p:spPr>
          <a:xfrm>
            <a:off x="3111444" y="2769697"/>
            <a:ext cx="2167144" cy="1122743"/>
          </a:xfrm>
          <a:prstGeom prst="rect">
            <a:avLst/>
          </a:prstGeom>
        </p:spPr>
        <p:txBody>
          <a:bodyPr lIns="0" tIns="0" rIns="0" bIns="0" rtlCol="0" anchor="t">
            <a:spAutoFit/>
          </a:bodyPr>
          <a:lstStyle/>
          <a:p>
            <a:pPr algn="ctr">
              <a:lnSpc>
                <a:spcPts val="840"/>
              </a:lnSpc>
            </a:pPr>
            <a:r>
              <a:rPr lang="en-US" sz="700" b="1" u="sng" dirty="0">
                <a:solidFill>
                  <a:schemeClr val="tx2"/>
                </a:solidFill>
                <a:latin typeface="Arial" panose="020B0604020202020204" pitchFamily="34" charset="0"/>
                <a:ea typeface="Canva Sans Bold"/>
                <a:cs typeface="Arial" panose="020B0604020202020204" pitchFamily="34" charset="0"/>
                <a:sym typeface="Canva Sans Bold"/>
              </a:rPr>
              <a:t>8.Conclusion</a:t>
            </a:r>
          </a:p>
          <a:p>
            <a:pPr algn="just">
              <a:lnSpc>
                <a:spcPts val="840"/>
              </a:lnSpc>
            </a:pPr>
            <a:r>
              <a:rPr lang="en-US" sz="700" dirty="0">
                <a:solidFill>
                  <a:srgbClr val="3576BB"/>
                </a:solidFill>
                <a:latin typeface="Arial" panose="020B0604020202020204" pitchFamily="34" charset="0"/>
                <a:ea typeface="Canva Sans"/>
                <a:cs typeface="Arial" panose="020B0604020202020204" pitchFamily="34" charset="0"/>
                <a:sym typeface="Canva Sans"/>
              </a:rPr>
              <a:t>The history of schizophrenia treatment reflects broader SPC attitudes towards mental illness. Care has evolved from institutionalization and coercive interventions in 20th century. However, stigma, inequality and structural barriers remain significant challenges. Future policy and practice must prioritize culturally competent, person-centered and socially informed care to improve outcomes and promote inclusion.</a:t>
            </a:r>
          </a:p>
          <a:p>
            <a:pPr algn="ctr">
              <a:lnSpc>
                <a:spcPts val="840"/>
              </a:lnSpc>
              <a:spcBef>
                <a:spcPct val="0"/>
              </a:spcBef>
            </a:pPr>
            <a:endParaRPr lang="en-US" sz="600" dirty="0">
              <a:solidFill>
                <a:srgbClr val="3576BB"/>
              </a:solidFill>
              <a:latin typeface="Canva Sans"/>
              <a:ea typeface="Canva Sans"/>
              <a:cs typeface="Canva Sans"/>
              <a:sym typeface="Canva Sans"/>
            </a:endParaRPr>
          </a:p>
        </p:txBody>
      </p:sp>
      <p:sp>
        <p:nvSpPr>
          <p:cNvPr id="13" name="TextBox 13"/>
          <p:cNvSpPr txBox="1"/>
          <p:nvPr/>
        </p:nvSpPr>
        <p:spPr>
          <a:xfrm rot="5400000">
            <a:off x="905024" y="740446"/>
            <a:ext cx="1418778" cy="153888"/>
          </a:xfrm>
          <a:prstGeom prst="rect">
            <a:avLst/>
          </a:prstGeom>
        </p:spPr>
        <p:txBody>
          <a:bodyPr lIns="0" tIns="0" rIns="0" bIns="0" rtlCol="0" anchor="t">
            <a:spAutoFit/>
          </a:bodyPr>
          <a:lstStyle/>
          <a:p>
            <a:pPr algn="l">
              <a:lnSpc>
                <a:spcPts val="602"/>
              </a:lnSpc>
              <a:spcBef>
                <a:spcPct val="0"/>
              </a:spcBef>
            </a:pPr>
            <a:r>
              <a:rPr lang="en-US" sz="500" dirty="0">
                <a:solidFill>
                  <a:srgbClr val="3978BD"/>
                </a:solidFill>
                <a:latin typeface="Arial" panose="020B0604020202020204" pitchFamily="34" charset="0"/>
                <a:ea typeface="Canva Sans"/>
                <a:cs typeface="Arial" panose="020B0604020202020204" pitchFamily="34" charset="0"/>
                <a:sym typeface="Canva Sans"/>
              </a:rPr>
              <a:t>(Substance Abuse and Mental Health Services Administration, 2020)</a:t>
            </a:r>
          </a:p>
        </p:txBody>
      </p:sp>
      <p:grpSp>
        <p:nvGrpSpPr>
          <p:cNvPr id="14" name="Group 14"/>
          <p:cNvGrpSpPr/>
          <p:nvPr/>
        </p:nvGrpSpPr>
        <p:grpSpPr>
          <a:xfrm>
            <a:off x="4912" y="40777"/>
            <a:ext cx="175532" cy="157865"/>
            <a:chOff x="0" y="0"/>
            <a:chExt cx="812800" cy="812800"/>
          </a:xfrm>
        </p:grpSpPr>
        <p:sp>
          <p:nvSpPr>
            <p:cNvPr id="15" name="Freeform 1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978BD"/>
            </a:solidFill>
          </p:spPr>
          <p:txBody>
            <a:bodyPr/>
            <a:lstStyle/>
            <a:p>
              <a:endParaRPr lang="en-GB">
                <a:solidFill>
                  <a:schemeClr val="tx2"/>
                </a:solidFill>
              </a:endParaRPr>
            </a:p>
          </p:txBody>
        </p:sp>
        <p:sp>
          <p:nvSpPr>
            <p:cNvPr id="16" name="TextBox 16"/>
            <p:cNvSpPr txBox="1"/>
            <p:nvPr/>
          </p:nvSpPr>
          <p:spPr>
            <a:xfrm>
              <a:off x="76200" y="57150"/>
              <a:ext cx="660400" cy="679450"/>
            </a:xfrm>
            <a:prstGeom prst="rect">
              <a:avLst/>
            </a:prstGeom>
          </p:spPr>
          <p:txBody>
            <a:bodyPr lIns="50800" tIns="50800" rIns="50800" bIns="50800" rtlCol="0" anchor="ctr"/>
            <a:lstStyle/>
            <a:p>
              <a:pPr algn="ctr">
                <a:lnSpc>
                  <a:spcPts val="1120"/>
                </a:lnSpc>
              </a:pPr>
              <a:r>
                <a:rPr lang="en-US" sz="800" b="1" dirty="0">
                  <a:solidFill>
                    <a:schemeClr val="tx2"/>
                  </a:solidFill>
                  <a:latin typeface="Canva Sans Bold"/>
                  <a:ea typeface="Canva Sans Bold"/>
                  <a:cs typeface="Canva Sans Bold"/>
                  <a:sym typeface="Canva Sans Bold"/>
                </a:rPr>
                <a:t>1</a:t>
              </a:r>
            </a:p>
          </p:txBody>
        </p:sp>
      </p:grpSp>
      <p:grpSp>
        <p:nvGrpSpPr>
          <p:cNvPr id="17" name="Group 17"/>
          <p:cNvGrpSpPr/>
          <p:nvPr/>
        </p:nvGrpSpPr>
        <p:grpSpPr>
          <a:xfrm>
            <a:off x="3551309" y="181532"/>
            <a:ext cx="150276" cy="171885"/>
            <a:chOff x="0" y="-19050"/>
            <a:chExt cx="135575" cy="191369"/>
          </a:xfrm>
        </p:grpSpPr>
        <p:sp>
          <p:nvSpPr>
            <p:cNvPr id="18" name="Freeform 18"/>
            <p:cNvSpPr/>
            <p:nvPr/>
          </p:nvSpPr>
          <p:spPr>
            <a:xfrm>
              <a:off x="0" y="0"/>
              <a:ext cx="135575" cy="172319"/>
            </a:xfrm>
            <a:custGeom>
              <a:avLst/>
              <a:gdLst/>
              <a:ahLst/>
              <a:cxnLst/>
              <a:rect l="l" t="t" r="r" b="b"/>
              <a:pathLst>
                <a:path w="135575" h="172319">
                  <a:moveTo>
                    <a:pt x="67787" y="0"/>
                  </a:moveTo>
                  <a:lnTo>
                    <a:pt x="67787" y="0"/>
                  </a:lnTo>
                  <a:cubicBezTo>
                    <a:pt x="85766" y="0"/>
                    <a:pt x="103007" y="7142"/>
                    <a:pt x="115720" y="19854"/>
                  </a:cubicBezTo>
                  <a:cubicBezTo>
                    <a:pt x="128433" y="32567"/>
                    <a:pt x="135575" y="49809"/>
                    <a:pt x="135575" y="67787"/>
                  </a:cubicBezTo>
                  <a:lnTo>
                    <a:pt x="135575" y="104532"/>
                  </a:lnTo>
                  <a:cubicBezTo>
                    <a:pt x="135575" y="122510"/>
                    <a:pt x="128433" y="139752"/>
                    <a:pt x="115720" y="152465"/>
                  </a:cubicBezTo>
                  <a:cubicBezTo>
                    <a:pt x="103007" y="165177"/>
                    <a:pt x="85766" y="172319"/>
                    <a:pt x="67787" y="172319"/>
                  </a:cubicBezTo>
                  <a:lnTo>
                    <a:pt x="67787" y="172319"/>
                  </a:lnTo>
                  <a:cubicBezTo>
                    <a:pt x="49809" y="172319"/>
                    <a:pt x="32567" y="165177"/>
                    <a:pt x="19854" y="152465"/>
                  </a:cubicBezTo>
                  <a:cubicBezTo>
                    <a:pt x="7142" y="139752"/>
                    <a:pt x="0" y="122510"/>
                    <a:pt x="0" y="104532"/>
                  </a:cubicBezTo>
                  <a:lnTo>
                    <a:pt x="0" y="67787"/>
                  </a:lnTo>
                  <a:cubicBezTo>
                    <a:pt x="0" y="49809"/>
                    <a:pt x="7142" y="32567"/>
                    <a:pt x="19854" y="19854"/>
                  </a:cubicBezTo>
                  <a:cubicBezTo>
                    <a:pt x="32567" y="7142"/>
                    <a:pt x="49809" y="0"/>
                    <a:pt x="67787" y="0"/>
                  </a:cubicBezTo>
                  <a:close/>
                </a:path>
              </a:pathLst>
            </a:custGeom>
            <a:solidFill>
              <a:srgbClr val="3978BD"/>
            </a:solidFill>
          </p:spPr>
          <p:txBody>
            <a:bodyPr/>
            <a:lstStyle/>
            <a:p>
              <a:endParaRPr lang="en-GB"/>
            </a:p>
          </p:txBody>
        </p:sp>
        <p:sp>
          <p:nvSpPr>
            <p:cNvPr id="19" name="TextBox 19"/>
            <p:cNvSpPr txBox="1"/>
            <p:nvPr/>
          </p:nvSpPr>
          <p:spPr>
            <a:xfrm>
              <a:off x="0" y="-19050"/>
              <a:ext cx="135574" cy="191369"/>
            </a:xfrm>
            <a:prstGeom prst="rect">
              <a:avLst/>
            </a:prstGeom>
          </p:spPr>
          <p:txBody>
            <a:bodyPr lIns="50800" tIns="50800" rIns="50800" bIns="50800" rtlCol="0" anchor="ctr"/>
            <a:lstStyle/>
            <a:p>
              <a:pPr algn="ctr">
                <a:lnSpc>
                  <a:spcPts val="1120"/>
                </a:lnSpc>
              </a:pPr>
              <a:r>
                <a:rPr lang="en-US" sz="800" b="1" dirty="0">
                  <a:solidFill>
                    <a:srgbClr val="000000"/>
                  </a:solidFill>
                  <a:latin typeface="Canva Sans Bold"/>
                  <a:ea typeface="Canva Sans Bold"/>
                  <a:cs typeface="Canva Sans Bold"/>
                  <a:sym typeface="Canva Sans Bold"/>
                </a:rPr>
                <a:t>5</a:t>
              </a:r>
            </a:p>
          </p:txBody>
        </p:sp>
      </p:grpSp>
      <p:graphicFrame>
        <p:nvGraphicFramePr>
          <p:cNvPr id="23" name="Diagram 22">
            <a:extLst>
              <a:ext uri="{FF2B5EF4-FFF2-40B4-BE49-F238E27FC236}">
                <a16:creationId xmlns:a16="http://schemas.microsoft.com/office/drawing/2014/main" id="{C76929E1-E5CB-6EB6-470A-DB944C0F1F45}"/>
              </a:ext>
            </a:extLst>
          </p:cNvPr>
          <p:cNvGraphicFramePr/>
          <p:nvPr>
            <p:extLst>
              <p:ext uri="{D42A27DB-BD31-4B8C-83A1-F6EECF244321}">
                <p14:modId xmlns:p14="http://schemas.microsoft.com/office/powerpoint/2010/main" val="3643861715"/>
              </p:ext>
            </p:extLst>
          </p:nvPr>
        </p:nvGraphicFramePr>
        <p:xfrm>
          <a:off x="0" y="2993729"/>
          <a:ext cx="2116077" cy="77817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108000" y="98475"/>
            <a:ext cx="5220000" cy="3753720"/>
          </a:xfrm>
          <a:prstGeom prst="rect">
            <a:avLst/>
          </a:prstGeom>
        </p:spPr>
        <p:txBody>
          <a:bodyPr lIns="0" tIns="0" rIns="0" bIns="0" rtlCol="0" anchor="t">
            <a:spAutoFit/>
          </a:bodyPr>
          <a:lstStyle/>
          <a:p>
            <a:pPr algn="ctr">
              <a:lnSpc>
                <a:spcPts val="862"/>
              </a:lnSpc>
            </a:pPr>
            <a:r>
              <a:rPr lang="en-US" sz="1200" b="1" dirty="0">
                <a:solidFill>
                  <a:srgbClr val="000000"/>
                </a:solidFill>
                <a:latin typeface="Arial" panose="020B0604020202020204" pitchFamily="34" charset="0"/>
                <a:ea typeface="Canva Sans Bold"/>
                <a:cs typeface="Arial" panose="020B0604020202020204" pitchFamily="34" charset="0"/>
                <a:sym typeface="Canva Sans Bold"/>
              </a:rPr>
              <a:t>References</a:t>
            </a:r>
          </a:p>
          <a:p>
            <a:pPr marL="161925" lvl="1" indent="-80963" algn="just">
              <a:lnSpc>
                <a:spcPts val="1050"/>
              </a:lnSpc>
              <a:buAutoNum type="arabicPeriod"/>
            </a:pPr>
            <a:r>
              <a:rPr lang="en-US" sz="750" dirty="0">
                <a:solidFill>
                  <a:srgbClr val="000000"/>
                </a:solidFill>
                <a:latin typeface="Arial" panose="020B0604020202020204" pitchFamily="34" charset="0"/>
                <a:ea typeface="Canva Sans"/>
                <a:cs typeface="Arial" panose="020B0604020202020204" pitchFamily="34" charset="0"/>
                <a:sym typeface="Canva Sans"/>
              </a:rPr>
              <a:t>Anwar, A., Mustafa, A.M., Abdou, K., A. Rabie, M., El-Shiekh, R.A. and El-</a:t>
            </a:r>
            <a:r>
              <a:rPr lang="en-US" sz="750" dirty="0" err="1">
                <a:solidFill>
                  <a:srgbClr val="000000"/>
                </a:solidFill>
                <a:latin typeface="Arial" panose="020B0604020202020204" pitchFamily="34" charset="0"/>
                <a:ea typeface="Canva Sans"/>
                <a:cs typeface="Arial" panose="020B0604020202020204" pitchFamily="34" charset="0"/>
                <a:sym typeface="Canva Sans"/>
              </a:rPr>
              <a:t>Dessouki</a:t>
            </a:r>
            <a:r>
              <a:rPr lang="en-US" sz="750" dirty="0">
                <a:solidFill>
                  <a:srgbClr val="000000"/>
                </a:solidFill>
                <a:latin typeface="Arial" panose="020B0604020202020204" pitchFamily="34" charset="0"/>
                <a:ea typeface="Canva Sans"/>
                <a:cs typeface="Arial" panose="020B0604020202020204" pitchFamily="34" charset="0"/>
                <a:sym typeface="Canva Sans"/>
              </a:rPr>
              <a:t>, A.M. (2025). A comprehensive review on schizophrenia: epidemiology, pathogenesis, diagnosis, conventional treatments, and proposed natural compounds used for management. </a:t>
            </a:r>
            <a:r>
              <a:rPr lang="en-US" sz="750" dirty="0" err="1">
                <a:solidFill>
                  <a:srgbClr val="000000"/>
                </a:solidFill>
                <a:latin typeface="Arial" panose="020B0604020202020204" pitchFamily="34" charset="0"/>
                <a:ea typeface="Canva Sans"/>
                <a:cs typeface="Arial" panose="020B0604020202020204" pitchFamily="34" charset="0"/>
                <a:sym typeface="Canva Sans"/>
              </a:rPr>
              <a:t>Naunyn</a:t>
            </a:r>
            <a:r>
              <a:rPr lang="en-US" sz="750" dirty="0">
                <a:solidFill>
                  <a:srgbClr val="000000"/>
                </a:solidFill>
                <a:latin typeface="Arial" panose="020B0604020202020204" pitchFamily="34" charset="0"/>
                <a:ea typeface="Canva Sans"/>
                <a:cs typeface="Arial" panose="020B0604020202020204" pitchFamily="34" charset="0"/>
                <a:sym typeface="Canva Sans"/>
              </a:rPr>
              <a:t>-Schmiedeberg’s Archives of Pharmacology. doi:https://doi.org/10.1007/s00210-025-04351-0.</a:t>
            </a:r>
          </a:p>
          <a:p>
            <a:pPr marL="161925" lvl="1" indent="-80963" algn="just">
              <a:lnSpc>
                <a:spcPts val="1050"/>
              </a:lnSpc>
              <a:buAutoNum type="arabicPeriod"/>
            </a:pPr>
            <a:r>
              <a:rPr lang="en-US" sz="750" dirty="0">
                <a:solidFill>
                  <a:srgbClr val="000000"/>
                </a:solidFill>
                <a:latin typeface="Arial" panose="020B0604020202020204" pitchFamily="34" charset="0"/>
                <a:ea typeface="Canva Sans"/>
                <a:cs typeface="Arial" panose="020B0604020202020204" pitchFamily="34" charset="0"/>
                <a:sym typeface="Canva Sans"/>
              </a:rPr>
              <a:t>Corrigan, P.W. and Watson, A.C. (2002). The Paradox of Self-Stigma and Mental Illness. Clinical Psychology: Science and Practice, 9(1), pp.35–53. doi:https://doi.org/10.1093/clipsy.9.1.35.</a:t>
            </a:r>
          </a:p>
          <a:p>
            <a:pPr marL="161925" lvl="1" indent="-80963" algn="just">
              <a:lnSpc>
                <a:spcPts val="1050"/>
              </a:lnSpc>
              <a:buAutoNum type="arabicPeriod"/>
            </a:pPr>
            <a:r>
              <a:rPr lang="en-US" sz="750" dirty="0" err="1">
                <a:solidFill>
                  <a:srgbClr val="000000"/>
                </a:solidFill>
                <a:latin typeface="Arial" panose="020B0604020202020204" pitchFamily="34" charset="0"/>
                <a:ea typeface="Canva Sans"/>
                <a:cs typeface="Arial" panose="020B0604020202020204" pitchFamily="34" charset="0"/>
                <a:sym typeface="Canva Sans"/>
              </a:rPr>
              <a:t>Edapt</a:t>
            </a:r>
            <a:r>
              <a:rPr lang="en-US" sz="750" dirty="0">
                <a:solidFill>
                  <a:srgbClr val="000000"/>
                </a:solidFill>
                <a:latin typeface="Arial" panose="020B0604020202020204" pitchFamily="34" charset="0"/>
                <a:ea typeface="Canva Sans"/>
                <a:cs typeface="Arial" panose="020B0604020202020204" pitchFamily="34" charset="0"/>
                <a:sym typeface="Canva Sans"/>
              </a:rPr>
              <a:t> (2025). What do I need to know about the Equality Act? [online] </a:t>
            </a:r>
            <a:r>
              <a:rPr lang="en-US" sz="750" dirty="0" err="1">
                <a:solidFill>
                  <a:srgbClr val="000000"/>
                </a:solidFill>
                <a:latin typeface="Arial" panose="020B0604020202020204" pitchFamily="34" charset="0"/>
                <a:ea typeface="Canva Sans"/>
                <a:cs typeface="Arial" panose="020B0604020202020204" pitchFamily="34" charset="0"/>
                <a:sym typeface="Canva Sans"/>
              </a:rPr>
              <a:t>Edapt</a:t>
            </a:r>
            <a:r>
              <a:rPr lang="en-US" sz="750" dirty="0">
                <a:solidFill>
                  <a:srgbClr val="000000"/>
                </a:solidFill>
                <a:latin typeface="Arial" panose="020B0604020202020204" pitchFamily="34" charset="0"/>
                <a:ea typeface="Canva Sans"/>
                <a:cs typeface="Arial" panose="020B0604020202020204" pitchFamily="34" charset="0"/>
                <a:sym typeface="Canva Sans"/>
              </a:rPr>
              <a:t>. Available at: </a:t>
            </a:r>
            <a:r>
              <a:rPr lang="en-US" sz="750" u="sng" dirty="0">
                <a:solidFill>
                  <a:srgbClr val="000000"/>
                </a:solidFill>
                <a:latin typeface="Arial" panose="020B0604020202020204" pitchFamily="34" charset="0"/>
                <a:ea typeface="Canva Sans"/>
                <a:cs typeface="Arial" panose="020B0604020202020204" pitchFamily="34" charset="0"/>
                <a:sym typeface="Canva Sans"/>
                <a:hlinkClick r:id="rId2" tooltip="https://www.edapt.org.uk/support/knowledge-base/what-do-i-need-to-know-about-the-equality-act/"/>
              </a:rPr>
              <a:t>https://www.edapt.org.uk/support/knowledge-base/what-do-i-need-to-know-about-the-equality-act/</a:t>
            </a:r>
            <a:r>
              <a:rPr lang="en-US" sz="750" dirty="0">
                <a:solidFill>
                  <a:srgbClr val="000000"/>
                </a:solidFill>
                <a:latin typeface="Arial" panose="020B0604020202020204" pitchFamily="34" charset="0"/>
                <a:ea typeface="Canva Sans"/>
                <a:cs typeface="Arial" panose="020B0604020202020204" pitchFamily="34" charset="0"/>
                <a:sym typeface="Canva Sans"/>
              </a:rPr>
              <a:t>.</a:t>
            </a:r>
          </a:p>
          <a:p>
            <a:pPr marL="161925" lvl="1" indent="-80963" algn="just">
              <a:lnSpc>
                <a:spcPts val="1050"/>
              </a:lnSpc>
              <a:buAutoNum type="arabicPeriod"/>
            </a:pPr>
            <a:r>
              <a:rPr lang="en-US" sz="750" dirty="0">
                <a:solidFill>
                  <a:srgbClr val="000000"/>
                </a:solidFill>
                <a:latin typeface="Arial" panose="020B0604020202020204" pitchFamily="34" charset="0"/>
                <a:ea typeface="Canva Sans"/>
                <a:cs typeface="Arial" panose="020B0604020202020204" pitchFamily="34" charset="0"/>
                <a:sym typeface="Canva Sans"/>
              </a:rPr>
              <a:t>Engel, G.L. (1977). The Need for a New Medical model: a Challenge for Biomedicine. Science, [online] 196(4286), pp.129–136. doi:https://doi.org/10.1126/science.847460.</a:t>
            </a:r>
          </a:p>
          <a:p>
            <a:pPr marL="161925" lvl="1" indent="-80963" algn="just">
              <a:lnSpc>
                <a:spcPts val="1050"/>
              </a:lnSpc>
              <a:buAutoNum type="arabicPeriod"/>
            </a:pPr>
            <a:r>
              <a:rPr lang="en-US" sz="750" dirty="0">
                <a:solidFill>
                  <a:srgbClr val="000000"/>
                </a:solidFill>
                <a:latin typeface="Arial" panose="020B0604020202020204" pitchFamily="34" charset="0"/>
                <a:ea typeface="Canva Sans"/>
                <a:cs typeface="Arial" panose="020B0604020202020204" pitchFamily="34" charset="0"/>
                <a:sym typeface="Canva Sans"/>
              </a:rPr>
              <a:t>George, E.L. (2024). Historical And Contemporary Understandings Of Schizophrenia. [online] MentalHealth.com. Available at: https://www.mentalhealth.com/library/historical-contemporary-understandings-schizophrenia.</a:t>
            </a:r>
          </a:p>
          <a:p>
            <a:pPr marL="161925" lvl="1" indent="-80963" algn="just">
              <a:lnSpc>
                <a:spcPts val="1050"/>
              </a:lnSpc>
              <a:buAutoNum type="arabicPeriod"/>
            </a:pPr>
            <a:r>
              <a:rPr lang="en-US" sz="750" dirty="0">
                <a:solidFill>
                  <a:srgbClr val="000000"/>
                </a:solidFill>
                <a:latin typeface="Arial" panose="020B0604020202020204" pitchFamily="34" charset="0"/>
                <a:ea typeface="Canva Sans"/>
                <a:cs typeface="Arial" panose="020B0604020202020204" pitchFamily="34" charset="0"/>
                <a:sym typeface="Canva Sans"/>
              </a:rPr>
              <a:t>Porter, R. (2002). Madness : a brief history. Oxford: Oxford University Press.</a:t>
            </a:r>
          </a:p>
          <a:p>
            <a:pPr marL="161925" lvl="1" indent="-80963" algn="just">
              <a:lnSpc>
                <a:spcPts val="1050"/>
              </a:lnSpc>
              <a:buAutoNum type="arabicPeriod"/>
            </a:pPr>
            <a:r>
              <a:rPr lang="en-US" sz="750" dirty="0">
                <a:solidFill>
                  <a:srgbClr val="000000"/>
                </a:solidFill>
                <a:latin typeface="Arial" panose="020B0604020202020204" pitchFamily="34" charset="0"/>
                <a:ea typeface="Canva Sans"/>
                <a:cs typeface="Arial" panose="020B0604020202020204" pitchFamily="34" charset="0"/>
                <a:sym typeface="Canva Sans"/>
              </a:rPr>
              <a:t>Scull, A. (2016). Madness in civilization : a cultural history of insanity, from the bible to </a:t>
            </a:r>
            <a:r>
              <a:rPr lang="en-US" sz="750" dirty="0" err="1">
                <a:solidFill>
                  <a:srgbClr val="000000"/>
                </a:solidFill>
                <a:latin typeface="Arial" panose="020B0604020202020204" pitchFamily="34" charset="0"/>
                <a:ea typeface="Canva Sans"/>
                <a:cs typeface="Arial" panose="020B0604020202020204" pitchFamily="34" charset="0"/>
                <a:sym typeface="Canva Sans"/>
              </a:rPr>
              <a:t>freud</a:t>
            </a:r>
            <a:r>
              <a:rPr lang="en-US" sz="750" dirty="0">
                <a:solidFill>
                  <a:srgbClr val="000000"/>
                </a:solidFill>
                <a:latin typeface="Arial" panose="020B0604020202020204" pitchFamily="34" charset="0"/>
                <a:ea typeface="Canva Sans"/>
                <a:cs typeface="Arial" panose="020B0604020202020204" pitchFamily="34" charset="0"/>
                <a:sym typeface="Canva Sans"/>
              </a:rPr>
              <a:t>, from the ... madhouse to modern medicine. Princeton Univ Press.</a:t>
            </a:r>
          </a:p>
          <a:p>
            <a:pPr marL="161925" lvl="1" indent="-80963" algn="just">
              <a:lnSpc>
                <a:spcPts val="1050"/>
              </a:lnSpc>
              <a:buAutoNum type="arabicPeriod"/>
            </a:pPr>
            <a:r>
              <a:rPr lang="en-US" sz="750" dirty="0">
                <a:solidFill>
                  <a:srgbClr val="000000"/>
                </a:solidFill>
                <a:latin typeface="Arial" panose="020B0604020202020204" pitchFamily="34" charset="0"/>
                <a:ea typeface="Canva Sans"/>
                <a:cs typeface="Arial" panose="020B0604020202020204" pitchFamily="34" charset="0"/>
                <a:sym typeface="Canva Sans"/>
              </a:rPr>
              <a:t>Shorter, E. (1997). A History of Psychiatry: From the Era of the Asylum to the Age of Prozac. The Journal of American History, 84(3), p.1033. doi:https://doi.org/10.2307/2953108.</a:t>
            </a:r>
          </a:p>
          <a:p>
            <a:pPr marL="161925" lvl="1" indent="-80963" algn="just">
              <a:lnSpc>
                <a:spcPts val="1050"/>
              </a:lnSpc>
              <a:buAutoNum type="arabicPeriod"/>
            </a:pPr>
            <a:r>
              <a:rPr lang="en-US" sz="750" dirty="0">
                <a:solidFill>
                  <a:srgbClr val="000000"/>
                </a:solidFill>
                <a:latin typeface="Arial" panose="020B0604020202020204" pitchFamily="34" charset="0"/>
                <a:ea typeface="Canva Sans"/>
                <a:cs typeface="Arial" panose="020B0604020202020204" pitchFamily="34" charset="0"/>
                <a:sym typeface="Canva Sans"/>
              </a:rPr>
              <a:t>Substance Abuse and Mental Health Services Administration (2020). Impact of the DSM-IV to DSM-5 Changes on the National Survey on Drug Use and Health. [online] Nih.gov. Available at: </a:t>
            </a:r>
            <a:r>
              <a:rPr lang="en-US" sz="750" u="sng" dirty="0">
                <a:solidFill>
                  <a:srgbClr val="000000"/>
                </a:solidFill>
                <a:latin typeface="Arial" panose="020B0604020202020204" pitchFamily="34" charset="0"/>
                <a:ea typeface="Canva Sans"/>
                <a:cs typeface="Arial" panose="020B0604020202020204" pitchFamily="34" charset="0"/>
                <a:sym typeface="Canva Sans"/>
                <a:hlinkClick r:id="rId3" tooltip="https://www.ncbi.nlm.nih.gov/books/NBK519704/table/ch3.t22/"/>
              </a:rPr>
              <a:t>https://www.ncbi.nlm.nih.gov/books/NBK519704/table/ch3.t22/</a:t>
            </a:r>
            <a:r>
              <a:rPr lang="en-US" sz="750" dirty="0">
                <a:solidFill>
                  <a:srgbClr val="000000"/>
                </a:solidFill>
                <a:latin typeface="Arial" panose="020B0604020202020204" pitchFamily="34" charset="0"/>
                <a:ea typeface="Canva Sans"/>
                <a:cs typeface="Arial" panose="020B0604020202020204" pitchFamily="34" charset="0"/>
                <a:sym typeface="Canva Sans"/>
              </a:rPr>
              <a:t>.</a:t>
            </a:r>
          </a:p>
          <a:p>
            <a:pPr marL="161925" lvl="1" indent="-80963" algn="just">
              <a:lnSpc>
                <a:spcPts val="1050"/>
              </a:lnSpc>
              <a:buAutoNum type="arabicPeriod"/>
            </a:pPr>
            <a:r>
              <a:rPr lang="en-US" sz="750" dirty="0">
                <a:solidFill>
                  <a:srgbClr val="000000"/>
                </a:solidFill>
                <a:latin typeface="Arial" panose="020B0604020202020204" pitchFamily="34" charset="0"/>
                <a:ea typeface="Canva Sans"/>
                <a:cs typeface="Arial" panose="020B0604020202020204" pitchFamily="34" charset="0"/>
                <a:sym typeface="Canva Sans"/>
              </a:rPr>
              <a:t>Tayyab (2024). Mental Health Act 1983: A Legal Perspective. [online] Concise Medico. Available at: </a:t>
            </a:r>
            <a:r>
              <a:rPr lang="en-US" sz="750" dirty="0">
                <a:solidFill>
                  <a:srgbClr val="000000"/>
                </a:solidFill>
                <a:latin typeface="Arial" panose="020B0604020202020204" pitchFamily="34" charset="0"/>
                <a:ea typeface="Canva Sans"/>
                <a:cs typeface="Arial" panose="020B0604020202020204" pitchFamily="34" charset="0"/>
                <a:sym typeface="Canva Sans"/>
                <a:hlinkClick r:id="rId4"/>
              </a:rPr>
              <a:t>https://concisemedico.co.uk/blogs/mental-health-act-1983-legal/</a:t>
            </a:r>
            <a:r>
              <a:rPr lang="en-US" sz="750" dirty="0">
                <a:solidFill>
                  <a:srgbClr val="000000"/>
                </a:solidFill>
                <a:latin typeface="Arial" panose="020B0604020202020204" pitchFamily="34" charset="0"/>
                <a:ea typeface="Canva Sans"/>
                <a:cs typeface="Arial" panose="020B0604020202020204" pitchFamily="34" charset="0"/>
                <a:sym typeface="Canva Sans"/>
              </a:rPr>
              <a:t>.</a:t>
            </a:r>
          </a:p>
          <a:p>
            <a:pPr marL="161925" lvl="1" indent="-80963" algn="just">
              <a:lnSpc>
                <a:spcPts val="1050"/>
              </a:lnSpc>
              <a:buFontTx/>
              <a:buAutoNum type="arabicPeriod"/>
            </a:pPr>
            <a:r>
              <a:rPr lang="en-GB" sz="800" dirty="0">
                <a:latin typeface="Arial" panose="020B0604020202020204" pitchFamily="34" charset="0"/>
                <a:cs typeface="Arial" panose="020B0604020202020204" pitchFamily="34" charset="0"/>
              </a:rPr>
              <a:t>White Light </a:t>
            </a:r>
            <a:r>
              <a:rPr lang="en-GB" sz="800" dirty="0" err="1">
                <a:latin typeface="Arial" panose="020B0604020202020204" pitchFamily="34" charset="0"/>
                <a:cs typeface="Arial" panose="020B0604020202020204" pitchFamily="34" charset="0"/>
              </a:rPr>
              <a:t>Behavioral</a:t>
            </a:r>
            <a:r>
              <a:rPr lang="en-GB" sz="800" dirty="0">
                <a:latin typeface="Arial" panose="020B0604020202020204" pitchFamily="34" charset="0"/>
                <a:cs typeface="Arial" panose="020B0604020202020204" pitchFamily="34" charset="0"/>
              </a:rPr>
              <a:t> Health - Columbus. (2024). Schizophrenia: Symptoms, Causes, Types, And Treatment. [online] Available at: https://whitelightbh.com/resources/mental-health/schizophrenia/.</a:t>
            </a:r>
            <a:endParaRPr lang="en-US" sz="750" dirty="0">
              <a:solidFill>
                <a:srgbClr val="000000"/>
              </a:solidFill>
              <a:latin typeface="Arial" panose="020B0604020202020204" pitchFamily="34" charset="0"/>
              <a:ea typeface="Canva Sans"/>
              <a:cs typeface="Arial" panose="020B0604020202020204" pitchFamily="34" charset="0"/>
              <a:sym typeface="Canva Sans"/>
            </a:endParaRPr>
          </a:p>
          <a:p>
            <a:pPr marL="161925" lvl="1" indent="-80963" algn="just">
              <a:lnSpc>
                <a:spcPts val="1050"/>
              </a:lnSpc>
              <a:buAutoNum type="arabicPeriod"/>
            </a:pPr>
            <a:r>
              <a:rPr lang="en-US" sz="750" dirty="0">
                <a:solidFill>
                  <a:srgbClr val="000000"/>
                </a:solidFill>
                <a:latin typeface="Arial" panose="020B0604020202020204" pitchFamily="34" charset="0"/>
                <a:ea typeface="Canva Sans"/>
                <a:cs typeface="Arial" panose="020B0604020202020204" pitchFamily="34" charset="0"/>
                <a:sym typeface="Canva Sans"/>
              </a:rPr>
              <a:t>World Health Organization (2019). ICD-11. [online] who.int. Available at: https://icd.who.int/en/.</a:t>
            </a:r>
          </a:p>
          <a:p>
            <a:pPr algn="just">
              <a:lnSpc>
                <a:spcPts val="356"/>
              </a:lnSpc>
            </a:pPr>
            <a:endParaRPr lang="en-US" sz="750" dirty="0">
              <a:solidFill>
                <a:srgbClr val="000000"/>
              </a:solidFill>
              <a:latin typeface="Arial" panose="020B0604020202020204" pitchFamily="34" charset="0"/>
              <a:ea typeface="Canva Sans"/>
              <a:cs typeface="Arial" panose="020B0604020202020204" pitchFamily="34" charset="0"/>
              <a:sym typeface="Canva Sans"/>
            </a:endParaRPr>
          </a:p>
          <a:p>
            <a:pPr algn="just">
              <a:lnSpc>
                <a:spcPts val="356"/>
              </a:lnSpc>
            </a:pPr>
            <a:endParaRPr lang="en-US" sz="750" dirty="0">
              <a:solidFill>
                <a:srgbClr val="000000"/>
              </a:solidFill>
              <a:latin typeface="Arial" panose="020B0604020202020204" pitchFamily="34" charset="0"/>
              <a:ea typeface="Canva Sans"/>
              <a:cs typeface="Arial" panose="020B0604020202020204" pitchFamily="34" charset="0"/>
              <a:sym typeface="Canva Sans"/>
            </a:endParaRPr>
          </a:p>
        </p:txBody>
      </p:sp>
    </p:spTree>
  </p:cSld>
  <p:clrMapOvr>
    <a:masterClrMapping/>
  </p:clrMapOvr>
  <p:transition spd="slow">
    <p:cover/>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195</TotalTime>
  <Words>864</Words>
  <Application>Microsoft Office PowerPoint</Application>
  <PresentationFormat>Custom</PresentationFormat>
  <Paragraphs>74</Paragraphs>
  <Slides>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vt:i4>
      </vt:variant>
    </vt:vector>
  </HeadingPairs>
  <TitlesOfParts>
    <vt:vector size="8" baseType="lpstr">
      <vt:lpstr>Calibri</vt:lpstr>
      <vt:lpstr>Canva Sans</vt:lpstr>
      <vt:lpstr>Canva Sans Bold</vt:lpstr>
      <vt:lpstr>Arial</vt:lpstr>
      <vt:lpstr>Office Theme</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:Sofia Jabeen ID Number : 2309199 Programme: BSC Health and Special Care Module: Psychological Classification and Provision Module Code: BMHP6029 Presentation: 6A20 Schizophrenia</dc:title>
  <cp:lastModifiedBy>Sofia Jabeen (2309199)</cp:lastModifiedBy>
  <cp:revision>12</cp:revision>
  <dcterms:created xsi:type="dcterms:W3CDTF">2006-08-16T00:00:00Z</dcterms:created>
  <dcterms:modified xsi:type="dcterms:W3CDTF">2026-07-05T22:16:48Z</dcterms:modified>
  <dc:identifier>DAHN-GQcDn4</dc:identifier>
</cp:coreProperties>
</file>