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2"/>
  </p:notesMasterIdLst>
  <p:sldIdLst>
    <p:sldId id="256" r:id="rId2"/>
    <p:sldId id="257" r:id="rId3"/>
    <p:sldId id="258" r:id="rId4"/>
    <p:sldId id="259" r:id="rId5"/>
    <p:sldId id="260" r:id="rId6"/>
    <p:sldId id="261" r:id="rId7"/>
    <p:sldId id="267" r:id="rId8"/>
    <p:sldId id="268"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D75066-D9C7-4B56-B8C5-129641162197}" v="152" dt="2024-03-06T16:00:59.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9" autoAdjust="0"/>
    <p:restoredTop sz="67055" autoAdjust="0"/>
  </p:normalViewPr>
  <p:slideViewPr>
    <p:cSldViewPr snapToGrid="0">
      <p:cViewPr varScale="1">
        <p:scale>
          <a:sx n="62" d="100"/>
          <a:sy n="62" d="100"/>
        </p:scale>
        <p:origin x="885"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63C65F-938B-431D-8876-9284D1EC4C4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534012-CA4B-4688-8022-8F740D6746A8}">
      <dgm:prSet/>
      <dgm:spPr/>
      <dgm:t>
        <a:bodyPr/>
        <a:lstStyle/>
        <a:p>
          <a:r>
            <a:rPr lang="en-GB"/>
            <a:t>A conclusion is the final chapter of your dissertation which draws together all of the work you have done and summarises key findings and recommendations.</a:t>
          </a:r>
          <a:endParaRPr lang="en-US"/>
        </a:p>
      </dgm:t>
    </dgm:pt>
    <dgm:pt modelId="{92CCCAAD-D9A1-408B-9524-F6C4DD9587DE}" type="parTrans" cxnId="{8991C907-7FFF-4390-A046-FF9399B5688A}">
      <dgm:prSet/>
      <dgm:spPr/>
      <dgm:t>
        <a:bodyPr/>
        <a:lstStyle/>
        <a:p>
          <a:endParaRPr lang="en-US"/>
        </a:p>
      </dgm:t>
    </dgm:pt>
    <dgm:pt modelId="{4AAD8CF2-EDFA-49AC-B7B6-85F41F56C860}" type="sibTrans" cxnId="{8991C907-7FFF-4390-A046-FF9399B5688A}">
      <dgm:prSet/>
      <dgm:spPr/>
      <dgm:t>
        <a:bodyPr/>
        <a:lstStyle/>
        <a:p>
          <a:endParaRPr lang="en-US"/>
        </a:p>
      </dgm:t>
    </dgm:pt>
    <dgm:pt modelId="{33E6C3C9-7BD7-4489-A12D-5494D5A1491C}">
      <dgm:prSet/>
      <dgm:spPr/>
      <dgm:t>
        <a:bodyPr/>
        <a:lstStyle/>
        <a:p>
          <a:r>
            <a:rPr lang="en-GB"/>
            <a:t>This is the last thing someone will read of your work, so you want to include everything you want them to take away from your research.</a:t>
          </a:r>
          <a:endParaRPr lang="en-US"/>
        </a:p>
      </dgm:t>
    </dgm:pt>
    <dgm:pt modelId="{0E137C73-EEB1-4896-97BF-7EAFBA32C481}" type="parTrans" cxnId="{EF1B5254-A667-42B1-B1EE-CE2840672907}">
      <dgm:prSet/>
      <dgm:spPr/>
      <dgm:t>
        <a:bodyPr/>
        <a:lstStyle/>
        <a:p>
          <a:endParaRPr lang="en-US"/>
        </a:p>
      </dgm:t>
    </dgm:pt>
    <dgm:pt modelId="{BF8CDE0D-FC97-44A2-9376-A534C5146335}" type="sibTrans" cxnId="{EF1B5254-A667-42B1-B1EE-CE2840672907}">
      <dgm:prSet/>
      <dgm:spPr/>
      <dgm:t>
        <a:bodyPr/>
        <a:lstStyle/>
        <a:p>
          <a:endParaRPr lang="en-US"/>
        </a:p>
      </dgm:t>
    </dgm:pt>
    <dgm:pt modelId="{C640B96C-A98E-4CEE-B596-34D948620E3B}" type="pres">
      <dgm:prSet presAssocID="{F463C65F-938B-431D-8876-9284D1EC4C47}" presName="root" presStyleCnt="0">
        <dgm:presLayoutVars>
          <dgm:dir/>
          <dgm:resizeHandles val="exact"/>
        </dgm:presLayoutVars>
      </dgm:prSet>
      <dgm:spPr/>
    </dgm:pt>
    <dgm:pt modelId="{EB2B1122-0681-4B35-B3C6-6893E8C2D20B}" type="pres">
      <dgm:prSet presAssocID="{53534012-CA4B-4688-8022-8F740D6746A8}" presName="compNode" presStyleCnt="0"/>
      <dgm:spPr/>
    </dgm:pt>
    <dgm:pt modelId="{F7C59D6C-1524-44EE-B141-08ED37E9BBDC}" type="pres">
      <dgm:prSet presAssocID="{53534012-CA4B-4688-8022-8F740D6746A8}" presName="bgRect" presStyleLbl="bgShp" presStyleIdx="0" presStyleCnt="2"/>
      <dgm:spPr/>
    </dgm:pt>
    <dgm:pt modelId="{8133D822-1A15-4551-98BF-8C231F5EE8B2}" type="pres">
      <dgm:prSet presAssocID="{53534012-CA4B-4688-8022-8F740D6746A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2422B5AB-DBAE-4215-9E4D-008B3C5420DF}" type="pres">
      <dgm:prSet presAssocID="{53534012-CA4B-4688-8022-8F740D6746A8}" presName="spaceRect" presStyleCnt="0"/>
      <dgm:spPr/>
    </dgm:pt>
    <dgm:pt modelId="{95C6CFC5-966F-40A0-ABB6-D6CAA1230EC1}" type="pres">
      <dgm:prSet presAssocID="{53534012-CA4B-4688-8022-8F740D6746A8}" presName="parTx" presStyleLbl="revTx" presStyleIdx="0" presStyleCnt="2">
        <dgm:presLayoutVars>
          <dgm:chMax val="0"/>
          <dgm:chPref val="0"/>
        </dgm:presLayoutVars>
      </dgm:prSet>
      <dgm:spPr/>
    </dgm:pt>
    <dgm:pt modelId="{AC23866B-B369-4ECD-811A-02EEC3EDA022}" type="pres">
      <dgm:prSet presAssocID="{4AAD8CF2-EDFA-49AC-B7B6-85F41F56C860}" presName="sibTrans" presStyleCnt="0"/>
      <dgm:spPr/>
    </dgm:pt>
    <dgm:pt modelId="{D935A608-0FA3-4196-80BC-EC6FD581DB75}" type="pres">
      <dgm:prSet presAssocID="{33E6C3C9-7BD7-4489-A12D-5494D5A1491C}" presName="compNode" presStyleCnt="0"/>
      <dgm:spPr/>
    </dgm:pt>
    <dgm:pt modelId="{F1EE03B5-E1DB-4519-8DDA-FBB34B31DD14}" type="pres">
      <dgm:prSet presAssocID="{33E6C3C9-7BD7-4489-A12D-5494D5A1491C}" presName="bgRect" presStyleLbl="bgShp" presStyleIdx="1" presStyleCnt="2"/>
      <dgm:spPr/>
    </dgm:pt>
    <dgm:pt modelId="{2EE51912-289D-4753-82CE-AF096D2238C3}" type="pres">
      <dgm:prSet presAssocID="{33E6C3C9-7BD7-4489-A12D-5494D5A149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10B16483-EFE7-454B-BD37-585B07B36160}" type="pres">
      <dgm:prSet presAssocID="{33E6C3C9-7BD7-4489-A12D-5494D5A1491C}" presName="spaceRect" presStyleCnt="0"/>
      <dgm:spPr/>
    </dgm:pt>
    <dgm:pt modelId="{8475ECC6-69BC-4CC2-A8CB-0F18FFAA3E3A}" type="pres">
      <dgm:prSet presAssocID="{33E6C3C9-7BD7-4489-A12D-5494D5A1491C}" presName="parTx" presStyleLbl="revTx" presStyleIdx="1" presStyleCnt="2">
        <dgm:presLayoutVars>
          <dgm:chMax val="0"/>
          <dgm:chPref val="0"/>
        </dgm:presLayoutVars>
      </dgm:prSet>
      <dgm:spPr/>
    </dgm:pt>
  </dgm:ptLst>
  <dgm:cxnLst>
    <dgm:cxn modelId="{8991C907-7FFF-4390-A046-FF9399B5688A}" srcId="{F463C65F-938B-431D-8876-9284D1EC4C47}" destId="{53534012-CA4B-4688-8022-8F740D6746A8}" srcOrd="0" destOrd="0" parTransId="{92CCCAAD-D9A1-408B-9524-F6C4DD9587DE}" sibTransId="{4AAD8CF2-EDFA-49AC-B7B6-85F41F56C860}"/>
    <dgm:cxn modelId="{B8E62A32-00E5-4669-BDF2-B51D5222EE73}" type="presOf" srcId="{F463C65F-938B-431D-8876-9284D1EC4C47}" destId="{C640B96C-A98E-4CEE-B596-34D948620E3B}" srcOrd="0" destOrd="0" presId="urn:microsoft.com/office/officeart/2018/2/layout/IconVerticalSolidList"/>
    <dgm:cxn modelId="{EF1B5254-A667-42B1-B1EE-CE2840672907}" srcId="{F463C65F-938B-431D-8876-9284D1EC4C47}" destId="{33E6C3C9-7BD7-4489-A12D-5494D5A1491C}" srcOrd="1" destOrd="0" parTransId="{0E137C73-EEB1-4896-97BF-7EAFBA32C481}" sibTransId="{BF8CDE0D-FC97-44A2-9376-A534C5146335}"/>
    <dgm:cxn modelId="{116FA5DC-EEB9-490A-82E6-72D72D28DF3B}" type="presOf" srcId="{33E6C3C9-7BD7-4489-A12D-5494D5A1491C}" destId="{8475ECC6-69BC-4CC2-A8CB-0F18FFAA3E3A}" srcOrd="0" destOrd="0" presId="urn:microsoft.com/office/officeart/2018/2/layout/IconVerticalSolidList"/>
    <dgm:cxn modelId="{26A29CF1-4A74-4013-8809-5BE7F47C7CB3}" type="presOf" srcId="{53534012-CA4B-4688-8022-8F740D6746A8}" destId="{95C6CFC5-966F-40A0-ABB6-D6CAA1230EC1}" srcOrd="0" destOrd="0" presId="urn:microsoft.com/office/officeart/2018/2/layout/IconVerticalSolidList"/>
    <dgm:cxn modelId="{3F18D01C-3ABB-478F-A665-B9321CA60B59}" type="presParOf" srcId="{C640B96C-A98E-4CEE-B596-34D948620E3B}" destId="{EB2B1122-0681-4B35-B3C6-6893E8C2D20B}" srcOrd="0" destOrd="0" presId="urn:microsoft.com/office/officeart/2018/2/layout/IconVerticalSolidList"/>
    <dgm:cxn modelId="{6B3CF163-034F-4CAE-8617-9D36B816ED84}" type="presParOf" srcId="{EB2B1122-0681-4B35-B3C6-6893E8C2D20B}" destId="{F7C59D6C-1524-44EE-B141-08ED37E9BBDC}" srcOrd="0" destOrd="0" presId="urn:microsoft.com/office/officeart/2018/2/layout/IconVerticalSolidList"/>
    <dgm:cxn modelId="{54898112-F51E-4FB1-81D8-141CA3E64F91}" type="presParOf" srcId="{EB2B1122-0681-4B35-B3C6-6893E8C2D20B}" destId="{8133D822-1A15-4551-98BF-8C231F5EE8B2}" srcOrd="1" destOrd="0" presId="urn:microsoft.com/office/officeart/2018/2/layout/IconVerticalSolidList"/>
    <dgm:cxn modelId="{75BC2991-6F8E-4BC8-88D5-185778FD4FE2}" type="presParOf" srcId="{EB2B1122-0681-4B35-B3C6-6893E8C2D20B}" destId="{2422B5AB-DBAE-4215-9E4D-008B3C5420DF}" srcOrd="2" destOrd="0" presId="urn:microsoft.com/office/officeart/2018/2/layout/IconVerticalSolidList"/>
    <dgm:cxn modelId="{16D1312E-5946-43A0-A0BB-BF2A1284C09B}" type="presParOf" srcId="{EB2B1122-0681-4B35-B3C6-6893E8C2D20B}" destId="{95C6CFC5-966F-40A0-ABB6-D6CAA1230EC1}" srcOrd="3" destOrd="0" presId="urn:microsoft.com/office/officeart/2018/2/layout/IconVerticalSolidList"/>
    <dgm:cxn modelId="{55665323-09E4-445D-90F4-3D29F67AF9F9}" type="presParOf" srcId="{C640B96C-A98E-4CEE-B596-34D948620E3B}" destId="{AC23866B-B369-4ECD-811A-02EEC3EDA022}" srcOrd="1" destOrd="0" presId="urn:microsoft.com/office/officeart/2018/2/layout/IconVerticalSolidList"/>
    <dgm:cxn modelId="{5248A8F4-5041-424F-8995-791EA3F9FD48}" type="presParOf" srcId="{C640B96C-A98E-4CEE-B596-34D948620E3B}" destId="{D935A608-0FA3-4196-80BC-EC6FD581DB75}" srcOrd="2" destOrd="0" presId="urn:microsoft.com/office/officeart/2018/2/layout/IconVerticalSolidList"/>
    <dgm:cxn modelId="{7BDDD7E3-53E2-4028-B6F3-9D35A6B0FF84}" type="presParOf" srcId="{D935A608-0FA3-4196-80BC-EC6FD581DB75}" destId="{F1EE03B5-E1DB-4519-8DDA-FBB34B31DD14}" srcOrd="0" destOrd="0" presId="urn:microsoft.com/office/officeart/2018/2/layout/IconVerticalSolidList"/>
    <dgm:cxn modelId="{309D1210-5F58-4428-B4DE-7E1FC4D07176}" type="presParOf" srcId="{D935A608-0FA3-4196-80BC-EC6FD581DB75}" destId="{2EE51912-289D-4753-82CE-AF096D2238C3}" srcOrd="1" destOrd="0" presId="urn:microsoft.com/office/officeart/2018/2/layout/IconVerticalSolidList"/>
    <dgm:cxn modelId="{A3387324-7F51-4961-8224-55F2C9847E07}" type="presParOf" srcId="{D935A608-0FA3-4196-80BC-EC6FD581DB75}" destId="{10B16483-EFE7-454B-BD37-585B07B36160}" srcOrd="2" destOrd="0" presId="urn:microsoft.com/office/officeart/2018/2/layout/IconVerticalSolidList"/>
    <dgm:cxn modelId="{428B2CB2-DA71-4594-A1EF-DF4492E2D296}" type="presParOf" srcId="{D935A608-0FA3-4196-80BC-EC6FD581DB75}" destId="{8475ECC6-69BC-4CC2-A8CB-0F18FFAA3E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657BFD-2003-4030-8D3D-7C7F61B17D4D}"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F81D9CFF-5130-47B5-B1AD-6D8B68804B55}">
      <dgm:prSet custT="1"/>
      <dgm:spPr/>
      <dgm:t>
        <a:bodyPr/>
        <a:lstStyle/>
        <a:p>
          <a:r>
            <a:rPr lang="en-GB" sz="1600" dirty="0"/>
            <a:t>This is a conclusion, the end of your work. You should not be introducing new ideas, theories or perspectives at this point, only summing up and explaining what you have found.</a:t>
          </a:r>
          <a:endParaRPr lang="en-US" sz="1600" dirty="0"/>
        </a:p>
      </dgm:t>
    </dgm:pt>
    <dgm:pt modelId="{CD620DB7-2A5C-4A52-9E91-46A60D659E54}" type="parTrans" cxnId="{5A84615D-8496-4597-8847-15BC31B64885}">
      <dgm:prSet/>
      <dgm:spPr/>
      <dgm:t>
        <a:bodyPr/>
        <a:lstStyle/>
        <a:p>
          <a:endParaRPr lang="en-US"/>
        </a:p>
      </dgm:t>
    </dgm:pt>
    <dgm:pt modelId="{719DAE27-B183-4674-8D2A-9B5D4D821F62}" type="sibTrans" cxnId="{5A84615D-8496-4597-8847-15BC31B64885}">
      <dgm:prSet phldrT="01" phldr="0"/>
      <dgm:spPr/>
      <dgm:t>
        <a:bodyPr/>
        <a:lstStyle/>
        <a:p>
          <a:r>
            <a:rPr lang="en-US"/>
            <a:t>01</a:t>
          </a:r>
        </a:p>
      </dgm:t>
    </dgm:pt>
    <dgm:pt modelId="{EAE3DE23-C53D-4212-B875-F5F3968B6CA3}">
      <dgm:prSet custT="1"/>
      <dgm:spPr/>
      <dgm:t>
        <a:bodyPr/>
        <a:lstStyle/>
        <a:p>
          <a:r>
            <a:rPr lang="en-GB" sz="1100" dirty="0"/>
            <a:t>You absolutely can and should link back to references from previous chapters, but there should be no new references here.</a:t>
          </a:r>
          <a:endParaRPr lang="en-US" sz="1100" dirty="0"/>
        </a:p>
      </dgm:t>
    </dgm:pt>
    <dgm:pt modelId="{22247647-D375-4C5E-A4F0-B703EB342D26}" type="parTrans" cxnId="{7F491B05-6515-4D4D-BBAB-BD198F2C080B}">
      <dgm:prSet/>
      <dgm:spPr/>
      <dgm:t>
        <a:bodyPr/>
        <a:lstStyle/>
        <a:p>
          <a:endParaRPr lang="en-US"/>
        </a:p>
      </dgm:t>
    </dgm:pt>
    <dgm:pt modelId="{07B4FD3A-F56C-457B-BC85-2EBFAF7B810C}" type="sibTrans" cxnId="{7F491B05-6515-4D4D-BBAB-BD198F2C080B}">
      <dgm:prSet/>
      <dgm:spPr/>
      <dgm:t>
        <a:bodyPr/>
        <a:lstStyle/>
        <a:p>
          <a:endParaRPr lang="en-US"/>
        </a:p>
      </dgm:t>
    </dgm:pt>
    <dgm:pt modelId="{5C9F7C78-8A63-45D7-8AE7-CA5B51A036B1}">
      <dgm:prSet custT="1"/>
      <dgm:spPr/>
      <dgm:t>
        <a:bodyPr/>
        <a:lstStyle/>
        <a:p>
          <a:r>
            <a:rPr lang="en-GB" sz="1600" dirty="0"/>
            <a:t>If there have been challenges in your research, address them here in detail. </a:t>
          </a:r>
          <a:endParaRPr lang="en-US" sz="1600" dirty="0"/>
        </a:p>
      </dgm:t>
    </dgm:pt>
    <dgm:pt modelId="{4497ACB9-5CCA-4590-8E8D-0607512655E7}" type="parTrans" cxnId="{74099876-49F6-4398-BE22-C9CE5CE3BB8A}">
      <dgm:prSet/>
      <dgm:spPr/>
      <dgm:t>
        <a:bodyPr/>
        <a:lstStyle/>
        <a:p>
          <a:endParaRPr lang="en-US"/>
        </a:p>
      </dgm:t>
    </dgm:pt>
    <dgm:pt modelId="{E4671425-E406-4E25-BE7D-376901D1EA1A}" type="sibTrans" cxnId="{74099876-49F6-4398-BE22-C9CE5CE3BB8A}">
      <dgm:prSet phldrT="02" phldr="0"/>
      <dgm:spPr/>
      <dgm:t>
        <a:bodyPr/>
        <a:lstStyle/>
        <a:p>
          <a:r>
            <a:rPr lang="en-US"/>
            <a:t>02</a:t>
          </a:r>
        </a:p>
      </dgm:t>
    </dgm:pt>
    <dgm:pt modelId="{CC24A8E1-858A-4F79-B9D2-7D1CA056E2CF}">
      <dgm:prSet custT="1"/>
      <dgm:spPr/>
      <dgm:t>
        <a:bodyPr/>
        <a:lstStyle/>
        <a:p>
          <a:r>
            <a:rPr lang="en-GB" sz="1200" dirty="0"/>
            <a:t>Being clear about the limitations and challenges you have faced show that you are aware and critical of your work. This is the time to </a:t>
          </a:r>
          <a:r>
            <a:rPr lang="en-GB" sz="1600" dirty="0"/>
            <a:t>evaluate what you have done and show that you know where things could be improved</a:t>
          </a:r>
          <a:endParaRPr lang="en-US" sz="1600" dirty="0"/>
        </a:p>
      </dgm:t>
    </dgm:pt>
    <dgm:pt modelId="{F1211C4C-BB81-4076-810A-0B340FCF5AC4}" type="parTrans" cxnId="{2304C5C0-BE90-4A0D-AE7B-FE86E75B769C}">
      <dgm:prSet/>
      <dgm:spPr/>
      <dgm:t>
        <a:bodyPr/>
        <a:lstStyle/>
        <a:p>
          <a:endParaRPr lang="en-US"/>
        </a:p>
      </dgm:t>
    </dgm:pt>
    <dgm:pt modelId="{21B0FC6A-A883-49E1-9F5F-B9C027A052F9}" type="sibTrans" cxnId="{2304C5C0-BE90-4A0D-AE7B-FE86E75B769C}">
      <dgm:prSet/>
      <dgm:spPr/>
      <dgm:t>
        <a:bodyPr/>
        <a:lstStyle/>
        <a:p>
          <a:endParaRPr lang="en-US"/>
        </a:p>
      </dgm:t>
    </dgm:pt>
    <dgm:pt modelId="{0F1A6A1E-CE81-4F00-A8AD-93521EE28597}">
      <dgm:prSet/>
      <dgm:spPr/>
      <dgm:t>
        <a:bodyPr/>
        <a:lstStyle/>
        <a:p>
          <a:r>
            <a:rPr lang="en-GB"/>
            <a:t>When making your recommendations, make sure they are linked to what has come before</a:t>
          </a:r>
          <a:endParaRPr lang="en-US"/>
        </a:p>
      </dgm:t>
    </dgm:pt>
    <dgm:pt modelId="{7E765B28-058B-46C6-A7E2-99313AC451C4}" type="parTrans" cxnId="{43097A5C-8316-48D1-8012-60AB308A48A9}">
      <dgm:prSet/>
      <dgm:spPr/>
      <dgm:t>
        <a:bodyPr/>
        <a:lstStyle/>
        <a:p>
          <a:endParaRPr lang="en-US"/>
        </a:p>
      </dgm:t>
    </dgm:pt>
    <dgm:pt modelId="{9157AE4E-EC1A-4A15-BF4E-A1739C5FDF51}" type="sibTrans" cxnId="{43097A5C-8316-48D1-8012-60AB308A48A9}">
      <dgm:prSet phldrT="03" phldr="0"/>
      <dgm:spPr/>
      <dgm:t>
        <a:bodyPr/>
        <a:lstStyle/>
        <a:p>
          <a:r>
            <a:rPr lang="en-US"/>
            <a:t>03</a:t>
          </a:r>
        </a:p>
      </dgm:t>
    </dgm:pt>
    <dgm:pt modelId="{22FCFF10-D6D1-4030-85AA-0BBE62381E19}">
      <dgm:prSet/>
      <dgm:spPr/>
      <dgm:t>
        <a:bodyPr/>
        <a:lstStyle/>
        <a:p>
          <a:r>
            <a:rPr lang="en-GB"/>
            <a:t>Your recommendations should be informed by your research findings. If you cannot point to something you have found in your research to justify what thing you are recommending, you shouldn’t be using it.</a:t>
          </a:r>
          <a:endParaRPr lang="en-US"/>
        </a:p>
      </dgm:t>
    </dgm:pt>
    <dgm:pt modelId="{BC4B3263-A6C3-4456-A781-D914D0B38B29}" type="parTrans" cxnId="{5C334C5F-6BE5-4039-9624-CBB1871431F1}">
      <dgm:prSet/>
      <dgm:spPr/>
      <dgm:t>
        <a:bodyPr/>
        <a:lstStyle/>
        <a:p>
          <a:endParaRPr lang="en-US"/>
        </a:p>
      </dgm:t>
    </dgm:pt>
    <dgm:pt modelId="{CE9AE8D2-7A7E-4721-9311-1D6C3F3B7620}" type="sibTrans" cxnId="{5C334C5F-6BE5-4039-9624-CBB1871431F1}">
      <dgm:prSet/>
      <dgm:spPr/>
      <dgm:t>
        <a:bodyPr/>
        <a:lstStyle/>
        <a:p>
          <a:endParaRPr lang="en-US"/>
        </a:p>
      </dgm:t>
    </dgm:pt>
    <dgm:pt modelId="{9879FB6E-87F3-48EC-B76A-25C0039CE94C}" type="pres">
      <dgm:prSet presAssocID="{A6657BFD-2003-4030-8D3D-7C7F61B17D4D}" presName="Name0" presStyleCnt="0">
        <dgm:presLayoutVars>
          <dgm:animLvl val="lvl"/>
          <dgm:resizeHandles val="exact"/>
        </dgm:presLayoutVars>
      </dgm:prSet>
      <dgm:spPr/>
    </dgm:pt>
    <dgm:pt modelId="{0ECFA6B5-EE7B-4C74-8647-9E6FCB306760}" type="pres">
      <dgm:prSet presAssocID="{F81D9CFF-5130-47B5-B1AD-6D8B68804B55}" presName="compositeNode" presStyleCnt="0">
        <dgm:presLayoutVars>
          <dgm:bulletEnabled val="1"/>
        </dgm:presLayoutVars>
      </dgm:prSet>
      <dgm:spPr/>
    </dgm:pt>
    <dgm:pt modelId="{7FEF2D25-4EEE-4573-B317-71D49966F9EC}" type="pres">
      <dgm:prSet presAssocID="{F81D9CFF-5130-47B5-B1AD-6D8B68804B55}" presName="bgRect" presStyleLbl="alignNode1" presStyleIdx="0" presStyleCnt="3"/>
      <dgm:spPr/>
    </dgm:pt>
    <dgm:pt modelId="{F9209C82-8F5A-45D9-A9A3-1448D65508E8}" type="pres">
      <dgm:prSet presAssocID="{719DAE27-B183-4674-8D2A-9B5D4D821F62}" presName="sibTransNodeRect" presStyleLbl="alignNode1" presStyleIdx="0" presStyleCnt="3">
        <dgm:presLayoutVars>
          <dgm:chMax val="0"/>
          <dgm:bulletEnabled val="1"/>
        </dgm:presLayoutVars>
      </dgm:prSet>
      <dgm:spPr/>
    </dgm:pt>
    <dgm:pt modelId="{97D43F75-187B-4FAD-858B-CCBEF0AC01A7}" type="pres">
      <dgm:prSet presAssocID="{F81D9CFF-5130-47B5-B1AD-6D8B68804B55}" presName="nodeRect" presStyleLbl="alignNode1" presStyleIdx="0" presStyleCnt="3">
        <dgm:presLayoutVars>
          <dgm:bulletEnabled val="1"/>
        </dgm:presLayoutVars>
      </dgm:prSet>
      <dgm:spPr/>
    </dgm:pt>
    <dgm:pt modelId="{BF2E7802-3C76-43EB-9B43-9334D9FDDF76}" type="pres">
      <dgm:prSet presAssocID="{719DAE27-B183-4674-8D2A-9B5D4D821F62}" presName="sibTrans" presStyleCnt="0"/>
      <dgm:spPr/>
    </dgm:pt>
    <dgm:pt modelId="{CB321BE7-C873-4A8A-8074-A7AAA42CCBC8}" type="pres">
      <dgm:prSet presAssocID="{5C9F7C78-8A63-45D7-8AE7-CA5B51A036B1}" presName="compositeNode" presStyleCnt="0">
        <dgm:presLayoutVars>
          <dgm:bulletEnabled val="1"/>
        </dgm:presLayoutVars>
      </dgm:prSet>
      <dgm:spPr/>
    </dgm:pt>
    <dgm:pt modelId="{0EC43D60-3BF8-47C5-8B29-ADD3F79C916A}" type="pres">
      <dgm:prSet presAssocID="{5C9F7C78-8A63-45D7-8AE7-CA5B51A036B1}" presName="bgRect" presStyleLbl="alignNode1" presStyleIdx="1" presStyleCnt="3" custLinFactNeighborY="-5125"/>
      <dgm:spPr/>
    </dgm:pt>
    <dgm:pt modelId="{A7BBB8FB-F5A0-4D69-82ED-0ED5535F79E3}" type="pres">
      <dgm:prSet presAssocID="{E4671425-E406-4E25-BE7D-376901D1EA1A}" presName="sibTransNodeRect" presStyleLbl="alignNode1" presStyleIdx="1" presStyleCnt="3">
        <dgm:presLayoutVars>
          <dgm:chMax val="0"/>
          <dgm:bulletEnabled val="1"/>
        </dgm:presLayoutVars>
      </dgm:prSet>
      <dgm:spPr/>
    </dgm:pt>
    <dgm:pt modelId="{A2577B4B-5D2A-47C8-B25D-B39FA78F8B6A}" type="pres">
      <dgm:prSet presAssocID="{5C9F7C78-8A63-45D7-8AE7-CA5B51A036B1}" presName="nodeRect" presStyleLbl="alignNode1" presStyleIdx="1" presStyleCnt="3">
        <dgm:presLayoutVars>
          <dgm:bulletEnabled val="1"/>
        </dgm:presLayoutVars>
      </dgm:prSet>
      <dgm:spPr/>
    </dgm:pt>
    <dgm:pt modelId="{B2C6C231-56B9-4F9E-BBA2-AE716BC60632}" type="pres">
      <dgm:prSet presAssocID="{E4671425-E406-4E25-BE7D-376901D1EA1A}" presName="sibTrans" presStyleCnt="0"/>
      <dgm:spPr/>
    </dgm:pt>
    <dgm:pt modelId="{CB5A776F-0D62-4C74-9798-A25BB79D91BE}" type="pres">
      <dgm:prSet presAssocID="{0F1A6A1E-CE81-4F00-A8AD-93521EE28597}" presName="compositeNode" presStyleCnt="0">
        <dgm:presLayoutVars>
          <dgm:bulletEnabled val="1"/>
        </dgm:presLayoutVars>
      </dgm:prSet>
      <dgm:spPr/>
    </dgm:pt>
    <dgm:pt modelId="{EF031618-567E-4F64-87F7-24A5F484CD89}" type="pres">
      <dgm:prSet presAssocID="{0F1A6A1E-CE81-4F00-A8AD-93521EE28597}" presName="bgRect" presStyleLbl="alignNode1" presStyleIdx="2" presStyleCnt="3"/>
      <dgm:spPr/>
    </dgm:pt>
    <dgm:pt modelId="{4690E604-6201-4227-9149-7B83FF22B9D0}" type="pres">
      <dgm:prSet presAssocID="{9157AE4E-EC1A-4A15-BF4E-A1739C5FDF51}" presName="sibTransNodeRect" presStyleLbl="alignNode1" presStyleIdx="2" presStyleCnt="3">
        <dgm:presLayoutVars>
          <dgm:chMax val="0"/>
          <dgm:bulletEnabled val="1"/>
        </dgm:presLayoutVars>
      </dgm:prSet>
      <dgm:spPr/>
    </dgm:pt>
    <dgm:pt modelId="{56BD947F-0456-4242-9672-5DC51B0CD26B}" type="pres">
      <dgm:prSet presAssocID="{0F1A6A1E-CE81-4F00-A8AD-93521EE28597}" presName="nodeRect" presStyleLbl="alignNode1" presStyleIdx="2" presStyleCnt="3">
        <dgm:presLayoutVars>
          <dgm:bulletEnabled val="1"/>
        </dgm:presLayoutVars>
      </dgm:prSet>
      <dgm:spPr/>
    </dgm:pt>
  </dgm:ptLst>
  <dgm:cxnLst>
    <dgm:cxn modelId="{7F491B05-6515-4D4D-BBAB-BD198F2C080B}" srcId="{F81D9CFF-5130-47B5-B1AD-6D8B68804B55}" destId="{EAE3DE23-C53D-4212-B875-F5F3968B6CA3}" srcOrd="0" destOrd="0" parTransId="{22247647-D375-4C5E-A4F0-B703EB342D26}" sibTransId="{07B4FD3A-F56C-457B-BC85-2EBFAF7B810C}"/>
    <dgm:cxn modelId="{EF6F560C-D1EA-4CE3-8352-E8AB98CED284}" type="presOf" srcId="{A6657BFD-2003-4030-8D3D-7C7F61B17D4D}" destId="{9879FB6E-87F3-48EC-B76A-25C0039CE94C}" srcOrd="0" destOrd="0" presId="urn:microsoft.com/office/officeart/2016/7/layout/LinearBlockProcessNumbered"/>
    <dgm:cxn modelId="{EC67960E-8741-40DF-878D-BAD6B30286A0}" type="presOf" srcId="{EAE3DE23-C53D-4212-B875-F5F3968B6CA3}" destId="{97D43F75-187B-4FAD-858B-CCBEF0AC01A7}" srcOrd="0" destOrd="1" presId="urn:microsoft.com/office/officeart/2016/7/layout/LinearBlockProcessNumbered"/>
    <dgm:cxn modelId="{F2C1352E-8E29-4265-BC40-AC55CBAC86E8}" type="presOf" srcId="{22FCFF10-D6D1-4030-85AA-0BBE62381E19}" destId="{56BD947F-0456-4242-9672-5DC51B0CD26B}" srcOrd="0" destOrd="1" presId="urn:microsoft.com/office/officeart/2016/7/layout/LinearBlockProcessNumbered"/>
    <dgm:cxn modelId="{43097A5C-8316-48D1-8012-60AB308A48A9}" srcId="{A6657BFD-2003-4030-8D3D-7C7F61B17D4D}" destId="{0F1A6A1E-CE81-4F00-A8AD-93521EE28597}" srcOrd="2" destOrd="0" parTransId="{7E765B28-058B-46C6-A7E2-99313AC451C4}" sibTransId="{9157AE4E-EC1A-4A15-BF4E-A1739C5FDF51}"/>
    <dgm:cxn modelId="{5A84615D-8496-4597-8847-15BC31B64885}" srcId="{A6657BFD-2003-4030-8D3D-7C7F61B17D4D}" destId="{F81D9CFF-5130-47B5-B1AD-6D8B68804B55}" srcOrd="0" destOrd="0" parTransId="{CD620DB7-2A5C-4A52-9E91-46A60D659E54}" sibTransId="{719DAE27-B183-4674-8D2A-9B5D4D821F62}"/>
    <dgm:cxn modelId="{5C334C5F-6BE5-4039-9624-CBB1871431F1}" srcId="{0F1A6A1E-CE81-4F00-A8AD-93521EE28597}" destId="{22FCFF10-D6D1-4030-85AA-0BBE62381E19}" srcOrd="0" destOrd="0" parTransId="{BC4B3263-A6C3-4456-A781-D914D0B38B29}" sibTransId="{CE9AE8D2-7A7E-4721-9311-1D6C3F3B7620}"/>
    <dgm:cxn modelId="{3ACE1941-AD5D-4EC6-9FB9-DB54197AA76B}" type="presOf" srcId="{F81D9CFF-5130-47B5-B1AD-6D8B68804B55}" destId="{97D43F75-187B-4FAD-858B-CCBEF0AC01A7}" srcOrd="1" destOrd="0" presId="urn:microsoft.com/office/officeart/2016/7/layout/LinearBlockProcessNumbered"/>
    <dgm:cxn modelId="{25B0F468-DFDC-4493-A5D0-857C9B7E422A}" type="presOf" srcId="{9157AE4E-EC1A-4A15-BF4E-A1739C5FDF51}" destId="{4690E604-6201-4227-9149-7B83FF22B9D0}" srcOrd="0" destOrd="0" presId="urn:microsoft.com/office/officeart/2016/7/layout/LinearBlockProcessNumbered"/>
    <dgm:cxn modelId="{0A0E514A-FCD7-45E8-B9B6-E7DDCB30DFE9}" type="presOf" srcId="{0F1A6A1E-CE81-4F00-A8AD-93521EE28597}" destId="{56BD947F-0456-4242-9672-5DC51B0CD26B}" srcOrd="1" destOrd="0" presId="urn:microsoft.com/office/officeart/2016/7/layout/LinearBlockProcessNumbered"/>
    <dgm:cxn modelId="{74099876-49F6-4398-BE22-C9CE5CE3BB8A}" srcId="{A6657BFD-2003-4030-8D3D-7C7F61B17D4D}" destId="{5C9F7C78-8A63-45D7-8AE7-CA5B51A036B1}" srcOrd="1" destOrd="0" parTransId="{4497ACB9-5CCA-4590-8E8D-0607512655E7}" sibTransId="{E4671425-E406-4E25-BE7D-376901D1EA1A}"/>
    <dgm:cxn modelId="{65321183-B734-4035-8CF5-C3C3E25609E7}" type="presOf" srcId="{E4671425-E406-4E25-BE7D-376901D1EA1A}" destId="{A7BBB8FB-F5A0-4D69-82ED-0ED5535F79E3}" srcOrd="0" destOrd="0" presId="urn:microsoft.com/office/officeart/2016/7/layout/LinearBlockProcessNumbered"/>
    <dgm:cxn modelId="{473CEB8A-9122-47DC-974A-0372FBB56566}" type="presOf" srcId="{0F1A6A1E-CE81-4F00-A8AD-93521EE28597}" destId="{EF031618-567E-4F64-87F7-24A5F484CD89}" srcOrd="0" destOrd="0" presId="urn:microsoft.com/office/officeart/2016/7/layout/LinearBlockProcessNumbered"/>
    <dgm:cxn modelId="{86ED15A6-9321-47FD-A874-57BCB02EDCCC}" type="presOf" srcId="{5C9F7C78-8A63-45D7-8AE7-CA5B51A036B1}" destId="{0EC43D60-3BF8-47C5-8B29-ADD3F79C916A}" srcOrd="0" destOrd="0" presId="urn:microsoft.com/office/officeart/2016/7/layout/LinearBlockProcessNumbered"/>
    <dgm:cxn modelId="{B2E024B0-335D-44EF-81F7-DB4BC00E0C83}" type="presOf" srcId="{CC24A8E1-858A-4F79-B9D2-7D1CA056E2CF}" destId="{A2577B4B-5D2A-47C8-B25D-B39FA78F8B6A}" srcOrd="0" destOrd="1" presId="urn:microsoft.com/office/officeart/2016/7/layout/LinearBlockProcessNumbered"/>
    <dgm:cxn modelId="{2304C5C0-BE90-4A0D-AE7B-FE86E75B769C}" srcId="{5C9F7C78-8A63-45D7-8AE7-CA5B51A036B1}" destId="{CC24A8E1-858A-4F79-B9D2-7D1CA056E2CF}" srcOrd="0" destOrd="0" parTransId="{F1211C4C-BB81-4076-810A-0B340FCF5AC4}" sibTransId="{21B0FC6A-A883-49E1-9F5F-B9C027A052F9}"/>
    <dgm:cxn modelId="{D08295CE-9F8C-4051-BDD7-79ED978D1329}" type="presOf" srcId="{719DAE27-B183-4674-8D2A-9B5D4D821F62}" destId="{F9209C82-8F5A-45D9-A9A3-1448D65508E8}" srcOrd="0" destOrd="0" presId="urn:microsoft.com/office/officeart/2016/7/layout/LinearBlockProcessNumbered"/>
    <dgm:cxn modelId="{6ED0ABFB-4F0F-4A8E-ABB3-2559FA736823}" type="presOf" srcId="{F81D9CFF-5130-47B5-B1AD-6D8B68804B55}" destId="{7FEF2D25-4EEE-4573-B317-71D49966F9EC}" srcOrd="0" destOrd="0" presId="urn:microsoft.com/office/officeart/2016/7/layout/LinearBlockProcessNumbered"/>
    <dgm:cxn modelId="{F54757FD-2E12-44FF-982E-C443C1306F24}" type="presOf" srcId="{5C9F7C78-8A63-45D7-8AE7-CA5B51A036B1}" destId="{A2577B4B-5D2A-47C8-B25D-B39FA78F8B6A}" srcOrd="1" destOrd="0" presId="urn:microsoft.com/office/officeart/2016/7/layout/LinearBlockProcessNumbered"/>
    <dgm:cxn modelId="{1D69F310-A162-4979-ABB9-CB3254E5FF42}" type="presParOf" srcId="{9879FB6E-87F3-48EC-B76A-25C0039CE94C}" destId="{0ECFA6B5-EE7B-4C74-8647-9E6FCB306760}" srcOrd="0" destOrd="0" presId="urn:microsoft.com/office/officeart/2016/7/layout/LinearBlockProcessNumbered"/>
    <dgm:cxn modelId="{DDA7D340-92A7-4679-98F7-BD40963D087C}" type="presParOf" srcId="{0ECFA6B5-EE7B-4C74-8647-9E6FCB306760}" destId="{7FEF2D25-4EEE-4573-B317-71D49966F9EC}" srcOrd="0" destOrd="0" presId="urn:microsoft.com/office/officeart/2016/7/layout/LinearBlockProcessNumbered"/>
    <dgm:cxn modelId="{C1305C5F-2508-49F0-95FD-8094CA9C2F4E}" type="presParOf" srcId="{0ECFA6B5-EE7B-4C74-8647-9E6FCB306760}" destId="{F9209C82-8F5A-45D9-A9A3-1448D65508E8}" srcOrd="1" destOrd="0" presId="urn:microsoft.com/office/officeart/2016/7/layout/LinearBlockProcessNumbered"/>
    <dgm:cxn modelId="{3D104DA0-DBE4-410F-87BC-58FB7958E12B}" type="presParOf" srcId="{0ECFA6B5-EE7B-4C74-8647-9E6FCB306760}" destId="{97D43F75-187B-4FAD-858B-CCBEF0AC01A7}" srcOrd="2" destOrd="0" presId="urn:microsoft.com/office/officeart/2016/7/layout/LinearBlockProcessNumbered"/>
    <dgm:cxn modelId="{606EFC17-8E86-4701-A3E9-A62E01EA46E7}" type="presParOf" srcId="{9879FB6E-87F3-48EC-B76A-25C0039CE94C}" destId="{BF2E7802-3C76-43EB-9B43-9334D9FDDF76}" srcOrd="1" destOrd="0" presId="urn:microsoft.com/office/officeart/2016/7/layout/LinearBlockProcessNumbered"/>
    <dgm:cxn modelId="{8C7E60C5-37A4-4DCE-A5C6-735E788B4291}" type="presParOf" srcId="{9879FB6E-87F3-48EC-B76A-25C0039CE94C}" destId="{CB321BE7-C873-4A8A-8074-A7AAA42CCBC8}" srcOrd="2" destOrd="0" presId="urn:microsoft.com/office/officeart/2016/7/layout/LinearBlockProcessNumbered"/>
    <dgm:cxn modelId="{3F107165-E96C-4DED-A601-113B570E7CA6}" type="presParOf" srcId="{CB321BE7-C873-4A8A-8074-A7AAA42CCBC8}" destId="{0EC43D60-3BF8-47C5-8B29-ADD3F79C916A}" srcOrd="0" destOrd="0" presId="urn:microsoft.com/office/officeart/2016/7/layout/LinearBlockProcessNumbered"/>
    <dgm:cxn modelId="{DC53E915-311D-411E-9456-C23B2FE1F47F}" type="presParOf" srcId="{CB321BE7-C873-4A8A-8074-A7AAA42CCBC8}" destId="{A7BBB8FB-F5A0-4D69-82ED-0ED5535F79E3}" srcOrd="1" destOrd="0" presId="urn:microsoft.com/office/officeart/2016/7/layout/LinearBlockProcessNumbered"/>
    <dgm:cxn modelId="{F9C156F5-9FF5-4B6D-BCB4-EA00051AFBD9}" type="presParOf" srcId="{CB321BE7-C873-4A8A-8074-A7AAA42CCBC8}" destId="{A2577B4B-5D2A-47C8-B25D-B39FA78F8B6A}" srcOrd="2" destOrd="0" presId="urn:microsoft.com/office/officeart/2016/7/layout/LinearBlockProcessNumbered"/>
    <dgm:cxn modelId="{47501B9C-F8D6-4FD5-9A71-9495994B80BD}" type="presParOf" srcId="{9879FB6E-87F3-48EC-B76A-25C0039CE94C}" destId="{B2C6C231-56B9-4F9E-BBA2-AE716BC60632}" srcOrd="3" destOrd="0" presId="urn:microsoft.com/office/officeart/2016/7/layout/LinearBlockProcessNumbered"/>
    <dgm:cxn modelId="{62B5BFC0-896C-4C80-ACF6-929F5C9A9F64}" type="presParOf" srcId="{9879FB6E-87F3-48EC-B76A-25C0039CE94C}" destId="{CB5A776F-0D62-4C74-9798-A25BB79D91BE}" srcOrd="4" destOrd="0" presId="urn:microsoft.com/office/officeart/2016/7/layout/LinearBlockProcessNumbered"/>
    <dgm:cxn modelId="{0BBCBFF2-6AF9-4EE1-8D30-A4F539FF408D}" type="presParOf" srcId="{CB5A776F-0D62-4C74-9798-A25BB79D91BE}" destId="{EF031618-567E-4F64-87F7-24A5F484CD89}" srcOrd="0" destOrd="0" presId="urn:microsoft.com/office/officeart/2016/7/layout/LinearBlockProcessNumbered"/>
    <dgm:cxn modelId="{001D2791-805E-4589-8D63-AB34D919DFC2}" type="presParOf" srcId="{CB5A776F-0D62-4C74-9798-A25BB79D91BE}" destId="{4690E604-6201-4227-9149-7B83FF22B9D0}" srcOrd="1" destOrd="0" presId="urn:microsoft.com/office/officeart/2016/7/layout/LinearBlockProcessNumbered"/>
    <dgm:cxn modelId="{480D9ABD-3868-4A5E-98D2-86BC7B0518F3}" type="presParOf" srcId="{CB5A776F-0D62-4C74-9798-A25BB79D91BE}" destId="{56BD947F-0456-4242-9672-5DC51B0CD26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59D6C-1524-44EE-B141-08ED37E9BBDC}">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33D822-1A15-4551-98BF-8C231F5EE8B2}">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C6CFC5-966F-40A0-ABB6-D6CAA1230EC1}">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844550">
            <a:lnSpc>
              <a:spcPct val="90000"/>
            </a:lnSpc>
            <a:spcBef>
              <a:spcPct val="0"/>
            </a:spcBef>
            <a:spcAft>
              <a:spcPct val="35000"/>
            </a:spcAft>
            <a:buNone/>
          </a:pPr>
          <a:r>
            <a:rPr lang="en-GB" sz="1900" kern="1200"/>
            <a:t>A conclusion is the final chapter of your dissertation which draws together all of the work you have done and summarises key findings and recommendations.</a:t>
          </a:r>
          <a:endParaRPr lang="en-US" sz="1900" kern="1200"/>
        </a:p>
      </dsp:txBody>
      <dsp:txXfrm>
        <a:off x="1953828" y="916297"/>
        <a:ext cx="4101621" cy="1691626"/>
      </dsp:txXfrm>
    </dsp:sp>
    <dsp:sp modelId="{F1EE03B5-E1DB-4519-8DDA-FBB34B31DD14}">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E51912-289D-4753-82CE-AF096D2238C3}">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5ECC6-69BC-4CC2-A8CB-0F18FFAA3E3A}">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844550">
            <a:lnSpc>
              <a:spcPct val="90000"/>
            </a:lnSpc>
            <a:spcBef>
              <a:spcPct val="0"/>
            </a:spcBef>
            <a:spcAft>
              <a:spcPct val="35000"/>
            </a:spcAft>
            <a:buNone/>
          </a:pPr>
          <a:r>
            <a:rPr lang="en-GB" sz="1900" kern="1200"/>
            <a:t>This is the last thing someone will read of your work, so you want to include everything you want them to take away from your research.</a:t>
          </a:r>
          <a:endParaRPr lang="en-US" sz="1900" kern="1200"/>
        </a:p>
      </dsp:txBody>
      <dsp:txXfrm>
        <a:off x="1953828" y="3030830"/>
        <a:ext cx="4101621" cy="1691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F2D25-4EEE-4573-B317-71D49966F9EC}">
      <dsp:nvSpPr>
        <dsp:cNvPr id="0" name=""/>
        <dsp:cNvSpPr/>
      </dsp:nvSpPr>
      <dsp:spPr>
        <a:xfrm>
          <a:off x="839" y="0"/>
          <a:ext cx="3399117" cy="391250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dirty="0"/>
            <a:t>This is a conclusion, the end of your work. You should not be introducing new ideas, theories or perspectives at this point, only summing up and explaining what you have found.</a:t>
          </a:r>
          <a:endParaRPr lang="en-US" sz="1600" kern="1200" dirty="0"/>
        </a:p>
        <a:p>
          <a:pPr marL="57150" lvl="1" indent="-57150" algn="l" defTabSz="488950">
            <a:lnSpc>
              <a:spcPct val="90000"/>
            </a:lnSpc>
            <a:spcBef>
              <a:spcPct val="0"/>
            </a:spcBef>
            <a:spcAft>
              <a:spcPct val="15000"/>
            </a:spcAft>
            <a:buChar char="•"/>
          </a:pPr>
          <a:r>
            <a:rPr lang="en-GB" sz="1100" kern="1200" dirty="0"/>
            <a:t>You absolutely can and should link back to references from previous chapters, but there should be no new references here.</a:t>
          </a:r>
          <a:endParaRPr lang="en-US" sz="1100" kern="1200" dirty="0"/>
        </a:p>
      </dsp:txBody>
      <dsp:txXfrm>
        <a:off x="839" y="1565002"/>
        <a:ext cx="3399117" cy="2347504"/>
      </dsp:txXfrm>
    </dsp:sp>
    <dsp:sp modelId="{F9209C82-8F5A-45D9-A9A3-1448D65508E8}">
      <dsp:nvSpPr>
        <dsp:cNvPr id="0" name=""/>
        <dsp:cNvSpPr/>
      </dsp:nvSpPr>
      <dsp:spPr>
        <a:xfrm>
          <a:off x="839"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9" y="0"/>
        <a:ext cx="3399117" cy="1565002"/>
      </dsp:txXfrm>
    </dsp:sp>
    <dsp:sp modelId="{0EC43D60-3BF8-47C5-8B29-ADD3F79C916A}">
      <dsp:nvSpPr>
        <dsp:cNvPr id="0" name=""/>
        <dsp:cNvSpPr/>
      </dsp:nvSpPr>
      <dsp:spPr>
        <a:xfrm>
          <a:off x="3671886" y="0"/>
          <a:ext cx="3399117" cy="3912507"/>
        </a:xfrm>
        <a:prstGeom prst="rect">
          <a:avLst/>
        </a:prstGeom>
        <a:solidFill>
          <a:schemeClr val="accent2">
            <a:hueOff val="741739"/>
            <a:satOff val="-5041"/>
            <a:lumOff val="-1373"/>
            <a:alphaOff val="0"/>
          </a:schemeClr>
        </a:solidFill>
        <a:ln w="12700" cap="flat" cmpd="sng" algn="ctr">
          <a:solidFill>
            <a:schemeClr val="accent2">
              <a:hueOff val="741739"/>
              <a:satOff val="-5041"/>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dirty="0"/>
            <a:t>If there have been challenges in your research, address them here in detail. </a:t>
          </a:r>
          <a:endParaRPr lang="en-US" sz="1600" kern="1200" dirty="0"/>
        </a:p>
        <a:p>
          <a:pPr marL="114300" lvl="1" indent="-114300" algn="l" defTabSz="533400">
            <a:lnSpc>
              <a:spcPct val="90000"/>
            </a:lnSpc>
            <a:spcBef>
              <a:spcPct val="0"/>
            </a:spcBef>
            <a:spcAft>
              <a:spcPct val="15000"/>
            </a:spcAft>
            <a:buChar char="•"/>
          </a:pPr>
          <a:r>
            <a:rPr lang="en-GB" sz="1200" kern="1200" dirty="0"/>
            <a:t>Being clear about the limitations and challenges you have faced show that you are aware and critical of your work. This is the time to </a:t>
          </a:r>
          <a:r>
            <a:rPr lang="en-GB" sz="1600" kern="1200" dirty="0"/>
            <a:t>evaluate what you have done and show that you know where things could be improved</a:t>
          </a:r>
          <a:endParaRPr lang="en-US" sz="1600" kern="1200" dirty="0"/>
        </a:p>
      </dsp:txBody>
      <dsp:txXfrm>
        <a:off x="3671886" y="1565002"/>
        <a:ext cx="3399117" cy="2347504"/>
      </dsp:txXfrm>
    </dsp:sp>
    <dsp:sp modelId="{A7BBB8FB-F5A0-4D69-82ED-0ED5535F79E3}">
      <dsp:nvSpPr>
        <dsp:cNvPr id="0" name=""/>
        <dsp:cNvSpPr/>
      </dsp:nvSpPr>
      <dsp:spPr>
        <a:xfrm>
          <a:off x="3671886"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71886" y="0"/>
        <a:ext cx="3399117" cy="1565002"/>
      </dsp:txXfrm>
    </dsp:sp>
    <dsp:sp modelId="{EF031618-567E-4F64-87F7-24A5F484CD89}">
      <dsp:nvSpPr>
        <dsp:cNvPr id="0" name=""/>
        <dsp:cNvSpPr/>
      </dsp:nvSpPr>
      <dsp:spPr>
        <a:xfrm>
          <a:off x="7342933" y="0"/>
          <a:ext cx="3399117" cy="3912507"/>
        </a:xfrm>
        <a:prstGeom prst="rect">
          <a:avLst/>
        </a:prstGeom>
        <a:solidFill>
          <a:schemeClr val="accent2">
            <a:hueOff val="1483477"/>
            <a:satOff val="-10082"/>
            <a:lumOff val="-2745"/>
            <a:alphaOff val="0"/>
          </a:schemeClr>
        </a:solidFill>
        <a:ln w="12700" cap="flat" cmpd="sng" algn="ctr">
          <a:solidFill>
            <a:schemeClr val="accent2">
              <a:hueOff val="1483477"/>
              <a:satOff val="-10082"/>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57" tIns="0" rIns="335757" bIns="330200" numCol="1" spcCol="1270" anchor="t" anchorCtr="0">
          <a:noAutofit/>
        </a:bodyPr>
        <a:lstStyle/>
        <a:p>
          <a:pPr marL="0" lvl="0" indent="0" algn="l" defTabSz="711200">
            <a:lnSpc>
              <a:spcPct val="90000"/>
            </a:lnSpc>
            <a:spcBef>
              <a:spcPct val="0"/>
            </a:spcBef>
            <a:spcAft>
              <a:spcPct val="35000"/>
            </a:spcAft>
            <a:buNone/>
          </a:pPr>
          <a:r>
            <a:rPr lang="en-GB" sz="1600" kern="1200"/>
            <a:t>When making your recommendations, make sure they are linked to what has come before</a:t>
          </a:r>
          <a:endParaRPr lang="en-US" sz="1600" kern="1200"/>
        </a:p>
        <a:p>
          <a:pPr marL="114300" lvl="1" indent="-114300" algn="l" defTabSz="533400">
            <a:lnSpc>
              <a:spcPct val="90000"/>
            </a:lnSpc>
            <a:spcBef>
              <a:spcPct val="0"/>
            </a:spcBef>
            <a:spcAft>
              <a:spcPct val="15000"/>
            </a:spcAft>
            <a:buChar char="•"/>
          </a:pPr>
          <a:r>
            <a:rPr lang="en-GB" sz="1200" kern="1200"/>
            <a:t>Your recommendations should be informed by your research findings. If you cannot point to something you have found in your research to justify what thing you are recommending, you shouldn’t be using it.</a:t>
          </a:r>
          <a:endParaRPr lang="en-US" sz="1200" kern="1200"/>
        </a:p>
      </dsp:txBody>
      <dsp:txXfrm>
        <a:off x="7342933" y="1565002"/>
        <a:ext cx="3399117" cy="2347504"/>
      </dsp:txXfrm>
    </dsp:sp>
    <dsp:sp modelId="{4690E604-6201-4227-9149-7B83FF22B9D0}">
      <dsp:nvSpPr>
        <dsp:cNvPr id="0" name=""/>
        <dsp:cNvSpPr/>
      </dsp:nvSpPr>
      <dsp:spPr>
        <a:xfrm>
          <a:off x="7342933" y="0"/>
          <a:ext cx="3399117" cy="156500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57" tIns="165100" rIns="33575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42933" y="0"/>
        <a:ext cx="3399117" cy="15650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2BB9E-3416-4845-83BD-AFC64E960DB7}"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3965-F686-4691-8A3F-4F6F45C8DA8F}" type="slidenum">
              <a:rPr lang="en-GB" smtClean="0"/>
              <a:t>‹#›</a:t>
            </a:fld>
            <a:endParaRPr lang="en-GB"/>
          </a:p>
        </p:txBody>
      </p:sp>
    </p:spTree>
    <p:extLst>
      <p:ext uri="{BB962C8B-B14F-4D97-AF65-F5344CB8AC3E}">
        <p14:creationId xmlns:p14="http://schemas.microsoft.com/office/powerpoint/2010/main" val="11309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3</a:t>
            </a:fld>
            <a:endParaRPr lang="en-GB"/>
          </a:p>
        </p:txBody>
      </p:sp>
    </p:spTree>
    <p:extLst>
      <p:ext uri="{BB962C8B-B14F-4D97-AF65-F5344CB8AC3E}">
        <p14:creationId xmlns:p14="http://schemas.microsoft.com/office/powerpoint/2010/main" val="3455181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6</a:t>
            </a:fld>
            <a:endParaRPr lang="en-GB"/>
          </a:p>
        </p:txBody>
      </p:sp>
    </p:spTree>
    <p:extLst>
      <p:ext uri="{BB962C8B-B14F-4D97-AF65-F5344CB8AC3E}">
        <p14:creationId xmlns:p14="http://schemas.microsoft.com/office/powerpoint/2010/main" val="4138369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7</a:t>
            </a:fld>
            <a:endParaRPr lang="en-GB"/>
          </a:p>
        </p:txBody>
      </p:sp>
    </p:spTree>
    <p:extLst>
      <p:ext uri="{BB962C8B-B14F-4D97-AF65-F5344CB8AC3E}">
        <p14:creationId xmlns:p14="http://schemas.microsoft.com/office/powerpoint/2010/main" val="1136775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8</a:t>
            </a:fld>
            <a:endParaRPr lang="en-GB"/>
          </a:p>
        </p:txBody>
      </p:sp>
    </p:spTree>
    <p:extLst>
      <p:ext uri="{BB962C8B-B14F-4D97-AF65-F5344CB8AC3E}">
        <p14:creationId xmlns:p14="http://schemas.microsoft.com/office/powerpoint/2010/main" val="32851787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53965-F686-4691-8A3F-4F6F45C8DA8F}" type="slidenum">
              <a:rPr lang="en-GB" smtClean="0"/>
              <a:t>9</a:t>
            </a:fld>
            <a:endParaRPr lang="en-GB"/>
          </a:p>
        </p:txBody>
      </p:sp>
    </p:spTree>
    <p:extLst>
      <p:ext uri="{BB962C8B-B14F-4D97-AF65-F5344CB8AC3E}">
        <p14:creationId xmlns:p14="http://schemas.microsoft.com/office/powerpoint/2010/main" val="352320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4/28/2024</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5108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4/28/2024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336227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4/28/2024</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629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4/28/2024</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3209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4/28/2024</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17203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4/28/2024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607155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4/28/2024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624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4/28/2024</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92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4/28/2024</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7789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4/28/2024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29503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4/28/2024</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365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4/28/2024</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1875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163553-66BB-9F4E-90A7-22ED284C0288}"/>
              </a:ext>
            </a:extLst>
          </p:cNvPr>
          <p:cNvSpPr>
            <a:spLocks noGrp="1"/>
          </p:cNvSpPr>
          <p:nvPr>
            <p:ph type="ctrTitle"/>
          </p:nvPr>
        </p:nvSpPr>
        <p:spPr>
          <a:xfrm>
            <a:off x="6575305" y="235881"/>
            <a:ext cx="4569006" cy="2884247"/>
          </a:xfrm>
        </p:spPr>
        <p:txBody>
          <a:bodyPr anchor="ctr">
            <a:normAutofit/>
          </a:bodyPr>
          <a:lstStyle/>
          <a:p>
            <a:r>
              <a:rPr lang="en-GB" dirty="0"/>
              <a:t>Independent Project</a:t>
            </a:r>
          </a:p>
        </p:txBody>
      </p:sp>
      <p:sp>
        <p:nvSpPr>
          <p:cNvPr id="3" name="Subtitle 2">
            <a:extLst>
              <a:ext uri="{FF2B5EF4-FFF2-40B4-BE49-F238E27FC236}">
                <a16:creationId xmlns:a16="http://schemas.microsoft.com/office/drawing/2014/main" id="{D75B9270-51C0-ACC3-FF14-660A8FF7BDA9}"/>
              </a:ext>
            </a:extLst>
          </p:cNvPr>
          <p:cNvSpPr>
            <a:spLocks noGrp="1"/>
          </p:cNvSpPr>
          <p:nvPr>
            <p:ph type="subTitle" idx="1"/>
          </p:nvPr>
        </p:nvSpPr>
        <p:spPr>
          <a:xfrm>
            <a:off x="6575305" y="3880965"/>
            <a:ext cx="4569006" cy="2359114"/>
          </a:xfrm>
        </p:spPr>
        <p:txBody>
          <a:bodyPr anchor="b">
            <a:normAutofit/>
          </a:bodyPr>
          <a:lstStyle/>
          <a:p>
            <a:r>
              <a:rPr lang="en-GB" dirty="0"/>
              <a:t>Conclusion Chapter</a:t>
            </a:r>
          </a:p>
        </p:txBody>
      </p:sp>
      <p:pic>
        <p:nvPicPr>
          <p:cNvPr id="4" name="Picture 3">
            <a:extLst>
              <a:ext uri="{FF2B5EF4-FFF2-40B4-BE49-F238E27FC236}">
                <a16:creationId xmlns:a16="http://schemas.microsoft.com/office/drawing/2014/main" id="{E46D709D-9C82-BD47-78CC-C97336F1C209}"/>
              </a:ext>
            </a:extLst>
          </p:cNvPr>
          <p:cNvPicPr>
            <a:picLocks noChangeAspect="1"/>
          </p:cNvPicPr>
          <p:nvPr/>
        </p:nvPicPr>
        <p:blipFill rotWithShape="1">
          <a:blip r:embed="rId2"/>
          <a:srcRect l="24899" r="13545"/>
          <a:stretch/>
        </p:blipFill>
        <p:spPr>
          <a:xfrm>
            <a:off x="20" y="10"/>
            <a:ext cx="6095978" cy="6857989"/>
          </a:xfrm>
          <a:prstGeom prst="rect">
            <a:avLst/>
          </a:prstGeom>
        </p:spPr>
      </p:pic>
      <p:cxnSp>
        <p:nvCxnSpPr>
          <p:cNvPr id="13"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3618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5D4B5-F835-C35E-C531-F40CC23BB25D}"/>
              </a:ext>
            </a:extLst>
          </p:cNvPr>
          <p:cNvSpPr>
            <a:spLocks noGrp="1"/>
          </p:cNvSpPr>
          <p:nvPr>
            <p:ph type="title"/>
          </p:nvPr>
        </p:nvSpPr>
        <p:spPr>
          <a:xfrm>
            <a:off x="761802" y="858982"/>
            <a:ext cx="3451060" cy="5152933"/>
          </a:xfrm>
        </p:spPr>
        <p:txBody>
          <a:bodyPr>
            <a:normAutofit/>
          </a:bodyPr>
          <a:lstStyle/>
          <a:p>
            <a:r>
              <a:rPr lang="en-GB" dirty="0"/>
              <a:t>What is a conclusion?</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5FF0AC5-8636-FF66-7629-2DED35F92F76}"/>
              </a:ext>
            </a:extLst>
          </p:cNvPr>
          <p:cNvGraphicFramePr>
            <a:graphicFrameLocks noGrp="1"/>
          </p:cNvGraphicFramePr>
          <p:nvPr>
            <p:ph idx="1"/>
            <p:extLst>
              <p:ext uri="{D42A27DB-BD31-4B8C-83A1-F6EECF244321}">
                <p14:modId xmlns:p14="http://schemas.microsoft.com/office/powerpoint/2010/main" val="4082735391"/>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179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275BBAEE-F583-FFA6-247C-D462D8E62F7F}"/>
              </a:ext>
            </a:extLst>
          </p:cNvPr>
          <p:cNvPicPr>
            <a:picLocks noChangeAspect="1"/>
          </p:cNvPicPr>
          <p:nvPr/>
        </p:nvPicPr>
        <p:blipFill rotWithShape="1">
          <a:blip r:embed="rId3"/>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1BE31B-82D8-A994-B825-0C0D6C477C55}"/>
              </a:ext>
            </a:extLst>
          </p:cNvPr>
          <p:cNvSpPr>
            <a:spLocks noGrp="1"/>
          </p:cNvSpPr>
          <p:nvPr>
            <p:ph type="title"/>
          </p:nvPr>
        </p:nvSpPr>
        <p:spPr>
          <a:xfrm>
            <a:off x="6474848" y="67527"/>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CCED924-0E26-80D0-AB98-3AD05D19A2B8}"/>
              </a:ext>
            </a:extLst>
          </p:cNvPr>
          <p:cNvSpPr>
            <a:spLocks noGrp="1"/>
          </p:cNvSpPr>
          <p:nvPr>
            <p:ph idx="1"/>
          </p:nvPr>
        </p:nvSpPr>
        <p:spPr>
          <a:xfrm>
            <a:off x="5099741" y="2673891"/>
            <a:ext cx="6314540" cy="3973410"/>
          </a:xfrm>
        </p:spPr>
        <p:txBody>
          <a:bodyPr>
            <a:normAutofit fontScale="92500" lnSpcReduction="10000"/>
          </a:bodyPr>
          <a:lstStyle/>
          <a:p>
            <a:pPr>
              <a:lnSpc>
                <a:spcPct val="100000"/>
              </a:lnSpc>
            </a:pPr>
            <a:r>
              <a:rPr lang="en-GB" sz="3000" b="1" u="sng" dirty="0"/>
              <a:t>Answer your research question</a:t>
            </a:r>
          </a:p>
          <a:p>
            <a:pPr marL="457200" indent="-457200">
              <a:lnSpc>
                <a:spcPct val="100000"/>
              </a:lnSpc>
              <a:buFont typeface="+mj-lt"/>
              <a:buAutoNum type="arabicPeriod"/>
            </a:pPr>
            <a:endParaRPr lang="en-GB" sz="1800" dirty="0"/>
          </a:p>
          <a:p>
            <a:pPr marL="685800" lvl="1" indent="-457200">
              <a:lnSpc>
                <a:spcPct val="100000"/>
              </a:lnSpc>
              <a:buFont typeface="+mj-lt"/>
              <a:buAutoNum type="alphaLcPeriod"/>
            </a:pPr>
            <a:r>
              <a:rPr lang="en-GB" sz="1800" dirty="0"/>
              <a:t>Make sure you identify the research aims and objectives from the introduction of your work and say exactly how your research has answered them. State your research aims and objectives clearly, and then go through one by one and explain how you have researched them and what you have found.</a:t>
            </a:r>
          </a:p>
          <a:p>
            <a:pPr marL="685800" lvl="1" indent="-457200">
              <a:lnSpc>
                <a:spcPct val="100000"/>
              </a:lnSpc>
              <a:buFont typeface="+mj-lt"/>
              <a:buAutoNum type="alphaLcPeriod"/>
            </a:pPr>
            <a:r>
              <a:rPr lang="en-GB" sz="1800" dirty="0"/>
              <a:t>Make sure you remember to include references here to the literature that you have discussed in your literature review chapter; linking back between your findings and the existing literature helps to show if you are confirming what has been found before, or challenging it with new information specific to your research context.</a:t>
            </a:r>
          </a:p>
          <a:p>
            <a:pPr>
              <a:lnSpc>
                <a:spcPct val="100000"/>
              </a:lnSpc>
            </a:pPr>
            <a:endParaRPr lang="en-GB" sz="1000" dirty="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165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1C36A52-EFF9-D60D-7889-B08466B4924A}"/>
              </a:ext>
            </a:extLst>
          </p:cNvPr>
          <p:cNvPicPr>
            <a:picLocks noChangeAspect="1"/>
          </p:cNvPicPr>
          <p:nvPr/>
        </p:nvPicPr>
        <p:blipFill rotWithShape="1">
          <a:blip r:embed="rId2"/>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67E2E4-C54B-9354-1FE2-775D44114015}"/>
              </a:ext>
            </a:extLst>
          </p:cNvPr>
          <p:cNvSpPr>
            <a:spLocks noGrp="1"/>
          </p:cNvSpPr>
          <p:nvPr>
            <p:ph type="title"/>
          </p:nvPr>
        </p:nvSpPr>
        <p:spPr>
          <a:xfrm>
            <a:off x="6334055" y="158600"/>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CDB2F23F-EFCA-A286-5068-78201D4F3431}"/>
              </a:ext>
            </a:extLst>
          </p:cNvPr>
          <p:cNvSpPr>
            <a:spLocks noGrp="1"/>
          </p:cNvSpPr>
          <p:nvPr>
            <p:ph idx="1"/>
          </p:nvPr>
        </p:nvSpPr>
        <p:spPr>
          <a:xfrm>
            <a:off x="5606551" y="2288478"/>
            <a:ext cx="6004023" cy="4258319"/>
          </a:xfrm>
        </p:spPr>
        <p:txBody>
          <a:bodyPr>
            <a:normAutofit lnSpcReduction="10000"/>
          </a:bodyPr>
          <a:lstStyle/>
          <a:p>
            <a:pPr algn="ctr">
              <a:lnSpc>
                <a:spcPct val="100000"/>
              </a:lnSpc>
            </a:pPr>
            <a:r>
              <a:rPr lang="en-GB" sz="2800" b="1" u="sng" dirty="0"/>
              <a:t>Summarise and Reflect on your research</a:t>
            </a:r>
          </a:p>
          <a:p>
            <a:pPr>
              <a:lnSpc>
                <a:spcPct val="100000"/>
              </a:lnSpc>
            </a:pPr>
            <a:endParaRPr lang="en-GB" sz="1600" dirty="0"/>
          </a:p>
          <a:p>
            <a:pPr marL="742950" lvl="1" indent="-514350">
              <a:lnSpc>
                <a:spcPct val="100000"/>
              </a:lnSpc>
              <a:buFont typeface="+mj-lt"/>
              <a:buAutoNum type="alphaLcPeriod"/>
            </a:pPr>
            <a:r>
              <a:rPr lang="en-GB" sz="2400" dirty="0"/>
              <a:t>Remind the reader of the key methodological decisions you have made and why they were relevant to the questions you were answering.</a:t>
            </a:r>
          </a:p>
          <a:p>
            <a:pPr marL="742950" lvl="1" indent="-514350">
              <a:lnSpc>
                <a:spcPct val="100000"/>
              </a:lnSpc>
              <a:buFont typeface="+mj-lt"/>
              <a:buAutoNum type="alphaLcPeriod"/>
            </a:pPr>
            <a:r>
              <a:rPr lang="en-GB" sz="2400" dirty="0"/>
              <a:t>Explore what challenges were faced in the research (limitations) and discuss how future research may improve or expand on your methods and scope.</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8002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C8E791A9-2067-1EF7-8815-57221C83D24C}"/>
              </a:ext>
            </a:extLst>
          </p:cNvPr>
          <p:cNvPicPr>
            <a:picLocks noChangeAspect="1"/>
          </p:cNvPicPr>
          <p:nvPr/>
        </p:nvPicPr>
        <p:blipFill rotWithShape="1">
          <a:blip r:embed="rId2"/>
          <a:srcRect l="31951" r="2830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63629D-5B36-8D3D-0506-D37D28444DB5}"/>
              </a:ext>
            </a:extLst>
          </p:cNvPr>
          <p:cNvSpPr>
            <a:spLocks noGrp="1"/>
          </p:cNvSpPr>
          <p:nvPr>
            <p:ph type="title"/>
          </p:nvPr>
        </p:nvSpPr>
        <p:spPr>
          <a:xfrm>
            <a:off x="6928206" y="124301"/>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FDCCD730-B78E-4EB4-BCDE-AF3A35A3A501}"/>
              </a:ext>
            </a:extLst>
          </p:cNvPr>
          <p:cNvSpPr>
            <a:spLocks noGrp="1"/>
          </p:cNvSpPr>
          <p:nvPr>
            <p:ph idx="1"/>
          </p:nvPr>
        </p:nvSpPr>
        <p:spPr>
          <a:xfrm>
            <a:off x="5071463" y="2254179"/>
            <a:ext cx="6700476" cy="4354090"/>
          </a:xfrm>
        </p:spPr>
        <p:txBody>
          <a:bodyPr>
            <a:normAutofit/>
          </a:bodyPr>
          <a:lstStyle/>
          <a:p>
            <a:pPr>
              <a:lnSpc>
                <a:spcPct val="100000"/>
              </a:lnSpc>
            </a:pPr>
            <a:r>
              <a:rPr lang="en-GB" sz="4300" b="1" u="sng" dirty="0"/>
              <a:t>Make Recommendations</a:t>
            </a:r>
          </a:p>
          <a:p>
            <a:pPr>
              <a:lnSpc>
                <a:spcPct val="100000"/>
              </a:lnSpc>
            </a:pPr>
            <a:endParaRPr lang="en-GB" sz="1800" dirty="0"/>
          </a:p>
          <a:p>
            <a:pPr marL="685800" lvl="1" indent="-457200">
              <a:lnSpc>
                <a:spcPct val="100000"/>
              </a:lnSpc>
              <a:buFont typeface="+mj-lt"/>
              <a:buAutoNum type="alphaLcPeriod"/>
            </a:pPr>
            <a:r>
              <a:rPr lang="en-GB" sz="1800" dirty="0"/>
              <a:t>Your research should have clear implications on how the problem you have discussed can be dealt with in the future. Your recommendations could be based on public policy, policing or additional research which could expand on what you have found.</a:t>
            </a:r>
          </a:p>
          <a:p>
            <a:pPr marL="685800" lvl="1" indent="-457200">
              <a:lnSpc>
                <a:spcPct val="100000"/>
              </a:lnSpc>
              <a:buFont typeface="+mj-lt"/>
              <a:buAutoNum type="alphaLcPeriod"/>
            </a:pPr>
            <a:r>
              <a:rPr lang="en-GB" sz="1800" dirty="0"/>
              <a:t>If you are making recommendations on further research, make these recommendations positive and constructive, rather than focusing on the shortcomings of your own. E.g. future research could expand to evaluate the same topic in another area, or with another sample, to see if your research findings can be replicated in another context.</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793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Magnifying glass and question mark">
            <a:extLst>
              <a:ext uri="{FF2B5EF4-FFF2-40B4-BE49-F238E27FC236}">
                <a16:creationId xmlns:a16="http://schemas.microsoft.com/office/drawing/2014/main" id="{8C6B7679-BF62-393E-622C-D5319AFCADC9}"/>
              </a:ext>
            </a:extLst>
          </p:cNvPr>
          <p:cNvPicPr>
            <a:picLocks noChangeAspect="1"/>
          </p:cNvPicPr>
          <p:nvPr/>
        </p:nvPicPr>
        <p:blipFill rotWithShape="1">
          <a:blip r:embed="rId3"/>
          <a:srcRect l="31951" r="28303"/>
          <a:stretch/>
        </p:blipFill>
        <p:spPr>
          <a:xfrm>
            <a:off x="20" y="-2"/>
            <a:ext cx="484584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6F34A7-4983-3181-BA20-663797ACD329}"/>
              </a:ext>
            </a:extLst>
          </p:cNvPr>
          <p:cNvSpPr>
            <a:spLocks noGrp="1"/>
          </p:cNvSpPr>
          <p:nvPr>
            <p:ph type="title"/>
          </p:nvPr>
        </p:nvSpPr>
        <p:spPr>
          <a:xfrm>
            <a:off x="6398007" y="-101522"/>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53D00D2-D2D9-ABA1-FFD3-5107C3CD694E}"/>
              </a:ext>
            </a:extLst>
          </p:cNvPr>
          <p:cNvSpPr>
            <a:spLocks noGrp="1"/>
          </p:cNvSpPr>
          <p:nvPr>
            <p:ph idx="1"/>
          </p:nvPr>
        </p:nvSpPr>
        <p:spPr>
          <a:xfrm>
            <a:off x="5109882" y="2320578"/>
            <a:ext cx="6792686" cy="4386257"/>
          </a:xfrm>
        </p:spPr>
        <p:txBody>
          <a:bodyPr>
            <a:normAutofit lnSpcReduction="10000"/>
          </a:bodyPr>
          <a:lstStyle/>
          <a:p>
            <a:pPr algn="ctr">
              <a:lnSpc>
                <a:spcPct val="100000"/>
              </a:lnSpc>
            </a:pPr>
            <a:r>
              <a:rPr lang="en-GB" sz="2600" b="1" dirty="0"/>
              <a:t>Explain your contribution to the field you are researching.</a:t>
            </a:r>
          </a:p>
          <a:p>
            <a:pPr>
              <a:lnSpc>
                <a:spcPct val="100000"/>
              </a:lnSpc>
            </a:pPr>
            <a:endParaRPr lang="en-GB" sz="1800" dirty="0"/>
          </a:p>
          <a:p>
            <a:pPr marL="685800" lvl="1" indent="-457200">
              <a:lnSpc>
                <a:spcPct val="100000"/>
              </a:lnSpc>
              <a:buFont typeface="+mj-lt"/>
              <a:buAutoNum type="alphaLcPeriod"/>
            </a:pPr>
            <a:r>
              <a:rPr lang="en-GB" sz="1800" dirty="0"/>
              <a:t>Link back to your overall research objective – How has your research solved the problem you were interested in the first place?</a:t>
            </a:r>
          </a:p>
          <a:p>
            <a:pPr marL="685800" lvl="1" indent="-457200">
              <a:lnSpc>
                <a:spcPct val="100000"/>
              </a:lnSpc>
              <a:buFont typeface="+mj-lt"/>
              <a:buAutoNum type="alphaLcPeriod"/>
            </a:pPr>
            <a:r>
              <a:rPr lang="en-GB" sz="1800" dirty="0"/>
              <a:t>Restate the gaps in the literature you identified in your literature review chapter – What did your lit review tell you that people don’t know about your area, and has your work contributed to addressing that?</a:t>
            </a:r>
          </a:p>
          <a:p>
            <a:pPr marL="685800" lvl="1" indent="-457200">
              <a:lnSpc>
                <a:spcPct val="100000"/>
              </a:lnSpc>
              <a:buFont typeface="+mj-lt"/>
              <a:buAutoNum type="alphaLcPeriod"/>
            </a:pPr>
            <a:r>
              <a:rPr lang="en-GB" sz="1800" dirty="0"/>
              <a:t>Explain how your work has addressed a key theory behind your work – Has your research confirmed a previous theory, or have you found a new perspective on your problem area/topic?</a:t>
            </a:r>
          </a:p>
        </p:txBody>
      </p:sp>
      <p:cxnSp>
        <p:nvCxnSpPr>
          <p:cNvPr id="24" name="Straight Connector 2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329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Magnifying glass and question mark">
            <a:extLst>
              <a:ext uri="{FF2B5EF4-FFF2-40B4-BE49-F238E27FC236}">
                <a16:creationId xmlns:a16="http://schemas.microsoft.com/office/drawing/2014/main" id="{8C6B7679-BF62-393E-622C-D5319AFCADC9}"/>
              </a:ext>
            </a:extLst>
          </p:cNvPr>
          <p:cNvPicPr>
            <a:picLocks noChangeAspect="1"/>
          </p:cNvPicPr>
          <p:nvPr/>
        </p:nvPicPr>
        <p:blipFill rotWithShape="1">
          <a:blip r:embed="rId3"/>
          <a:srcRect l="31951" r="28303"/>
          <a:stretch/>
        </p:blipFill>
        <p:spPr>
          <a:xfrm>
            <a:off x="20" y="-2"/>
            <a:ext cx="4845848" cy="6858002"/>
          </a:xfrm>
          <a:prstGeom prst="rect">
            <a:avLst/>
          </a:prstGeom>
        </p:spPr>
      </p:pic>
      <p:sp>
        <p:nvSpPr>
          <p:cNvPr id="2" name="Title 1">
            <a:extLst>
              <a:ext uri="{FF2B5EF4-FFF2-40B4-BE49-F238E27FC236}">
                <a16:creationId xmlns:a16="http://schemas.microsoft.com/office/drawing/2014/main" id="{046F34A7-4983-3181-BA20-663797ACD329}"/>
              </a:ext>
            </a:extLst>
          </p:cNvPr>
          <p:cNvSpPr>
            <a:spLocks noGrp="1"/>
          </p:cNvSpPr>
          <p:nvPr>
            <p:ph type="title"/>
          </p:nvPr>
        </p:nvSpPr>
        <p:spPr>
          <a:xfrm>
            <a:off x="6398007" y="-101522"/>
            <a:ext cx="4369757" cy="2129878"/>
          </a:xfrm>
        </p:spPr>
        <p:txBody>
          <a:bodyPr>
            <a:normAutofit/>
          </a:bodyPr>
          <a:lstStyle/>
          <a:p>
            <a:r>
              <a:rPr lang="en-GB" dirty="0"/>
              <a:t>What to include in a conclusion?</a:t>
            </a:r>
          </a:p>
        </p:txBody>
      </p:sp>
      <p:sp>
        <p:nvSpPr>
          <p:cNvPr id="3" name="Content Placeholder 2">
            <a:extLst>
              <a:ext uri="{FF2B5EF4-FFF2-40B4-BE49-F238E27FC236}">
                <a16:creationId xmlns:a16="http://schemas.microsoft.com/office/drawing/2014/main" id="{B53D00D2-D2D9-ABA1-FFD3-5107C3CD694E}"/>
              </a:ext>
            </a:extLst>
          </p:cNvPr>
          <p:cNvSpPr>
            <a:spLocks noGrp="1"/>
          </p:cNvSpPr>
          <p:nvPr>
            <p:ph idx="1"/>
          </p:nvPr>
        </p:nvSpPr>
        <p:spPr>
          <a:xfrm>
            <a:off x="5109882" y="3365607"/>
            <a:ext cx="6654373" cy="3341228"/>
          </a:xfrm>
        </p:spPr>
        <p:txBody>
          <a:bodyPr>
            <a:normAutofit/>
          </a:bodyPr>
          <a:lstStyle/>
          <a:p>
            <a:r>
              <a:rPr lang="en-GB" sz="4000" b="1" u="sng" dirty="0"/>
              <a:t>Finishing statement</a:t>
            </a:r>
            <a:r>
              <a:rPr lang="en-GB" dirty="0"/>
              <a:t>:</a:t>
            </a:r>
          </a:p>
          <a:p>
            <a:endParaRPr lang="en-GB" dirty="0"/>
          </a:p>
          <a:p>
            <a:r>
              <a:rPr lang="en-GB" dirty="0"/>
              <a:t>Report your key findings in context and summarise what you think is important about your research.</a:t>
            </a:r>
          </a:p>
          <a:p>
            <a:pPr algn="ctr">
              <a:lnSpc>
                <a:spcPct val="100000"/>
              </a:lnSpc>
            </a:pPr>
            <a:endParaRPr lang="en-GB" sz="1800" dirty="0"/>
          </a:p>
        </p:txBody>
      </p:sp>
    </p:spTree>
    <p:extLst>
      <p:ext uri="{BB962C8B-B14F-4D97-AF65-F5344CB8AC3E}">
        <p14:creationId xmlns:p14="http://schemas.microsoft.com/office/powerpoint/2010/main" val="3417309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658C19-5961-21FC-5324-349D22E8DAF3}"/>
              </a:ext>
            </a:extLst>
          </p:cNvPr>
          <p:cNvPicPr>
            <a:picLocks noChangeAspect="1"/>
          </p:cNvPicPr>
          <p:nvPr/>
        </p:nvPicPr>
        <p:blipFill>
          <a:blip r:embed="rId3"/>
          <a:stretch>
            <a:fillRect/>
          </a:stretch>
        </p:blipFill>
        <p:spPr>
          <a:xfrm>
            <a:off x="7578498" y="1988251"/>
            <a:ext cx="3017784" cy="2881497"/>
          </a:xfrm>
          <a:prstGeom prst="rect">
            <a:avLst/>
          </a:prstGeom>
        </p:spPr>
      </p:pic>
      <p:sp>
        <p:nvSpPr>
          <p:cNvPr id="5" name="Rectangle 4">
            <a:extLst>
              <a:ext uri="{FF2B5EF4-FFF2-40B4-BE49-F238E27FC236}">
                <a16:creationId xmlns:a16="http://schemas.microsoft.com/office/drawing/2014/main" id="{2AE05551-CCC1-D935-3514-925F21F563BF}"/>
              </a:ext>
            </a:extLst>
          </p:cNvPr>
          <p:cNvSpPr/>
          <p:nvPr/>
        </p:nvSpPr>
        <p:spPr>
          <a:xfrm>
            <a:off x="7271607" y="762017"/>
            <a:ext cx="3258136"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Checklist</a:t>
            </a:r>
          </a:p>
        </p:txBody>
      </p:sp>
      <p:pic>
        <p:nvPicPr>
          <p:cNvPr id="7" name="Picture 6">
            <a:extLst>
              <a:ext uri="{FF2B5EF4-FFF2-40B4-BE49-F238E27FC236}">
                <a16:creationId xmlns:a16="http://schemas.microsoft.com/office/drawing/2014/main" id="{ED9EF001-353E-3668-933D-C8779D71090F}"/>
              </a:ext>
            </a:extLst>
          </p:cNvPr>
          <p:cNvPicPr>
            <a:picLocks noChangeAspect="1"/>
          </p:cNvPicPr>
          <p:nvPr/>
        </p:nvPicPr>
        <p:blipFill rotWithShape="1">
          <a:blip r:embed="rId4"/>
          <a:srcRect l="29658" t="17927" r="29557" b="13053"/>
          <a:stretch/>
        </p:blipFill>
        <p:spPr>
          <a:xfrm>
            <a:off x="883664" y="184415"/>
            <a:ext cx="5901338" cy="66579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3605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44415"/>
          </a:xfrm>
          <a:prstGeom prst="rect">
            <a:avLst/>
          </a:prstGeom>
          <a:ln>
            <a:noFill/>
          </a:ln>
          <a:effectLst>
            <a:outerShdw blurRad="1905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100A49-2A39-B223-2732-C2C30A2E45D0}"/>
              </a:ext>
            </a:extLst>
          </p:cNvPr>
          <p:cNvSpPr>
            <a:spLocks noGrp="1"/>
          </p:cNvSpPr>
          <p:nvPr>
            <p:ph type="title"/>
          </p:nvPr>
        </p:nvSpPr>
        <p:spPr>
          <a:xfrm>
            <a:off x="761801" y="858982"/>
            <a:ext cx="9589765" cy="1432273"/>
          </a:xfrm>
        </p:spPr>
        <p:txBody>
          <a:bodyPr>
            <a:normAutofit/>
          </a:bodyPr>
          <a:lstStyle/>
          <a:p>
            <a:r>
              <a:rPr lang="en-GB" dirty="0"/>
              <a:t>Things to remember</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9A4DB1D-B10E-BD12-E10F-5E182F55F48D}"/>
              </a:ext>
            </a:extLst>
          </p:cNvPr>
          <p:cNvGraphicFramePr>
            <a:graphicFrameLocks noGrp="1"/>
          </p:cNvGraphicFramePr>
          <p:nvPr>
            <p:ph idx="1"/>
            <p:extLst>
              <p:ext uri="{D42A27DB-BD31-4B8C-83A1-F6EECF244321}">
                <p14:modId xmlns:p14="http://schemas.microsoft.com/office/powerpoint/2010/main" val="1068012546"/>
              </p:ext>
            </p:extLst>
          </p:nvPr>
        </p:nvGraphicFramePr>
        <p:xfrm>
          <a:off x="399575" y="2811022"/>
          <a:ext cx="10742890" cy="3912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2817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39F995EF-18CD-6767-69BD-A55E84FF5BFF}"/>
              </a:ext>
            </a:extLst>
          </p:cNvPr>
          <p:cNvPicPr>
            <a:picLocks noChangeAspect="1"/>
          </p:cNvPicPr>
          <p:nvPr/>
        </p:nvPicPr>
        <p:blipFill rotWithShape="1">
          <a:blip r:embed="rId2"/>
          <a:srcRect l="28990" r="6122" b="1"/>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9" name="Rectangle 18">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328C8-09B0-936D-6A1F-0AE302725B1C}"/>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Any Questions?</a:t>
            </a:r>
          </a:p>
        </p:txBody>
      </p:sp>
      <p:sp useBgFill="1">
        <p:nvSpPr>
          <p:cNvPr id="21" name="Rectangle 20">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1546633"/>
      </p:ext>
    </p:extLst>
  </p:cSld>
  <p:clrMapOvr>
    <a:masterClrMapping/>
  </p:clrMapOvr>
</p:sld>
</file>

<file path=ppt/theme/theme1.xml><?xml version="1.0" encoding="utf-8"?>
<a:theme xmlns:a="http://schemas.openxmlformats.org/drawingml/2006/main" name="BevelVTI">
  <a:themeElements>
    <a:clrScheme name="AnalogousFromLightSeedRightStep">
      <a:dk1>
        <a:srgbClr val="000000"/>
      </a:dk1>
      <a:lt1>
        <a:srgbClr val="FFFFFF"/>
      </a:lt1>
      <a:dk2>
        <a:srgbClr val="412B24"/>
      </a:dk2>
      <a:lt2>
        <a:srgbClr val="E2E7E8"/>
      </a:lt2>
      <a:accent1>
        <a:srgbClr val="C1988C"/>
      </a:accent1>
      <a:accent2>
        <a:srgbClr val="B6A17C"/>
      </a:accent2>
      <a:accent3>
        <a:srgbClr val="A4A67E"/>
      </a:accent3>
      <a:accent4>
        <a:srgbClr val="90A974"/>
      </a:accent4>
      <a:accent5>
        <a:srgbClr val="86AB81"/>
      </a:accent5>
      <a:accent6>
        <a:srgbClr val="77AF88"/>
      </a:accent6>
      <a:hlink>
        <a:srgbClr val="5C8A98"/>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677</Words>
  <Application>Microsoft Office PowerPoint</Application>
  <PresentationFormat>Widescreen</PresentationFormat>
  <Paragraphs>47</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Bierstadt</vt:lpstr>
      <vt:lpstr>Calibri</vt:lpstr>
      <vt:lpstr>BevelVTI</vt:lpstr>
      <vt:lpstr>Independent Project</vt:lpstr>
      <vt:lpstr>What is a conclusion?</vt:lpstr>
      <vt:lpstr>What to include in a conclusion?</vt:lpstr>
      <vt:lpstr>What to include in a conclusion?</vt:lpstr>
      <vt:lpstr>What to include in a conclusion?</vt:lpstr>
      <vt:lpstr>What to include in a conclusion?</vt:lpstr>
      <vt:lpstr>What to include in a conclusion?</vt:lpstr>
      <vt:lpstr>PowerPoint Presentation</vt:lpstr>
      <vt:lpstr>Things to remember</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dc:title>
  <dc:creator>Luke Roach</dc:creator>
  <cp:lastModifiedBy>Laura Knight</cp:lastModifiedBy>
  <cp:revision>2</cp:revision>
  <dcterms:created xsi:type="dcterms:W3CDTF">2023-03-06T14:05:41Z</dcterms:created>
  <dcterms:modified xsi:type="dcterms:W3CDTF">2024-04-28T20:12:30Z</dcterms:modified>
</cp:coreProperties>
</file>