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56" r:id="rId5"/>
    <p:sldId id="268" r:id="rId6"/>
    <p:sldId id="257" r:id="rId7"/>
    <p:sldId id="258" r:id="rId8"/>
    <p:sldId id="259" r:id="rId9"/>
    <p:sldId id="260" r:id="rId10"/>
    <p:sldId id="261" r:id="rId11"/>
    <p:sldId id="262" r:id="rId12"/>
    <p:sldId id="263" r:id="rId13"/>
    <p:sldId id="264" r:id="rId14"/>
    <p:sldId id="265" r:id="rId15"/>
    <p:sldId id="266" r:id="rId16"/>
    <p:sldId id="272" r:id="rId17"/>
    <p:sldId id="267" r:id="rId18"/>
    <p:sldId id="273" r:id="rId19"/>
    <p:sldId id="269" r:id="rId20"/>
    <p:sldId id="270"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33C95B-78A3-4DD5-8E95-58F527D5F75B}" v="5" dt="2025-11-30T19:44:51.5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64253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04287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09344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9874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8036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1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14470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50093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20054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59987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006243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01584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6610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39776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75971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66182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11/30/2025</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0909178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1177/18344909241289222"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513" y="546463"/>
            <a:ext cx="6434800" cy="5494900"/>
          </a:xfrm>
        </p:spPr>
        <p:txBody>
          <a:bodyPr>
            <a:normAutofit/>
          </a:bodyPr>
          <a:lstStyle/>
          <a:p>
            <a:endParaRPr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22513" y="2046514"/>
            <a:ext cx="6434800" cy="3994849"/>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Module Tittle: Community Care and Management of Longer – term Conditions</a:t>
            </a:r>
          </a:p>
          <a:p>
            <a:pPr>
              <a:lnSpc>
                <a:spcPct val="150000"/>
              </a:lnSpc>
            </a:pPr>
            <a:r>
              <a:rPr lang="en-GB" sz="1100" dirty="0">
                <a:latin typeface="Arial" panose="020B0604020202020204" pitchFamily="34" charset="0"/>
                <a:cs typeface="Arial" panose="020B0604020202020204" pitchFamily="34" charset="0"/>
              </a:rPr>
              <a:t>Topic Tittle: Stress as a Long – Term Condition</a:t>
            </a:r>
          </a:p>
          <a:p>
            <a:pPr>
              <a:lnSpc>
                <a:spcPct val="150000"/>
              </a:lnSpc>
            </a:pPr>
            <a:r>
              <a:rPr lang="en-GB" sz="1100" dirty="0">
                <a:latin typeface="Arial" panose="020B0604020202020204" pitchFamily="34" charset="0"/>
                <a:cs typeface="Arial" panose="020B0604020202020204" pitchFamily="34" charset="0"/>
              </a:rPr>
              <a:t>Module Code: LCHS7003_LON</a:t>
            </a:r>
          </a:p>
          <a:p>
            <a:pPr>
              <a:lnSpc>
                <a:spcPct val="150000"/>
              </a:lnSpc>
            </a:pPr>
            <a:r>
              <a:rPr lang="en-GB" sz="1100" dirty="0">
                <a:latin typeface="Arial" panose="020B0604020202020204" pitchFamily="34" charset="0"/>
                <a:cs typeface="Arial" panose="020B0604020202020204" pitchFamily="34" charset="0"/>
              </a:rPr>
              <a:t>Student Name: </a:t>
            </a:r>
            <a:r>
              <a:rPr lang="en-GB" sz="1100" dirty="0" err="1">
                <a:latin typeface="Arial" panose="020B0604020202020204" pitchFamily="34" charset="0"/>
                <a:cs typeface="Arial" panose="020B0604020202020204" pitchFamily="34" charset="0"/>
              </a:rPr>
              <a:t>Ohikhuare</a:t>
            </a:r>
            <a:r>
              <a:rPr lang="en-GB" sz="1100" dirty="0">
                <a:latin typeface="Arial" panose="020B0604020202020204" pitchFamily="34" charset="0"/>
                <a:cs typeface="Arial" panose="020B0604020202020204" pitchFamily="34" charset="0"/>
              </a:rPr>
              <a:t> Irogho</a:t>
            </a:r>
          </a:p>
          <a:p>
            <a:pPr>
              <a:lnSpc>
                <a:spcPct val="150000"/>
              </a:lnSpc>
            </a:pPr>
            <a:r>
              <a:rPr lang="en-GB" sz="1100" dirty="0">
                <a:latin typeface="Arial" panose="020B0604020202020204" pitchFamily="34" charset="0"/>
                <a:cs typeface="Arial" panose="020B0604020202020204" pitchFamily="34" charset="0"/>
              </a:rPr>
              <a:t>Student ID: 2128365</a:t>
            </a:r>
          </a:p>
          <a:p>
            <a:pPr>
              <a:lnSpc>
                <a:spcPct val="150000"/>
              </a:lnSpc>
            </a:pPr>
            <a:r>
              <a:rPr lang="en-GB" sz="1100" dirty="0">
                <a:latin typeface="Arial" panose="020B0604020202020204" pitchFamily="34" charset="0"/>
                <a:cs typeface="Arial" panose="020B0604020202020204" pitchFamily="34" charset="0"/>
              </a:rPr>
              <a:t>Lecturer Name:</a:t>
            </a:r>
            <a:endParaRPr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416ACC2-BFFF-5131-41F9-989E14945AE2}"/>
              </a:ext>
            </a:extLst>
          </p:cNvPr>
          <p:cNvPicPr/>
          <p:nvPr/>
        </p:nvPicPr>
        <p:blipFill>
          <a:blip r:embed="rId2"/>
          <a:stretch>
            <a:fillRect/>
          </a:stretch>
        </p:blipFill>
        <p:spPr>
          <a:xfrm>
            <a:off x="609599" y="546463"/>
            <a:ext cx="2286001" cy="137443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4AEDF-F86F-9200-A194-A58493B2FE74}"/>
              </a:ext>
            </a:extLst>
          </p:cNvPr>
          <p:cNvSpPr>
            <a:spLocks noGrp="1"/>
          </p:cNvSpPr>
          <p:nvPr>
            <p:ph type="title"/>
          </p:nvPr>
        </p:nvSpPr>
        <p:spPr>
          <a:xfrm>
            <a:off x="609599" y="1"/>
            <a:ext cx="6662058" cy="7870370"/>
          </a:xfrm>
        </p:spPr>
        <p:txBody>
          <a:bodyPr>
            <a:normAutofit/>
          </a:bodyPr>
          <a:lstStyle/>
          <a:p>
            <a:pPr>
              <a:lnSpc>
                <a:spcPct val="150000"/>
              </a:lnSpc>
            </a:pPr>
            <a:r>
              <a:rPr lang="en-GB" sz="1200" dirty="0">
                <a:latin typeface="Arial" panose="020B0604020202020204" pitchFamily="34" charset="0"/>
                <a:cs typeface="Arial" panose="020B0604020202020204" pitchFamily="34" charset="0"/>
              </a:rPr>
              <a:t>Stress as a Long-Term Condition</a:t>
            </a:r>
            <a:br>
              <a:rPr lang="en-GB" dirty="0"/>
            </a:br>
            <a:br>
              <a:rPr lang="en-GB" dirty="0"/>
            </a:br>
            <a:r>
              <a:rPr lang="en-GB" sz="1100" dirty="0">
                <a:solidFill>
                  <a:schemeClr val="tx1"/>
                </a:solidFill>
                <a:latin typeface="Arial" panose="020B0604020202020204" pitchFamily="34" charset="0"/>
                <a:cs typeface="Arial" panose="020B0604020202020204" pitchFamily="34" charset="0"/>
              </a:rPr>
              <a:t>Audience: UK Mental Health Nurses</a:t>
            </a:r>
            <a:br>
              <a:rPr lang="en-GB" sz="1800" dirty="0">
                <a:solidFill>
                  <a:schemeClr val="tx1"/>
                </a:solidFill>
                <a:latin typeface="Arial" panose="020B0604020202020204" pitchFamily="34" charset="0"/>
                <a:cs typeface="Arial" panose="020B0604020202020204" pitchFamily="34" charset="0"/>
              </a:rPr>
            </a:br>
            <a:br>
              <a:rPr lang="en-GB" sz="1800" dirty="0">
                <a:solidFill>
                  <a:schemeClr val="tx1"/>
                </a:solidFill>
                <a:latin typeface="Arial" panose="020B0604020202020204" pitchFamily="34" charset="0"/>
                <a:cs typeface="Arial" panose="020B0604020202020204" pitchFamily="34" charset="0"/>
              </a:rPr>
            </a:br>
            <a:r>
              <a:rPr lang="en-GB" sz="1100" dirty="0">
                <a:solidFill>
                  <a:schemeClr val="tx1"/>
                </a:solidFill>
                <a:latin typeface="Arial" panose="020B0604020202020204" pitchFamily="34" charset="0"/>
                <a:cs typeface="Arial" panose="020B0604020202020204" pitchFamily="34" charset="0"/>
              </a:rPr>
              <a:t>Definition: Chronic stress is a prolonged maladaptive response to ongoing psychological or physiological pressures (</a:t>
            </a:r>
            <a:r>
              <a:rPr lang="en-GB" sz="1100" dirty="0" err="1">
                <a:solidFill>
                  <a:schemeClr val="tx1"/>
                </a:solidFill>
                <a:latin typeface="Arial" panose="020B0604020202020204" pitchFamily="34" charset="0"/>
                <a:cs typeface="Arial" panose="020B0604020202020204" pitchFamily="34" charset="0"/>
              </a:rPr>
              <a:t>Shchaslyvyi</a:t>
            </a:r>
            <a:r>
              <a:rPr lang="en-GB" sz="1100" dirty="0">
                <a:solidFill>
                  <a:schemeClr val="tx1"/>
                </a:solidFill>
                <a:latin typeface="Arial" panose="020B0604020202020204" pitchFamily="34" charset="0"/>
                <a:cs typeface="Arial" panose="020B0604020202020204" pitchFamily="34" charset="0"/>
              </a:rPr>
              <a:t> et al., 2024).</a:t>
            </a:r>
            <a:br>
              <a:rPr lang="en-GB" sz="1100" dirty="0">
                <a:solidFill>
                  <a:schemeClr val="tx1"/>
                </a:solidFill>
                <a:latin typeface="Arial" panose="020B0604020202020204" pitchFamily="34" charset="0"/>
                <a:cs typeface="Arial" panose="020B0604020202020204" pitchFamily="34" charset="0"/>
              </a:rPr>
            </a:br>
            <a:r>
              <a:rPr lang="en-GB" sz="1100" dirty="0">
                <a:solidFill>
                  <a:schemeClr val="tx1"/>
                </a:solidFill>
                <a:latin typeface="Arial" panose="020B0604020202020204" pitchFamily="34" charset="0"/>
                <a:cs typeface="Arial" panose="020B0604020202020204" pitchFamily="34" charset="0"/>
              </a:rPr>
              <a:t>Symptoms: Fatigue, irritability, sleep disturbance, somatic pain, cognitive impairment (Ghasemi et al., 2024).</a:t>
            </a:r>
            <a:br>
              <a:rPr lang="en-GB" sz="1100" dirty="0">
                <a:solidFill>
                  <a:schemeClr val="tx1"/>
                </a:solidFill>
                <a:latin typeface="Arial" panose="020B0604020202020204" pitchFamily="34" charset="0"/>
                <a:cs typeface="Arial" panose="020B0604020202020204" pitchFamily="34" charset="0"/>
              </a:rPr>
            </a:br>
            <a:r>
              <a:rPr lang="en-GB" sz="1100" dirty="0">
                <a:solidFill>
                  <a:schemeClr val="tx1"/>
                </a:solidFill>
                <a:latin typeface="Arial" panose="020B0604020202020204" pitchFamily="34" charset="0"/>
                <a:cs typeface="Arial" panose="020B0604020202020204" pitchFamily="34" charset="0"/>
              </a:rPr>
              <a:t>Aetiology: HPA-axis dysregulation, socioeconomic adversity, trauma, workload pressures (McEwen, 1998; Lazarus and Folkman, 1984).</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8894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1200" dirty="0">
                <a:latin typeface="Arial" panose="020B0604020202020204" pitchFamily="34" charset="0"/>
                <a:cs typeface="Arial" panose="020B0604020202020204" pitchFamily="34" charset="0"/>
              </a:rPr>
              <a:t>Prevalence</a:t>
            </a:r>
          </a:p>
        </p:txBody>
      </p:sp>
      <p:sp>
        <p:nvSpPr>
          <p:cNvPr id="3" name="Content Placeholder 2"/>
          <p:cNvSpPr>
            <a:spLocks noGrp="1"/>
          </p:cNvSpPr>
          <p:nvPr>
            <p:ph idx="1"/>
          </p:nvPr>
        </p:nvSpPr>
        <p:spPr>
          <a:xfrm>
            <a:off x="609599" y="1594059"/>
            <a:ext cx="6347714" cy="3880773"/>
          </a:xfrm>
        </p:spPr>
        <p:txBody>
          <a:bodyPr>
            <a:normAutofit/>
          </a:bodyPr>
          <a:lstStyle/>
          <a:p>
            <a:pPr>
              <a:lnSpc>
                <a:spcPct val="150000"/>
              </a:lnSpc>
            </a:pPr>
            <a:r>
              <a:rPr sz="1100" dirty="0">
                <a:latin typeface="Arial" panose="020B0604020202020204" pitchFamily="34" charset="0"/>
                <a:cs typeface="Arial" panose="020B0604020202020204" pitchFamily="34" charset="0"/>
              </a:rPr>
              <a:t>UK: Stress accounts for &gt;50% of work-related illness (HSE, 2023).</a:t>
            </a:r>
          </a:p>
          <a:p>
            <a:pPr>
              <a:lnSpc>
                <a:spcPct val="150000"/>
              </a:lnSpc>
            </a:pPr>
            <a:r>
              <a:rPr sz="1100" dirty="0">
                <a:latin typeface="Arial" panose="020B0604020202020204" pitchFamily="34" charset="0"/>
                <a:cs typeface="Arial" panose="020B0604020202020204" pitchFamily="34" charset="0"/>
              </a:rPr>
              <a:t>Global: WHO identifies stress as a major contributor to the global burden of disease</a:t>
            </a:r>
            <a:r>
              <a:rPr lang="en-GB" sz="1100" dirty="0">
                <a:latin typeface="Arial" panose="020B0604020202020204" pitchFamily="34" charset="0"/>
                <a:cs typeface="Arial" panose="020B0604020202020204" pitchFamily="34" charset="0"/>
              </a:rPr>
              <a:t> at 74% in the UK and 79%  globally (WHO, 2024).</a:t>
            </a:r>
            <a:endParaRPr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Age: </a:t>
            </a:r>
            <a:r>
              <a:rPr sz="1100" dirty="0">
                <a:latin typeface="Arial" panose="020B0604020202020204" pitchFamily="34" charset="0"/>
                <a:cs typeface="Arial" panose="020B0604020202020204" pitchFamily="34" charset="0"/>
              </a:rPr>
              <a:t>Evidence shows rising prevalence in young adults (Pierce et al., 2021).</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Gender: Studies show that women have the highest number of stress cases than men.</a:t>
            </a:r>
            <a:endParaRPr sz="11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999" y="533400"/>
            <a:ext cx="6347713" cy="672548"/>
          </a:xfrm>
        </p:spPr>
        <p:txBody>
          <a:bodyPr>
            <a:normAutofit/>
          </a:bodyPr>
          <a:lstStyle/>
          <a:p>
            <a:r>
              <a:rPr sz="1200" dirty="0">
                <a:latin typeface="Arial" panose="020B0604020202020204" pitchFamily="34" charset="0"/>
                <a:cs typeface="Arial" panose="020B0604020202020204" pitchFamily="34" charset="0"/>
              </a:rPr>
              <a:t>Economic and Social Burden</a:t>
            </a:r>
          </a:p>
        </p:txBody>
      </p:sp>
      <p:sp>
        <p:nvSpPr>
          <p:cNvPr id="3" name="Content Placeholder 2"/>
          <p:cNvSpPr>
            <a:spLocks noGrp="1"/>
          </p:cNvSpPr>
          <p:nvPr>
            <p:ph idx="1"/>
          </p:nvPr>
        </p:nvSpPr>
        <p:spPr>
          <a:xfrm>
            <a:off x="609599" y="1683511"/>
            <a:ext cx="6347714" cy="3880773"/>
          </a:xfrm>
        </p:spPr>
        <p:txBody>
          <a:bodyPr>
            <a:normAutofit/>
          </a:bodyPr>
          <a:lstStyle/>
          <a:p>
            <a:pPr>
              <a:lnSpc>
                <a:spcPct val="150000"/>
              </a:lnSpc>
            </a:pPr>
            <a:r>
              <a:rPr sz="1100" dirty="0">
                <a:latin typeface="Arial" panose="020B0604020202020204" pitchFamily="34" charset="0"/>
                <a:cs typeface="Arial" panose="020B0604020202020204" pitchFamily="34" charset="0"/>
              </a:rPr>
              <a:t>£28 billion annual loss due to stress-related sickness absence (HSE, 2023)</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Lost tax revenue</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High </a:t>
            </a:r>
            <a:r>
              <a:rPr sz="1100" dirty="0" err="1">
                <a:latin typeface="Arial" panose="020B0604020202020204" pitchFamily="34" charset="0"/>
                <a:cs typeface="Arial" panose="020B0604020202020204" pitchFamily="34" charset="0"/>
              </a:rPr>
              <a:t>utilisation</a:t>
            </a:r>
            <a:r>
              <a:rPr sz="1100" dirty="0">
                <a:latin typeface="Arial" panose="020B0604020202020204" pitchFamily="34" charset="0"/>
                <a:cs typeface="Arial" panose="020B0604020202020204" pitchFamily="34" charset="0"/>
              </a:rPr>
              <a:t> of primary/mental health services</a:t>
            </a:r>
          </a:p>
          <a:p>
            <a:pPr>
              <a:lnSpc>
                <a:spcPct val="150000"/>
              </a:lnSpc>
            </a:pPr>
            <a:r>
              <a:rPr sz="1100" dirty="0">
                <a:latin typeface="Arial" panose="020B0604020202020204" pitchFamily="34" charset="0"/>
                <a:cs typeface="Arial" panose="020B0604020202020204" pitchFamily="34" charset="0"/>
              </a:rPr>
              <a:t>Impact on family, productivity and quality of life (OECD, 2018)</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Reduced social and community participation</a:t>
            </a:r>
          </a:p>
          <a:p>
            <a:pPr>
              <a:lnSpc>
                <a:spcPct val="150000"/>
              </a:lnSpc>
            </a:pPr>
            <a:r>
              <a:rPr lang="en-GB" sz="1100" dirty="0">
                <a:latin typeface="Arial" panose="020B0604020202020204" pitchFamily="34" charset="0"/>
                <a:cs typeface="Arial" panose="020B0604020202020204" pitchFamily="34" charset="0"/>
              </a:rPr>
              <a:t>Individual suffering</a:t>
            </a:r>
            <a:endParaRPr sz="11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342" y="326572"/>
            <a:ext cx="6347713" cy="1320800"/>
          </a:xfrm>
        </p:spPr>
        <p:txBody>
          <a:bodyPr>
            <a:normAutofit/>
          </a:bodyPr>
          <a:lstStyle/>
          <a:p>
            <a:r>
              <a:rPr sz="1200" dirty="0">
                <a:latin typeface="Arial" panose="020B0604020202020204" pitchFamily="34" charset="0"/>
                <a:cs typeface="Arial" panose="020B0604020202020204" pitchFamily="34" charset="0"/>
              </a:rPr>
              <a:t>Diagnosis </a:t>
            </a:r>
            <a:r>
              <a:rPr lang="en-GB" sz="1200" dirty="0">
                <a:latin typeface="Arial" panose="020B0604020202020204" pitchFamily="34" charset="0"/>
                <a:cs typeface="Arial" panose="020B0604020202020204" pitchFamily="34" charset="0"/>
              </a:rPr>
              <a:t>and</a:t>
            </a:r>
            <a:r>
              <a:rPr sz="1200" dirty="0">
                <a:latin typeface="Arial" panose="020B0604020202020204" pitchFamily="34" charset="0"/>
                <a:cs typeface="Arial" panose="020B0604020202020204" pitchFamily="34" charset="0"/>
              </a:rPr>
              <a:t> Initial Assessment</a:t>
            </a:r>
          </a:p>
        </p:txBody>
      </p:sp>
      <p:sp>
        <p:nvSpPr>
          <p:cNvPr id="3" name="Content Placeholder 2"/>
          <p:cNvSpPr>
            <a:spLocks noGrp="1"/>
          </p:cNvSpPr>
          <p:nvPr>
            <p:ph idx="1"/>
          </p:nvPr>
        </p:nvSpPr>
        <p:spPr>
          <a:xfrm>
            <a:off x="609599" y="2160590"/>
            <a:ext cx="6347714" cy="3880773"/>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General practitioner (</a:t>
            </a:r>
            <a:r>
              <a:rPr sz="1100" dirty="0">
                <a:latin typeface="Arial" panose="020B0604020202020204" pitchFamily="34" charset="0"/>
                <a:cs typeface="Arial" panose="020B0604020202020204" pitchFamily="34" charset="0"/>
              </a:rPr>
              <a:t>GP</a:t>
            </a:r>
            <a:r>
              <a:rPr lang="en-GB" sz="1100" dirty="0">
                <a:latin typeface="Arial" panose="020B0604020202020204" pitchFamily="34" charset="0"/>
                <a:cs typeface="Arial" panose="020B0604020202020204" pitchFamily="34" charset="0"/>
              </a:rPr>
              <a:t>) </a:t>
            </a:r>
            <a:r>
              <a:rPr sz="1100" dirty="0">
                <a:latin typeface="Arial" panose="020B0604020202020204" pitchFamily="34" charset="0"/>
                <a:cs typeface="Arial" panose="020B0604020202020204" pitchFamily="34" charset="0"/>
              </a:rPr>
              <a:t>assessment, mental health screening tools</a:t>
            </a:r>
          </a:p>
          <a:p>
            <a:pPr>
              <a:lnSpc>
                <a:spcPct val="150000"/>
              </a:lnSpc>
            </a:pPr>
            <a:r>
              <a:rPr sz="1100" dirty="0">
                <a:latin typeface="Arial" panose="020B0604020202020204" pitchFamily="34" charset="0"/>
                <a:cs typeface="Arial" panose="020B0604020202020204" pitchFamily="34" charset="0"/>
              </a:rPr>
              <a:t>Perceived Stress Scale (Cohen, 1983), HADS</a:t>
            </a:r>
          </a:p>
          <a:p>
            <a:pPr>
              <a:lnSpc>
                <a:spcPct val="150000"/>
              </a:lnSpc>
            </a:pPr>
            <a:r>
              <a:rPr sz="1100" dirty="0">
                <a:latin typeface="Arial" panose="020B0604020202020204" pitchFamily="34" charset="0"/>
                <a:cs typeface="Arial" panose="020B0604020202020204" pitchFamily="34" charset="0"/>
              </a:rPr>
              <a:t>Screening for comorbid depression/anxiety (NICE, 2020)</a:t>
            </a:r>
          </a:p>
          <a:p>
            <a:pPr>
              <a:lnSpc>
                <a:spcPct val="150000"/>
              </a:lnSpc>
            </a:pPr>
            <a:r>
              <a:rPr sz="1100" dirty="0">
                <a:latin typeface="Arial" panose="020B0604020202020204" pitchFamily="34" charset="0"/>
                <a:cs typeface="Arial" panose="020B0604020202020204" pitchFamily="34" charset="0"/>
              </a:rPr>
              <a:t>Assessment of psychosocial stressors (IAPT guidelines)</a:t>
            </a:r>
            <a:r>
              <a:rPr lang="en-GB" sz="1100" dirty="0">
                <a:latin typeface="Arial" panose="020B0604020202020204" pitchFamily="34" charset="0"/>
                <a:cs typeface="Arial" panose="020B0604020202020204" pitchFamily="34" charset="0"/>
              </a:rPr>
              <a:t> deals with person – centred care, collaborative and evidence based  to understand the problems faced by the individual due to  their social and personal life.</a:t>
            </a:r>
            <a:endParaRPr sz="11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599"/>
            <a:ext cx="6347713" cy="7217229"/>
          </a:xfrm>
        </p:spPr>
        <p:txBody>
          <a:bodyPr>
            <a:normAutofit/>
          </a:bodyPr>
          <a:lstStyle/>
          <a:p>
            <a:r>
              <a:rPr sz="1200" dirty="0">
                <a:latin typeface="Arial" panose="020B0604020202020204" pitchFamily="34" charset="0"/>
                <a:cs typeface="Arial" panose="020B0604020202020204" pitchFamily="34" charset="0"/>
              </a:rPr>
              <a:t>Management – UK Guidance</a:t>
            </a:r>
          </a:p>
        </p:txBody>
      </p:sp>
      <p:sp>
        <p:nvSpPr>
          <p:cNvPr id="3" name="Content Placeholder 2"/>
          <p:cNvSpPr>
            <a:spLocks noGrp="1"/>
          </p:cNvSpPr>
          <p:nvPr>
            <p:ph idx="1"/>
          </p:nvPr>
        </p:nvSpPr>
        <p:spPr/>
        <p:txBody>
          <a:bodyPr>
            <a:normAutofit/>
          </a:bodyPr>
          <a:lstStyle/>
          <a:p>
            <a:r>
              <a:rPr sz="1100" dirty="0">
                <a:latin typeface="Arial" panose="020B0604020202020204" pitchFamily="34" charset="0"/>
                <a:cs typeface="Arial" panose="020B0604020202020204" pitchFamily="34" charset="0"/>
              </a:rPr>
              <a:t>NICE NG136 </a:t>
            </a:r>
            <a:r>
              <a:rPr lang="en-GB" sz="1100" dirty="0">
                <a:latin typeface="Arial" panose="020B0604020202020204" pitchFamily="34" charset="0"/>
                <a:cs typeface="Arial" panose="020B0604020202020204" pitchFamily="34" charset="0"/>
              </a:rPr>
              <a:t>and</a:t>
            </a:r>
            <a:r>
              <a:rPr sz="1100" dirty="0">
                <a:latin typeface="Arial" panose="020B0604020202020204" pitchFamily="34" charset="0"/>
                <a:cs typeface="Arial" panose="020B0604020202020204" pitchFamily="34" charset="0"/>
              </a:rPr>
              <a:t> mental wellbeing at work guidance:</a:t>
            </a:r>
          </a:p>
          <a:p>
            <a:pPr lvl="1"/>
            <a:r>
              <a:rPr sz="1100" dirty="0">
                <a:latin typeface="Arial" panose="020B0604020202020204" pitchFamily="34" charset="0"/>
                <a:cs typeface="Arial" panose="020B0604020202020204" pitchFamily="34" charset="0"/>
              </a:rPr>
              <a:t>Psychological interventions first line</a:t>
            </a:r>
            <a:r>
              <a:rPr lang="en-GB" sz="1100" dirty="0">
                <a:latin typeface="Arial" panose="020B0604020202020204" pitchFamily="34" charset="0"/>
                <a:cs typeface="Arial" panose="020B0604020202020204" pitchFamily="34" charset="0"/>
              </a:rPr>
              <a:t>, Cognitive Behavioural Therapy (CBT), Mindfulness, Meditation and Yoga, and Applied Relaxation</a:t>
            </a:r>
            <a:endParaRPr sz="1100" dirty="0">
              <a:latin typeface="Arial" panose="020B0604020202020204" pitchFamily="34" charset="0"/>
              <a:cs typeface="Arial" panose="020B0604020202020204" pitchFamily="34" charset="0"/>
            </a:endParaRPr>
          </a:p>
          <a:p>
            <a:pPr lvl="1"/>
            <a:r>
              <a:rPr sz="1100" dirty="0">
                <a:latin typeface="Arial" panose="020B0604020202020204" pitchFamily="34" charset="0"/>
                <a:cs typeface="Arial" panose="020B0604020202020204" pitchFamily="34" charset="0"/>
              </a:rPr>
              <a:t>Biopsychosocial management approach</a:t>
            </a:r>
            <a:r>
              <a:rPr lang="en-GB" sz="1100" dirty="0">
                <a:latin typeface="Arial" panose="020B0604020202020204" pitchFamily="34" charset="0"/>
                <a:cs typeface="Arial" panose="020B0604020202020204" pitchFamily="34" charset="0"/>
              </a:rPr>
              <a:t> , this involved looking into the biological, psychological, and social factors to create a holistic approach to stress</a:t>
            </a:r>
            <a:r>
              <a:rPr sz="1100" dirty="0">
                <a:latin typeface="Arial" panose="020B0604020202020204" pitchFamily="34" charset="0"/>
                <a:cs typeface="Arial" panose="020B0604020202020204" pitchFamily="34" charset="0"/>
              </a:rPr>
              <a:t> (Engel, 1977</a:t>
            </a:r>
            <a:r>
              <a:rPr lang="en-GB" sz="1100" dirty="0">
                <a:latin typeface="Arial" panose="020B0604020202020204" pitchFamily="34" charset="0"/>
                <a:cs typeface="Arial" panose="020B0604020202020204" pitchFamily="34" charset="0"/>
              </a:rPr>
              <a:t>, and Bolton, 2023</a:t>
            </a:r>
            <a:r>
              <a:rPr sz="1100" dirty="0">
                <a:latin typeface="Arial" panose="020B0604020202020204" pitchFamily="34" charset="0"/>
                <a:cs typeface="Arial" panose="020B0604020202020204" pitchFamily="34" charset="0"/>
              </a:rPr>
              <a:t>)</a:t>
            </a:r>
          </a:p>
          <a:p>
            <a:pPr lvl="1"/>
            <a:r>
              <a:rPr sz="1100" dirty="0">
                <a:latin typeface="Arial" panose="020B0604020202020204" pitchFamily="34" charset="0"/>
                <a:cs typeface="Arial" panose="020B0604020202020204" pitchFamily="34" charset="0"/>
              </a:rPr>
              <a:t>Stepped care pathways</a:t>
            </a:r>
            <a:r>
              <a:rPr lang="en-GB" sz="1100" dirty="0">
                <a:latin typeface="Arial" panose="020B0604020202020204" pitchFamily="34" charset="0"/>
                <a:cs typeface="Arial" panose="020B0604020202020204" pitchFamily="34" charset="0"/>
              </a:rPr>
              <a:t> is an evidence – based framework for managing chronic health conditions, such</a:t>
            </a:r>
            <a:r>
              <a:rPr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as stress, anxiety and depression by providing the least intensive, but most effective interventions </a:t>
            </a:r>
            <a:r>
              <a:rPr sz="1100" dirty="0">
                <a:latin typeface="Arial" panose="020B0604020202020204" pitchFamily="34" charset="0"/>
                <a:cs typeface="Arial" panose="020B0604020202020204" pitchFamily="34" charset="0"/>
              </a:rPr>
              <a:t>(IAPT)</a:t>
            </a:r>
            <a:endParaRPr lang="en-GB" sz="1100" dirty="0">
              <a:latin typeface="Arial" panose="020B0604020202020204" pitchFamily="34" charset="0"/>
              <a:cs typeface="Arial" panose="020B0604020202020204" pitchFamily="34" charset="0"/>
            </a:endParaRPr>
          </a:p>
          <a:p>
            <a:pPr lvl="1"/>
            <a:endParaRPr sz="18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1200" dirty="0">
                <a:latin typeface="Arial" panose="020B0604020202020204" pitchFamily="34" charset="0"/>
                <a:cs typeface="Arial" panose="020B0604020202020204" pitchFamily="34" charset="0"/>
              </a:rPr>
              <a:t>Models </a:t>
            </a:r>
            <a:r>
              <a:rPr lang="en-GB" sz="1200" dirty="0">
                <a:latin typeface="Arial" panose="020B0604020202020204" pitchFamily="34" charset="0"/>
                <a:cs typeface="Arial" panose="020B0604020202020204" pitchFamily="34" charset="0"/>
              </a:rPr>
              <a:t>and</a:t>
            </a:r>
            <a:r>
              <a:rPr sz="1200" dirty="0">
                <a:latin typeface="Arial" panose="020B0604020202020204" pitchFamily="34" charset="0"/>
                <a:cs typeface="Arial" panose="020B0604020202020204" pitchFamily="34" charset="0"/>
              </a:rPr>
              <a:t> Frameworks</a:t>
            </a:r>
          </a:p>
        </p:txBody>
      </p:sp>
      <p:sp>
        <p:nvSpPr>
          <p:cNvPr id="3" name="Content Placeholder 2"/>
          <p:cNvSpPr>
            <a:spLocks noGrp="1"/>
          </p:cNvSpPr>
          <p:nvPr>
            <p:ph idx="1"/>
          </p:nvPr>
        </p:nvSpPr>
        <p:spPr/>
        <p:txBody>
          <a:bodyPr>
            <a:normAutofit/>
          </a:bodyPr>
          <a:lstStyle/>
          <a:p>
            <a:pPr>
              <a:lnSpc>
                <a:spcPct val="150000"/>
              </a:lnSpc>
            </a:pPr>
            <a:r>
              <a:rPr sz="1100" dirty="0">
                <a:latin typeface="Arial" panose="020B0604020202020204" pitchFamily="34" charset="0"/>
                <a:cs typeface="Arial" panose="020B0604020202020204" pitchFamily="34" charset="0"/>
              </a:rPr>
              <a:t>Transactional Stress Theory (Lazarus </a:t>
            </a:r>
            <a:r>
              <a:rPr lang="en-GB" sz="1100" dirty="0">
                <a:latin typeface="Arial" panose="020B0604020202020204" pitchFamily="34" charset="0"/>
                <a:cs typeface="Arial" panose="020B0604020202020204" pitchFamily="34" charset="0"/>
              </a:rPr>
              <a:t>and</a:t>
            </a:r>
            <a:r>
              <a:rPr sz="1100" dirty="0">
                <a:latin typeface="Arial" panose="020B0604020202020204" pitchFamily="34" charset="0"/>
                <a:cs typeface="Arial" panose="020B0604020202020204" pitchFamily="34" charset="0"/>
              </a:rPr>
              <a:t> Folkman, 1984)</a:t>
            </a:r>
          </a:p>
          <a:p>
            <a:pPr>
              <a:lnSpc>
                <a:spcPct val="150000"/>
              </a:lnSpc>
            </a:pPr>
            <a:r>
              <a:rPr sz="1100" dirty="0">
                <a:latin typeface="Arial" panose="020B0604020202020204" pitchFamily="34" charset="0"/>
                <a:cs typeface="Arial" panose="020B0604020202020204" pitchFamily="34" charset="0"/>
              </a:rPr>
              <a:t>Allostatic Load Theory (McEwen, 1998</a:t>
            </a:r>
            <a:r>
              <a:rPr lang="en-GB" sz="1100" dirty="0">
                <a:latin typeface="Arial" panose="020B0604020202020204" pitchFamily="34" charset="0"/>
                <a:cs typeface="Arial" panose="020B0604020202020204" pitchFamily="34" charset="0"/>
              </a:rPr>
              <a:t> and Volarić, N</a:t>
            </a:r>
            <a:r>
              <a:rPr lang="en-GB" sz="1100" i="1" dirty="0">
                <a:latin typeface="Arial" panose="020B0604020202020204" pitchFamily="34" charset="0"/>
                <a:cs typeface="Arial" panose="020B0604020202020204" pitchFamily="34" charset="0"/>
              </a:rPr>
              <a:t>., et al)</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Biopsychosocial model (Engel, 1977)</a:t>
            </a:r>
          </a:p>
          <a:p>
            <a:pPr>
              <a:lnSpc>
                <a:spcPct val="150000"/>
              </a:lnSpc>
            </a:pPr>
            <a:r>
              <a:rPr sz="1100" dirty="0">
                <a:latin typeface="Arial" panose="020B0604020202020204" pitchFamily="34" charset="0"/>
                <a:cs typeface="Arial" panose="020B0604020202020204" pitchFamily="34" charset="0"/>
              </a:rPr>
              <a:t>IAPT Stepped Care Model (Clark, 2018)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a:latin typeface="Arial" panose="020B0604020202020204" pitchFamily="34" charset="0"/>
                <a:cs typeface="Arial" panose="020B0604020202020204" pitchFamily="34" charset="0"/>
              </a:rPr>
              <a:t>Treatment </a:t>
            </a:r>
            <a:r>
              <a:rPr sz="1200" dirty="0">
                <a:latin typeface="Arial" panose="020B0604020202020204" pitchFamily="34" charset="0"/>
                <a:cs typeface="Arial" panose="020B0604020202020204" pitchFamily="34" charset="0"/>
              </a:rPr>
              <a:t> Options</a:t>
            </a:r>
          </a:p>
        </p:txBody>
      </p:sp>
      <p:sp>
        <p:nvSpPr>
          <p:cNvPr id="3" name="Content Placeholder 2"/>
          <p:cNvSpPr>
            <a:spLocks noGrp="1"/>
          </p:cNvSpPr>
          <p:nvPr>
            <p:ph idx="1"/>
          </p:nvPr>
        </p:nvSpPr>
        <p:spPr>
          <a:xfrm>
            <a:off x="609599" y="1524486"/>
            <a:ext cx="6347714" cy="3880773"/>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Cognitive Behavioural Therapy</a:t>
            </a:r>
            <a:r>
              <a:rPr sz="1100" dirty="0">
                <a:latin typeface="Arial" panose="020B0604020202020204" pitchFamily="34" charset="0"/>
                <a:cs typeface="Arial" panose="020B0604020202020204" pitchFamily="34" charset="0"/>
              </a:rPr>
              <a:t> interventions</a:t>
            </a:r>
            <a:r>
              <a:rPr lang="en-GB" sz="1100" dirty="0">
                <a:latin typeface="Arial" panose="020B0604020202020204" pitchFamily="34" charset="0"/>
                <a:cs typeface="Arial" panose="020B0604020202020204" pitchFamily="34" charset="0"/>
              </a:rPr>
              <a:t>: Is a short -  term talking therapy that helps people identify and change negative thoughts and </a:t>
            </a:r>
            <a:r>
              <a:rPr lang="en-GB" sz="1100" dirty="0" err="1">
                <a:latin typeface="Arial" panose="020B0604020202020204" pitchFamily="34" charset="0"/>
                <a:cs typeface="Arial" panose="020B0604020202020204" pitchFamily="34" charset="0"/>
              </a:rPr>
              <a:t>behaviors</a:t>
            </a:r>
            <a:r>
              <a:rPr lang="en-GB" sz="1100" dirty="0">
                <a:latin typeface="Arial" panose="020B0604020202020204" pitchFamily="34" charset="0"/>
                <a:cs typeface="Arial" panose="020B0604020202020204" pitchFamily="34" charset="0"/>
              </a:rPr>
              <a:t> that contribute </a:t>
            </a:r>
            <a:r>
              <a:rPr lang="en-GB" sz="1100">
                <a:latin typeface="Arial" panose="020B0604020202020204" pitchFamily="34" charset="0"/>
                <a:cs typeface="Arial" panose="020B0604020202020204" pitchFamily="34" charset="0"/>
              </a:rPr>
              <a:t>to problems </a:t>
            </a:r>
            <a:r>
              <a:rPr sz="1100" dirty="0">
                <a:latin typeface="Arial" panose="020B0604020202020204" pitchFamily="34" charset="0"/>
                <a:cs typeface="Arial" panose="020B0604020202020204" pitchFamily="34" charset="0"/>
              </a:rPr>
              <a:t> (Butler et al., 2006)</a:t>
            </a:r>
          </a:p>
          <a:p>
            <a:pPr>
              <a:lnSpc>
                <a:spcPct val="150000"/>
              </a:lnSpc>
            </a:pPr>
            <a:r>
              <a:rPr sz="1100" dirty="0">
                <a:latin typeface="Arial" panose="020B0604020202020204" pitchFamily="34" charset="0"/>
                <a:cs typeface="Arial" panose="020B0604020202020204" pitchFamily="34" charset="0"/>
              </a:rPr>
              <a:t>Mindfulness-Based Stress Reduction</a:t>
            </a:r>
            <a:r>
              <a:rPr lang="en-GB" sz="1100" dirty="0">
                <a:latin typeface="Arial" panose="020B0604020202020204" pitchFamily="34" charset="0"/>
                <a:cs typeface="Arial" panose="020B0604020202020204" pitchFamily="34" charset="0"/>
              </a:rPr>
              <a:t>: Fosters social support, but its primary focus is on individual, self – related processes.</a:t>
            </a:r>
            <a:r>
              <a:rPr sz="1100" dirty="0">
                <a:latin typeface="Arial" panose="020B0604020202020204" pitchFamily="34" charset="0"/>
                <a:cs typeface="Arial" panose="020B0604020202020204" pitchFamily="34" charset="0"/>
              </a:rPr>
              <a:t> (Kabat-Zinn, 2003)</a:t>
            </a:r>
          </a:p>
          <a:p>
            <a:pPr>
              <a:lnSpc>
                <a:spcPct val="150000"/>
              </a:lnSpc>
            </a:pPr>
            <a:r>
              <a:rPr lang="en-GB" sz="1100" dirty="0">
                <a:latin typeface="Arial" panose="020B0604020202020204" pitchFamily="34" charset="0"/>
                <a:cs typeface="Arial" panose="020B0604020202020204" pitchFamily="34" charset="0"/>
              </a:rPr>
              <a:t>Selective Serotonin Reuptake Inhibitors (</a:t>
            </a:r>
            <a:r>
              <a:rPr sz="1100" dirty="0">
                <a:latin typeface="Arial" panose="020B0604020202020204" pitchFamily="34" charset="0"/>
                <a:cs typeface="Arial" panose="020B0604020202020204" pitchFamily="34" charset="0"/>
              </a:rPr>
              <a:t>SSRIs</a:t>
            </a:r>
            <a:r>
              <a:rPr lang="en-GB" sz="1100" dirty="0">
                <a:latin typeface="Arial" panose="020B0604020202020204" pitchFamily="34" charset="0"/>
                <a:cs typeface="Arial" panose="020B0604020202020204" pitchFamily="34" charset="0"/>
              </a:rPr>
              <a:t>)</a:t>
            </a:r>
            <a:r>
              <a:rPr sz="1100" dirty="0">
                <a:latin typeface="Arial" panose="020B0604020202020204" pitchFamily="34" charset="0"/>
                <a:cs typeface="Arial" panose="020B0604020202020204" pitchFamily="34" charset="0"/>
              </a:rPr>
              <a:t> for comorbid depression/anxiety</a:t>
            </a:r>
            <a:r>
              <a:rPr lang="en-GB" sz="1100" dirty="0">
                <a:latin typeface="Arial" panose="020B0604020202020204" pitchFamily="34" charset="0"/>
                <a:cs typeface="Arial" panose="020B0604020202020204" pitchFamily="34" charset="0"/>
              </a:rPr>
              <a:t>: These are medications use to control stress, depression and anxiety</a:t>
            </a:r>
            <a:r>
              <a:rPr sz="1100" dirty="0">
                <a:latin typeface="Arial" panose="020B0604020202020204" pitchFamily="34" charset="0"/>
                <a:cs typeface="Arial" panose="020B0604020202020204" pitchFamily="34" charset="0"/>
              </a:rPr>
              <a:t> (NICE, 2022)</a:t>
            </a:r>
          </a:p>
          <a:p>
            <a:pPr>
              <a:lnSpc>
                <a:spcPct val="150000"/>
              </a:lnSpc>
            </a:pPr>
            <a:r>
              <a:rPr sz="1100" dirty="0">
                <a:latin typeface="Arial" panose="020B0604020202020204" pitchFamily="34" charset="0"/>
                <a:cs typeface="Arial" panose="020B0604020202020204" pitchFamily="34" charset="0"/>
              </a:rPr>
              <a:t>Social prescribing</a:t>
            </a:r>
            <a:r>
              <a:rPr lang="en-GB" sz="1100" dirty="0">
                <a:latin typeface="Arial" panose="020B0604020202020204" pitchFamily="34" charset="0"/>
                <a:cs typeface="Arial" panose="020B0604020202020204" pitchFamily="34" charset="0"/>
              </a:rPr>
              <a:t>: Connects people with non – medical, community – based services to address practical, social, and emotional needs affecting their health and wellbeing.</a:t>
            </a:r>
            <a:r>
              <a:rPr sz="1100" dirty="0">
                <a:latin typeface="Arial" panose="020B0604020202020204" pitchFamily="34" charset="0"/>
                <a:cs typeface="Arial" panose="020B0604020202020204" pitchFamily="34" charset="0"/>
              </a:rPr>
              <a:t> (NHS England, 2019)</a:t>
            </a:r>
          </a:p>
          <a:p>
            <a:pPr>
              <a:lnSpc>
                <a:spcPct val="150000"/>
              </a:lnSpc>
            </a:pPr>
            <a:r>
              <a:rPr sz="1100" dirty="0">
                <a:latin typeface="Arial" panose="020B0604020202020204" pitchFamily="34" charset="0"/>
                <a:cs typeface="Arial" panose="020B0604020202020204" pitchFamily="34" charset="0"/>
              </a:rPr>
              <a:t>Occupational health support</a:t>
            </a:r>
            <a:r>
              <a:rPr lang="en-GB" sz="1100" dirty="0">
                <a:latin typeface="Arial" panose="020B0604020202020204" pitchFamily="34" charset="0"/>
                <a:cs typeface="Arial" panose="020B0604020202020204" pitchFamily="34" charset="0"/>
              </a:rPr>
              <a:t>: Addresses the physical, mental, and social well – being of individuals aiming to promote and support good health.</a:t>
            </a:r>
            <a:endParaRPr sz="11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1200" dirty="0">
                <a:latin typeface="Arial" panose="020B0604020202020204" pitchFamily="34" charset="0"/>
                <a:cs typeface="Arial" panose="020B0604020202020204" pitchFamily="34" charset="0"/>
              </a:rPr>
              <a:t>Comorbidities</a:t>
            </a:r>
          </a:p>
        </p:txBody>
      </p:sp>
      <p:sp>
        <p:nvSpPr>
          <p:cNvPr id="3" name="Content Placeholder 2"/>
          <p:cNvSpPr>
            <a:spLocks noGrp="1"/>
          </p:cNvSpPr>
          <p:nvPr>
            <p:ph idx="1"/>
          </p:nvPr>
        </p:nvSpPr>
        <p:spPr>
          <a:xfrm>
            <a:off x="609598" y="1494669"/>
            <a:ext cx="6347714" cy="3880773"/>
          </a:xfrm>
        </p:spPr>
        <p:txBody>
          <a:bodyPr>
            <a:normAutofit/>
          </a:bodyPr>
          <a:lstStyle/>
          <a:p>
            <a:pPr>
              <a:lnSpc>
                <a:spcPct val="150000"/>
              </a:lnSpc>
            </a:pPr>
            <a:r>
              <a:rPr sz="1100" dirty="0">
                <a:latin typeface="Arial" panose="020B0604020202020204" pitchFamily="34" charset="0"/>
                <a:cs typeface="Arial" panose="020B0604020202020204" pitchFamily="34" charset="0"/>
              </a:rPr>
              <a:t>Depression (Kessler et al., 2010</a:t>
            </a:r>
            <a:r>
              <a:rPr lang="en-GB" sz="1100" dirty="0">
                <a:latin typeface="Arial" panose="020B0604020202020204" pitchFamily="34" charset="0"/>
                <a:cs typeface="Arial" panose="020B0604020202020204" pitchFamily="34" charset="0"/>
              </a:rPr>
              <a:t> and </a:t>
            </a:r>
            <a:r>
              <a:rPr lang="en-GB" sz="1100" dirty="0" err="1">
                <a:latin typeface="Arial" panose="020B0604020202020204" pitchFamily="34" charset="0"/>
                <a:cs typeface="Arial" panose="020B0604020202020204" pitchFamily="34" charset="0"/>
              </a:rPr>
              <a:t>Penninx</a:t>
            </a:r>
            <a:r>
              <a:rPr lang="en-GB" sz="1100" dirty="0">
                <a:latin typeface="Arial" panose="020B0604020202020204" pitchFamily="34" charset="0"/>
                <a:cs typeface="Arial" panose="020B0604020202020204" pitchFamily="34" charset="0"/>
              </a:rPr>
              <a:t>, 2017</a:t>
            </a:r>
            <a:r>
              <a:rPr sz="1100" dirty="0">
                <a:latin typeface="Arial" panose="020B0604020202020204" pitchFamily="34" charset="0"/>
                <a:cs typeface="Arial" panose="020B0604020202020204" pitchFamily="34" charset="0"/>
              </a:rPr>
              <a:t>)</a:t>
            </a:r>
          </a:p>
          <a:p>
            <a:pPr>
              <a:lnSpc>
                <a:spcPct val="150000"/>
              </a:lnSpc>
            </a:pPr>
            <a:r>
              <a:rPr sz="1100" dirty="0">
                <a:latin typeface="Arial" panose="020B0604020202020204" pitchFamily="34" charset="0"/>
                <a:cs typeface="Arial" panose="020B0604020202020204" pitchFamily="34" charset="0"/>
              </a:rPr>
              <a:t>Anxiety disorders</a:t>
            </a:r>
            <a:r>
              <a:rPr lang="en-US" sz="1100" dirty="0"/>
              <a:t> (Bandelow et al., 2017).</a:t>
            </a:r>
            <a:endParaRPr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Cardiovascular disease (</a:t>
            </a:r>
            <a:r>
              <a:rPr sz="1100" dirty="0">
                <a:latin typeface="Arial" panose="020B0604020202020204" pitchFamily="34" charset="0"/>
                <a:cs typeface="Arial" panose="020B0604020202020204" pitchFamily="34" charset="0"/>
              </a:rPr>
              <a:t>CVD</a:t>
            </a:r>
            <a:r>
              <a:rPr lang="en-GB" sz="1100" dirty="0">
                <a:latin typeface="Arial" panose="020B0604020202020204" pitchFamily="34" charset="0"/>
                <a:cs typeface="Arial" panose="020B0604020202020204" pitchFamily="34" charset="0"/>
              </a:rPr>
              <a:t>)</a:t>
            </a:r>
            <a:r>
              <a:rPr sz="1100" dirty="0">
                <a:latin typeface="Arial" panose="020B0604020202020204" pitchFamily="34" charset="0"/>
                <a:cs typeface="Arial" panose="020B0604020202020204" pitchFamily="34" charset="0"/>
              </a:rPr>
              <a:t> risk (Steptoe  Kivimäki, 2013)</a:t>
            </a:r>
            <a:r>
              <a:rPr lang="en-GB" sz="1100" dirty="0">
                <a:latin typeface="Arial" panose="020B0604020202020204" pitchFamily="34" charset="0"/>
                <a:cs typeface="Arial" panose="020B0604020202020204" pitchFamily="34" charset="0"/>
              </a:rPr>
              <a:t>.</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Hypertension</a:t>
            </a:r>
            <a:r>
              <a:rPr lang="en-US" sz="1100" dirty="0"/>
              <a:t> Liu et al. (, 2017).</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Sleep disorders</a:t>
            </a:r>
            <a:r>
              <a:rPr lang="en-US" sz="1100" dirty="0"/>
              <a:t> (</a:t>
            </a:r>
            <a:r>
              <a:rPr lang="en-GB" sz="1100" dirty="0" err="1"/>
              <a:t>Palagini</a:t>
            </a:r>
            <a:r>
              <a:rPr lang="en-GB" sz="1100" dirty="0"/>
              <a:t> et al., 2018</a:t>
            </a:r>
            <a:r>
              <a:rPr lang="en-US" sz="1100" dirty="0"/>
              <a:t>).</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Substance use disorders</a:t>
            </a:r>
            <a:endParaRPr sz="11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1200" dirty="0">
                <a:latin typeface="Arial" panose="020B0604020202020204" pitchFamily="34" charset="0"/>
                <a:cs typeface="Arial" panose="020B0604020202020204" pitchFamily="34" charset="0"/>
              </a:rPr>
              <a:t>Prevention Strategies</a:t>
            </a:r>
          </a:p>
        </p:txBody>
      </p:sp>
      <p:sp>
        <p:nvSpPr>
          <p:cNvPr id="3" name="Content Placeholder 2"/>
          <p:cNvSpPr>
            <a:spLocks noGrp="1"/>
          </p:cNvSpPr>
          <p:nvPr>
            <p:ph idx="1"/>
          </p:nvPr>
        </p:nvSpPr>
        <p:spPr>
          <a:xfrm>
            <a:off x="609599" y="1484729"/>
            <a:ext cx="6347714" cy="4633042"/>
          </a:xfrm>
        </p:spPr>
        <p:txBody>
          <a:bodyPr>
            <a:normAutofit/>
          </a:bodyPr>
          <a:lstStyle/>
          <a:p>
            <a:pPr>
              <a:lnSpc>
                <a:spcPct val="150000"/>
              </a:lnSpc>
            </a:pPr>
            <a:r>
              <a:rPr sz="1100" dirty="0">
                <a:latin typeface="Arial" panose="020B0604020202020204" pitchFamily="34" charset="0"/>
                <a:cs typeface="Arial" panose="020B0604020202020204" pitchFamily="34" charset="0"/>
              </a:rPr>
              <a:t>Early identification in primary care</a:t>
            </a:r>
            <a:r>
              <a:rPr lang="en-GB" sz="1100" dirty="0">
                <a:latin typeface="Arial" panose="020B0604020202020204" pitchFamily="34" charset="0"/>
                <a:cs typeface="Arial" panose="020B0604020202020204" pitchFamily="34" charset="0"/>
              </a:rPr>
              <a:t> by GP</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Resilience training program</a:t>
            </a:r>
            <a:r>
              <a:rPr lang="en-GB" sz="1100" dirty="0">
                <a:latin typeface="Arial" panose="020B0604020202020204" pitchFamily="34" charset="0"/>
                <a:cs typeface="Arial" panose="020B0604020202020204" pitchFamily="34" charset="0"/>
              </a:rPr>
              <a:t>me, such as Cognitive </a:t>
            </a:r>
            <a:r>
              <a:rPr lang="en-GB" sz="1100" dirty="0" err="1">
                <a:latin typeface="Arial" panose="020B0604020202020204" pitchFamily="34" charset="0"/>
                <a:cs typeface="Arial" panose="020B0604020202020204" pitchFamily="34" charset="0"/>
              </a:rPr>
              <a:t>Behavioral</a:t>
            </a:r>
            <a:r>
              <a:rPr lang="en-GB" sz="1100" dirty="0">
                <a:latin typeface="Arial" panose="020B0604020202020204" pitchFamily="34" charset="0"/>
                <a:cs typeface="Arial" panose="020B0604020202020204" pitchFamily="34" charset="0"/>
              </a:rPr>
              <a:t> Therapy which help to identify unhelpful patterns of </a:t>
            </a:r>
            <a:r>
              <a:rPr lang="en-GB" sz="1100"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and Mindfulness – based Therapy which create awareness for people about their thoughts, feelings and sensations with the present moment without judgement.</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Workplace stress reduction policies </a:t>
            </a:r>
            <a:r>
              <a:rPr lang="en-GB" sz="1100" dirty="0">
                <a:latin typeface="Arial" panose="020B0604020202020204" pitchFamily="34" charset="0"/>
                <a:cs typeface="Arial" panose="020B0604020202020204" pitchFamily="34" charset="0"/>
              </a:rPr>
              <a:t>, Health and Safety Executive </a:t>
            </a:r>
            <a:r>
              <a:rPr sz="1100" dirty="0">
                <a:latin typeface="Arial" panose="020B0604020202020204" pitchFamily="34" charset="0"/>
                <a:cs typeface="Arial" panose="020B0604020202020204" pitchFamily="34" charset="0"/>
              </a:rPr>
              <a:t>(HSE standards)</a:t>
            </a:r>
          </a:p>
          <a:p>
            <a:pPr>
              <a:lnSpc>
                <a:spcPct val="150000"/>
              </a:lnSpc>
            </a:pPr>
            <a:r>
              <a:rPr sz="1100" dirty="0">
                <a:latin typeface="Arial" panose="020B0604020202020204" pitchFamily="34" charset="0"/>
                <a:cs typeface="Arial" panose="020B0604020202020204" pitchFamily="34" charset="0"/>
              </a:rPr>
              <a:t>Lifestyle interventions: exercise, social support</a:t>
            </a:r>
            <a:r>
              <a:rPr lang="en-GB" sz="1100" dirty="0">
                <a:latin typeface="Arial" panose="020B0604020202020204" pitchFamily="34" charset="0"/>
                <a:cs typeface="Arial" panose="020B0604020202020204" pitchFamily="34" charset="0"/>
              </a:rPr>
              <a:t>, alcohol and smoking.</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Addressing socioeconomic determinants</a:t>
            </a:r>
            <a:r>
              <a:rPr lang="en-GB" sz="1100" dirty="0">
                <a:latin typeface="Arial" panose="020B0604020202020204" pitchFamily="34" charset="0"/>
                <a:cs typeface="Arial" panose="020B0604020202020204" pitchFamily="34" charset="0"/>
              </a:rPr>
              <a:t>, such as Education, Housing, Employment, and Income</a:t>
            </a:r>
            <a:r>
              <a:rPr sz="1100" dirty="0">
                <a:latin typeface="Arial" panose="020B0604020202020204" pitchFamily="34" charset="0"/>
                <a:cs typeface="Arial" panose="020B0604020202020204" pitchFamily="34" charset="0"/>
              </a:rPr>
              <a:t> (Marmot, 2020)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1200" dirty="0">
                <a:latin typeface="Arial" panose="020B0604020202020204" pitchFamily="34" charset="0"/>
                <a:cs typeface="Arial" panose="020B0604020202020204" pitchFamily="34" charset="0"/>
              </a:rPr>
              <a:t>Skills, Values </a:t>
            </a:r>
            <a:r>
              <a:rPr lang="en-GB" sz="1200" dirty="0">
                <a:latin typeface="Arial" panose="020B0604020202020204" pitchFamily="34" charset="0"/>
                <a:cs typeface="Arial" panose="020B0604020202020204" pitchFamily="34" charset="0"/>
              </a:rPr>
              <a:t>and</a:t>
            </a:r>
            <a:r>
              <a:rPr sz="1200" dirty="0">
                <a:latin typeface="Arial" panose="020B0604020202020204" pitchFamily="34" charset="0"/>
                <a:cs typeface="Arial" panose="020B0604020202020204" pitchFamily="34" charset="0"/>
              </a:rPr>
              <a:t> </a:t>
            </a:r>
            <a:r>
              <a:rPr sz="1200" dirty="0" err="1">
                <a:latin typeface="Arial" panose="020B0604020202020204" pitchFamily="34" charset="0"/>
                <a:cs typeface="Arial" panose="020B0604020202020204" pitchFamily="34" charset="0"/>
              </a:rPr>
              <a:t>Behaviours</a:t>
            </a:r>
            <a:r>
              <a:rPr sz="1200" dirty="0">
                <a:latin typeface="Arial" panose="020B0604020202020204" pitchFamily="34" charset="0"/>
                <a:cs typeface="Arial" panose="020B0604020202020204" pitchFamily="34" charset="0"/>
              </a:rPr>
              <a:t> for Co‑productive Care</a:t>
            </a:r>
          </a:p>
        </p:txBody>
      </p:sp>
      <p:sp>
        <p:nvSpPr>
          <p:cNvPr id="3" name="Content Placeholder 2"/>
          <p:cNvSpPr>
            <a:spLocks noGrp="1"/>
          </p:cNvSpPr>
          <p:nvPr>
            <p:ph idx="1"/>
          </p:nvPr>
        </p:nvSpPr>
        <p:spPr/>
        <p:txBody>
          <a:bodyPr>
            <a:normAutofit/>
          </a:bodyPr>
          <a:lstStyle/>
          <a:p>
            <a:pPr>
              <a:lnSpc>
                <a:spcPct val="150000"/>
              </a:lnSpc>
            </a:pPr>
            <a:r>
              <a:rPr sz="1100" dirty="0">
                <a:latin typeface="Arial" panose="020B0604020202020204" pitchFamily="34" charset="0"/>
                <a:cs typeface="Arial" panose="020B0604020202020204" pitchFamily="34" charset="0"/>
              </a:rPr>
              <a:t>Empathy, active listening</a:t>
            </a:r>
            <a:r>
              <a:rPr lang="en-GB" sz="1100" dirty="0">
                <a:latin typeface="Arial" panose="020B0604020202020204" pitchFamily="34" charset="0"/>
                <a:cs typeface="Arial" panose="020B0604020202020204" pitchFamily="34" charset="0"/>
              </a:rPr>
              <a:t>, believing the individual’s stress is real and understandable, not criticising and not comparing the situation with others (Yu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2022)</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Cultural competency</a:t>
            </a:r>
            <a:r>
              <a:rPr lang="en-GB" sz="1100" dirty="0">
                <a:latin typeface="Arial" panose="020B0604020202020204" pitchFamily="34" charset="0"/>
                <a:cs typeface="Arial" panose="020B0604020202020204" pitchFamily="34" charset="0"/>
              </a:rPr>
              <a:t>, having the knowledge, skills, values and behaviour needed to understand how people from different backgrounds are being able to cope with stress and provide effective, respectful, and relevant support needed (Govere and Govere, 2016)</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Collaborative care planning</a:t>
            </a:r>
            <a:r>
              <a:rPr lang="en-GB" sz="1100" dirty="0">
                <a:latin typeface="Arial" panose="020B0604020202020204" pitchFamily="34" charset="0"/>
                <a:cs typeface="Arial" panose="020B0604020202020204" pitchFamily="34" charset="0"/>
              </a:rPr>
              <a:t>, this is a person – centred approach that placed the person experiencing stress at the centre of the care plan along side all the practitioners, such as Nurses, Counsellors, and support workers   (Fisher et al, 2018)</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Trauma-informed practice</a:t>
            </a:r>
            <a:r>
              <a:rPr lang="en-GB" sz="1100" dirty="0">
                <a:latin typeface="Arial" panose="020B0604020202020204" pitchFamily="34" charset="0"/>
                <a:cs typeface="Arial" panose="020B0604020202020204" pitchFamily="34" charset="0"/>
              </a:rPr>
              <a:t>, recognises that individuals experiencing stress may have suffered from abuses, neglect, discrimination and loss  (Sweeney et al, 2018)</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Shared decision-making</a:t>
            </a:r>
            <a:r>
              <a:rPr lang="en-GB" sz="1100" dirty="0">
                <a:latin typeface="Arial" panose="020B0604020202020204" pitchFamily="34" charset="0"/>
                <a:cs typeface="Arial" panose="020B0604020202020204" pitchFamily="34" charset="0"/>
              </a:rPr>
              <a:t>, by supporting individuals to make informed decisions and empowered them to build autonomy </a:t>
            </a:r>
            <a:r>
              <a:rPr sz="1100" dirty="0">
                <a:latin typeface="Arial" panose="020B0604020202020204" pitchFamily="34" charset="0"/>
                <a:cs typeface="Arial" panose="020B0604020202020204" pitchFamily="34" charset="0"/>
              </a:rPr>
              <a:t> (Elwyn, 2012)</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970" y="511629"/>
            <a:ext cx="6347713" cy="1320800"/>
          </a:xfrm>
        </p:spPr>
        <p:txBody>
          <a:bodyPr>
            <a:normAutofit/>
          </a:bodyPr>
          <a:lstStyle/>
          <a:p>
            <a:r>
              <a:rPr sz="1200" dirty="0" err="1">
                <a:latin typeface="Arial" panose="020B0604020202020204" pitchFamily="34" charset="0"/>
                <a:cs typeface="Arial" panose="020B0604020202020204" pitchFamily="34" charset="0"/>
              </a:rPr>
              <a:t>Personalised</a:t>
            </a:r>
            <a:r>
              <a:rPr sz="1200" dirty="0">
                <a:latin typeface="Arial" panose="020B0604020202020204" pitchFamily="34" charset="0"/>
                <a:cs typeface="Arial" panose="020B0604020202020204" pitchFamily="34" charset="0"/>
              </a:rPr>
              <a:t> Care Model Recommendations</a:t>
            </a:r>
          </a:p>
        </p:txBody>
      </p:sp>
      <p:sp>
        <p:nvSpPr>
          <p:cNvPr id="3" name="Content Placeholder 2"/>
          <p:cNvSpPr>
            <a:spLocks noGrp="1"/>
          </p:cNvSpPr>
          <p:nvPr>
            <p:ph idx="1"/>
          </p:nvPr>
        </p:nvSpPr>
        <p:spPr>
          <a:xfrm>
            <a:off x="609599" y="827314"/>
            <a:ext cx="6347714" cy="6030686"/>
          </a:xfrm>
        </p:spPr>
        <p:txBody>
          <a:bodyPr>
            <a:noAutofit/>
          </a:bodyPr>
          <a:lstStyle/>
          <a:p>
            <a:pPr>
              <a:lnSpc>
                <a:spcPct val="150000"/>
              </a:lnSpc>
            </a:pPr>
            <a:r>
              <a:rPr sz="1100" dirty="0">
                <a:latin typeface="Arial" panose="020B0604020202020204" pitchFamily="34" charset="0"/>
                <a:cs typeface="Arial" panose="020B0604020202020204" pitchFamily="34" charset="0"/>
              </a:rPr>
              <a:t>Six components applied to stress:</a:t>
            </a:r>
          </a:p>
          <a:p>
            <a:pPr lvl="1">
              <a:lnSpc>
                <a:spcPct val="150000"/>
              </a:lnSpc>
            </a:pPr>
            <a:r>
              <a:rPr sz="1100" dirty="0">
                <a:latin typeface="Arial" panose="020B0604020202020204" pitchFamily="34" charset="0"/>
                <a:cs typeface="Arial" panose="020B0604020202020204" pitchFamily="34" charset="0"/>
              </a:rPr>
              <a:t>Shared decision-making</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(Elwyn et al., 2012; </a:t>
            </a:r>
            <a:r>
              <a:rPr lang="en-GB" sz="1100" dirty="0">
                <a:latin typeface="Arial" panose="020B0604020202020204" pitchFamily="34" charset="0"/>
                <a:cs typeface="Arial" panose="020B0604020202020204" pitchFamily="34" charset="0"/>
              </a:rPr>
              <a:t>Pieterse and </a:t>
            </a:r>
            <a:r>
              <a:rPr lang="en-GB" sz="1100" dirty="0" err="1">
                <a:latin typeface="Arial" panose="020B0604020202020204" pitchFamily="34" charset="0"/>
                <a:cs typeface="Arial" panose="020B0604020202020204" pitchFamily="34" charset="0"/>
              </a:rPr>
              <a:t>Finset</a:t>
            </a:r>
            <a:r>
              <a:rPr lang="en-GB" sz="1100" dirty="0">
                <a:latin typeface="Arial" panose="020B0604020202020204" pitchFamily="34" charset="0"/>
                <a:cs typeface="Arial" panose="020B0604020202020204" pitchFamily="34" charset="0"/>
              </a:rPr>
              <a:t>, 2019</a:t>
            </a:r>
            <a:r>
              <a:rPr lang="en-US" sz="1100" dirty="0">
                <a:latin typeface="Arial" panose="020B0604020202020204" pitchFamily="34" charset="0"/>
                <a:cs typeface="Arial" panose="020B0604020202020204" pitchFamily="34" charset="0"/>
              </a:rPr>
              <a:t>).</a:t>
            </a:r>
            <a:endParaRPr sz="1100" dirty="0">
              <a:latin typeface="Arial" panose="020B0604020202020204" pitchFamily="34" charset="0"/>
              <a:cs typeface="Arial" panose="020B0604020202020204" pitchFamily="34" charset="0"/>
            </a:endParaRPr>
          </a:p>
          <a:p>
            <a:pPr lvl="1">
              <a:lnSpc>
                <a:spcPct val="150000"/>
              </a:lnSpc>
            </a:pPr>
            <a:r>
              <a:rPr sz="1100" dirty="0" err="1">
                <a:latin typeface="Arial" panose="020B0604020202020204" pitchFamily="34" charset="0"/>
                <a:cs typeface="Arial" panose="020B0604020202020204" pitchFamily="34" charset="0"/>
              </a:rPr>
              <a:t>Personalised</a:t>
            </a:r>
            <a:r>
              <a:rPr sz="1100" dirty="0">
                <a:latin typeface="Arial" panose="020B0604020202020204" pitchFamily="34" charset="0"/>
                <a:cs typeface="Arial" panose="020B0604020202020204" pitchFamily="34" charset="0"/>
              </a:rPr>
              <a:t> care/support planning</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Lhussier</a:t>
            </a:r>
            <a:r>
              <a:rPr lang="en-US" sz="1100" dirty="0">
                <a:latin typeface="Arial" panose="020B0604020202020204" pitchFamily="34" charset="0"/>
                <a:cs typeface="Arial" panose="020B0604020202020204" pitchFamily="34" charset="0"/>
              </a:rPr>
              <a:t> et al., 2015).</a:t>
            </a:r>
            <a:endParaRPr sz="1100" dirty="0">
              <a:latin typeface="Arial" panose="020B0604020202020204" pitchFamily="34" charset="0"/>
              <a:cs typeface="Arial" panose="020B0604020202020204" pitchFamily="34" charset="0"/>
            </a:endParaRPr>
          </a:p>
          <a:p>
            <a:pPr lvl="1">
              <a:lnSpc>
                <a:spcPct val="150000"/>
              </a:lnSpc>
            </a:pPr>
            <a:r>
              <a:rPr sz="1100" dirty="0">
                <a:latin typeface="Arial" panose="020B0604020202020204" pitchFamily="34" charset="0"/>
                <a:cs typeface="Arial" panose="020B0604020202020204" pitchFamily="34" charset="0"/>
              </a:rPr>
              <a:t>Supported self-management</a:t>
            </a:r>
            <a:r>
              <a:rPr lang="en-US" sz="1100" dirty="0">
                <a:latin typeface="Arial" panose="020B0604020202020204" pitchFamily="34" charset="0"/>
                <a:cs typeface="Arial" panose="020B0604020202020204" pitchFamily="34" charset="0"/>
              </a:rPr>
              <a:t> (Turner et al., 2015).</a:t>
            </a:r>
            <a:endParaRPr sz="1100" dirty="0">
              <a:latin typeface="Arial" panose="020B0604020202020204" pitchFamily="34" charset="0"/>
              <a:cs typeface="Arial" panose="020B0604020202020204" pitchFamily="34" charset="0"/>
            </a:endParaRPr>
          </a:p>
          <a:p>
            <a:pPr lvl="1">
              <a:lnSpc>
                <a:spcPct val="150000"/>
              </a:lnSpc>
            </a:pPr>
            <a:r>
              <a:rPr sz="1100" dirty="0">
                <a:latin typeface="Arial" panose="020B0604020202020204" pitchFamily="34" charset="0"/>
                <a:cs typeface="Arial" panose="020B0604020202020204" pitchFamily="34" charset="0"/>
              </a:rPr>
              <a:t>Social prescribing</a:t>
            </a:r>
            <a:r>
              <a:rPr lang="en-GB" sz="1100" dirty="0">
                <a:latin typeface="Arial" panose="020B0604020202020204" pitchFamily="34" charset="0"/>
                <a:cs typeface="Arial" panose="020B0604020202020204" pitchFamily="34" charset="0"/>
              </a:rPr>
              <a:t> : Is a healthcare approach in which doctors, nurses, or other health professionals refer patients or individuals to non- medical services in the community to support their overall wellbeing </a:t>
            </a:r>
            <a:r>
              <a:rPr lang="en-US" sz="1100" dirty="0">
                <a:latin typeface="Arial" panose="020B0604020202020204" pitchFamily="34" charset="0"/>
                <a:cs typeface="Arial" panose="020B0604020202020204" pitchFamily="34" charset="0"/>
              </a:rPr>
              <a:t>(Husk et al., 2019).</a:t>
            </a:r>
            <a:endParaRPr sz="1100" dirty="0">
              <a:latin typeface="Arial" panose="020B0604020202020204" pitchFamily="34" charset="0"/>
              <a:cs typeface="Arial" panose="020B0604020202020204" pitchFamily="34" charset="0"/>
            </a:endParaRPr>
          </a:p>
          <a:p>
            <a:pPr lvl="1">
              <a:lnSpc>
                <a:spcPct val="150000"/>
              </a:lnSpc>
            </a:pPr>
            <a:r>
              <a:rPr sz="1100" dirty="0">
                <a:latin typeface="Arial" panose="020B0604020202020204" pitchFamily="34" charset="0"/>
                <a:cs typeface="Arial" panose="020B0604020202020204" pitchFamily="34" charset="0"/>
              </a:rPr>
              <a:t>Enabling choice</a:t>
            </a:r>
            <a:r>
              <a:rPr lang="en-GB" sz="1100" dirty="0">
                <a:latin typeface="Arial" panose="020B0604020202020204" pitchFamily="34" charset="0"/>
                <a:cs typeface="Arial" panose="020B0604020202020204" pitchFamily="34" charset="0"/>
              </a:rPr>
              <a:t>: Enabling choice means giving yourself, or others a sense of control by offering options and creating small decisions</a:t>
            </a:r>
            <a:r>
              <a:rPr lang="en-US" sz="1100" dirty="0">
                <a:latin typeface="Arial" panose="020B0604020202020204" pitchFamily="34" charset="0"/>
                <a:cs typeface="Arial" panose="020B0604020202020204" pitchFamily="34" charset="0"/>
              </a:rPr>
              <a:t> (NHS England, 2021).</a:t>
            </a:r>
            <a:endParaRPr sz="1100" dirty="0">
              <a:latin typeface="Arial" panose="020B0604020202020204" pitchFamily="34" charset="0"/>
              <a:cs typeface="Arial" panose="020B0604020202020204" pitchFamily="34" charset="0"/>
            </a:endParaRPr>
          </a:p>
          <a:p>
            <a:pPr lvl="1">
              <a:lnSpc>
                <a:spcPct val="150000"/>
              </a:lnSpc>
            </a:pPr>
            <a:r>
              <a:rPr sz="1100" dirty="0">
                <a:latin typeface="Arial" panose="020B0604020202020204" pitchFamily="34" charset="0"/>
                <a:cs typeface="Arial" panose="020B0604020202020204" pitchFamily="34" charset="0"/>
              </a:rPr>
              <a:t>Personal health budgets</a:t>
            </a:r>
            <a:r>
              <a:rPr lang="en-GB" sz="1100" dirty="0">
                <a:latin typeface="Arial" panose="020B0604020202020204" pitchFamily="34" charset="0"/>
                <a:cs typeface="Arial" panose="020B0604020202020204" pitchFamily="34" charset="0"/>
              </a:rPr>
              <a:t>: Is an NHS funding allocated to people to meet their health and wellbeing  needs, and it also give people more control, choice and flexibility over how  their healthcare and support is plan </a:t>
            </a:r>
            <a:r>
              <a:rPr lang="en-US" sz="1100" dirty="0">
                <a:latin typeface="Arial" panose="020B0604020202020204" pitchFamily="34" charset="0"/>
                <a:cs typeface="Arial" panose="020B0604020202020204" pitchFamily="34" charset="0"/>
              </a:rPr>
              <a:t>(Jones et al., 2017)</a:t>
            </a:r>
            <a:endParaRPr sz="1100" dirty="0">
              <a:latin typeface="Arial" panose="020B0604020202020204" pitchFamily="34" charset="0"/>
              <a:cs typeface="Arial" panose="020B0604020202020204" pitchFamily="34" charset="0"/>
            </a:endParaRPr>
          </a:p>
          <a:p>
            <a:pPr>
              <a:lnSpc>
                <a:spcPct val="150000"/>
              </a:lnSpc>
            </a:pPr>
            <a:r>
              <a:rPr sz="1100" dirty="0">
                <a:latin typeface="Arial" panose="020B0604020202020204" pitchFamily="34" charset="0"/>
                <a:cs typeface="Arial" panose="020B0604020202020204" pitchFamily="34" charset="0"/>
              </a:rPr>
              <a:t>Outcome: Improved engagement, reduced recurrence, empowerment</a:t>
            </a:r>
            <a:r>
              <a:rPr dirty="0">
                <a:latin typeface="Arial" panose="020B0604020202020204" pitchFamily="34" charset="0"/>
                <a:cs typeface="Arial" panose="020B0604020202020204" pitchFamily="34" charset="0"/>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59748-87FC-E5C6-1686-FAA3C8E2A5A0}"/>
              </a:ext>
            </a:extLst>
          </p:cNvPr>
          <p:cNvSpPr>
            <a:spLocks noGrp="1"/>
          </p:cNvSpPr>
          <p:nvPr>
            <p:ph type="title"/>
          </p:nvPr>
        </p:nvSpPr>
        <p:spPr>
          <a:xfrm>
            <a:off x="0" y="0"/>
            <a:ext cx="7935132" cy="2030278"/>
          </a:xfrm>
        </p:spPr>
        <p:txBody>
          <a:bodyPr>
            <a:normAutofit/>
          </a:bodyPr>
          <a:lstStyle/>
          <a:p>
            <a:r>
              <a:rPr lang="en-GB" sz="1200" dirty="0">
                <a:latin typeface="Arial" panose="020B0604020202020204" pitchFamily="34" charset="0"/>
                <a:cs typeface="Arial" panose="020B0604020202020204" pitchFamily="34" charset="0"/>
              </a:rPr>
              <a:t>RECOMMENDATIONS</a:t>
            </a:r>
          </a:p>
        </p:txBody>
      </p:sp>
      <p:sp>
        <p:nvSpPr>
          <p:cNvPr id="3" name="Text Placeholder 2">
            <a:extLst>
              <a:ext uri="{FF2B5EF4-FFF2-40B4-BE49-F238E27FC236}">
                <a16:creationId xmlns:a16="http://schemas.microsoft.com/office/drawing/2014/main" id="{AFCC67DF-F49C-C5B7-0ACA-1BB804D77D22}"/>
              </a:ext>
            </a:extLst>
          </p:cNvPr>
          <p:cNvSpPr>
            <a:spLocks noGrp="1"/>
          </p:cNvSpPr>
          <p:nvPr>
            <p:ph type="body" idx="1"/>
          </p:nvPr>
        </p:nvSpPr>
        <p:spPr>
          <a:xfrm>
            <a:off x="0" y="2030278"/>
            <a:ext cx="8353586" cy="4827722"/>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Based on the findings presented in this report, it is recommended that the following should be improved upon </a:t>
            </a: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Clinical Recommendations:</a:t>
            </a:r>
          </a:p>
          <a:p>
            <a:pPr>
              <a:lnSpc>
                <a:spcPct val="150000"/>
              </a:lnSpc>
            </a:pPr>
            <a:r>
              <a:rPr lang="en-US"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Clinically, we should screen routinely for stress, use stepped-care consistently, and work closely with GPs, IAPT services and other mental health professionals.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Care should always be co-produced with the patient, ensuring their goals and preferences guide the plan.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At service level, we need stronger workplace-focused interventions, more supported self-management options, and improved access to digital CBT and social prescribing pathways.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These changes will help provide earlier support, reduce long-term impact and improve overall outcomes</a:t>
            </a:r>
            <a:r>
              <a:rPr lang="en-GB"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21265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141" y="5166"/>
            <a:ext cx="6347713" cy="722243"/>
          </a:xfrm>
        </p:spPr>
        <p:txBody>
          <a:bodyPr>
            <a:normAutofit/>
          </a:bodyPr>
          <a:lstStyle/>
          <a:p>
            <a:r>
              <a:rPr sz="1200"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377122" y="486352"/>
            <a:ext cx="7421219" cy="6366482"/>
          </a:xfrm>
        </p:spPr>
        <p:txBody>
          <a:bodyPr>
            <a:normAutofit fontScale="25000" lnSpcReduction="20000"/>
          </a:bodyPr>
          <a:lstStyle/>
          <a:p>
            <a:pPr marL="0" indent="0">
              <a:buNone/>
            </a:pPr>
            <a:endParaRPr lang="en-GB" dirty="0"/>
          </a:p>
          <a:p>
            <a:pPr lvl="0">
              <a:lnSpc>
                <a:spcPct val="170000"/>
              </a:lnSpc>
            </a:pPr>
            <a:r>
              <a:rPr lang="en-US" sz="4400" dirty="0">
                <a:latin typeface="Arial" panose="020B0604020202020204" pitchFamily="34" charset="0"/>
                <a:cs typeface="Arial" panose="020B0604020202020204" pitchFamily="34" charset="0"/>
              </a:rPr>
              <a:t>Bandelow, B., Michaelis, S., and Wedekind, D. (2017). Treatment of anxiety disorders. </a:t>
            </a:r>
            <a:r>
              <a:rPr lang="en-US" sz="4400" i="1" dirty="0">
                <a:latin typeface="Arial" panose="020B0604020202020204" pitchFamily="34" charset="0"/>
                <a:cs typeface="Arial" panose="020B0604020202020204" pitchFamily="34" charset="0"/>
              </a:rPr>
              <a:t>Dialogues in clinical neuroscience</a:t>
            </a:r>
            <a:r>
              <a:rPr lang="en-US" sz="4400" dirty="0">
                <a:latin typeface="Arial" panose="020B0604020202020204" pitchFamily="34" charset="0"/>
                <a:cs typeface="Arial" panose="020B0604020202020204" pitchFamily="34" charset="0"/>
              </a:rPr>
              <a:t>, </a:t>
            </a:r>
            <a:r>
              <a:rPr lang="en-US" sz="4400" i="1" dirty="0">
                <a:latin typeface="Arial" panose="020B0604020202020204" pitchFamily="34" charset="0"/>
                <a:cs typeface="Arial" panose="020B0604020202020204" pitchFamily="34" charset="0"/>
              </a:rPr>
              <a:t>19</a:t>
            </a:r>
            <a:r>
              <a:rPr lang="en-US" sz="4400" dirty="0">
                <a:latin typeface="Arial" panose="020B0604020202020204" pitchFamily="34" charset="0"/>
                <a:cs typeface="Arial" panose="020B0604020202020204" pitchFamily="34" charset="0"/>
              </a:rPr>
              <a:t>(2), 93-107.</a:t>
            </a:r>
          </a:p>
          <a:p>
            <a:pPr lvl="0">
              <a:lnSpc>
                <a:spcPct val="170000"/>
              </a:lnSpc>
            </a:pPr>
            <a:r>
              <a:rPr lang="en-GB" sz="4400" dirty="0">
                <a:latin typeface="Arial" panose="020B0604020202020204" pitchFamily="34" charset="0"/>
                <a:cs typeface="Arial" panose="020B0604020202020204" pitchFamily="34" charset="0"/>
              </a:rPr>
              <a:t>Bolton, D. (2023) Revitalizing the biopsychosocial model in psychiatry. Cambridge Quarterly of Healthcare Ethics, 32(2), pp. 216–228. doi:10.1017/S096318012200076X</a:t>
            </a:r>
          </a:p>
          <a:p>
            <a:pPr lvl="0">
              <a:lnSpc>
                <a:spcPct val="170000"/>
              </a:lnSpc>
            </a:pPr>
            <a:r>
              <a:rPr lang="en-GB" sz="4400" dirty="0">
                <a:latin typeface="Arial" panose="020B0604020202020204" pitchFamily="34" charset="0"/>
                <a:cs typeface="Arial" panose="020B0604020202020204" pitchFamily="34" charset="0"/>
              </a:rPr>
              <a:t>Carpenter, J. K., Andrews, L. A., Witcraft, S. M., Powers, M. B., Smits, J. A., and Hofmann, S. G. (2018). Cognitive </a:t>
            </a:r>
            <a:r>
              <a:rPr lang="en-GB" sz="4400" dirty="0" err="1">
                <a:latin typeface="Arial" panose="020B0604020202020204" pitchFamily="34" charset="0"/>
                <a:cs typeface="Arial" panose="020B0604020202020204" pitchFamily="34" charset="0"/>
              </a:rPr>
              <a:t>behavioral</a:t>
            </a:r>
            <a:r>
              <a:rPr lang="en-GB" sz="4400" dirty="0">
                <a:latin typeface="Arial" panose="020B0604020202020204" pitchFamily="34" charset="0"/>
                <a:cs typeface="Arial" panose="020B0604020202020204" pitchFamily="34" charset="0"/>
              </a:rPr>
              <a:t> therapy for anxiety and related disorders: A meta‐analysis of randomized placebo‐controlled trials. </a:t>
            </a:r>
            <a:r>
              <a:rPr lang="en-GB" sz="4400" i="1" dirty="0">
                <a:latin typeface="Arial" panose="020B0604020202020204" pitchFamily="34" charset="0"/>
                <a:cs typeface="Arial" panose="020B0604020202020204" pitchFamily="34" charset="0"/>
              </a:rPr>
              <a:t>Depression and anxiety</a:t>
            </a: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35</a:t>
            </a:r>
            <a:r>
              <a:rPr lang="en-GB" sz="4400" dirty="0">
                <a:latin typeface="Arial" panose="020B0604020202020204" pitchFamily="34" charset="0"/>
                <a:cs typeface="Arial" panose="020B0604020202020204" pitchFamily="34" charset="0"/>
              </a:rPr>
              <a:t>(6), 502-514.</a:t>
            </a:r>
          </a:p>
          <a:p>
            <a:pPr lvl="0">
              <a:lnSpc>
                <a:spcPct val="170000"/>
              </a:lnSpc>
            </a:pPr>
            <a:r>
              <a:rPr lang="en-US" sz="4400" dirty="0">
                <a:latin typeface="Arial" panose="020B0604020202020204" pitchFamily="34" charset="0"/>
                <a:cs typeface="Arial" panose="020B0604020202020204" pitchFamily="34" charset="0"/>
              </a:rPr>
              <a:t>Coulter, A., Entwistle, V. A., Eccles, A., Ryan, S., Shepperd, S., </a:t>
            </a:r>
            <a:r>
              <a:rPr lang="en-US" sz="4400" dirty="0" err="1">
                <a:latin typeface="Arial" panose="020B0604020202020204" pitchFamily="34" charset="0"/>
                <a:cs typeface="Arial" panose="020B0604020202020204" pitchFamily="34" charset="0"/>
              </a:rPr>
              <a:t>andPerera</a:t>
            </a:r>
            <a:r>
              <a:rPr lang="en-US" sz="4400" dirty="0">
                <a:latin typeface="Arial" panose="020B0604020202020204" pitchFamily="34" charset="0"/>
                <a:cs typeface="Arial" panose="020B0604020202020204" pitchFamily="34" charset="0"/>
              </a:rPr>
              <a:t>, R. (2015). </a:t>
            </a:r>
            <a:r>
              <a:rPr lang="en-US" sz="4400" dirty="0" err="1">
                <a:latin typeface="Arial" panose="020B0604020202020204" pitchFamily="34" charset="0"/>
                <a:cs typeface="Arial" panose="020B0604020202020204" pitchFamily="34" charset="0"/>
              </a:rPr>
              <a:t>Personalised</a:t>
            </a:r>
            <a:r>
              <a:rPr lang="en-US" sz="4400" dirty="0">
                <a:latin typeface="Arial" panose="020B0604020202020204" pitchFamily="34" charset="0"/>
                <a:cs typeface="Arial" panose="020B0604020202020204" pitchFamily="34" charset="0"/>
              </a:rPr>
              <a:t> care planning for adults with chronic or long‐term health conditions. </a:t>
            </a:r>
            <a:r>
              <a:rPr lang="en-US" sz="4400" i="1" dirty="0">
                <a:latin typeface="Arial" panose="020B0604020202020204" pitchFamily="34" charset="0"/>
                <a:cs typeface="Arial" panose="020B0604020202020204" pitchFamily="34" charset="0"/>
              </a:rPr>
              <a:t>Cochrane Database of Systematic Reviews</a:t>
            </a:r>
            <a:r>
              <a:rPr lang="en-US" sz="4400" dirty="0">
                <a:latin typeface="Arial" panose="020B0604020202020204" pitchFamily="34" charset="0"/>
                <a:cs typeface="Arial" panose="020B0604020202020204" pitchFamily="34" charset="0"/>
              </a:rPr>
              <a:t>, (3).</a:t>
            </a:r>
            <a:endParaRPr lang="en-GB" sz="4400" dirty="0">
              <a:latin typeface="Arial" panose="020B0604020202020204" pitchFamily="34" charset="0"/>
              <a:cs typeface="Arial" panose="020B0604020202020204" pitchFamily="34" charset="0"/>
            </a:endParaRPr>
          </a:p>
          <a:p>
            <a:pPr lvl="0">
              <a:lnSpc>
                <a:spcPct val="170000"/>
              </a:lnSpc>
            </a:pPr>
            <a:r>
              <a:rPr lang="en-US" sz="4400" dirty="0">
                <a:latin typeface="Arial" panose="020B0604020202020204" pitchFamily="34" charset="0"/>
                <a:cs typeface="Arial" panose="020B0604020202020204" pitchFamily="34" charset="0"/>
              </a:rPr>
              <a:t>Elwyn, G., Frosch, D., Thomson, R., Joseph-Williams, N., Lloyd, A., Kinnersley, P., ... and Barry, M. (2012). Shared decision making: a model for clinical practice. </a:t>
            </a:r>
            <a:r>
              <a:rPr lang="en-US" sz="4400" i="1" dirty="0">
                <a:latin typeface="Arial" panose="020B0604020202020204" pitchFamily="34" charset="0"/>
                <a:cs typeface="Arial" panose="020B0604020202020204" pitchFamily="34" charset="0"/>
              </a:rPr>
              <a:t>Journal of general internal medicine</a:t>
            </a:r>
            <a:r>
              <a:rPr lang="en-US" sz="4400" dirty="0">
                <a:latin typeface="Arial" panose="020B0604020202020204" pitchFamily="34" charset="0"/>
                <a:cs typeface="Arial" panose="020B0604020202020204" pitchFamily="34" charset="0"/>
              </a:rPr>
              <a:t>, </a:t>
            </a:r>
            <a:r>
              <a:rPr lang="en-US" sz="4400" i="1" dirty="0">
                <a:latin typeface="Arial" panose="020B0604020202020204" pitchFamily="34" charset="0"/>
                <a:cs typeface="Arial" panose="020B0604020202020204" pitchFamily="34" charset="0"/>
              </a:rPr>
              <a:t>27</a:t>
            </a:r>
            <a:r>
              <a:rPr lang="en-US" sz="4400" dirty="0">
                <a:latin typeface="Arial" panose="020B0604020202020204" pitchFamily="34" charset="0"/>
                <a:cs typeface="Arial" panose="020B0604020202020204" pitchFamily="34" charset="0"/>
              </a:rPr>
              <a:t>(10), 1361-1367.</a:t>
            </a:r>
            <a:endParaRPr lang="en-GB" sz="4400" dirty="0">
              <a:latin typeface="Arial" panose="020B0604020202020204" pitchFamily="34" charset="0"/>
              <a:cs typeface="Arial" panose="020B0604020202020204" pitchFamily="34" charset="0"/>
            </a:endParaRPr>
          </a:p>
          <a:p>
            <a:pPr lvl="0">
              <a:lnSpc>
                <a:spcPct val="170000"/>
              </a:lnSpc>
            </a:pPr>
            <a:r>
              <a:rPr lang="en-US" sz="4400" dirty="0">
                <a:latin typeface="Arial" panose="020B0604020202020204" pitchFamily="34" charset="0"/>
                <a:cs typeface="Arial" panose="020B0604020202020204" pitchFamily="34" charset="0"/>
              </a:rPr>
              <a:t>Fisher, K. A., Tan, A. S., Matlock, D. D., Saver, B., Mazor, K. M., and Pieterse, A. H. (2018). Keeping the patient in the center: common challenges in the practice of shared decision making. </a:t>
            </a:r>
            <a:r>
              <a:rPr lang="en-US" sz="4400" i="1" dirty="0">
                <a:latin typeface="Arial" panose="020B0604020202020204" pitchFamily="34" charset="0"/>
                <a:cs typeface="Arial" panose="020B0604020202020204" pitchFamily="34" charset="0"/>
              </a:rPr>
              <a:t>Patient education and counseling</a:t>
            </a:r>
            <a:r>
              <a:rPr lang="en-US" sz="4400" dirty="0">
                <a:latin typeface="Arial" panose="020B0604020202020204" pitchFamily="34" charset="0"/>
                <a:cs typeface="Arial" panose="020B0604020202020204" pitchFamily="34" charset="0"/>
              </a:rPr>
              <a:t>, </a:t>
            </a:r>
            <a:r>
              <a:rPr lang="en-US" sz="4400" i="1" dirty="0">
                <a:latin typeface="Arial" panose="020B0604020202020204" pitchFamily="34" charset="0"/>
                <a:cs typeface="Arial" panose="020B0604020202020204" pitchFamily="34" charset="0"/>
              </a:rPr>
              <a:t>101</a:t>
            </a:r>
            <a:r>
              <a:rPr lang="en-US" sz="4400" dirty="0">
                <a:latin typeface="Arial" panose="020B0604020202020204" pitchFamily="34" charset="0"/>
                <a:cs typeface="Arial" panose="020B0604020202020204" pitchFamily="34" charset="0"/>
              </a:rPr>
              <a:t>(12), 2195-2201.</a:t>
            </a:r>
            <a:endParaRPr lang="en-GB" sz="4400" dirty="0">
              <a:latin typeface="Arial" panose="020B0604020202020204" pitchFamily="34" charset="0"/>
              <a:cs typeface="Arial" panose="020B0604020202020204" pitchFamily="34" charset="0"/>
            </a:endParaRPr>
          </a:p>
          <a:p>
            <a:pPr lvl="0">
              <a:lnSpc>
                <a:spcPct val="170000"/>
              </a:lnSpc>
            </a:pPr>
            <a:r>
              <a:rPr lang="en-GB" sz="4400" dirty="0">
                <a:latin typeface="Arial" panose="020B0604020202020204" pitchFamily="34" charset="0"/>
                <a:cs typeface="Arial" panose="020B0604020202020204" pitchFamily="34" charset="0"/>
              </a:rPr>
              <a:t>Ghasemi, F., Beversdorf, D. Q., and Herman, K. C. (2024). Stress and stress responses: A narrative literature review from physiological mechanisms to intervention approaches. </a:t>
            </a:r>
            <a:r>
              <a:rPr lang="en-GB" sz="4400" i="1" dirty="0">
                <a:latin typeface="Arial" panose="020B0604020202020204" pitchFamily="34" charset="0"/>
                <a:cs typeface="Arial" panose="020B0604020202020204" pitchFamily="34" charset="0"/>
              </a:rPr>
              <a:t>Journal of Pacific Rim Psychology</a:t>
            </a: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18</a:t>
            </a:r>
            <a:r>
              <a:rPr lang="en-GB" sz="4400" dirty="0">
                <a:latin typeface="Arial" panose="020B0604020202020204" pitchFamily="34" charset="0"/>
                <a:cs typeface="Arial" panose="020B0604020202020204" pitchFamily="34" charset="0"/>
              </a:rPr>
              <a:t>. </a:t>
            </a:r>
            <a:r>
              <a:rPr lang="en-GB" sz="4400" u="sng" dirty="0">
                <a:latin typeface="Arial" panose="020B0604020202020204" pitchFamily="34" charset="0"/>
                <a:cs typeface="Arial" panose="020B0604020202020204" pitchFamily="34" charset="0"/>
                <a:hlinkClick r:id="rId2"/>
              </a:rPr>
              <a:t>https://doi.org/10.1177/18344909241289222</a:t>
            </a:r>
            <a:r>
              <a:rPr lang="en-GB" sz="4400" dirty="0">
                <a:latin typeface="Arial" panose="020B0604020202020204" pitchFamily="34" charset="0"/>
                <a:cs typeface="Arial" panose="020B0604020202020204" pitchFamily="34" charset="0"/>
              </a:rPr>
              <a:t> </a:t>
            </a:r>
          </a:p>
          <a:p>
            <a:pPr lvl="0">
              <a:lnSpc>
                <a:spcPct val="170000"/>
              </a:lnSpc>
            </a:pPr>
            <a:r>
              <a:rPr lang="en-GB" sz="4400" dirty="0">
                <a:latin typeface="Arial" panose="020B0604020202020204" pitchFamily="34" charset="0"/>
                <a:cs typeface="Arial" panose="020B0604020202020204" pitchFamily="34" charset="0"/>
              </a:rPr>
              <a:t>Goldberg, S. B., Tucker, R. P., Greene, P. A., Davidson, R. J., </a:t>
            </a:r>
            <a:r>
              <a:rPr lang="en-GB" sz="4400" dirty="0" err="1">
                <a:latin typeface="Arial" panose="020B0604020202020204" pitchFamily="34" charset="0"/>
                <a:cs typeface="Arial" panose="020B0604020202020204" pitchFamily="34" charset="0"/>
              </a:rPr>
              <a:t>Wampold</a:t>
            </a:r>
            <a:r>
              <a:rPr lang="en-GB" sz="4400" dirty="0">
                <a:latin typeface="Arial" panose="020B0604020202020204" pitchFamily="34" charset="0"/>
                <a:cs typeface="Arial" panose="020B0604020202020204" pitchFamily="34" charset="0"/>
              </a:rPr>
              <a:t>, B. E., Kearney, D. J., and Simpson, T. L. (2018). Mindfulness-based interventions for psychiatric disorders: A systematic review and meta-analysis. </a:t>
            </a:r>
            <a:r>
              <a:rPr lang="en-GB" sz="4400" i="1" dirty="0">
                <a:latin typeface="Arial" panose="020B0604020202020204" pitchFamily="34" charset="0"/>
                <a:cs typeface="Arial" panose="020B0604020202020204" pitchFamily="34" charset="0"/>
              </a:rPr>
              <a:t>Clinical psychology review</a:t>
            </a: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59</a:t>
            </a:r>
            <a:r>
              <a:rPr lang="en-GB" sz="4400" dirty="0">
                <a:latin typeface="Arial" panose="020B0604020202020204" pitchFamily="34" charset="0"/>
                <a:cs typeface="Arial" panose="020B0604020202020204" pitchFamily="34" charset="0"/>
              </a:rPr>
              <a:t>, 52-60.</a:t>
            </a:r>
          </a:p>
          <a:p>
            <a:pPr lvl="0">
              <a:lnSpc>
                <a:spcPct val="170000"/>
              </a:lnSpc>
            </a:pPr>
            <a:r>
              <a:rPr lang="en-US" sz="4400" dirty="0">
                <a:latin typeface="Arial" panose="020B0604020202020204" pitchFamily="34" charset="0"/>
                <a:cs typeface="Arial" panose="020B0604020202020204" pitchFamily="34" charset="0"/>
              </a:rPr>
              <a:t>.</a:t>
            </a:r>
            <a:endParaRPr lang="en-GB" sz="4400" dirty="0">
              <a:latin typeface="Arial" panose="020B0604020202020204" pitchFamily="34" charset="0"/>
              <a:cs typeface="Arial" panose="020B0604020202020204" pitchFamily="34" charset="0"/>
            </a:endParaRPr>
          </a:p>
          <a:p>
            <a:endParaRPr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F75764-E7FA-F27E-1AC5-89EBD52612B1}"/>
              </a:ext>
            </a:extLst>
          </p:cNvPr>
          <p:cNvSpPr>
            <a:spLocks noGrp="1"/>
          </p:cNvSpPr>
          <p:nvPr>
            <p:ph idx="1"/>
          </p:nvPr>
        </p:nvSpPr>
        <p:spPr>
          <a:xfrm>
            <a:off x="609599" y="544286"/>
            <a:ext cx="6347714" cy="5497077"/>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Govere, L., and Govere, E. M. (2016). How effective is cultural competence training of healthcare providers on improving patient satisfaction of minority groups? A systematic review of literature. Worldviews on Evidence‐Based Nursing, 13(6), 402-410.</a:t>
            </a:r>
          </a:p>
          <a:p>
            <a:pPr>
              <a:lnSpc>
                <a:spcPct val="150000"/>
              </a:lnSpc>
            </a:pPr>
            <a:r>
              <a:rPr lang="en-GB" sz="1100" dirty="0">
                <a:latin typeface="Arial" panose="020B0604020202020204" pitchFamily="34" charset="0"/>
                <a:cs typeface="Arial" panose="020B0604020202020204" pitchFamily="34" charset="0"/>
              </a:rPr>
              <a:t>Health and Safety Executive (HSE). (2023) Work-related stress, anxiety or depression statistics in Great Britain: 2023. London: HSE. Available at: https://www.hse.gov.uk/statistics/causdis/stress.pdf (Accessed: 15 November 2025).</a:t>
            </a:r>
          </a:p>
          <a:p>
            <a:pPr>
              <a:lnSpc>
                <a:spcPct val="150000"/>
              </a:lnSpc>
            </a:pPr>
            <a:r>
              <a:rPr lang="en-GB" sz="1100" dirty="0">
                <a:latin typeface="Arial" panose="020B0604020202020204" pitchFamily="34" charset="0"/>
                <a:cs typeface="Arial" panose="020B0604020202020204" pitchFamily="34" charset="0"/>
              </a:rPr>
              <a:t>Husk, K., Elston, J., </a:t>
            </a:r>
            <a:r>
              <a:rPr lang="en-GB" sz="1100" dirty="0" err="1">
                <a:latin typeface="Arial" panose="020B0604020202020204" pitchFamily="34" charset="0"/>
                <a:cs typeface="Arial" panose="020B0604020202020204" pitchFamily="34" charset="0"/>
              </a:rPr>
              <a:t>Gradinger</a:t>
            </a:r>
            <a:r>
              <a:rPr lang="en-GB" sz="1100" dirty="0">
                <a:latin typeface="Arial" panose="020B0604020202020204" pitchFamily="34" charset="0"/>
                <a:cs typeface="Arial" panose="020B0604020202020204" pitchFamily="34" charset="0"/>
              </a:rPr>
              <a:t>, F., Callaghan, L., and Asthana, S. (2019). Social prescribing: where is the evidence?. The British Journal of General Practice, 69(678), 6.</a:t>
            </a:r>
          </a:p>
          <a:p>
            <a:pPr>
              <a:lnSpc>
                <a:spcPct val="150000"/>
              </a:lnSpc>
            </a:pPr>
            <a:r>
              <a:rPr lang="en-GB" sz="1100" dirty="0">
                <a:latin typeface="Arial" panose="020B0604020202020204" pitchFamily="34" charset="0"/>
                <a:cs typeface="Arial" panose="020B0604020202020204" pitchFamily="34" charset="0"/>
              </a:rPr>
              <a:t>Jones, K., Forder, J., Welch, E., </a:t>
            </a:r>
            <a:r>
              <a:rPr lang="en-GB" sz="1100" dirty="0" err="1">
                <a:latin typeface="Arial" panose="020B0604020202020204" pitchFamily="34" charset="0"/>
                <a:cs typeface="Arial" panose="020B0604020202020204" pitchFamily="34" charset="0"/>
              </a:rPr>
              <a:t>Caiels</a:t>
            </a:r>
            <a:r>
              <a:rPr lang="en-GB" sz="1100" dirty="0">
                <a:latin typeface="Arial" panose="020B0604020202020204" pitchFamily="34" charset="0"/>
                <a:cs typeface="Arial" panose="020B0604020202020204" pitchFamily="34" charset="0"/>
              </a:rPr>
              <a:t>, J., and Fox, D. (2017). Personal Health Budgets: Process and context following the national pilot programme. Personal Social Services Research Unit, University of Kent, Canterbury.</a:t>
            </a:r>
          </a:p>
          <a:p>
            <a:endParaRPr lang="en-GB" dirty="0"/>
          </a:p>
        </p:txBody>
      </p:sp>
    </p:spTree>
    <p:extLst>
      <p:ext uri="{BB962C8B-B14F-4D97-AF65-F5344CB8AC3E}">
        <p14:creationId xmlns:p14="http://schemas.microsoft.com/office/powerpoint/2010/main" val="799300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01F399-BB3D-D920-8C09-4338C0BFCA04}"/>
              </a:ext>
            </a:extLst>
          </p:cNvPr>
          <p:cNvSpPr txBox="1"/>
          <p:nvPr/>
        </p:nvSpPr>
        <p:spPr>
          <a:xfrm>
            <a:off x="293914" y="-37618"/>
            <a:ext cx="8556171" cy="6662786"/>
          </a:xfrm>
          <a:prstGeom prst="rect">
            <a:avLst/>
          </a:prstGeom>
          <a:noFill/>
        </p:spPr>
        <p:txBody>
          <a:bodyPr wrap="square">
            <a:spAutoFit/>
          </a:bodyPr>
          <a:lstStyle/>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Joyce, S., Modini, M., Christensen, H., </a:t>
            </a:r>
            <a:r>
              <a:rPr lang="en-GB" sz="1100" dirty="0" err="1">
                <a:latin typeface="Arial" panose="020B0604020202020204" pitchFamily="34" charset="0"/>
                <a:cs typeface="Arial" panose="020B0604020202020204" pitchFamily="34" charset="0"/>
              </a:rPr>
              <a:t>Mykletun</a:t>
            </a:r>
            <a:r>
              <a:rPr lang="en-GB" sz="1100" dirty="0">
                <a:latin typeface="Arial" panose="020B0604020202020204" pitchFamily="34" charset="0"/>
                <a:cs typeface="Arial" panose="020B0604020202020204" pitchFamily="34" charset="0"/>
              </a:rPr>
              <a:t>, A., Bryant, R., Mitchell, P. B., and Harvey, S. B. (2016). Workplace interventions for common mental disorders: a systematic meta-review. Psychological medicine, 46(4), 683-697.</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Lazarus, R. S. (1984). Stress, appraisal, and coping (Vol. 445). Springer.</a:t>
            </a:r>
          </a:p>
          <a:p>
            <a:pPr marL="171450" indent="-171450">
              <a:lnSpc>
                <a:spcPct val="150000"/>
              </a:lnSpc>
              <a:buFont typeface="Wingdings" panose="05000000000000000000" pitchFamily="2" charset="2"/>
              <a:buChar char="Ø"/>
            </a:pPr>
            <a:r>
              <a:rPr lang="en-GB" sz="1100" dirty="0" err="1">
                <a:latin typeface="Arial" panose="020B0604020202020204" pitchFamily="34" charset="0"/>
                <a:cs typeface="Arial" panose="020B0604020202020204" pitchFamily="34" charset="0"/>
              </a:rPr>
              <a:t>Lhussier</a:t>
            </a:r>
            <a:r>
              <a:rPr lang="en-GB" sz="1100" dirty="0">
                <a:latin typeface="Arial" panose="020B0604020202020204" pitchFamily="34" charset="0"/>
                <a:cs typeface="Arial" panose="020B0604020202020204" pitchFamily="34" charset="0"/>
              </a:rPr>
              <a:t>, M., Eaton, S., Forster, N., Thomas, M., Roberts, S., and Carr, S. M. (2015). Care planning for long‐term conditions–a concept mapping. Health Expectations, 18(5), 605-624.</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Liu, M. Y., Li, N., Li, W. A., and Khan, H. (2017). Association between psychosocial stress and hypertension: a systematic review and meta-analysis. Neurological research, 39(6), 573-580.</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McEwen, B. S. (1998). Stress, adaptation, and disease: Allostasis and allostatic load. Annals of the New York academy of sciences, 840(1), 33-44.</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National Institute for Health and Care Excellence (NICE). (2020). Depression in adults: treatment and management (NG222). London: NICE. Available at: https://www.nice.org.uk/guidance/ng222 (Accessed: 15 November 2025).</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NHS England (2021) Patient Choice in the NHS: Guidance for Commissioners. London: NHS England.</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Available at: https://www.england.nhs.uk/publication/patient-choice-in-the-nhs-guidance-for-commissioners/  (Accessed: 15 November 2025).</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OECD (2018). Fit Mind, Fit Job: From Evidence to Practice in Mental Health and Work. Paris: OECD Publishing. Available at: https://doi.org/10.1787/9789264228283-en (Accessed: 15 November 2025).</a:t>
            </a:r>
          </a:p>
          <a:p>
            <a:pPr marL="171450" indent="-171450">
              <a:lnSpc>
                <a:spcPct val="150000"/>
              </a:lnSpc>
              <a:buFont typeface="Wingdings" panose="05000000000000000000" pitchFamily="2" charset="2"/>
              <a:buChar char="Ø"/>
            </a:pPr>
            <a:r>
              <a:rPr lang="en-GB" sz="1100" dirty="0" err="1">
                <a:latin typeface="Arial" panose="020B0604020202020204" pitchFamily="34" charset="0"/>
                <a:cs typeface="Arial" panose="020B0604020202020204" pitchFamily="34" charset="0"/>
              </a:rPr>
              <a:t>Palagini</a:t>
            </a:r>
            <a:r>
              <a:rPr lang="en-GB" sz="1100" dirty="0">
                <a:latin typeface="Arial" panose="020B0604020202020204" pitchFamily="34" charset="0"/>
                <a:cs typeface="Arial" panose="020B0604020202020204" pitchFamily="34" charset="0"/>
              </a:rPr>
              <a:t>, L., Moretto, U., Novi, M., Masci, I., Caruso, D., Drake, C. L., and Riemann, D. (2018). Lack of resilience is related to stress-related sleep reactivity, hyperarousal, and emotion dysregulation in insomnia disorder. Journal of Clinical Sleep Medicine, 14(5), 759-766.</a:t>
            </a:r>
          </a:p>
          <a:p>
            <a:pPr marL="171450" indent="-171450">
              <a:lnSpc>
                <a:spcPct val="150000"/>
              </a:lnSpc>
              <a:buFont typeface="Wingdings" panose="05000000000000000000" pitchFamily="2" charset="2"/>
              <a:buChar char="Ø"/>
            </a:pPr>
            <a:r>
              <a:rPr lang="en-GB" sz="1100" dirty="0" err="1">
                <a:latin typeface="Arial" panose="020B0604020202020204" pitchFamily="34" charset="0"/>
                <a:cs typeface="Arial" panose="020B0604020202020204" pitchFamily="34" charset="0"/>
              </a:rPr>
              <a:t>Papachristopoulos</a:t>
            </a:r>
            <a:r>
              <a:rPr lang="en-GB" sz="1100" dirty="0">
                <a:latin typeface="Arial" panose="020B0604020202020204" pitchFamily="34" charset="0"/>
                <a:cs typeface="Arial" panose="020B0604020202020204" pitchFamily="34" charset="0"/>
              </a:rPr>
              <a:t>, I., </a:t>
            </a:r>
            <a:r>
              <a:rPr lang="en-GB" sz="1100" dirty="0" err="1">
                <a:latin typeface="Arial" panose="020B0604020202020204" pitchFamily="34" charset="0"/>
                <a:cs typeface="Arial" panose="020B0604020202020204" pitchFamily="34" charset="0"/>
              </a:rPr>
              <a:t>Sazakli</a:t>
            </a:r>
            <a:r>
              <a:rPr lang="en-GB" sz="1100" dirty="0">
                <a:latin typeface="Arial" panose="020B0604020202020204" pitchFamily="34" charset="0"/>
                <a:cs typeface="Arial" panose="020B0604020202020204" pitchFamily="34" charset="0"/>
              </a:rPr>
              <a:t>, E., and </a:t>
            </a:r>
            <a:r>
              <a:rPr lang="en-GB" sz="1100" dirty="0" err="1">
                <a:latin typeface="Arial" panose="020B0604020202020204" pitchFamily="34" charset="0"/>
                <a:cs typeface="Arial" panose="020B0604020202020204" pitchFamily="34" charset="0"/>
              </a:rPr>
              <a:t>Leotsinidis</a:t>
            </a:r>
            <a:r>
              <a:rPr lang="en-GB" sz="1100" dirty="0">
                <a:latin typeface="Arial" panose="020B0604020202020204" pitchFamily="34" charset="0"/>
                <a:cs typeface="Arial" panose="020B0604020202020204" pitchFamily="34" charset="0"/>
              </a:rPr>
              <a:t>, M. (2023). General practitioners’ views towards management of common mental health disorders: </a:t>
            </a:r>
            <a:r>
              <a:rPr lang="en-GB" sz="1100" dirty="0" err="1">
                <a:latin typeface="Arial" panose="020B0604020202020204" pitchFamily="34" charset="0"/>
                <a:cs typeface="Arial" panose="020B0604020202020204" pitchFamily="34" charset="0"/>
              </a:rPr>
              <a:t>Τhe</a:t>
            </a:r>
            <a:r>
              <a:rPr lang="en-GB" sz="1100" dirty="0">
                <a:latin typeface="Arial" panose="020B0604020202020204" pitchFamily="34" charset="0"/>
                <a:cs typeface="Arial" panose="020B0604020202020204" pitchFamily="34" charset="0"/>
              </a:rPr>
              <a:t> critical role of continuing medical education. BMC Primary Care, 24(1), 63.</a:t>
            </a:r>
          </a:p>
          <a:p>
            <a:pPr marL="171450" indent="-171450">
              <a:lnSpc>
                <a:spcPct val="150000"/>
              </a:lnSpc>
              <a:buFont typeface="Wingdings" panose="05000000000000000000" pitchFamily="2" charset="2"/>
              <a:buChar char="Ø"/>
            </a:pPr>
            <a:r>
              <a:rPr lang="en-GB" sz="1100" dirty="0" err="1">
                <a:latin typeface="Arial" panose="020B0604020202020204" pitchFamily="34" charset="0"/>
                <a:cs typeface="Arial" panose="020B0604020202020204" pitchFamily="34" charset="0"/>
              </a:rPr>
              <a:t>Penninx</a:t>
            </a:r>
            <a:r>
              <a:rPr lang="en-GB" sz="1100" dirty="0">
                <a:latin typeface="Arial" panose="020B0604020202020204" pitchFamily="34" charset="0"/>
                <a:cs typeface="Arial" panose="020B0604020202020204" pitchFamily="34" charset="0"/>
              </a:rPr>
              <a:t>, B. W. J. H. (2017). Depression and its somatic consequences: Allostatic load as the connecting link. European Psychiatry, 41(S1), S62-S62.</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Pierce, M., McManus, S., Hope, H., </a:t>
            </a:r>
            <a:r>
              <a:rPr lang="en-GB" sz="1100" dirty="0" err="1">
                <a:latin typeface="Arial" panose="020B0604020202020204" pitchFamily="34" charset="0"/>
                <a:cs typeface="Arial" panose="020B0604020202020204" pitchFamily="34" charset="0"/>
              </a:rPr>
              <a:t>Hotopf</a:t>
            </a:r>
            <a:r>
              <a:rPr lang="en-GB" sz="1100" dirty="0">
                <a:latin typeface="Arial" panose="020B0604020202020204" pitchFamily="34" charset="0"/>
                <a:cs typeface="Arial" panose="020B0604020202020204" pitchFamily="34" charset="0"/>
              </a:rPr>
              <a:t>, M., Ford, T., Hatch, S. L., ... and Abel, K. M. (2021). Mental health responses to the COVID-19 pandemic: a latent class trajectory analysis using longitudinal UK data. The Lancet Psychiatry, 8(7), 610-619.</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Pieterse, A. H., &amp; </a:t>
            </a:r>
            <a:r>
              <a:rPr lang="en-GB" sz="1100" dirty="0" err="1">
                <a:latin typeface="Arial" panose="020B0604020202020204" pitchFamily="34" charset="0"/>
                <a:cs typeface="Arial" panose="020B0604020202020204" pitchFamily="34" charset="0"/>
              </a:rPr>
              <a:t>Finset</a:t>
            </a:r>
            <a:r>
              <a:rPr lang="en-GB" sz="1100" dirty="0">
                <a:latin typeface="Arial" panose="020B0604020202020204" pitchFamily="34" charset="0"/>
                <a:cs typeface="Arial" panose="020B0604020202020204" pitchFamily="34" charset="0"/>
              </a:rPr>
              <a:t>, A. (2019). Shared decision making—much studied, much still unknown. Patient education and </a:t>
            </a:r>
            <a:r>
              <a:rPr lang="en-GB" sz="1100" dirty="0" err="1">
                <a:latin typeface="Arial" panose="020B0604020202020204" pitchFamily="34" charset="0"/>
                <a:cs typeface="Arial" panose="020B0604020202020204" pitchFamily="34" charset="0"/>
              </a:rPr>
              <a:t>counseling</a:t>
            </a:r>
            <a:r>
              <a:rPr lang="en-GB" sz="11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784112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E19620-0A44-3C72-3D82-DFD569814D55}"/>
              </a:ext>
            </a:extLst>
          </p:cNvPr>
          <p:cNvSpPr txBox="1"/>
          <p:nvPr/>
        </p:nvSpPr>
        <p:spPr>
          <a:xfrm>
            <a:off x="329339" y="474345"/>
            <a:ext cx="8163732" cy="4431983"/>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sz="1100" dirty="0" err="1">
                <a:latin typeface="Arial" panose="020B0604020202020204" pitchFamily="34" charset="0"/>
                <a:cs typeface="Arial" panose="020B0604020202020204" pitchFamily="34" charset="0"/>
              </a:rPr>
              <a:t>Shchaslyvyi</a:t>
            </a:r>
            <a:r>
              <a:rPr lang="en-GB" sz="1100" dirty="0">
                <a:latin typeface="Arial" panose="020B0604020202020204" pitchFamily="34" charset="0"/>
                <a:cs typeface="Arial" panose="020B0604020202020204" pitchFamily="34" charset="0"/>
              </a:rPr>
              <a:t>, A. Y., Antonenko, S. V., and </a:t>
            </a:r>
            <a:r>
              <a:rPr lang="en-GB" sz="1100" dirty="0" err="1">
                <a:latin typeface="Arial" panose="020B0604020202020204" pitchFamily="34" charset="0"/>
                <a:cs typeface="Arial" panose="020B0604020202020204" pitchFamily="34" charset="0"/>
              </a:rPr>
              <a:t>Telegeev</a:t>
            </a:r>
            <a:r>
              <a:rPr lang="en-GB" sz="1100" dirty="0">
                <a:latin typeface="Arial" panose="020B0604020202020204" pitchFamily="34" charset="0"/>
                <a:cs typeface="Arial" panose="020B0604020202020204" pitchFamily="34" charset="0"/>
              </a:rPr>
              <a:t>, G. D. (2024). Comprehensive Review of Chronic Stress Pathways and the Efficacy of </a:t>
            </a:r>
            <a:r>
              <a:rPr lang="en-GB" sz="1100" dirty="0" err="1">
                <a:latin typeface="Arial" panose="020B0604020202020204" pitchFamily="34" charset="0"/>
                <a:cs typeface="Arial" panose="020B0604020202020204" pitchFamily="34" charset="0"/>
              </a:rPr>
              <a:t>Behavioral</a:t>
            </a:r>
            <a:r>
              <a:rPr lang="en-GB" sz="1100" dirty="0">
                <a:latin typeface="Arial" panose="020B0604020202020204" pitchFamily="34" charset="0"/>
                <a:cs typeface="Arial" panose="020B0604020202020204" pitchFamily="34" charset="0"/>
              </a:rPr>
              <a:t> Stress Reduction Programs (BSRPs) in Managing Diseases. International Journal of Environmental Research and Public Health, 21(8), 1077. https://doi.org/10.3390/ijerph21081077</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Steptoe, A., and Kivimäki, M. (2013). Stress and cardiovascular disease: an update on current knowledge. Annual review of public health, 34(1), 337-354.</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Sweeney, A., Filson, B., Kennedy, A., Collinson, L., and Gillard, S. (2018). A paradigm shift: relationships in trauma-informed mental health services. </a:t>
            </a:r>
            <a:r>
              <a:rPr lang="en-GB" sz="1100" dirty="0" err="1">
                <a:latin typeface="Arial" panose="020B0604020202020204" pitchFamily="34" charset="0"/>
                <a:cs typeface="Arial" panose="020B0604020202020204" pitchFamily="34" charset="0"/>
              </a:rPr>
              <a:t>BJPsych</a:t>
            </a:r>
            <a:r>
              <a:rPr lang="en-GB" sz="1100" dirty="0">
                <a:latin typeface="Arial" panose="020B0604020202020204" pitchFamily="34" charset="0"/>
                <a:cs typeface="Arial" panose="020B0604020202020204" pitchFamily="34" charset="0"/>
              </a:rPr>
              <a:t> advances, 24(5), 319-333.</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Turner, A., Anderson, J. K., Wallace, L. M., and Bourne, C. (2015). An evaluation of a self-management program for patients with long-term conditions. Patient education and </a:t>
            </a:r>
            <a:r>
              <a:rPr lang="en-GB" sz="1100" dirty="0" err="1">
                <a:latin typeface="Arial" panose="020B0604020202020204" pitchFamily="34" charset="0"/>
                <a:cs typeface="Arial" panose="020B0604020202020204" pitchFamily="34" charset="0"/>
              </a:rPr>
              <a:t>counseling</a:t>
            </a:r>
            <a:r>
              <a:rPr lang="en-GB" sz="1100" dirty="0">
                <a:latin typeface="Arial" panose="020B0604020202020204" pitchFamily="34" charset="0"/>
                <a:cs typeface="Arial" panose="020B0604020202020204" pitchFamily="34" charset="0"/>
              </a:rPr>
              <a:t>, 98(2), 213-219.</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World Health Organization (2022, 2024) World Mental Health Report: Transforming Mental Health for All. Geneva: WHO.</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Available at: https://www.who.int/publications/i/item/9789240049338 (Accessed: 15 November 2025).</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Yu, C. C., Tan, L., Le, M. K., Tang, B., Liaw, S. Y., Tierney, T., ... and Low, J. A. (2022). The development of empathy in the healthcare setting: a qualitative approach. BMC Medical Education, 22(1), 245.</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Volarić, N., </a:t>
            </a:r>
            <a:r>
              <a:rPr lang="en-GB" sz="1100" dirty="0" err="1">
                <a:latin typeface="Arial" panose="020B0604020202020204" pitchFamily="34" charset="0"/>
                <a:cs typeface="Arial" panose="020B0604020202020204" pitchFamily="34" charset="0"/>
              </a:rPr>
              <a:t>Šojat</a:t>
            </a:r>
            <a:r>
              <a:rPr lang="en-GB" sz="1100" dirty="0">
                <a:latin typeface="Arial" panose="020B0604020202020204" pitchFamily="34" charset="0"/>
                <a:cs typeface="Arial" panose="020B0604020202020204" pitchFamily="34" charset="0"/>
              </a:rPr>
              <a:t>, D., Volarić, M., </a:t>
            </a:r>
            <a:r>
              <a:rPr lang="en-GB" sz="1100" dirty="0" err="1">
                <a:latin typeface="Arial" panose="020B0604020202020204" pitchFamily="34" charset="0"/>
                <a:cs typeface="Arial" panose="020B0604020202020204" pitchFamily="34" charset="0"/>
              </a:rPr>
              <a:t>Včev</a:t>
            </a:r>
            <a:r>
              <a:rPr lang="en-GB" sz="1100" dirty="0">
                <a:latin typeface="Arial" panose="020B0604020202020204" pitchFamily="34" charset="0"/>
                <a:cs typeface="Arial" panose="020B0604020202020204" pitchFamily="34" charset="0"/>
              </a:rPr>
              <a:t>, I., </a:t>
            </a:r>
            <a:r>
              <a:rPr lang="en-GB" sz="1100" dirty="0" err="1">
                <a:latin typeface="Arial" panose="020B0604020202020204" pitchFamily="34" charset="0"/>
                <a:cs typeface="Arial" panose="020B0604020202020204" pitchFamily="34" charset="0"/>
              </a:rPr>
              <a:t>Keškić</a:t>
            </a:r>
            <a:r>
              <a:rPr lang="en-GB" sz="1100" dirty="0">
                <a:latin typeface="Arial" panose="020B0604020202020204" pitchFamily="34" charset="0"/>
                <a:cs typeface="Arial" panose="020B0604020202020204" pitchFamily="34" charset="0"/>
              </a:rPr>
              <a:t>, T. and </a:t>
            </a:r>
            <a:r>
              <a:rPr lang="en-GB" sz="1100" dirty="0" err="1">
                <a:latin typeface="Arial" panose="020B0604020202020204" pitchFamily="34" charset="0"/>
                <a:cs typeface="Arial" panose="020B0604020202020204" pitchFamily="34" charset="0"/>
              </a:rPr>
              <a:t>Majnarić</a:t>
            </a:r>
            <a:r>
              <a:rPr lang="en-GB" sz="1100" dirty="0">
                <a:latin typeface="Arial" panose="020B0604020202020204" pitchFamily="34" charset="0"/>
                <a:cs typeface="Arial" panose="020B0604020202020204" pitchFamily="34" charset="0"/>
              </a:rPr>
              <a:t>, L.T. (2024) ‘The gender and age perspectives of allostatic load’, Frontiers in Medicine, 11, pp. 1–12. doi:10.3389/fmed.2024.1502940</a:t>
            </a:r>
          </a:p>
          <a:p>
            <a:pPr marL="285750" indent="-285750">
              <a:lnSpc>
                <a:spcPct val="150000"/>
              </a:lnSpc>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6401594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4" ma:contentTypeDescription="Create a new document." ma:contentTypeScope="" ma:versionID="93b7f2ae3439cb6f577835439f1d4b41">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20db256bc83a83afb0902f518181dbce"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DateTaken" minOccurs="0"/>
                <xsd:element ref="ns4:MediaServiceOCR"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Props1.xml><?xml version="1.0" encoding="utf-8"?>
<ds:datastoreItem xmlns:ds="http://schemas.openxmlformats.org/officeDocument/2006/customXml" ds:itemID="{031CB87A-B367-4918-AF83-36810B1AB2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0404f2-73f1-4c8b-8b8f-e15f0c5ca697"/>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E18CF0-D46D-41D6-9D9C-0DA7B72B43A3}">
  <ds:schemaRefs>
    <ds:schemaRef ds:uri="http://schemas.microsoft.com/sharepoint/v3/contenttype/forms"/>
  </ds:schemaRefs>
</ds:datastoreItem>
</file>

<file path=customXml/itemProps3.xml><?xml version="1.0" encoding="utf-8"?>
<ds:datastoreItem xmlns:ds="http://schemas.openxmlformats.org/officeDocument/2006/customXml" ds:itemID="{5806E073-67A3-424E-A549-5CE29E50C569}">
  <ds:schemaRefs>
    <ds:schemaRef ds:uri="http://purl.org/dc/dcmitype/"/>
    <ds:schemaRef ds:uri="http://www.w3.org/XML/1998/namespace"/>
    <ds:schemaRef ds:uri="http://schemas.microsoft.com/office/2006/documentManagement/types"/>
    <ds:schemaRef ds:uri="http://purl.org/dc/terms/"/>
    <ds:schemaRef ds:uri="ec64fcab-bbc9-4804-8cc6-0a77e40cec50"/>
    <ds:schemaRef ds:uri="http://schemas.openxmlformats.org/package/2006/metadata/core-properties"/>
    <ds:schemaRef ds:uri="http://schemas.microsoft.com/office/2006/metadata/properties"/>
    <ds:schemaRef ds:uri="http://schemas.microsoft.com/office/infopath/2007/PartnerControls"/>
    <ds:schemaRef ds:uri="ab0404f2-73f1-4c8b-8b8f-e15f0c5ca697"/>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Facet</Template>
  <TotalTime>1320</TotalTime>
  <Words>2769</Words>
  <Application>Microsoft Office PowerPoint</Application>
  <PresentationFormat>On-screen Show (4:3)</PresentationFormat>
  <Paragraphs>107</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Trebuchet MS</vt:lpstr>
      <vt:lpstr>Wingdings</vt:lpstr>
      <vt:lpstr>Wingdings 3</vt:lpstr>
      <vt:lpstr>Facet</vt:lpstr>
      <vt:lpstr>PowerPoint Presentation</vt:lpstr>
      <vt:lpstr>Stress as a Long-Term Condition  Audience: UK Mental Health Nurses  Definition: Chronic stress is a prolonged maladaptive response to ongoing psychological or physiological pressures (Shchaslyvyi et al., 2024). Symptoms: Fatigue, irritability, sleep disturbance, somatic pain, cognitive impairment (Ghasemi et al., 2024). Aetiology: HPA-axis dysregulation, socioeconomic adversity, trauma, workload pressures (McEwen, 1998; Lazarus and Folkman, 1984). </vt:lpstr>
      <vt:lpstr>Prevalence</vt:lpstr>
      <vt:lpstr>Economic and Social Burden</vt:lpstr>
      <vt:lpstr>Diagnosis and Initial Assessment</vt:lpstr>
      <vt:lpstr>Management – UK Guidance</vt:lpstr>
      <vt:lpstr>Models and Frameworks</vt:lpstr>
      <vt:lpstr>Treatment  Options</vt:lpstr>
      <vt:lpstr>Comorbidities</vt:lpstr>
      <vt:lpstr>Prevention Strategies</vt:lpstr>
      <vt:lpstr>Skills, Values and Behaviours for Co‑productive Care</vt:lpstr>
      <vt:lpstr>Personalised Care Model Recommendations</vt:lpstr>
      <vt:lpstr>RECOMMENDATIONS</vt:lpstr>
      <vt:lpstr>References</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as a Long-Term Condition</dc:title>
  <dc:subject/>
  <dc:creator>Destiny</dc:creator>
  <cp:keywords/>
  <dc:description>generated using python-pptx</dc:description>
  <cp:lastModifiedBy>Ohikuare Irogho (2128365)</cp:lastModifiedBy>
  <cp:revision>15</cp:revision>
  <dcterms:created xsi:type="dcterms:W3CDTF">2013-01-27T09:14:16Z</dcterms:created>
  <dcterms:modified xsi:type="dcterms:W3CDTF">2025-11-30T19:48:58Z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