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6" d="100"/>
          <a:sy n="16" d="100"/>
        </p:scale>
        <p:origin x="1997" y="9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7/31/2026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7/31/2026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9389121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31/07/2026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3.jpg"/><Relationship Id="rId5" Type="http://schemas.openxmlformats.org/officeDocument/2006/relationships/image" Target="../media/image12.png"/><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259303" y="10932733"/>
            <a:ext cx="40987579" cy="4957011"/>
          </a:xfrm>
        </p:spPr>
        <p:txBody>
          <a:bodyPr>
            <a:normAutofit/>
          </a:bodyPr>
          <a:lstStyle/>
          <a:p>
            <a:pPr algn="l"/>
            <a:br>
              <a:rPr lang="en-GB" sz="3200" dirty="0"/>
            </a:br>
            <a:r>
              <a:rPr lang="en-GB" sz="5400" dirty="0">
                <a:latin typeface="Arial" panose="020B0604020202020204" pitchFamily="34" charset="0"/>
                <a:cs typeface="Arial" panose="020B0604020202020204" pitchFamily="34" charset="0"/>
              </a:rPr>
              <a:t>Student name: Chibuzor Nnadi</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2331428</a:t>
            </a:r>
            <a:br>
              <a:rPr lang="en-GB" sz="5400" dirty="0"/>
            </a:br>
            <a:r>
              <a:rPr lang="en-GB" sz="5400" dirty="0"/>
              <a:t>Lecturer: Oluwadamilola Tayo</a:t>
            </a:r>
            <a:br>
              <a:rPr lang="en-GB" sz="5400" dirty="0"/>
            </a:br>
            <a:r>
              <a:rPr lang="en-GB" sz="5400" dirty="0"/>
              <a:t>Title: Postal presentation component 1 (BM6029) Agoraphobia -6B02 last</a:t>
            </a: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9984249"/>
          </a:xfrm>
        </p:spPr>
        <p:txBody>
          <a:bodyPr/>
          <a:lstStyle/>
          <a:p>
            <a:r>
              <a:rPr lang="en-GB" sz="2800" dirty="0">
                <a:latin typeface="Arial" panose="020B0604020202020204" pitchFamily="34" charset="0"/>
                <a:cs typeface="Arial" panose="020B0604020202020204" pitchFamily="34" charset="0"/>
              </a:rPr>
              <a:t>Agoraphobia 6B02 belongs to the Anxiety disorders category. It is defined as an intense, disproportionate fear or anxiety triggered by various situations in which escaping might be hard or support may be unavailable — for example, travelling on public transport, being in crowded places, or going outside alone (ICD-11, 2024).</a:t>
            </a:r>
          </a:p>
          <a:p>
            <a:r>
              <a:rPr lang="en-GB" sz="2800" dirty="0">
                <a:latin typeface="Arial" panose="020B0604020202020204" pitchFamily="34" charset="0"/>
                <a:cs typeface="Arial" panose="020B0604020202020204" pitchFamily="34" charset="0"/>
              </a:rPr>
              <a:t> (Showraki, Showraki and Brown, 2020)</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 One out of seventy people may suffer from agoraphobia in their lifetime.  (Preti et al., 2021)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The lifetime prevalence is about 2% in the U.S. population  </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It tends to be more prevalent in women compared to men</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 </a:t>
            </a:r>
          </a:p>
          <a:p>
            <a:endParaRPr lang="en-GB" sz="4800" kern="100" dirty="0">
              <a:solidFill>
                <a:srgbClr val="FF0000"/>
              </a:solidFill>
              <a:latin typeface="Aptos" panose="020B0004020202020204" pitchFamily="34" charset="0"/>
              <a:ea typeface="Aptos" panose="020B0004020202020204" pitchFamily="34" charset="0"/>
            </a:endParaRPr>
          </a:p>
          <a:p>
            <a:pPr>
              <a:buNone/>
            </a:pPr>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6408572"/>
            <a:ext cx="10038660" cy="14363924"/>
          </a:xfrm>
        </p:spPr>
        <p:txBody>
          <a:bodyPr/>
          <a:lstStyle/>
          <a:p>
            <a:endParaRPr lang="en-GB" dirty="0"/>
          </a:p>
          <a:p>
            <a:r>
              <a:rPr lang="en-GB" sz="4800" dirty="0">
                <a:latin typeface="Aptos" panose="020B0004020202020204" pitchFamily="34" charset="0"/>
              </a:rPr>
              <a:t>Causes, Symptoms, Diagnosis</a:t>
            </a:r>
          </a:p>
          <a:p>
            <a:r>
              <a:rPr lang="en-GB" sz="2800" b="0" u="none" dirty="0">
                <a:latin typeface="Arial" panose="020B0604020202020204" pitchFamily="34" charset="0"/>
                <a:cs typeface="Arial" panose="020B0604020202020204" pitchFamily="34" charset="0"/>
              </a:rPr>
              <a:t>Causes</a:t>
            </a:r>
          </a:p>
          <a:p>
            <a:r>
              <a:rPr lang="en-GB" sz="2800" b="0" u="none" dirty="0">
                <a:latin typeface="Arial" panose="020B0604020202020204" pitchFamily="34" charset="0"/>
                <a:cs typeface="Arial" panose="020B0604020202020204" pitchFamily="34" charset="0"/>
              </a:rPr>
              <a:t>Agoraphobia is often associated with:</a:t>
            </a:r>
          </a:p>
          <a:p>
            <a:r>
              <a:rPr lang="en-GB" sz="2800" b="0" u="none" dirty="0">
                <a:latin typeface="Arial" panose="020B0604020202020204" pitchFamily="34" charset="0"/>
                <a:cs typeface="Arial" panose="020B0604020202020204" pitchFamily="34" charset="0"/>
              </a:rPr>
              <a:t>- Panic disorder and panic attacks. (Hamm et al., 2016)</a:t>
            </a:r>
          </a:p>
          <a:p>
            <a:r>
              <a:rPr lang="en-GB" sz="2800" b="0" u="none" dirty="0">
                <a:latin typeface="Arial" panose="020B0604020202020204" pitchFamily="34" charset="0"/>
                <a:cs typeface="Arial" panose="020B0604020202020204" pitchFamily="34" charset="0"/>
              </a:rPr>
              <a:t>- Stressful life events (McKenna and Vogt, 2024)</a:t>
            </a:r>
          </a:p>
          <a:p>
            <a:r>
              <a:rPr lang="en-GB" sz="2800" b="0" u="none" dirty="0">
                <a:latin typeface="Arial" panose="020B0604020202020204" pitchFamily="34" charset="0"/>
                <a:cs typeface="Arial" panose="020B0604020202020204" pitchFamily="34" charset="0"/>
              </a:rPr>
              <a:t>- Genetic factors and personality traits like neuroticism (Tanahashi et al., 2020) </a:t>
            </a:r>
          </a:p>
          <a:p>
            <a:r>
              <a:rPr lang="en-GB" sz="2800" b="0" u="none" dirty="0">
                <a:latin typeface="Arial" panose="020B0604020202020204" pitchFamily="34" charset="0"/>
                <a:cs typeface="Arial" panose="020B0604020202020204" pitchFamily="34" charset="0"/>
              </a:rPr>
              <a:t>- Childhood trauma or overprotective</a:t>
            </a:r>
            <a:r>
              <a:rPr lang="en-GB" sz="4000" dirty="0">
                <a:latin typeface="Arial" panose="020B0604020202020204" pitchFamily="34" charset="0"/>
                <a:cs typeface="Arial" panose="020B0604020202020204" pitchFamily="34" charset="0"/>
              </a:rPr>
              <a:t> </a:t>
            </a:r>
            <a:r>
              <a:rPr lang="en-GB" sz="2800" b="0" u="none" dirty="0">
                <a:latin typeface="Arial" panose="020B0604020202020204" pitchFamily="34" charset="0"/>
                <a:cs typeface="Arial" panose="020B0604020202020204" pitchFamily="34" charset="0"/>
              </a:rPr>
              <a:t>parenting  (McWhorter et al., 2021)</a:t>
            </a:r>
          </a:p>
          <a:p>
            <a:r>
              <a:rPr lang="en-GB" sz="2800" b="0" u="none" dirty="0">
                <a:latin typeface="Arial" panose="020B0604020202020204" pitchFamily="34" charset="0"/>
                <a:cs typeface="Arial" panose="020B0604020202020204" pitchFamily="34" charset="0"/>
              </a:rPr>
              <a:t> Symptoms</a:t>
            </a:r>
          </a:p>
          <a:p>
            <a:r>
              <a:rPr lang="en-GB" sz="2800" b="0" u="none" dirty="0">
                <a:latin typeface="Arial" panose="020B0604020202020204" pitchFamily="34" charset="0"/>
                <a:cs typeface="Arial" panose="020B0604020202020204" pitchFamily="34" charset="0"/>
              </a:rPr>
              <a:t> Fear of crowds, waiting in lines, open or enclosed spaces, or leaving home (Lambe et al., 2021)</a:t>
            </a:r>
          </a:p>
          <a:p>
            <a:r>
              <a:rPr lang="en-GB" sz="4000" dirty="0">
                <a:latin typeface="Arial" panose="020B0604020202020204" pitchFamily="34" charset="0"/>
                <a:cs typeface="Arial" panose="020B0604020202020204" pitchFamily="34" charset="0"/>
              </a:rPr>
              <a:t> </a:t>
            </a:r>
            <a:r>
              <a:rPr lang="en-GB" sz="2800" b="0" u="none" dirty="0">
                <a:latin typeface="Arial" panose="020B0604020202020204" pitchFamily="34" charset="0"/>
                <a:cs typeface="Arial" panose="020B0604020202020204" pitchFamily="34" charset="0"/>
              </a:rPr>
              <a:t>Panic symptoms such as a racing heart, dizziness, sweating, and nausea.  (Shin et al., 2020) </a:t>
            </a:r>
          </a:p>
          <a:p>
            <a:endParaRPr lang="en-GB" sz="2800" b="0" u="none" dirty="0">
              <a:latin typeface="Arial" panose="020B0604020202020204" pitchFamily="34" charset="0"/>
              <a:cs typeface="Arial" panose="020B0604020202020204" pitchFamily="34" charset="0"/>
            </a:endParaRPr>
          </a:p>
          <a:p>
            <a:r>
              <a:rPr lang="en-GB" sz="2800" b="0" u="none" dirty="0">
                <a:latin typeface="Arial" panose="020B0604020202020204" pitchFamily="34" charset="0"/>
                <a:cs typeface="Arial" panose="020B0604020202020204" pitchFamily="34" charset="0"/>
              </a:rPr>
              <a:t>Avoidance behaviours and a tendency to rely on companions.</a:t>
            </a:r>
          </a:p>
          <a:p>
            <a:r>
              <a:rPr lang="en-GB" sz="2800" b="0" u="none" dirty="0">
                <a:latin typeface="Arial" panose="020B0604020202020204" pitchFamily="34" charset="0"/>
                <a:cs typeface="Arial" panose="020B0604020202020204" pitchFamily="34" charset="0"/>
              </a:rPr>
              <a:t>Symptoms lasting for six months or more. (Vinu and Jois, 2021)</a:t>
            </a:r>
          </a:p>
          <a:p>
            <a:endParaRPr lang="en-GB" sz="2800" b="0" u="none" dirty="0">
              <a:latin typeface="Arial" panose="020B0604020202020204" pitchFamily="34" charset="0"/>
              <a:cs typeface="Arial" panose="020B0604020202020204" pitchFamily="34" charset="0"/>
            </a:endParaRPr>
          </a:p>
          <a:p>
            <a:r>
              <a:rPr lang="en-GB" sz="2800" b="0" u="none" dirty="0">
                <a:latin typeface="Arial" panose="020B0604020202020204" pitchFamily="34" charset="0"/>
                <a:cs typeface="Arial" panose="020B0604020202020204" pitchFamily="34" charset="0"/>
              </a:rPr>
              <a:t>Diagnosis is determined by:</a:t>
            </a:r>
          </a:p>
          <a:p>
            <a:r>
              <a:rPr lang="en-GB" sz="4000" dirty="0">
                <a:latin typeface="Arial" panose="020B0604020202020204" pitchFamily="34" charset="0"/>
                <a:cs typeface="Arial" panose="020B0604020202020204" pitchFamily="34" charset="0"/>
              </a:rPr>
              <a:t> </a:t>
            </a:r>
          </a:p>
          <a:p>
            <a:r>
              <a:rPr lang="en-GB" sz="2800" b="0" u="none" dirty="0">
                <a:latin typeface="Arial" panose="020B0604020202020204" pitchFamily="34" charset="0"/>
                <a:cs typeface="Arial" panose="020B0604020202020204" pitchFamily="34" charset="0"/>
              </a:rPr>
              <a:t>- A persistent fear in at least two agoraphobic situations (Barzegar et al., 2021) </a:t>
            </a:r>
          </a:p>
          <a:p>
            <a:r>
              <a:rPr lang="en-GB" sz="2800" b="0" u="none" dirty="0">
                <a:latin typeface="Arial" panose="020B0604020202020204" pitchFamily="34" charset="0"/>
                <a:cs typeface="Arial" panose="020B0604020202020204" pitchFamily="34" charset="0"/>
              </a:rPr>
              <a:t>- Avoidance of or enduring situations with significant distress  </a:t>
            </a:r>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06586"/>
          </a:xfrm>
        </p:spPr>
        <p:txBody>
          <a:bodyPr/>
          <a:lstStyle/>
          <a:p>
            <a:r>
              <a:rPr lang="en-GB" sz="4800" dirty="0">
                <a:latin typeface="Aptos" panose="020B0004020202020204" pitchFamily="34" charset="0"/>
              </a:rPr>
              <a:t>Historical perspectives and treatments </a:t>
            </a:r>
          </a:p>
          <a:p>
            <a:endParaRPr lang="en-GB" sz="4800" dirty="0">
              <a:latin typeface="Aptos" panose="020B00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88"/>
            <a:ext cx="10058400" cy="26270306"/>
          </a:xfrm>
        </p:spPr>
        <p:txBody>
          <a:bodyPr/>
          <a:lstStyle/>
          <a:p>
            <a:r>
              <a:rPr kumimoji="0" lang="en-GB" sz="3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32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Stigma, Discrimination &amp; Inequality</a:t>
            </a:r>
          </a:p>
          <a:p>
            <a:pPr marL="457200" marR="0" lvl="0" indent="-4572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Agoraphobia is frequently downplayed as just a “fear of going outside,” which leads to misconceptions and can delay people from seeking the help they need.</a:t>
            </a:r>
          </a:p>
          <a:p>
            <a:pPr marL="457200" marR="0" lvl="0" indent="-4572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Individuals might encounter discrimination in the workplace because of their avoidance behaviours and the challenges they face in functioning.</a:t>
            </a:r>
          </a:p>
          <a:p>
            <a:pPr marL="457200" marR="0" lvl="0" indent="-4572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Socioeconomic disparities can significantly impact access to psychological therapies, especially for those who are digitally excluded. </a:t>
            </a:r>
          </a:p>
          <a:p>
            <a:pPr marL="457200" marR="0" lvl="0" indent="-4572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Additionally, cultural beliefs surrounding anxiety can make it tough for individuals, particularly in minority communities.</a:t>
            </a:r>
          </a:p>
          <a:p>
            <a:pPr marL="457200" marR="0" lvl="0" indent="-4572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lang="en-GB" sz="2800" b="0" u="none" dirty="0">
              <a:solidFill>
                <a:prstClr val="black"/>
              </a:solidFill>
              <a:latin typeface="Arial" panose="020B0604020202020204" pitchFamily="34" charset="0"/>
              <a:cs typeface="Arial" panose="020B0604020202020204" pitchFamily="34" charset="0"/>
            </a:endParaRPr>
          </a:p>
          <a:p>
            <a:pPr marL="457200" marR="0" lvl="0" indent="-4572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57200" marR="0" lvl="0" indent="-4572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lang="en-GB" sz="2800" b="0" u="none" dirty="0">
              <a:solidFill>
                <a:prstClr val="black"/>
              </a:solidFill>
              <a:latin typeface="Arial" panose="020B0604020202020204" pitchFamily="34" charset="0"/>
              <a:cs typeface="Arial" panose="020B0604020202020204" pitchFamily="34" charset="0"/>
            </a:endParaRPr>
          </a:p>
          <a:p>
            <a:pPr marL="457200" marR="0" lvl="0" indent="-4572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57200" marR="0" lvl="0" indent="-4572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lang="en-GB" sz="2800" b="0" u="none" dirty="0">
              <a:solidFill>
                <a:prstClr val="black"/>
              </a:solidFill>
              <a:latin typeface="Arial" panose="020B0604020202020204" pitchFamily="34" charset="0"/>
              <a:cs typeface="Arial" panose="020B0604020202020204" pitchFamily="34" charset="0"/>
            </a:endParaRPr>
          </a:p>
          <a:p>
            <a:pPr marL="457200" marR="0" lvl="0" indent="-4572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57200" marR="0" lvl="0" indent="-4572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lang="en-GB" sz="2800" b="0" u="none" dirty="0">
              <a:solidFill>
                <a:prstClr val="black"/>
              </a:solidFill>
              <a:latin typeface="Arial" panose="020B0604020202020204" pitchFamily="34" charset="0"/>
              <a:cs typeface="Arial" panose="020B0604020202020204" pitchFamily="34" charset="0"/>
            </a:endParaRPr>
          </a:p>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r>
              <a:rPr kumimoji="0" lang="en-GB" sz="4800" b="1" i="0" u="sng" strike="noStrike" kern="1200" cap="none" spc="0" normalizeH="0" baseline="0" noProof="0" dirty="0">
                <a:ln>
                  <a:noFill/>
                </a:ln>
                <a:solidFill>
                  <a:prstClr val="black"/>
                </a:solidFill>
                <a:effectLst/>
                <a:uLnTx/>
                <a:uFillTx/>
                <a:latin typeface="Aptos" panose="020B0004020202020204" pitchFamily="34" charset="0"/>
                <a:ea typeface="+mn-ea"/>
                <a:cs typeface="+mn-cs"/>
              </a:rPr>
              <a:t>Recommendations</a:t>
            </a:r>
          </a:p>
          <a:p>
            <a:pPr marL="457200" marR="0" lvl="0" indent="-4572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lang="en-GB" sz="2800" b="0" u="none" dirty="0">
              <a:solidFill>
                <a:prstClr val="black"/>
              </a:solidFill>
              <a:latin typeface="Arial" panose="020B0604020202020204" pitchFamily="34" charset="0"/>
              <a:cs typeface="Arial" panose="020B0604020202020204" pitchFamily="34" charset="0"/>
            </a:endParaRPr>
          </a:p>
          <a:p>
            <a:pPr marL="0" marR="0" lvl="0" indent="0" algn="l" defTabSz="4388900" rtl="0" eaLnBrk="1" fontAlgn="auto" latinLnBrk="0" hangingPunct="1">
              <a:lnSpc>
                <a:spcPct val="100000"/>
              </a:lnSpc>
              <a:spcBef>
                <a:spcPct val="20000"/>
              </a:spcBef>
              <a:spcAft>
                <a:spcPts val="110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Century Schoolbook" panose="02040604050505020304" pitchFamily="18" charset="0"/>
                <a:cs typeface="Arial" panose="020B0604020202020204" pitchFamily="34" charset="0"/>
              </a:rPr>
              <a:t>Policy Recommendations –</a:t>
            </a:r>
          </a:p>
          <a:p>
            <a:pPr marL="0" marR="0" lvl="0" indent="0" algn="l" defTabSz="4388900" rtl="0" eaLnBrk="1" fontAlgn="auto" latinLnBrk="0" hangingPunct="1">
              <a:lnSpc>
                <a:spcPct val="100000"/>
              </a:lnSpc>
              <a:spcBef>
                <a:spcPct val="20000"/>
              </a:spcBef>
              <a:spcAft>
                <a:spcPts val="110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Century Schoolbook" panose="02040604050505020304" pitchFamily="18" charset="0"/>
                <a:cs typeface="Arial" panose="020B0604020202020204" pitchFamily="34" charset="0"/>
              </a:rPr>
              <a:t> Boost access to digital CBT by securing funding aimed at digital inclusion. </a:t>
            </a:r>
          </a:p>
          <a:p>
            <a:pPr marL="0" marR="0" lvl="0" indent="0" algn="l" defTabSz="4388900" rtl="0" eaLnBrk="1" fontAlgn="auto" latinLnBrk="0" hangingPunct="1">
              <a:lnSpc>
                <a:spcPct val="100000"/>
              </a:lnSpc>
              <a:spcBef>
                <a:spcPct val="20000"/>
              </a:spcBef>
              <a:spcAft>
                <a:spcPts val="110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Century Schoolbook" panose="02040604050505020304" pitchFamily="18" charset="0"/>
                <a:cs typeface="Arial" panose="020B0604020202020204" pitchFamily="34" charset="0"/>
              </a:rPr>
              <a:t>Launch public mental health literacy campaigns to help break down stigma. </a:t>
            </a:r>
          </a:p>
          <a:p>
            <a:pPr marL="0" marR="0" lvl="0" indent="0" algn="l" defTabSz="4388900" rtl="0" eaLnBrk="1" fontAlgn="auto" latinLnBrk="0" hangingPunct="1">
              <a:lnSpc>
                <a:spcPct val="100000"/>
              </a:lnSpc>
              <a:spcBef>
                <a:spcPct val="20000"/>
              </a:spcBef>
              <a:spcAft>
                <a:spcPts val="110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Century Schoolbook" panose="02040604050505020304" pitchFamily="18" charset="0"/>
                <a:cs typeface="Arial" panose="020B0604020202020204" pitchFamily="34" charset="0"/>
              </a:rPr>
              <a:t> Enhance early intervention pathways within primary care settings. </a:t>
            </a:r>
          </a:p>
          <a:p>
            <a:pPr marL="0" marR="0" lvl="0" indent="0" algn="l" defTabSz="4388900" rtl="0" eaLnBrk="1" fontAlgn="auto" latinLnBrk="0" hangingPunct="1">
              <a:lnSpc>
                <a:spcPct val="100000"/>
              </a:lnSpc>
              <a:spcBef>
                <a:spcPct val="20000"/>
              </a:spcBef>
              <a:spcAft>
                <a:spcPts val="110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Century Schoolbook" panose="02040604050505020304" pitchFamily="18" charset="0"/>
                <a:cs typeface="Arial" panose="020B0604020202020204" pitchFamily="34" charset="0"/>
              </a:rPr>
              <a:t> Fortify workplace mental health policies to support better individuals dealing with anxiety disorders. </a:t>
            </a:r>
          </a:p>
          <a:p>
            <a:pPr marL="0" marR="0" lvl="0" indent="0" algn="l" defTabSz="4388900" rtl="0" eaLnBrk="1" fontAlgn="auto" latinLnBrk="0" hangingPunct="1">
              <a:lnSpc>
                <a:spcPct val="100000"/>
              </a:lnSpc>
              <a:spcBef>
                <a:spcPct val="20000"/>
              </a:spcBef>
              <a:spcAft>
                <a:spcPts val="1100"/>
              </a:spcAft>
              <a:buClrTx/>
              <a:buSzTx/>
              <a:buFont typeface="Arial" pitchFamily="34" charset="0"/>
              <a:buNone/>
              <a:tabLst/>
              <a:defRPr/>
            </a:pPr>
            <a:r>
              <a:rPr kumimoji="0" lang="en-GB" sz="3000" b="1" i="0" u="none" strike="noStrike" kern="1200" cap="none" spc="0" normalizeH="0" baseline="0" noProof="0" dirty="0">
                <a:ln>
                  <a:noFill/>
                </a:ln>
                <a:solidFill>
                  <a:prstClr val="black"/>
                </a:solidFill>
                <a:effectLst/>
                <a:uLnTx/>
                <a:uFillTx/>
                <a:latin typeface="Arial" panose="020B0604020202020204" pitchFamily="34" charset="0"/>
                <a:ea typeface="Century Schoolbook" panose="02040604050505020304" pitchFamily="18" charset="0"/>
                <a:cs typeface="Arial" panose="020B0604020202020204" pitchFamily="34" charset="0"/>
              </a:rPr>
              <a:t>Practice Recommendations  </a:t>
            </a:r>
          </a:p>
          <a:p>
            <a:pPr marL="0" marR="0" lvl="0" indent="0" algn="l" defTabSz="4388900" rtl="0" eaLnBrk="1" fontAlgn="auto" latinLnBrk="0" hangingPunct="1">
              <a:lnSpc>
                <a:spcPct val="100000"/>
              </a:lnSpc>
              <a:spcBef>
                <a:spcPct val="20000"/>
              </a:spcBef>
              <a:spcAft>
                <a:spcPts val="110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Century Schoolbook" panose="02040604050505020304" pitchFamily="18" charset="0"/>
                <a:cs typeface="Arial" panose="020B0604020202020204" pitchFamily="34" charset="0"/>
              </a:rPr>
              <a:t>Adopt trauma-informed approaches that acknowledge the connections to childhood adversity. </a:t>
            </a:r>
          </a:p>
          <a:p>
            <a:pPr marL="0" marR="0" lvl="0" indent="0" algn="l" defTabSz="4388900" rtl="0" eaLnBrk="1" fontAlgn="auto" latinLnBrk="0" hangingPunct="1">
              <a:lnSpc>
                <a:spcPct val="100000"/>
              </a:lnSpc>
              <a:spcBef>
                <a:spcPct val="20000"/>
              </a:spcBef>
              <a:spcAft>
                <a:spcPts val="110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Century Schoolbook" panose="02040604050505020304" pitchFamily="18" charset="0"/>
                <a:cs typeface="Arial" panose="020B0604020202020204" pitchFamily="34" charset="0"/>
              </a:rPr>
              <a:t> Implement person-centred care planning that incorporates graded exposure techniques. </a:t>
            </a:r>
          </a:p>
          <a:p>
            <a:pPr marL="0" marR="0" lvl="0" indent="0" algn="l" defTabSz="4388900" rtl="0" eaLnBrk="1" fontAlgn="auto" latinLnBrk="0" hangingPunct="1">
              <a:lnSpc>
                <a:spcPct val="100000"/>
              </a:lnSpc>
              <a:spcBef>
                <a:spcPct val="20000"/>
              </a:spcBef>
              <a:spcAft>
                <a:spcPts val="110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Century Schoolbook" panose="02040604050505020304" pitchFamily="18" charset="0"/>
                <a:cs typeface="Arial" panose="020B0604020202020204" pitchFamily="34" charset="0"/>
              </a:rPr>
              <a:t> Foster interdisciplinary collaboration among GPs, psychologists, and social workers. - Utilise culturally sensitive assessment tools to ensure inclusivity and understanding.</a:t>
            </a: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endParaRPr kumimoji="0" lang="en-GB" sz="32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r>
              <a:rPr kumimoji="0" lang="en-GB" sz="32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lang="en-GB" dirty="0">
              <a:solidFill>
                <a:srgbClr val="FF0000"/>
              </a:solidFill>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r>
              <a:rPr kumimoji="0" lang="en-GB" sz="4800" b="1" i="0" u="sng" strike="noStrike" kern="1200" cap="none" spc="0" normalizeH="0" baseline="0" noProof="0" dirty="0">
                <a:ln>
                  <a:noFill/>
                </a:ln>
                <a:solidFill>
                  <a:prstClr val="black"/>
                </a:solidFill>
                <a:effectLst/>
                <a:uLnTx/>
                <a:uFillTx/>
                <a:latin typeface="Aptos" panose="020B0004020202020204" pitchFamily="34" charset="0"/>
                <a:ea typeface="+mn-ea"/>
                <a:cs typeface="+mn-cs"/>
              </a:rPr>
              <a:t>Conclusions </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5593176"/>
          </a:xfrm>
        </p:spPr>
        <p:txBody>
          <a:bodyPr/>
          <a:lstStyle/>
          <a:p>
            <a:pPr>
              <a:lnSpc>
                <a:spcPct val="106000"/>
              </a:lnSpc>
              <a:spcAft>
                <a:spcPts val="800"/>
              </a:spcAft>
              <a:buNone/>
            </a:pPr>
            <a:r>
              <a:rPr lang="en-GB" sz="2800" kern="150" dirty="0">
                <a:effectLst/>
                <a:latin typeface="Aptos" panose="020B0004020202020204" pitchFamily="34" charset="0"/>
                <a:ea typeface="Aptos" panose="020B0004020202020204" pitchFamily="34" charset="0"/>
                <a:cs typeface="Times New Roman" panose="02020603050405020304" pitchFamily="18" charset="0"/>
              </a:rPr>
              <a:t>In conclusion, agoraphobia is a multifaceted anxiety disorder that has been historically misunderstood and continues to carry a stigma today, affecting many aspects of daily life. While treatments like cognitive-behavioural therapy (CBT) and selective serotonin reuptake inhibitors (SSRIs) have proven effective, there are still significant barriers to access for many individuals. To truly make a difference, we need a blend of policy changes, public awareness campaigns, and a focus on personalised care to enhance treatment outcomes and combat discrimination.</a:t>
            </a: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66355" y="11470518"/>
            <a:ext cx="10047018" cy="20861985"/>
          </a:xfrm>
        </p:spPr>
        <p:txBody>
          <a:bodyPr/>
          <a:lstStyle/>
          <a:p>
            <a:pPr>
              <a:lnSpc>
                <a:spcPct val="104000"/>
              </a:lnSpc>
              <a:spcAft>
                <a:spcPts val="800"/>
              </a:spcAft>
              <a:buNone/>
            </a:pPr>
            <a:r>
              <a:rPr lang="en-GB" sz="4000" b="0" u="none" kern="150" dirty="0" err="1">
                <a:effectLst/>
                <a:latin typeface="Arial" panose="020B0604020202020204" pitchFamily="34" charset="0"/>
                <a:ea typeface="Aptos" panose="020B0004020202020204" pitchFamily="34" charset="0"/>
                <a:cs typeface="Times New Roman" panose="02020603050405020304" pitchFamily="18" charset="0"/>
              </a:rPr>
              <a:t>Refereences</a:t>
            </a:r>
            <a:endParaRPr lang="en-GB" sz="4000" b="0" u="none" kern="15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4000"/>
              </a:lnSpc>
              <a:spcAft>
                <a:spcPts val="800"/>
              </a:spcAft>
              <a:buNone/>
            </a:pP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Barzegar, H., Farahbakhsh, M., Azizi, H., Aliashrafi, S., Dadashzadeh, H. and Fakhari, A. (2021). A descriptive study of agoraphobic situations and correlates on panic disorder. </a:t>
            </a:r>
            <a:r>
              <a:rPr lang="en-GB" sz="2400" b="0" i="1" u="none" kern="150" dirty="0">
                <a:effectLst/>
                <a:latin typeface="Aptos" panose="020B0004020202020204" pitchFamily="34" charset="0"/>
                <a:ea typeface="Aptos" panose="020B0004020202020204" pitchFamily="34" charset="0"/>
                <a:cs typeface="Times New Roman" panose="02020603050405020304" pitchFamily="18" charset="0"/>
              </a:rPr>
              <a:t>Middle East Current Psychiatry</a:t>
            </a: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 28(1). doi:10.1186/s43045-021-00110-y.</a:t>
            </a:r>
          </a:p>
          <a:p>
            <a:pPr>
              <a:lnSpc>
                <a:spcPct val="104000"/>
              </a:lnSpc>
              <a:spcAft>
                <a:spcPts val="800"/>
              </a:spcAft>
              <a:buNone/>
            </a:pP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Lambe, S., Bird, J.C., Loe, B.S., Rosebrock, L., Kabir, T., Petit, A., Mulhall, S., Jenner, L., Aynsworth, C., Murphy, E., Jones, J., Powling, R., Chapman, K., Dudley, R., Morrison, A., Regan, E.O., Yu, L.-M., Clark, D., Waite, F. and Freeman, D. (2021). The Oxford Agoraphobic Avoidance Scale. </a:t>
            </a:r>
            <a:r>
              <a:rPr lang="en-GB" sz="2400" b="0" i="1" u="none" kern="150" dirty="0">
                <a:effectLst/>
                <a:latin typeface="Aptos" panose="020B0004020202020204" pitchFamily="34" charset="0"/>
                <a:ea typeface="Aptos" panose="020B0004020202020204" pitchFamily="34" charset="0"/>
                <a:cs typeface="Times New Roman" panose="02020603050405020304" pitchFamily="18" charset="0"/>
              </a:rPr>
              <a:t>Psychological Medicine</a:t>
            </a: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 53(4), pp.1–11. doi:10.1017/s0033291721002713.</a:t>
            </a:r>
          </a:p>
          <a:p>
            <a:pPr>
              <a:lnSpc>
                <a:spcPct val="104000"/>
              </a:lnSpc>
              <a:spcAft>
                <a:spcPts val="800"/>
              </a:spcAft>
              <a:buNone/>
            </a:pP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Hamm, A.O., Richter, J., Pané-Farré, C., Westphal, D., Wittchen, H.-U., Vossbeck-Elsebusch, A.N., Gerlach, A.L., Gloster, A.T., Ströhle, A., Lang, T., Kircher, T., Gerdes, A.B.M., Alpers, G.W., Reif, A. and Deckert, J. (2016). Panic disorder with agoraphobia from a behavioural neuroscience perspective: Applying the research principles formulated by the Research Domain Criteria (RDoC) initiative. </a:t>
            </a:r>
            <a:r>
              <a:rPr lang="en-GB" sz="2400" b="0" i="1" u="none" kern="150" dirty="0">
                <a:effectLst/>
                <a:latin typeface="Aptos" panose="020B0004020202020204" pitchFamily="34" charset="0"/>
                <a:ea typeface="Aptos" panose="020B0004020202020204" pitchFamily="34" charset="0"/>
                <a:cs typeface="Times New Roman" panose="02020603050405020304" pitchFamily="18" charset="0"/>
              </a:rPr>
              <a:t>Psychophysiology</a:t>
            </a: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 53(3), pp.312–322. doi:10.1111/psyp.12553. (Assessed:9 July 2026)</a:t>
            </a:r>
          </a:p>
          <a:p>
            <a:pPr>
              <a:lnSpc>
                <a:spcPct val="104000"/>
              </a:lnSpc>
              <a:spcAft>
                <a:spcPts val="800"/>
              </a:spcAft>
              <a:buNone/>
            </a:pP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McKenna, L. and Vogt, F. (2024). Stressful life events and tinnitus. </a:t>
            </a:r>
            <a:r>
              <a:rPr lang="en-GB" sz="2400" b="0" i="1" u="none" kern="150" dirty="0">
                <a:effectLst/>
                <a:latin typeface="Aptos" panose="020B0004020202020204" pitchFamily="34" charset="0"/>
                <a:ea typeface="Aptos" panose="020B0004020202020204" pitchFamily="34" charset="0"/>
                <a:cs typeface="Times New Roman" panose="02020603050405020304" pitchFamily="18" charset="0"/>
              </a:rPr>
              <a:t>HNO</a:t>
            </a: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 doi:10.1007/s00106-024-01501-3.</a:t>
            </a:r>
          </a:p>
          <a:p>
            <a:pPr>
              <a:lnSpc>
                <a:spcPct val="104000"/>
              </a:lnSpc>
              <a:spcAft>
                <a:spcPts val="800"/>
              </a:spcAft>
              <a:buNone/>
            </a:pP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McWhorter, L.G., Christofferson, J., Neely, T., Hildenbrand, A.K., Alderfer, M.A., Randall, A., Kazak, A.E. and Sood, E. (2021). Parental post-traumatic stress, overprotective parenting, and emotional and behavioural problems for children with critical congenital heart disease. </a:t>
            </a:r>
            <a:r>
              <a:rPr lang="en-GB" sz="2400" b="0" i="1" u="none" kern="150" dirty="0">
                <a:effectLst/>
                <a:latin typeface="Aptos" panose="020B0004020202020204" pitchFamily="34" charset="0"/>
                <a:ea typeface="Aptos" panose="020B0004020202020204" pitchFamily="34" charset="0"/>
                <a:cs typeface="Times New Roman" panose="02020603050405020304" pitchFamily="18" charset="0"/>
              </a:rPr>
              <a:t>Cardiology in the Young</a:t>
            </a: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 pp.1–8. doi:10.1017/s1047951121002912.</a:t>
            </a:r>
          </a:p>
          <a:p>
            <a:pPr>
              <a:lnSpc>
                <a:spcPct val="104000"/>
              </a:lnSpc>
              <a:spcAft>
                <a:spcPts val="800"/>
              </a:spcAft>
              <a:buNone/>
            </a:pP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Preti, A., Piras, M., Cossu, G., Pintus, E., Pintus, M., Kalcev, G., Cabras, F., Moro, M.F., Romano, F., Balestrieri, M., Caraci, F., Dell’Osso, L., Sciascio, G. Di, Drago, F., Hardoy, M.C., Roncone, R., Faravelli, C., Musu, M., Finco, G., Nardi, A.E. and Carta, M.G. (2021). The Burden of Agoraphobia in Worsening Quality of Life in a Community Survey in Italy. </a:t>
            </a:r>
            <a:r>
              <a:rPr lang="en-GB" sz="2400" b="0" i="1" u="none" kern="150" dirty="0">
                <a:effectLst/>
                <a:latin typeface="Aptos" panose="020B0004020202020204" pitchFamily="34" charset="0"/>
                <a:ea typeface="Aptos" panose="020B0004020202020204" pitchFamily="34" charset="0"/>
                <a:cs typeface="Times New Roman" panose="02020603050405020304" pitchFamily="18" charset="0"/>
              </a:rPr>
              <a:t>Psychiatry Investigation</a:t>
            </a: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 [online] 18(4), pp.277–283. doi:10.30773/pi.2020.0342. (Assessed:9 July 2026)</a:t>
            </a:r>
          </a:p>
          <a:p>
            <a:pPr>
              <a:lnSpc>
                <a:spcPct val="104000"/>
              </a:lnSpc>
              <a:spcAft>
                <a:spcPts val="800"/>
              </a:spcAft>
              <a:buNone/>
            </a:pP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Showraki, M., Showraki, T. and Brown, K. (2020). Generalised Anxiety Disorder: Revisited. </a:t>
            </a:r>
            <a:r>
              <a:rPr lang="en-GB" sz="2400" b="0" i="1" u="none" kern="150" dirty="0">
                <a:effectLst/>
                <a:latin typeface="Aptos" panose="020B0004020202020204" pitchFamily="34" charset="0"/>
                <a:ea typeface="Aptos" panose="020B0004020202020204" pitchFamily="34" charset="0"/>
                <a:cs typeface="Times New Roman" panose="02020603050405020304" pitchFamily="18" charset="0"/>
              </a:rPr>
              <a:t>Psychiatric Quarterly</a:t>
            </a: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 91(3). doi:10.1007/s11126-020-09747-0.</a:t>
            </a:r>
          </a:p>
          <a:p>
            <a:pPr>
              <a:lnSpc>
                <a:spcPct val="104000"/>
              </a:lnSpc>
              <a:spcAft>
                <a:spcPts val="800"/>
              </a:spcAft>
              <a:buNone/>
            </a:pP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Shin, J., Park, D.-H., Ryu, S.-H., Ha, J.H., Kim, S.M. and Jeon, H.J. (2020). Clinical implications of agoraphobia in patients with panic disorder. </a:t>
            </a:r>
            <a:r>
              <a:rPr lang="en-GB" sz="2400" b="0" i="1" u="none" kern="150" dirty="0">
                <a:effectLst/>
                <a:latin typeface="Aptos" panose="020B0004020202020204" pitchFamily="34" charset="0"/>
                <a:ea typeface="Aptos" panose="020B0004020202020204" pitchFamily="34" charset="0"/>
                <a:cs typeface="Times New Roman" panose="02020603050405020304" pitchFamily="18" charset="0"/>
              </a:rPr>
              <a:t>Medicine</a:t>
            </a: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 [online] 99(30). doi:10.1097/MD.0000000000021414.</a:t>
            </a:r>
          </a:p>
          <a:p>
            <a:pPr>
              <a:lnSpc>
                <a:spcPct val="104000"/>
              </a:lnSpc>
              <a:spcAft>
                <a:spcPts val="800"/>
              </a:spcAft>
              <a:buNone/>
            </a:pP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Tanahashi, S., Tanii, H., Konishi, Y., Otowa, T., Sasaki, T., Tochigi, M., Okazaki, Y., Kaiya, H. and Okada, M. (2020). Association of Serotonin Transporter Gene (5-HTTLPR/rs25531) Polymorphism with Comorbidities of Panic Disorder. </a:t>
            </a:r>
            <a:r>
              <a:rPr lang="en-GB" sz="2400" b="0" i="1" u="none" kern="150" dirty="0">
                <a:effectLst/>
                <a:latin typeface="Aptos" panose="020B0004020202020204" pitchFamily="34" charset="0"/>
                <a:ea typeface="Aptos" panose="020B0004020202020204" pitchFamily="34" charset="0"/>
                <a:cs typeface="Times New Roman" panose="02020603050405020304" pitchFamily="18" charset="0"/>
              </a:rPr>
              <a:t>Neuropsychobiology</a:t>
            </a: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 80(4), pp.333–341. DOI: 10.1159/000512699.Vinu,</a:t>
            </a:r>
          </a:p>
          <a:p>
            <a:pPr>
              <a:lnSpc>
                <a:spcPct val="104000"/>
              </a:lnSpc>
              <a:spcAft>
                <a:spcPts val="800"/>
              </a:spcAft>
              <a:buNone/>
            </a:pP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 V. and Jois, S.N. (2021). Complementary Therapy of Pranic Healing in Managing Moderate Panic Disorder with Mild Agoraphobia during COVID-19 Pandemic: A Case Report. </a:t>
            </a:r>
            <a:r>
              <a:rPr lang="en-GB" sz="2400" b="0" i="1" u="none" kern="150" dirty="0">
                <a:effectLst/>
                <a:latin typeface="Aptos" panose="020B0004020202020204" pitchFamily="34" charset="0"/>
                <a:ea typeface="Aptos" panose="020B0004020202020204" pitchFamily="34" charset="0"/>
                <a:cs typeface="Times New Roman" panose="02020603050405020304" pitchFamily="18" charset="0"/>
              </a:rPr>
              <a:t>JOURNAL OF CLINICAL AND DIAGNOSTIC RESEARCH</a:t>
            </a:r>
            <a:r>
              <a:rPr lang="en-GB" sz="2400" b="0" u="none" kern="150" dirty="0">
                <a:effectLst/>
                <a:latin typeface="Aptos" panose="020B0004020202020204" pitchFamily="34" charset="0"/>
                <a:ea typeface="Aptos" panose="020B0004020202020204" pitchFamily="34" charset="0"/>
                <a:cs typeface="Times New Roman" panose="02020603050405020304" pitchFamily="18" charset="0"/>
              </a:rPr>
              <a:t>. doi:10.7860/jcdr/2021/50299.1549</a:t>
            </a:r>
            <a:r>
              <a:rPr lang="en-GB" sz="2400" kern="150" dirty="0">
                <a:effectLst/>
                <a:latin typeface="Aptos" panose="020B0004020202020204" pitchFamily="34" charset="0"/>
                <a:ea typeface="Aptos" panose="020B0004020202020204" pitchFamily="34" charset="0"/>
                <a:cs typeface="Times New Roman" panose="02020603050405020304" pitchFamily="18" charset="0"/>
              </a:rPr>
              <a:t>5.</a:t>
            </a:r>
          </a:p>
          <a:p>
            <a:endParaRPr lang="en-GB" sz="4800" dirty="0">
              <a:latin typeface="Aptos" panose="020B0004020202020204" pitchFamily="34"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88043" y="24140160"/>
            <a:ext cx="10038659" cy="2529901"/>
          </a:xfrm>
        </p:spPr>
        <p:txBody>
          <a:bodyPr/>
          <a:lstStyle/>
          <a:p>
            <a:endParaRPr lang="en-GB" sz="4800" dirty="0">
              <a:solidFill>
                <a:srgbClr val="FF0000"/>
              </a:solidFill>
              <a:latin typeface="Aptos" panose="020B0004020202020204" pitchFamily="34" charset="0"/>
            </a:endParaRP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28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endParaRPr lang="en-GB" dirty="0"/>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Agoraphobia (6B02)</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t> (Anxiety of fear-related disorder)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0" name="Picture 19">
            <a:extLst>
              <a:ext uri="{FF2B5EF4-FFF2-40B4-BE49-F238E27FC236}">
                <a16:creationId xmlns:a16="http://schemas.microsoft.com/office/drawing/2014/main" id="{07311F06-C2D4-0239-C1C3-7F78E2C58D9B}"/>
              </a:ext>
            </a:extLst>
          </p:cNvPr>
          <p:cNvPicPr>
            <a:picLocks noChangeAspect="1"/>
          </p:cNvPicPr>
          <p:nvPr/>
        </p:nvPicPr>
        <p:blipFill>
          <a:blip r:embed="rId3"/>
          <a:stretch>
            <a:fillRect/>
          </a:stretch>
        </p:blipFill>
        <p:spPr>
          <a:xfrm>
            <a:off x="687064" y="11440159"/>
            <a:ext cx="9602032" cy="4005269"/>
          </a:xfrm>
          <a:prstGeom prst="rect">
            <a:avLst/>
          </a:prstGeom>
        </p:spPr>
      </p:pic>
      <p:sp>
        <p:nvSpPr>
          <p:cNvPr id="21" name="Text Placeholder 4">
            <a:extLst>
              <a:ext uri="{FF2B5EF4-FFF2-40B4-BE49-F238E27FC236}">
                <a16:creationId xmlns:a16="http://schemas.microsoft.com/office/drawing/2014/main" id="{0B806992-4440-1AEC-8B17-0F1E5FB96C90}"/>
              </a:ext>
            </a:extLst>
          </p:cNvPr>
          <p:cNvSpPr>
            <a:spLocks noGrp="1"/>
          </p:cNvSpPr>
          <p:nvPr>
            <p:ph type="body" sz="quarter" idx="21"/>
          </p:nvPr>
        </p:nvSpPr>
        <p:spPr>
          <a:xfrm>
            <a:off x="11691938" y="6280685"/>
            <a:ext cx="10048875" cy="25871676"/>
          </a:xfrm>
        </p:spPr>
        <p:txBody>
          <a:bodyPr/>
          <a:lstStyle/>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The concept of agoraphobia was first introduced by Carl Friedrich Otto Westphal back in 1871, who noted the fear of open spaces.</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In the past, people often linked mental illness to supernatural forces, believing it could be caused by things like possession by evil spirits, the wrath of the gods, or even cosmic events like eclipses and the pull of planets</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 For a long time, it was seen as a “fear of open spaces,” which overlooked the intricate psychological and physiological factors at play.</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 Early approaches to treatment were quite harsh, involving institutionalisation, sedation, and moralistic interventions, reflecting a limited understanding of the condition and a significant stigma surrounding it.</a:t>
            </a:r>
          </a:p>
          <a:p>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Social, Cultural &amp; Political Influences </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Throughout history, the stigma attached to anxiety disorders often painted those who suffered as weak or unstable.</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 Gender norms played a role too, leading to more diagnoses in women and frequently pathologising their distress. </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Political changes, the move towards community care in the UK, opened access to psychological therapies but also highlighted the inequalities in how these services were provided. </a:t>
            </a:r>
          </a:p>
          <a:p>
            <a:endParaRPr lang="en-GB" sz="32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endParaRPr kumimoji="0" lang="en-GB" sz="40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endParaRPr lang="en-GB" sz="4000" b="1" u="sng" dirty="0">
              <a:solidFill>
                <a:prstClr val="black"/>
              </a:solidFill>
              <a:latin typeface="Arial" panose="020B0604020202020204" pitchFamily="34" charset="0"/>
              <a:cs typeface="Arial" panose="020B0604020202020204" pitchFamily="34" charset="0"/>
            </a:endParaRPr>
          </a:p>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endParaRPr kumimoji="0" lang="en-GB" sz="40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r>
              <a:rPr kumimoji="0" lang="en-GB" sz="40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Current services and treatments </a:t>
            </a:r>
          </a:p>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endParaRPr lang="en-GB" sz="4000" b="1" u="sng" dirty="0">
              <a:solidFill>
                <a:prstClr val="black"/>
              </a:solidFill>
              <a:latin typeface="Arial" panose="020B0604020202020204" pitchFamily="34" charset="0"/>
              <a:cs typeface="Arial" panose="020B0604020202020204" pitchFamily="34" charset="0"/>
            </a:endParaRPr>
          </a:p>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Current Evidence-Based Treatments</a:t>
            </a:r>
          </a:p>
          <a:p>
            <a:pPr marL="571500" marR="0" lvl="0" indent="-5715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Cognitive Behavioural Therapy (CBT), especially when combined with exposure therapy, is widely recognised as the gold standard for treatment (Mayo Clinic; Merck Manual). </a:t>
            </a:r>
          </a:p>
          <a:p>
            <a:pPr marL="571500" marR="0" lvl="0" indent="-5715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 moderate to severe cases, Selective Serotonin Reuptake Inhibitors (SSRIs) are often recommended (NHS).</a:t>
            </a:r>
          </a:p>
          <a:p>
            <a:pPr marL="571500" marR="0" lvl="0" indent="-5715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Lifestyle changes also make a big difference, e.g. regular exercise, reducing caffeine and alcohol, and practising breathing techniques (NHS). </a:t>
            </a:r>
          </a:p>
          <a:p>
            <a:pPr marL="571500" marR="0" lvl="0" indent="-5715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Complementary approaches such as relaxation therapy can help manage symptoms </a:t>
            </a:r>
          </a:p>
          <a:p>
            <a:pPr marL="457200" marR="0" lvl="0" indent="-4572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Current Service Landscape (UK) </a:t>
            </a:r>
          </a:p>
          <a:p>
            <a:pPr marL="457200" marR="0" lvl="0" indent="-4572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Talking Therapies (IAPT)  </a:t>
            </a:r>
          </a:p>
          <a:p>
            <a:pPr marL="457200" marR="0" lvl="0" indent="-4572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Community mental health teams  </a:t>
            </a:r>
          </a:p>
          <a:p>
            <a:pPr marL="457200" marR="0" lvl="0" indent="-457200" algn="l" defTabSz="43889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Crisis services for those in severe distress </a:t>
            </a:r>
          </a:p>
          <a:p>
            <a:pPr marL="0" marR="0" lvl="0" indent="0" algn="ctr" defTabSz="4388900" rtl="0" eaLnBrk="1" fontAlgn="auto" latinLnBrk="0" hangingPunct="1">
              <a:lnSpc>
                <a:spcPct val="100000"/>
              </a:lnSpc>
              <a:spcBef>
                <a:spcPct val="20000"/>
              </a:spcBef>
              <a:spcAft>
                <a:spcPts val="0"/>
              </a:spcAft>
              <a:buClrTx/>
              <a:buSzTx/>
              <a:buFont typeface="Arial" pitchFamily="34" charset="0"/>
              <a:buNone/>
              <a:tabLst/>
              <a:defRPr/>
            </a:pPr>
            <a:endParaRPr kumimoji="0" lang="en-GB" sz="4000" b="1" i="0"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sz="4800"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p:txBody>
      </p:sp>
      <p:pic>
        <p:nvPicPr>
          <p:cNvPr id="23" name="Picture 22">
            <a:extLst>
              <a:ext uri="{FF2B5EF4-FFF2-40B4-BE49-F238E27FC236}">
                <a16:creationId xmlns:a16="http://schemas.microsoft.com/office/drawing/2014/main" id="{E03FF9C6-D1C7-90C9-3116-E56D0ED943E9}"/>
              </a:ext>
            </a:extLst>
          </p:cNvPr>
          <p:cNvPicPr>
            <a:picLocks noChangeAspect="1"/>
          </p:cNvPicPr>
          <p:nvPr/>
        </p:nvPicPr>
        <p:blipFill>
          <a:blip r:embed="rId4"/>
          <a:stretch>
            <a:fillRect/>
          </a:stretch>
        </p:blipFill>
        <p:spPr>
          <a:xfrm>
            <a:off x="12924334" y="11625844"/>
            <a:ext cx="7584081" cy="2822693"/>
          </a:xfrm>
          <a:prstGeom prst="rect">
            <a:avLst/>
          </a:prstGeom>
        </p:spPr>
      </p:pic>
      <p:pic>
        <p:nvPicPr>
          <p:cNvPr id="25" name="Picture 24">
            <a:extLst>
              <a:ext uri="{FF2B5EF4-FFF2-40B4-BE49-F238E27FC236}">
                <a16:creationId xmlns:a16="http://schemas.microsoft.com/office/drawing/2014/main" id="{C30BB1A6-0827-BBA7-8A23-B7FBC55368B0}"/>
              </a:ext>
            </a:extLst>
          </p:cNvPr>
          <p:cNvPicPr>
            <a:picLocks noChangeAspect="1"/>
          </p:cNvPicPr>
          <p:nvPr/>
        </p:nvPicPr>
        <p:blipFill>
          <a:blip r:embed="rId5"/>
          <a:stretch>
            <a:fillRect/>
          </a:stretch>
        </p:blipFill>
        <p:spPr>
          <a:xfrm>
            <a:off x="13142433" y="18469864"/>
            <a:ext cx="6620830" cy="3383573"/>
          </a:xfrm>
          <a:prstGeom prst="rect">
            <a:avLst/>
          </a:prstGeom>
        </p:spPr>
      </p:pic>
      <p:pic>
        <p:nvPicPr>
          <p:cNvPr id="5" name="Picture 4" descr="HPSC Guidelines: Best Practices for Infection Control in Irish ...">
            <a:extLst>
              <a:ext uri="{FF2B5EF4-FFF2-40B4-BE49-F238E27FC236}">
                <a16:creationId xmlns:a16="http://schemas.microsoft.com/office/drawing/2014/main" id="{CD9784A3-7F8E-04E4-1DFC-CAAF718D96F8}"/>
              </a:ext>
            </a:extLst>
          </p:cNvPr>
          <p:cNvPicPr>
            <a:picLocks noChangeAspect="1"/>
          </p:cNvPicPr>
          <p:nvPr/>
        </p:nvPicPr>
        <p:blipFill>
          <a:blip r:embed="rId6"/>
          <a:stretch>
            <a:fillRect/>
          </a:stretch>
        </p:blipFill>
        <p:spPr>
          <a:xfrm>
            <a:off x="23341263" y="23590534"/>
            <a:ext cx="9165982" cy="7181962"/>
          </a:xfrm>
          <a:prstGeom prst="rect">
            <a:avLst/>
          </a:prstGeom>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0</TotalTime>
  <Words>1771</Words>
  <Application>Microsoft Office PowerPoint</Application>
  <PresentationFormat>Custom</PresentationFormat>
  <Paragraphs>108</Paragraphs>
  <Slides>2</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Chibuzor Nnadi Student number: 2331428 Lecturer: Oluwadamilola Tayo Title: Postal presentation component 1 (BM6029) Agoraphobia -6B02 last</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Chibuzor Nnadi (2331428)</cp:lastModifiedBy>
  <cp:revision>89</cp:revision>
  <cp:lastPrinted>2015-06-29T17:31:11Z</cp:lastPrinted>
  <dcterms:created xsi:type="dcterms:W3CDTF">2012-02-03T19:11:35Z</dcterms:created>
  <dcterms:modified xsi:type="dcterms:W3CDTF">2026-07-30T23:50:21Z</dcterms:modified>
</cp:coreProperties>
</file>