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6" r:id="rId6"/>
    <p:sldId id="260" r:id="rId7"/>
    <p:sldId id="261" r:id="rId8"/>
    <p:sldId id="262" r:id="rId9"/>
    <p:sldId id="263" r:id="rId10"/>
    <p:sldId id="264" r:id="rId11"/>
    <p:sldId id="267" r:id="rId12"/>
    <p:sldId id="265"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ara Vaughan" initials="SV" lastIdx="1" clrIdx="0">
    <p:extLst>
      <p:ext uri="{19B8F6BF-5375-455C-9EA6-DF929625EA0E}">
        <p15:presenceInfo xmlns:p15="http://schemas.microsoft.com/office/powerpoint/2012/main" userId="e40df2429bd77718"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6" d="100"/>
          <a:sy n="86" d="100"/>
        </p:scale>
        <p:origin x="562"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commentAuthors" Target="commentAuthor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EAC190-B126-4E05-9774-9824AAF6B15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C8D8822-3D8D-4AD8-A8E3-6B50F862C96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2744035-F451-4229-A2C6-1FE0F03DE100}"/>
              </a:ext>
            </a:extLst>
          </p:cNvPr>
          <p:cNvSpPr>
            <a:spLocks noGrp="1"/>
          </p:cNvSpPr>
          <p:nvPr>
            <p:ph type="dt" sz="half" idx="10"/>
          </p:nvPr>
        </p:nvSpPr>
        <p:spPr/>
        <p:txBody>
          <a:bodyPr/>
          <a:lstStyle/>
          <a:p>
            <a:fld id="{55EBF143-BCFC-4275-B461-F3BA1CE050D8}" type="datetimeFigureOut">
              <a:rPr lang="en-GB" smtClean="0"/>
              <a:t>04/06/2020</a:t>
            </a:fld>
            <a:endParaRPr lang="en-GB"/>
          </a:p>
        </p:txBody>
      </p:sp>
      <p:sp>
        <p:nvSpPr>
          <p:cNvPr id="5" name="Footer Placeholder 4">
            <a:extLst>
              <a:ext uri="{FF2B5EF4-FFF2-40B4-BE49-F238E27FC236}">
                <a16:creationId xmlns:a16="http://schemas.microsoft.com/office/drawing/2014/main" id="{05B946A4-D6A9-444B-A1AA-BF272D46F7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4F89930-8F57-4A17-AC9B-6A2A269A3F79}"/>
              </a:ext>
            </a:extLst>
          </p:cNvPr>
          <p:cNvSpPr>
            <a:spLocks noGrp="1"/>
          </p:cNvSpPr>
          <p:nvPr>
            <p:ph type="sldNum" sz="quarter" idx="12"/>
          </p:nvPr>
        </p:nvSpPr>
        <p:spPr/>
        <p:txBody>
          <a:bodyPr/>
          <a:lstStyle/>
          <a:p>
            <a:fld id="{06EA9FEC-FC2B-4D00-B8AA-3CC83AD4D8B8}" type="slidenum">
              <a:rPr lang="en-GB" smtClean="0"/>
              <a:t>‹#›</a:t>
            </a:fld>
            <a:endParaRPr lang="en-GB"/>
          </a:p>
        </p:txBody>
      </p:sp>
    </p:spTree>
    <p:extLst>
      <p:ext uri="{BB962C8B-B14F-4D97-AF65-F5344CB8AC3E}">
        <p14:creationId xmlns:p14="http://schemas.microsoft.com/office/powerpoint/2010/main" val="8504250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12E2C-C488-4745-A899-019FCD4DA90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F002815-4A14-404E-B539-36C329809B8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8C86237-6AB0-4CD5-9F0A-52F1C0EF2E72}"/>
              </a:ext>
            </a:extLst>
          </p:cNvPr>
          <p:cNvSpPr>
            <a:spLocks noGrp="1"/>
          </p:cNvSpPr>
          <p:nvPr>
            <p:ph type="dt" sz="half" idx="10"/>
          </p:nvPr>
        </p:nvSpPr>
        <p:spPr/>
        <p:txBody>
          <a:bodyPr/>
          <a:lstStyle/>
          <a:p>
            <a:fld id="{55EBF143-BCFC-4275-B461-F3BA1CE050D8}" type="datetimeFigureOut">
              <a:rPr lang="en-GB" smtClean="0"/>
              <a:t>04/06/2020</a:t>
            </a:fld>
            <a:endParaRPr lang="en-GB"/>
          </a:p>
        </p:txBody>
      </p:sp>
      <p:sp>
        <p:nvSpPr>
          <p:cNvPr id="5" name="Footer Placeholder 4">
            <a:extLst>
              <a:ext uri="{FF2B5EF4-FFF2-40B4-BE49-F238E27FC236}">
                <a16:creationId xmlns:a16="http://schemas.microsoft.com/office/drawing/2014/main" id="{089BD4B0-6526-4A32-9B67-EF25F1CFD2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1FBE3AC-8571-4DAA-949F-CFF05749315D}"/>
              </a:ext>
            </a:extLst>
          </p:cNvPr>
          <p:cNvSpPr>
            <a:spLocks noGrp="1"/>
          </p:cNvSpPr>
          <p:nvPr>
            <p:ph type="sldNum" sz="quarter" idx="12"/>
          </p:nvPr>
        </p:nvSpPr>
        <p:spPr/>
        <p:txBody>
          <a:bodyPr/>
          <a:lstStyle/>
          <a:p>
            <a:fld id="{06EA9FEC-FC2B-4D00-B8AA-3CC83AD4D8B8}" type="slidenum">
              <a:rPr lang="en-GB" smtClean="0"/>
              <a:t>‹#›</a:t>
            </a:fld>
            <a:endParaRPr lang="en-GB"/>
          </a:p>
        </p:txBody>
      </p:sp>
    </p:spTree>
    <p:extLst>
      <p:ext uri="{BB962C8B-B14F-4D97-AF65-F5344CB8AC3E}">
        <p14:creationId xmlns:p14="http://schemas.microsoft.com/office/powerpoint/2010/main" val="40173482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944FF9-3FBA-487E-AC0A-19D84654B32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D9B2830-F095-4A50-815D-0A1308F5B93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AB9F7A8-CFE0-4549-9C09-1EA4DBB3CA46}"/>
              </a:ext>
            </a:extLst>
          </p:cNvPr>
          <p:cNvSpPr>
            <a:spLocks noGrp="1"/>
          </p:cNvSpPr>
          <p:nvPr>
            <p:ph type="dt" sz="half" idx="10"/>
          </p:nvPr>
        </p:nvSpPr>
        <p:spPr/>
        <p:txBody>
          <a:bodyPr/>
          <a:lstStyle/>
          <a:p>
            <a:fld id="{55EBF143-BCFC-4275-B461-F3BA1CE050D8}" type="datetimeFigureOut">
              <a:rPr lang="en-GB" smtClean="0"/>
              <a:t>04/06/2020</a:t>
            </a:fld>
            <a:endParaRPr lang="en-GB"/>
          </a:p>
        </p:txBody>
      </p:sp>
      <p:sp>
        <p:nvSpPr>
          <p:cNvPr id="5" name="Footer Placeholder 4">
            <a:extLst>
              <a:ext uri="{FF2B5EF4-FFF2-40B4-BE49-F238E27FC236}">
                <a16:creationId xmlns:a16="http://schemas.microsoft.com/office/drawing/2014/main" id="{39C87734-E915-469B-BB4C-7FF5E12CF6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4758FCE-4700-4A37-940C-1D2ED8D5D2A7}"/>
              </a:ext>
            </a:extLst>
          </p:cNvPr>
          <p:cNvSpPr>
            <a:spLocks noGrp="1"/>
          </p:cNvSpPr>
          <p:nvPr>
            <p:ph type="sldNum" sz="quarter" idx="12"/>
          </p:nvPr>
        </p:nvSpPr>
        <p:spPr/>
        <p:txBody>
          <a:bodyPr/>
          <a:lstStyle/>
          <a:p>
            <a:fld id="{06EA9FEC-FC2B-4D00-B8AA-3CC83AD4D8B8}" type="slidenum">
              <a:rPr lang="en-GB" smtClean="0"/>
              <a:t>‹#›</a:t>
            </a:fld>
            <a:endParaRPr lang="en-GB"/>
          </a:p>
        </p:txBody>
      </p:sp>
    </p:spTree>
    <p:extLst>
      <p:ext uri="{BB962C8B-B14F-4D97-AF65-F5344CB8AC3E}">
        <p14:creationId xmlns:p14="http://schemas.microsoft.com/office/powerpoint/2010/main" val="27565313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B83544-A41D-4044-9043-5B330239D23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12C1A9A-0787-4D09-A9AE-1EEF1F115AD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62A4AB7-9DBD-455C-AC57-99C52FD7C42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2291DA8-4D66-4A3C-824D-67CEBA8387E4}"/>
              </a:ext>
            </a:extLst>
          </p:cNvPr>
          <p:cNvSpPr>
            <a:spLocks noGrp="1"/>
          </p:cNvSpPr>
          <p:nvPr>
            <p:ph type="dt" sz="half" idx="10"/>
          </p:nvPr>
        </p:nvSpPr>
        <p:spPr/>
        <p:txBody>
          <a:bodyPr/>
          <a:lstStyle/>
          <a:p>
            <a:fld id="{55EBF143-BCFC-4275-B461-F3BA1CE050D8}" type="datetimeFigureOut">
              <a:rPr lang="en-GB" smtClean="0"/>
              <a:t>04/06/2020</a:t>
            </a:fld>
            <a:endParaRPr lang="en-GB"/>
          </a:p>
        </p:txBody>
      </p:sp>
      <p:sp>
        <p:nvSpPr>
          <p:cNvPr id="6" name="Footer Placeholder 5">
            <a:extLst>
              <a:ext uri="{FF2B5EF4-FFF2-40B4-BE49-F238E27FC236}">
                <a16:creationId xmlns:a16="http://schemas.microsoft.com/office/drawing/2014/main" id="{3DA88FE3-E6A0-4254-B6E0-86CB4C774E6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82763D3-21BF-4C3C-918C-F8857FBD76CE}"/>
              </a:ext>
            </a:extLst>
          </p:cNvPr>
          <p:cNvSpPr>
            <a:spLocks noGrp="1"/>
          </p:cNvSpPr>
          <p:nvPr>
            <p:ph type="sldNum" sz="quarter" idx="12"/>
          </p:nvPr>
        </p:nvSpPr>
        <p:spPr/>
        <p:txBody>
          <a:bodyPr/>
          <a:lstStyle/>
          <a:p>
            <a:fld id="{06EA9FEC-FC2B-4D00-B8AA-3CC83AD4D8B8}" type="slidenum">
              <a:rPr lang="en-GB" smtClean="0"/>
              <a:t>‹#›</a:t>
            </a:fld>
            <a:endParaRPr lang="en-GB"/>
          </a:p>
        </p:txBody>
      </p:sp>
    </p:spTree>
    <p:extLst>
      <p:ext uri="{BB962C8B-B14F-4D97-AF65-F5344CB8AC3E}">
        <p14:creationId xmlns:p14="http://schemas.microsoft.com/office/powerpoint/2010/main" val="19196763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2D2F03-F519-45DC-B9ED-45EAC8FEBA7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0645539-053C-4594-9BA0-B5E615F4539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72F7A55-2C82-4648-9C7E-C02CF51F524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3032E51-D44C-4870-9FA2-DC6CBC6F223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57CB28E-39AB-4BA7-878A-71EB1283EE9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535E3AE-08FA-424B-98E1-01AD69D378DE}"/>
              </a:ext>
            </a:extLst>
          </p:cNvPr>
          <p:cNvSpPr>
            <a:spLocks noGrp="1"/>
          </p:cNvSpPr>
          <p:nvPr>
            <p:ph type="dt" sz="half" idx="10"/>
          </p:nvPr>
        </p:nvSpPr>
        <p:spPr/>
        <p:txBody>
          <a:bodyPr/>
          <a:lstStyle/>
          <a:p>
            <a:fld id="{55EBF143-BCFC-4275-B461-F3BA1CE050D8}" type="datetimeFigureOut">
              <a:rPr lang="en-GB" smtClean="0"/>
              <a:t>04/06/2020</a:t>
            </a:fld>
            <a:endParaRPr lang="en-GB"/>
          </a:p>
        </p:txBody>
      </p:sp>
      <p:sp>
        <p:nvSpPr>
          <p:cNvPr id="8" name="Footer Placeholder 7">
            <a:extLst>
              <a:ext uri="{FF2B5EF4-FFF2-40B4-BE49-F238E27FC236}">
                <a16:creationId xmlns:a16="http://schemas.microsoft.com/office/drawing/2014/main" id="{62F1BEB6-7E04-4502-B7A4-37558FDFDA0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D3304FE-A4AC-4C71-B3A8-04E4A9086BB6}"/>
              </a:ext>
            </a:extLst>
          </p:cNvPr>
          <p:cNvSpPr>
            <a:spLocks noGrp="1"/>
          </p:cNvSpPr>
          <p:nvPr>
            <p:ph type="sldNum" sz="quarter" idx="12"/>
          </p:nvPr>
        </p:nvSpPr>
        <p:spPr/>
        <p:txBody>
          <a:bodyPr/>
          <a:lstStyle/>
          <a:p>
            <a:fld id="{06EA9FEC-FC2B-4D00-B8AA-3CC83AD4D8B8}" type="slidenum">
              <a:rPr lang="en-GB" smtClean="0"/>
              <a:t>‹#›</a:t>
            </a:fld>
            <a:endParaRPr lang="en-GB"/>
          </a:p>
        </p:txBody>
      </p:sp>
    </p:spTree>
    <p:extLst>
      <p:ext uri="{BB962C8B-B14F-4D97-AF65-F5344CB8AC3E}">
        <p14:creationId xmlns:p14="http://schemas.microsoft.com/office/powerpoint/2010/main" val="37935142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49654F-0652-48B4-B539-743E616099A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BC20F5-4C25-420B-BF39-29AD88F25A16}"/>
              </a:ext>
            </a:extLst>
          </p:cNvPr>
          <p:cNvSpPr>
            <a:spLocks noGrp="1"/>
          </p:cNvSpPr>
          <p:nvPr>
            <p:ph type="dt" sz="half" idx="10"/>
          </p:nvPr>
        </p:nvSpPr>
        <p:spPr/>
        <p:txBody>
          <a:bodyPr/>
          <a:lstStyle/>
          <a:p>
            <a:fld id="{55EBF143-BCFC-4275-B461-F3BA1CE050D8}" type="datetimeFigureOut">
              <a:rPr lang="en-GB" smtClean="0"/>
              <a:t>04/06/2020</a:t>
            </a:fld>
            <a:endParaRPr lang="en-GB"/>
          </a:p>
        </p:txBody>
      </p:sp>
      <p:sp>
        <p:nvSpPr>
          <p:cNvPr id="4" name="Footer Placeholder 3">
            <a:extLst>
              <a:ext uri="{FF2B5EF4-FFF2-40B4-BE49-F238E27FC236}">
                <a16:creationId xmlns:a16="http://schemas.microsoft.com/office/drawing/2014/main" id="{11B1B6FF-29AF-4E4E-9C61-871B1E1B721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6F0D96F-56F6-4FB5-B2BE-B3D05BA61238}"/>
              </a:ext>
            </a:extLst>
          </p:cNvPr>
          <p:cNvSpPr>
            <a:spLocks noGrp="1"/>
          </p:cNvSpPr>
          <p:nvPr>
            <p:ph type="sldNum" sz="quarter" idx="12"/>
          </p:nvPr>
        </p:nvSpPr>
        <p:spPr/>
        <p:txBody>
          <a:bodyPr/>
          <a:lstStyle/>
          <a:p>
            <a:fld id="{06EA9FEC-FC2B-4D00-B8AA-3CC83AD4D8B8}" type="slidenum">
              <a:rPr lang="en-GB" smtClean="0"/>
              <a:t>‹#›</a:t>
            </a:fld>
            <a:endParaRPr lang="en-GB"/>
          </a:p>
        </p:txBody>
      </p:sp>
    </p:spTree>
    <p:extLst>
      <p:ext uri="{BB962C8B-B14F-4D97-AF65-F5344CB8AC3E}">
        <p14:creationId xmlns:p14="http://schemas.microsoft.com/office/powerpoint/2010/main" val="5295803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42ADC52-8311-4B45-BF31-521D650EEE85}"/>
              </a:ext>
            </a:extLst>
          </p:cNvPr>
          <p:cNvSpPr>
            <a:spLocks noGrp="1"/>
          </p:cNvSpPr>
          <p:nvPr>
            <p:ph type="dt" sz="half" idx="10"/>
          </p:nvPr>
        </p:nvSpPr>
        <p:spPr/>
        <p:txBody>
          <a:bodyPr/>
          <a:lstStyle/>
          <a:p>
            <a:fld id="{55EBF143-BCFC-4275-B461-F3BA1CE050D8}" type="datetimeFigureOut">
              <a:rPr lang="en-GB" smtClean="0"/>
              <a:t>04/06/2020</a:t>
            </a:fld>
            <a:endParaRPr lang="en-GB"/>
          </a:p>
        </p:txBody>
      </p:sp>
      <p:sp>
        <p:nvSpPr>
          <p:cNvPr id="3" name="Footer Placeholder 2">
            <a:extLst>
              <a:ext uri="{FF2B5EF4-FFF2-40B4-BE49-F238E27FC236}">
                <a16:creationId xmlns:a16="http://schemas.microsoft.com/office/drawing/2014/main" id="{4C78F20E-EFB8-417D-95F9-9727B677317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CF4FB17-0B93-4D52-BF7B-6AC2A0C538F8}"/>
              </a:ext>
            </a:extLst>
          </p:cNvPr>
          <p:cNvSpPr>
            <a:spLocks noGrp="1"/>
          </p:cNvSpPr>
          <p:nvPr>
            <p:ph type="sldNum" sz="quarter" idx="12"/>
          </p:nvPr>
        </p:nvSpPr>
        <p:spPr/>
        <p:txBody>
          <a:bodyPr/>
          <a:lstStyle/>
          <a:p>
            <a:fld id="{06EA9FEC-FC2B-4D00-B8AA-3CC83AD4D8B8}" type="slidenum">
              <a:rPr lang="en-GB" smtClean="0"/>
              <a:t>‹#›</a:t>
            </a:fld>
            <a:endParaRPr lang="en-GB"/>
          </a:p>
        </p:txBody>
      </p:sp>
    </p:spTree>
    <p:extLst>
      <p:ext uri="{BB962C8B-B14F-4D97-AF65-F5344CB8AC3E}">
        <p14:creationId xmlns:p14="http://schemas.microsoft.com/office/powerpoint/2010/main" val="12870125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232728-AE82-4449-A766-F06F54E0E6A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9D4C0E2-DFD6-4AB6-88D4-1F80CD16120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EFBBCCA-C154-45DE-9C71-57C9EA1FA56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3EC2E0-F6C3-4E5C-881C-990AD9054BA3}"/>
              </a:ext>
            </a:extLst>
          </p:cNvPr>
          <p:cNvSpPr>
            <a:spLocks noGrp="1"/>
          </p:cNvSpPr>
          <p:nvPr>
            <p:ph type="dt" sz="half" idx="10"/>
          </p:nvPr>
        </p:nvSpPr>
        <p:spPr/>
        <p:txBody>
          <a:bodyPr/>
          <a:lstStyle/>
          <a:p>
            <a:fld id="{55EBF143-BCFC-4275-B461-F3BA1CE050D8}" type="datetimeFigureOut">
              <a:rPr lang="en-GB" smtClean="0"/>
              <a:t>04/06/2020</a:t>
            </a:fld>
            <a:endParaRPr lang="en-GB"/>
          </a:p>
        </p:txBody>
      </p:sp>
      <p:sp>
        <p:nvSpPr>
          <p:cNvPr id="6" name="Footer Placeholder 5">
            <a:extLst>
              <a:ext uri="{FF2B5EF4-FFF2-40B4-BE49-F238E27FC236}">
                <a16:creationId xmlns:a16="http://schemas.microsoft.com/office/drawing/2014/main" id="{9D775D28-4DAB-493F-B7BA-C3E1C10BB48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B1D0767-EB29-480C-8BE9-BFF7F07E2BCC}"/>
              </a:ext>
            </a:extLst>
          </p:cNvPr>
          <p:cNvSpPr>
            <a:spLocks noGrp="1"/>
          </p:cNvSpPr>
          <p:nvPr>
            <p:ph type="sldNum" sz="quarter" idx="12"/>
          </p:nvPr>
        </p:nvSpPr>
        <p:spPr/>
        <p:txBody>
          <a:bodyPr/>
          <a:lstStyle/>
          <a:p>
            <a:fld id="{06EA9FEC-FC2B-4D00-B8AA-3CC83AD4D8B8}" type="slidenum">
              <a:rPr lang="en-GB" smtClean="0"/>
              <a:t>‹#›</a:t>
            </a:fld>
            <a:endParaRPr lang="en-GB"/>
          </a:p>
        </p:txBody>
      </p:sp>
    </p:spTree>
    <p:extLst>
      <p:ext uri="{BB962C8B-B14F-4D97-AF65-F5344CB8AC3E}">
        <p14:creationId xmlns:p14="http://schemas.microsoft.com/office/powerpoint/2010/main" val="3747396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F1A9BC-835D-4B91-9395-466B3D6DE9D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918A646-076B-41A8-AD9B-74A0C10B0BB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E56743B-21A8-416B-A031-D02460F1C7B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D8160B7-AE9D-4611-A1D8-01AD1456E9C4}"/>
              </a:ext>
            </a:extLst>
          </p:cNvPr>
          <p:cNvSpPr>
            <a:spLocks noGrp="1"/>
          </p:cNvSpPr>
          <p:nvPr>
            <p:ph type="dt" sz="half" idx="10"/>
          </p:nvPr>
        </p:nvSpPr>
        <p:spPr/>
        <p:txBody>
          <a:bodyPr/>
          <a:lstStyle/>
          <a:p>
            <a:fld id="{55EBF143-BCFC-4275-B461-F3BA1CE050D8}" type="datetimeFigureOut">
              <a:rPr lang="en-GB" smtClean="0"/>
              <a:t>04/06/2020</a:t>
            </a:fld>
            <a:endParaRPr lang="en-GB"/>
          </a:p>
        </p:txBody>
      </p:sp>
      <p:sp>
        <p:nvSpPr>
          <p:cNvPr id="6" name="Footer Placeholder 5">
            <a:extLst>
              <a:ext uri="{FF2B5EF4-FFF2-40B4-BE49-F238E27FC236}">
                <a16:creationId xmlns:a16="http://schemas.microsoft.com/office/drawing/2014/main" id="{C5AC2D36-7398-4E0E-8CAE-BDE8E1632F3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632D787-8B62-496E-9BB5-5B51FFA34BC4}"/>
              </a:ext>
            </a:extLst>
          </p:cNvPr>
          <p:cNvSpPr>
            <a:spLocks noGrp="1"/>
          </p:cNvSpPr>
          <p:nvPr>
            <p:ph type="sldNum" sz="quarter" idx="12"/>
          </p:nvPr>
        </p:nvSpPr>
        <p:spPr/>
        <p:txBody>
          <a:bodyPr/>
          <a:lstStyle/>
          <a:p>
            <a:fld id="{06EA9FEC-FC2B-4D00-B8AA-3CC83AD4D8B8}" type="slidenum">
              <a:rPr lang="en-GB" smtClean="0"/>
              <a:t>‹#›</a:t>
            </a:fld>
            <a:endParaRPr lang="en-GB"/>
          </a:p>
        </p:txBody>
      </p:sp>
    </p:spTree>
    <p:extLst>
      <p:ext uri="{BB962C8B-B14F-4D97-AF65-F5344CB8AC3E}">
        <p14:creationId xmlns:p14="http://schemas.microsoft.com/office/powerpoint/2010/main" val="8942184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096205-9844-496E-8F8A-6FB08C8BEC4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D7467F9-A74C-4530-AFB3-0E3BA72877F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D0374F6-7EE7-45AD-8986-3C2F6EA0B881}"/>
              </a:ext>
            </a:extLst>
          </p:cNvPr>
          <p:cNvSpPr>
            <a:spLocks noGrp="1"/>
          </p:cNvSpPr>
          <p:nvPr>
            <p:ph type="dt" sz="half" idx="10"/>
          </p:nvPr>
        </p:nvSpPr>
        <p:spPr/>
        <p:txBody>
          <a:bodyPr/>
          <a:lstStyle/>
          <a:p>
            <a:fld id="{55EBF143-BCFC-4275-B461-F3BA1CE050D8}" type="datetimeFigureOut">
              <a:rPr lang="en-GB" smtClean="0"/>
              <a:t>04/06/2020</a:t>
            </a:fld>
            <a:endParaRPr lang="en-GB"/>
          </a:p>
        </p:txBody>
      </p:sp>
      <p:sp>
        <p:nvSpPr>
          <p:cNvPr id="5" name="Footer Placeholder 4">
            <a:extLst>
              <a:ext uri="{FF2B5EF4-FFF2-40B4-BE49-F238E27FC236}">
                <a16:creationId xmlns:a16="http://schemas.microsoft.com/office/drawing/2014/main" id="{C50C1693-B98D-4CB8-9331-35F2C4EE1A7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25110FD-A673-4F5B-BD4E-43A889021F0A}"/>
              </a:ext>
            </a:extLst>
          </p:cNvPr>
          <p:cNvSpPr>
            <a:spLocks noGrp="1"/>
          </p:cNvSpPr>
          <p:nvPr>
            <p:ph type="sldNum" sz="quarter" idx="12"/>
          </p:nvPr>
        </p:nvSpPr>
        <p:spPr/>
        <p:txBody>
          <a:bodyPr/>
          <a:lstStyle/>
          <a:p>
            <a:fld id="{06EA9FEC-FC2B-4D00-B8AA-3CC83AD4D8B8}" type="slidenum">
              <a:rPr lang="en-GB" smtClean="0"/>
              <a:t>‹#›</a:t>
            </a:fld>
            <a:endParaRPr lang="en-GB"/>
          </a:p>
        </p:txBody>
      </p:sp>
    </p:spTree>
    <p:extLst>
      <p:ext uri="{BB962C8B-B14F-4D97-AF65-F5344CB8AC3E}">
        <p14:creationId xmlns:p14="http://schemas.microsoft.com/office/powerpoint/2010/main" val="9124493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F005D4C-EB9C-40E4-ADA0-CF946F31248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5F21995-8E4D-4FFD-B7BB-6E788398BA6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69082E-F318-41DF-8DBE-955A4DB700C3}"/>
              </a:ext>
            </a:extLst>
          </p:cNvPr>
          <p:cNvSpPr>
            <a:spLocks noGrp="1"/>
          </p:cNvSpPr>
          <p:nvPr>
            <p:ph type="dt" sz="half" idx="10"/>
          </p:nvPr>
        </p:nvSpPr>
        <p:spPr/>
        <p:txBody>
          <a:bodyPr/>
          <a:lstStyle/>
          <a:p>
            <a:fld id="{55EBF143-BCFC-4275-B461-F3BA1CE050D8}" type="datetimeFigureOut">
              <a:rPr lang="en-GB" smtClean="0"/>
              <a:t>04/06/2020</a:t>
            </a:fld>
            <a:endParaRPr lang="en-GB"/>
          </a:p>
        </p:txBody>
      </p:sp>
      <p:sp>
        <p:nvSpPr>
          <p:cNvPr id="5" name="Footer Placeholder 4">
            <a:extLst>
              <a:ext uri="{FF2B5EF4-FFF2-40B4-BE49-F238E27FC236}">
                <a16:creationId xmlns:a16="http://schemas.microsoft.com/office/drawing/2014/main" id="{36000C7C-4D93-4D60-82AA-2CE9483813C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37578BD-640A-4952-8930-1C63A66FB5D1}"/>
              </a:ext>
            </a:extLst>
          </p:cNvPr>
          <p:cNvSpPr>
            <a:spLocks noGrp="1"/>
          </p:cNvSpPr>
          <p:nvPr>
            <p:ph type="sldNum" sz="quarter" idx="12"/>
          </p:nvPr>
        </p:nvSpPr>
        <p:spPr/>
        <p:txBody>
          <a:bodyPr/>
          <a:lstStyle/>
          <a:p>
            <a:fld id="{06EA9FEC-FC2B-4D00-B8AA-3CC83AD4D8B8}" type="slidenum">
              <a:rPr lang="en-GB" smtClean="0"/>
              <a:t>‹#›</a:t>
            </a:fld>
            <a:endParaRPr lang="en-GB"/>
          </a:p>
        </p:txBody>
      </p:sp>
    </p:spTree>
    <p:extLst>
      <p:ext uri="{BB962C8B-B14F-4D97-AF65-F5344CB8AC3E}">
        <p14:creationId xmlns:p14="http://schemas.microsoft.com/office/powerpoint/2010/main" val="21795211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69AE8B4-73D8-460D-922E-C64E8ECACAA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B1FD9ED-2DB9-462B-A880-9FE437A4F49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813A5C9-C1C2-4942-B782-40DCBFDF568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5EBF143-BCFC-4275-B461-F3BA1CE050D8}" type="datetimeFigureOut">
              <a:rPr lang="en-GB" smtClean="0"/>
              <a:t>04/06/2020</a:t>
            </a:fld>
            <a:endParaRPr lang="en-GB"/>
          </a:p>
        </p:txBody>
      </p:sp>
      <p:sp>
        <p:nvSpPr>
          <p:cNvPr id="5" name="Footer Placeholder 4">
            <a:extLst>
              <a:ext uri="{FF2B5EF4-FFF2-40B4-BE49-F238E27FC236}">
                <a16:creationId xmlns:a16="http://schemas.microsoft.com/office/drawing/2014/main" id="{F980BD9E-C998-49E2-B74E-7F904046DAC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075C3C7-1CF2-48CC-896D-3320E44FA4E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6EA9FEC-FC2B-4D00-B8AA-3CC83AD4D8B8}" type="slidenum">
              <a:rPr lang="en-GB" smtClean="0"/>
              <a:t>‹#›</a:t>
            </a:fld>
            <a:endParaRPr lang="en-GB"/>
          </a:p>
        </p:txBody>
      </p:sp>
    </p:spTree>
    <p:extLst>
      <p:ext uri="{BB962C8B-B14F-4D97-AF65-F5344CB8AC3E}">
        <p14:creationId xmlns:p14="http://schemas.microsoft.com/office/powerpoint/2010/main" val="2338446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hyperlink" Target="https://creativecommons.org/licenses/by-sa/3.0/" TargetMode="External"/><Relationship Id="rId4" Type="http://schemas.openxmlformats.org/officeDocument/2006/relationships/hyperlink" Target="https://christianity.stackexchange.com/questions/18229/which-temple-is-being-referred-to-in-acts-246" TargetMode="Externa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palabradevida.wordpress.com/2011/01/24/la-palabra-de-hoy-24-de-enero-de-2011/" TargetMode="External"/><Relationship Id="rId2" Type="http://schemas.openxmlformats.org/officeDocument/2006/relationships/image" Target="../media/image6.jpg"/><Relationship Id="rId1" Type="http://schemas.openxmlformats.org/officeDocument/2006/relationships/slideLayout" Target="../slideLayouts/slideLayout2.xml"/><Relationship Id="rId5" Type="http://schemas.openxmlformats.org/officeDocument/2006/relationships/hyperlink" Target="https://creativecommons.org/licenses/by-nc-nd/3.0/" TargetMode="External"/><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9.svg"/><Relationship Id="rId4" Type="http://schemas.openxmlformats.org/officeDocument/2006/relationships/image" Target="../media/image8.svg"/></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0BC9EFE1-D8CB-4668-9980-DB108327A7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6271569"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8" name="Picture 27">
            <a:extLst>
              <a:ext uri="{FF2B5EF4-FFF2-40B4-BE49-F238E27FC236}">
                <a16:creationId xmlns:a16="http://schemas.microsoft.com/office/drawing/2014/main" id="{7CBAE1BD-B8E4-4029-8AA2-C77E4FED986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BBD2D4DE-717F-4B7A-9195-FFF47578DDC0}"/>
              </a:ext>
            </a:extLst>
          </p:cNvPr>
          <p:cNvSpPr>
            <a:spLocks noGrp="1"/>
          </p:cNvSpPr>
          <p:nvPr>
            <p:ph type="ctrTitle"/>
          </p:nvPr>
        </p:nvSpPr>
        <p:spPr>
          <a:xfrm>
            <a:off x="6360965" y="1522118"/>
            <a:ext cx="4805996" cy="1401448"/>
          </a:xfrm>
        </p:spPr>
        <p:txBody>
          <a:bodyPr anchor="t">
            <a:normAutofit fontScale="90000"/>
          </a:bodyPr>
          <a:lstStyle/>
          <a:p>
            <a:r>
              <a:rPr lang="en-GB" sz="3700" dirty="0">
                <a:solidFill>
                  <a:srgbClr val="000000"/>
                </a:solidFill>
                <a:latin typeface="Arabic Typesetting" panose="020B0604020202020204" pitchFamily="66" charset="-78"/>
                <a:cs typeface="Arabic Typesetting" panose="020B0604020202020204" pitchFamily="66" charset="-78"/>
              </a:rPr>
              <a:t>The portrayal of the Siege of Jerusalem and the resulting destruction of the second temple, according to Josephus Flavius</a:t>
            </a:r>
          </a:p>
        </p:txBody>
      </p:sp>
      <p:sp>
        <p:nvSpPr>
          <p:cNvPr id="3" name="Subtitle 2">
            <a:extLst>
              <a:ext uri="{FF2B5EF4-FFF2-40B4-BE49-F238E27FC236}">
                <a16:creationId xmlns:a16="http://schemas.microsoft.com/office/drawing/2014/main" id="{1A50223D-7853-49B3-9DCE-866B0CD38578}"/>
              </a:ext>
            </a:extLst>
          </p:cNvPr>
          <p:cNvSpPr>
            <a:spLocks noGrp="1"/>
          </p:cNvSpPr>
          <p:nvPr>
            <p:ph type="subTitle" idx="1"/>
          </p:nvPr>
        </p:nvSpPr>
        <p:spPr>
          <a:xfrm>
            <a:off x="6232482" y="3478229"/>
            <a:ext cx="4805691" cy="838831"/>
          </a:xfrm>
        </p:spPr>
        <p:txBody>
          <a:bodyPr anchor="b">
            <a:normAutofit/>
          </a:bodyPr>
          <a:lstStyle/>
          <a:p>
            <a:r>
              <a:rPr lang="en-GB" sz="1800" dirty="0">
                <a:solidFill>
                  <a:srgbClr val="000000"/>
                </a:solidFill>
                <a:latin typeface="Arabic Typesetting" panose="03020402040406030203" pitchFamily="66" charset="-78"/>
                <a:cs typeface="Arabic Typesetting" panose="03020402040406030203" pitchFamily="66" charset="-78"/>
              </a:rPr>
              <a:t>Sara Vaughan</a:t>
            </a:r>
          </a:p>
          <a:p>
            <a:r>
              <a:rPr lang="en-GB" sz="1800" dirty="0">
                <a:solidFill>
                  <a:srgbClr val="000000"/>
                </a:solidFill>
                <a:latin typeface="Arabic Typesetting" panose="03020402040406030203" pitchFamily="66" charset="-78"/>
                <a:cs typeface="Arabic Typesetting" panose="03020402040406030203" pitchFamily="66" charset="-78"/>
              </a:rPr>
              <a:t>1803069</a:t>
            </a:r>
          </a:p>
        </p:txBody>
      </p:sp>
      <p:sp>
        <p:nvSpPr>
          <p:cNvPr id="30" name="Freeform 49">
            <a:extLst>
              <a:ext uri="{FF2B5EF4-FFF2-40B4-BE49-F238E27FC236}">
                <a16:creationId xmlns:a16="http://schemas.microsoft.com/office/drawing/2014/main" id="{77DA6D33-2D62-458C-BF5D-DBF612FD5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90635"/>
            <a:ext cx="5478085" cy="6276841"/>
          </a:xfrm>
          <a:custGeom>
            <a:avLst/>
            <a:gdLst>
              <a:gd name="connsiteX0" fmla="*/ 2178155 w 5478085"/>
              <a:gd name="connsiteY0" fmla="*/ 0 h 6276841"/>
              <a:gd name="connsiteX1" fmla="*/ 5478085 w 5478085"/>
              <a:gd name="connsiteY1" fmla="*/ 3299930 h 6276841"/>
              <a:gd name="connsiteX2" fmla="*/ 3751098 w 5478085"/>
              <a:gd name="connsiteY2" fmla="*/ 6201577 h 6276841"/>
              <a:gd name="connsiteX3" fmla="*/ 3594858 w 5478085"/>
              <a:gd name="connsiteY3" fmla="*/ 6276841 h 6276841"/>
              <a:gd name="connsiteX4" fmla="*/ 761453 w 5478085"/>
              <a:gd name="connsiteY4" fmla="*/ 6276841 h 6276841"/>
              <a:gd name="connsiteX5" fmla="*/ 605213 w 5478085"/>
              <a:gd name="connsiteY5" fmla="*/ 6201577 h 6276841"/>
              <a:gd name="connsiteX6" fmla="*/ 79093 w 5478085"/>
              <a:gd name="connsiteY6" fmla="*/ 5846317 h 6276841"/>
              <a:gd name="connsiteX7" fmla="*/ 0 w 5478085"/>
              <a:gd name="connsiteY7" fmla="*/ 5774432 h 6276841"/>
              <a:gd name="connsiteX8" fmla="*/ 0 w 5478085"/>
              <a:gd name="connsiteY8" fmla="*/ 825429 h 6276841"/>
              <a:gd name="connsiteX9" fmla="*/ 79093 w 5478085"/>
              <a:gd name="connsiteY9" fmla="*/ 753544 h 6276841"/>
              <a:gd name="connsiteX10" fmla="*/ 2178155 w 5478085"/>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78085" h="6276841">
                <a:moveTo>
                  <a:pt x="2178155" y="0"/>
                </a:moveTo>
                <a:cubicBezTo>
                  <a:pt x="4000656" y="0"/>
                  <a:pt x="5478085" y="1477429"/>
                  <a:pt x="5478085" y="3299930"/>
                </a:cubicBezTo>
                <a:cubicBezTo>
                  <a:pt x="5478085" y="4552900"/>
                  <a:pt x="4779769" y="5642769"/>
                  <a:pt x="3751098" y="6201577"/>
                </a:cubicBezTo>
                <a:lnTo>
                  <a:pt x="3594858" y="6276841"/>
                </a:lnTo>
                <a:lnTo>
                  <a:pt x="761453" y="6276841"/>
                </a:lnTo>
                <a:lnTo>
                  <a:pt x="605213" y="6201577"/>
                </a:lnTo>
                <a:cubicBezTo>
                  <a:pt x="418182" y="6099975"/>
                  <a:pt x="242071" y="5980818"/>
                  <a:pt x="79093" y="5846317"/>
                </a:cubicBezTo>
                <a:lnTo>
                  <a:pt x="0" y="5774432"/>
                </a:lnTo>
                <a:lnTo>
                  <a:pt x="0" y="825429"/>
                </a:lnTo>
                <a:lnTo>
                  <a:pt x="79093" y="753544"/>
                </a:lnTo>
                <a:cubicBezTo>
                  <a:pt x="649516" y="282789"/>
                  <a:pt x="1380811" y="0"/>
                  <a:pt x="2178155"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accent3"/>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A large white building&#10;&#10;Description automatically generated">
            <a:extLst>
              <a:ext uri="{FF2B5EF4-FFF2-40B4-BE49-F238E27FC236}">
                <a16:creationId xmlns:a16="http://schemas.microsoft.com/office/drawing/2014/main" id="{BE70ABAA-6406-48A0-80E6-7E128B70751B}"/>
              </a:ext>
            </a:extLst>
          </p:cNvPr>
          <p:cNvPicPr>
            <a:picLocks noChangeAspect="1"/>
          </p:cNvPicPr>
          <p:nvPr/>
        </p:nvPicPr>
        <p:blipFill rotWithShape="1">
          <a:blip r:embed="rId3">
            <a:alphaModFix/>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0638" r="25492" b="2"/>
          <a:stretch/>
        </p:blipFill>
        <p:spPr>
          <a:xfrm>
            <a:off x="1" y="770037"/>
            <a:ext cx="5298683" cy="6097438"/>
          </a:xfrm>
          <a:custGeom>
            <a:avLst/>
            <a:gdLst/>
            <a:ahLst/>
            <a:cxnLst/>
            <a:rect l="l" t="t" r="r" b="b"/>
            <a:pathLst>
              <a:path w="5298683" h="6097438">
                <a:moveTo>
                  <a:pt x="2178155" y="0"/>
                </a:moveTo>
                <a:cubicBezTo>
                  <a:pt x="3901575" y="0"/>
                  <a:pt x="5298683" y="1397108"/>
                  <a:pt x="5298683" y="3120527"/>
                </a:cubicBezTo>
                <a:cubicBezTo>
                  <a:pt x="5298683" y="4413092"/>
                  <a:pt x="4512810" y="5522106"/>
                  <a:pt x="3392805" y="5995828"/>
                </a:cubicBezTo>
                <a:lnTo>
                  <a:pt x="3115184" y="6097438"/>
                </a:lnTo>
                <a:lnTo>
                  <a:pt x="1241127" y="6097438"/>
                </a:lnTo>
                <a:lnTo>
                  <a:pt x="963506" y="5995828"/>
                </a:lnTo>
                <a:cubicBezTo>
                  <a:pt x="683504" y="5877397"/>
                  <a:pt x="424387" y="5719261"/>
                  <a:pt x="193210" y="5528477"/>
                </a:cubicBezTo>
                <a:lnTo>
                  <a:pt x="0" y="5352876"/>
                </a:lnTo>
                <a:lnTo>
                  <a:pt x="0" y="888178"/>
                </a:lnTo>
                <a:lnTo>
                  <a:pt x="193210" y="712577"/>
                </a:lnTo>
                <a:cubicBezTo>
                  <a:pt x="732621" y="267415"/>
                  <a:pt x="1424159" y="0"/>
                  <a:pt x="2178155" y="0"/>
                </a:cubicBezTo>
                <a:close/>
              </a:path>
            </a:pathLst>
          </a:custGeom>
          <a:effectLst>
            <a:softEdge rad="0"/>
          </a:effectLst>
        </p:spPr>
      </p:pic>
      <p:sp>
        <p:nvSpPr>
          <p:cNvPr id="6" name="TextBox 5">
            <a:extLst>
              <a:ext uri="{FF2B5EF4-FFF2-40B4-BE49-F238E27FC236}">
                <a16:creationId xmlns:a16="http://schemas.microsoft.com/office/drawing/2014/main" id="{D03E7A18-FFF6-4710-AEE4-62631DB950CE}"/>
              </a:ext>
            </a:extLst>
          </p:cNvPr>
          <p:cNvSpPr txBox="1"/>
          <p:nvPr/>
        </p:nvSpPr>
        <p:spPr>
          <a:xfrm>
            <a:off x="4053923" y="6657945"/>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christianity.stackexchange.com/questions/18229/which-temple-is-being-referred-to-in-acts-246">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36611892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3FFFA32-D9F4-4AF9-A025-CD128AC85E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360967"/>
            <a:ext cx="12192000" cy="5497033"/>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2823A416-999C-4FA3-A853-0AE48404B5D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0" y="0"/>
            <a:ext cx="12192000" cy="3049325"/>
            <a:chOff x="0" y="3808676"/>
            <a:chExt cx="12192000" cy="3049325"/>
          </a:xfrm>
        </p:grpSpPr>
        <p:pic>
          <p:nvPicPr>
            <p:cNvPr id="11" name="Picture 10">
              <a:extLst>
                <a:ext uri="{FF2B5EF4-FFF2-40B4-BE49-F238E27FC236}">
                  <a16:creationId xmlns:a16="http://schemas.microsoft.com/office/drawing/2014/main" id="{9362F656-1A8D-4BA3-BA72-92332E75DB9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rcRect t="45716" b="9820"/>
            <a:stretch>
              <a:fillRect/>
            </a:stretch>
          </p:blipFill>
          <p:spPr>
            <a:xfrm>
              <a:off x="0" y="3808676"/>
              <a:ext cx="12192000" cy="3049325"/>
            </a:xfrm>
            <a:custGeom>
              <a:avLst/>
              <a:gdLst>
                <a:gd name="connsiteX0" fmla="*/ 0 w 12192000"/>
                <a:gd name="connsiteY0" fmla="*/ 0 h 3049325"/>
                <a:gd name="connsiteX1" fmla="*/ 12192000 w 12192000"/>
                <a:gd name="connsiteY1" fmla="*/ 0 h 3049325"/>
                <a:gd name="connsiteX2" fmla="*/ 12192000 w 12192000"/>
                <a:gd name="connsiteY2" fmla="*/ 3049325 h 3049325"/>
                <a:gd name="connsiteX3" fmla="*/ 0 w 12192000"/>
                <a:gd name="connsiteY3" fmla="*/ 3049325 h 3049325"/>
              </a:gdLst>
              <a:ahLst/>
              <a:cxnLst>
                <a:cxn ang="0">
                  <a:pos x="connsiteX0" y="connsiteY0"/>
                </a:cxn>
                <a:cxn ang="0">
                  <a:pos x="connsiteX1" y="connsiteY1"/>
                </a:cxn>
                <a:cxn ang="0">
                  <a:pos x="connsiteX2" y="connsiteY2"/>
                </a:cxn>
                <a:cxn ang="0">
                  <a:pos x="connsiteX3" y="connsiteY3"/>
                </a:cxn>
              </a:cxnLst>
              <a:rect l="l" t="t" r="r" b="b"/>
              <a:pathLst>
                <a:path w="12192000" h="3049325">
                  <a:moveTo>
                    <a:pt x="0" y="0"/>
                  </a:moveTo>
                  <a:lnTo>
                    <a:pt x="12192000" y="0"/>
                  </a:lnTo>
                  <a:lnTo>
                    <a:pt x="12192000" y="3049325"/>
                  </a:lnTo>
                  <a:lnTo>
                    <a:pt x="0" y="3049325"/>
                  </a:lnTo>
                  <a:close/>
                </a:path>
              </a:pathLst>
            </a:custGeom>
          </p:spPr>
        </p:pic>
        <p:sp>
          <p:nvSpPr>
            <p:cNvPr id="12" name="Oval 11">
              <a:extLst>
                <a:ext uri="{FF2B5EF4-FFF2-40B4-BE49-F238E27FC236}">
                  <a16:creationId xmlns:a16="http://schemas.microsoft.com/office/drawing/2014/main" id="{9338807D-FB66-4E3A-9CF0-786662C4A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7339" y="5375082"/>
              <a:ext cx="373711" cy="405516"/>
            </a:xfrm>
            <a:prstGeom prst="ellipse">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15F622D8-D1CB-4EF9-B316-F477B95CEE6A}"/>
              </a:ext>
            </a:extLst>
          </p:cNvPr>
          <p:cNvSpPr>
            <a:spLocks noGrp="1"/>
          </p:cNvSpPr>
          <p:nvPr>
            <p:ph type="title"/>
          </p:nvPr>
        </p:nvSpPr>
        <p:spPr>
          <a:xfrm>
            <a:off x="1179226" y="448056"/>
            <a:ext cx="9833548" cy="1066802"/>
          </a:xfrm>
          <a:prstGeom prst="horizontalScroll">
            <a:avLst/>
          </a:prstGeom>
          <a:solidFill>
            <a:schemeClr val="accent4">
              <a:lumMod val="60000"/>
              <a:lumOff val="40000"/>
            </a:schemeClr>
          </a:solidFill>
          <a:ln>
            <a:solidFill>
              <a:schemeClr val="accent4">
                <a:lumMod val="50000"/>
              </a:schemeClr>
            </a:solidFill>
          </a:ln>
        </p:spPr>
        <p:txBody>
          <a:bodyPr>
            <a:normAutofit/>
          </a:bodyPr>
          <a:lstStyle/>
          <a:p>
            <a:pPr algn="ctr"/>
            <a:r>
              <a:rPr lang="en-GB" sz="4000" dirty="0">
                <a:solidFill>
                  <a:srgbClr val="3F3F3F"/>
                </a:solidFill>
                <a:latin typeface="Arabic Typesetting" panose="03020402040406030203" pitchFamily="66" charset="-78"/>
                <a:cs typeface="Arabic Typesetting" panose="03020402040406030203" pitchFamily="66" charset="-78"/>
              </a:rPr>
              <a:t>Contents:</a:t>
            </a:r>
          </a:p>
        </p:txBody>
      </p:sp>
      <p:sp>
        <p:nvSpPr>
          <p:cNvPr id="3" name="Content Placeholder 2">
            <a:extLst>
              <a:ext uri="{FF2B5EF4-FFF2-40B4-BE49-F238E27FC236}">
                <a16:creationId xmlns:a16="http://schemas.microsoft.com/office/drawing/2014/main" id="{697B8705-F218-4625-9494-F816FE64069E}"/>
              </a:ext>
            </a:extLst>
          </p:cNvPr>
          <p:cNvSpPr>
            <a:spLocks noGrp="1"/>
          </p:cNvSpPr>
          <p:nvPr>
            <p:ph idx="1"/>
          </p:nvPr>
        </p:nvSpPr>
        <p:spPr>
          <a:xfrm>
            <a:off x="772357" y="3173613"/>
            <a:ext cx="9911944" cy="3511272"/>
          </a:xfrm>
        </p:spPr>
        <p:txBody>
          <a:bodyPr anchor="ctr">
            <a:normAutofit fontScale="55000" lnSpcReduction="20000"/>
          </a:bodyPr>
          <a:lstStyle/>
          <a:p>
            <a:pPr algn="ctr"/>
            <a:r>
              <a:rPr lang="en-GB" sz="4500" dirty="0">
                <a:solidFill>
                  <a:srgbClr val="FFFFFF"/>
                </a:solidFill>
                <a:latin typeface="Arabic Typesetting" panose="03020402040406030203" pitchFamily="66" charset="-78"/>
                <a:cs typeface="Arabic Typesetting" panose="03020402040406030203" pitchFamily="66" charset="-78"/>
              </a:rPr>
              <a:t>Introduction</a:t>
            </a:r>
          </a:p>
          <a:p>
            <a:pPr algn="ctr"/>
            <a:r>
              <a:rPr lang="en-GB" sz="4500" dirty="0">
                <a:solidFill>
                  <a:srgbClr val="FFFFFF"/>
                </a:solidFill>
                <a:latin typeface="Arabic Typesetting" panose="03020402040406030203" pitchFamily="66" charset="-78"/>
                <a:cs typeface="Arabic Typesetting" panose="03020402040406030203" pitchFamily="66" charset="-78"/>
              </a:rPr>
              <a:t>The Sources (Primary and Secondary)</a:t>
            </a:r>
          </a:p>
          <a:p>
            <a:pPr algn="ctr"/>
            <a:r>
              <a:rPr lang="en-GB" sz="4500" dirty="0">
                <a:solidFill>
                  <a:srgbClr val="FFFFFF"/>
                </a:solidFill>
                <a:latin typeface="Arabic Typesetting" panose="03020402040406030203" pitchFamily="66" charset="-78"/>
                <a:cs typeface="Arabic Typesetting" panose="03020402040406030203" pitchFamily="66" charset="-78"/>
              </a:rPr>
              <a:t>The Siege Explained</a:t>
            </a:r>
          </a:p>
          <a:p>
            <a:pPr algn="ctr"/>
            <a:r>
              <a:rPr lang="en-GB" sz="4500" dirty="0">
                <a:solidFill>
                  <a:srgbClr val="FFFFFF"/>
                </a:solidFill>
                <a:latin typeface="Arabic Typesetting" panose="03020402040406030203" pitchFamily="66" charset="-78"/>
                <a:cs typeface="Arabic Typesetting" panose="03020402040406030203" pitchFamily="66" charset="-78"/>
              </a:rPr>
              <a:t>The Second Temple and its Importance</a:t>
            </a:r>
          </a:p>
          <a:p>
            <a:pPr algn="ctr"/>
            <a:r>
              <a:rPr lang="en-GB" sz="4500" dirty="0">
                <a:solidFill>
                  <a:srgbClr val="FFFFFF"/>
                </a:solidFill>
                <a:latin typeface="Arabic Typesetting" panose="03020402040406030203" pitchFamily="66" charset="-78"/>
                <a:cs typeface="Arabic Typesetting" panose="03020402040406030203" pitchFamily="66" charset="-78"/>
              </a:rPr>
              <a:t>The Casualties of War</a:t>
            </a:r>
          </a:p>
          <a:p>
            <a:pPr algn="ctr"/>
            <a:r>
              <a:rPr lang="en-GB" sz="4500" dirty="0">
                <a:solidFill>
                  <a:srgbClr val="FFFFFF"/>
                </a:solidFill>
                <a:latin typeface="Arabic Typesetting" panose="03020402040406030203" pitchFamily="66" charset="-78"/>
                <a:cs typeface="Arabic Typesetting" panose="03020402040406030203" pitchFamily="66" charset="-78"/>
              </a:rPr>
              <a:t>The After-Math</a:t>
            </a:r>
          </a:p>
          <a:p>
            <a:pPr algn="ctr"/>
            <a:r>
              <a:rPr lang="en-GB" sz="4500" dirty="0">
                <a:solidFill>
                  <a:srgbClr val="FFFFFF"/>
                </a:solidFill>
                <a:latin typeface="Arabic Typesetting" panose="03020402040406030203" pitchFamily="66" charset="-78"/>
                <a:cs typeface="Arabic Typesetting" panose="03020402040406030203" pitchFamily="66" charset="-78"/>
              </a:rPr>
              <a:t>Relevant Arguments</a:t>
            </a:r>
          </a:p>
          <a:p>
            <a:pPr algn="ctr"/>
            <a:r>
              <a:rPr lang="en-GB" sz="4500" dirty="0">
                <a:solidFill>
                  <a:srgbClr val="FFFFFF"/>
                </a:solidFill>
                <a:latin typeface="Arabic Typesetting" panose="03020402040406030203" pitchFamily="66" charset="-78"/>
                <a:cs typeface="Arabic Typesetting" panose="03020402040406030203" pitchFamily="66" charset="-78"/>
              </a:rPr>
              <a:t>Conclusion</a:t>
            </a:r>
          </a:p>
          <a:p>
            <a:pPr algn="ctr"/>
            <a:r>
              <a:rPr lang="en-GB" sz="4500" dirty="0">
                <a:solidFill>
                  <a:srgbClr val="FFFFFF"/>
                </a:solidFill>
                <a:latin typeface="Arabic Typesetting" panose="03020402040406030203" pitchFamily="66" charset="-78"/>
                <a:cs typeface="Arabic Typesetting" panose="03020402040406030203" pitchFamily="66" charset="-78"/>
              </a:rPr>
              <a:t>Bibliography</a:t>
            </a:r>
          </a:p>
          <a:p>
            <a:pPr algn="ctr"/>
            <a:endParaRPr lang="en-GB" sz="2400" dirty="0">
              <a:solidFill>
                <a:srgbClr val="FFFFFF"/>
              </a:solidFill>
            </a:endParaRPr>
          </a:p>
          <a:p>
            <a:pPr algn="ctr"/>
            <a:endParaRPr lang="en-GB" sz="2400" dirty="0">
              <a:solidFill>
                <a:srgbClr val="FFFFFF"/>
              </a:solidFill>
            </a:endParaRPr>
          </a:p>
        </p:txBody>
      </p:sp>
    </p:spTree>
    <p:extLst>
      <p:ext uri="{BB962C8B-B14F-4D97-AF65-F5344CB8AC3E}">
        <p14:creationId xmlns:p14="http://schemas.microsoft.com/office/powerpoint/2010/main" val="3373398307"/>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CB6C291-6CAF-46DF-ACFF-AADF0FD03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1" name="Picture 10">
            <a:extLst>
              <a:ext uri="{FF2B5EF4-FFF2-40B4-BE49-F238E27FC236}">
                <a16:creationId xmlns:a16="http://schemas.microsoft.com/office/drawing/2014/main" id="{63C11A00-A2A3-417C-B33D-DC753ED7C3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rcRect l="3964" t="3964" r="3964" b="3964"/>
          <a:stretch>
            <a:fillRect/>
          </a:stretch>
        </p:blipFill>
        <p:spPr>
          <a:xfrm>
            <a:off x="0" y="1"/>
            <a:ext cx="12192000" cy="6857998"/>
          </a:xfrm>
          <a:custGeom>
            <a:avLst/>
            <a:gdLst>
              <a:gd name="connsiteX0" fmla="*/ 0 w 12192000"/>
              <a:gd name="connsiteY0" fmla="*/ 0 h 6857998"/>
              <a:gd name="connsiteX1" fmla="*/ 12192000 w 12192000"/>
              <a:gd name="connsiteY1" fmla="*/ 0 h 6857998"/>
              <a:gd name="connsiteX2" fmla="*/ 12192000 w 12192000"/>
              <a:gd name="connsiteY2" fmla="*/ 6857998 h 6857998"/>
              <a:gd name="connsiteX3" fmla="*/ 0 w 12192000"/>
              <a:gd name="connsiteY3" fmla="*/ 6857998 h 6857998"/>
            </a:gdLst>
            <a:ahLst/>
            <a:cxnLst>
              <a:cxn ang="0">
                <a:pos x="connsiteX0" y="connsiteY0"/>
              </a:cxn>
              <a:cxn ang="0">
                <a:pos x="connsiteX1" y="connsiteY1"/>
              </a:cxn>
              <a:cxn ang="0">
                <a:pos x="connsiteX2" y="connsiteY2"/>
              </a:cxn>
              <a:cxn ang="0">
                <a:pos x="connsiteX3" y="connsiteY3"/>
              </a:cxn>
            </a:cxnLst>
            <a:rect l="l" t="t" r="r" b="b"/>
            <a:pathLst>
              <a:path w="12192000" h="6857998">
                <a:moveTo>
                  <a:pt x="0" y="0"/>
                </a:moveTo>
                <a:lnTo>
                  <a:pt x="12192000" y="0"/>
                </a:lnTo>
                <a:lnTo>
                  <a:pt x="12192000" y="6857998"/>
                </a:lnTo>
                <a:lnTo>
                  <a:pt x="0" y="6857998"/>
                </a:lnTo>
                <a:close/>
              </a:path>
            </a:pathLst>
          </a:custGeom>
        </p:spPr>
      </p:pic>
      <p:sp>
        <p:nvSpPr>
          <p:cNvPr id="2" name="Title 1">
            <a:extLst>
              <a:ext uri="{FF2B5EF4-FFF2-40B4-BE49-F238E27FC236}">
                <a16:creationId xmlns:a16="http://schemas.microsoft.com/office/drawing/2014/main" id="{7398840E-A0E7-4F28-ABF8-C7E8D7803196}"/>
              </a:ext>
            </a:extLst>
          </p:cNvPr>
          <p:cNvSpPr>
            <a:spLocks noGrp="1"/>
          </p:cNvSpPr>
          <p:nvPr>
            <p:ph type="title"/>
          </p:nvPr>
        </p:nvSpPr>
        <p:spPr>
          <a:xfrm>
            <a:off x="2414250" y="289926"/>
            <a:ext cx="6955124" cy="1066802"/>
          </a:xfrm>
        </p:spPr>
        <p:txBody>
          <a:bodyPr vert="horz" lIns="91440" tIns="45720" rIns="91440" bIns="45720" rtlCol="0" anchor="ctr">
            <a:normAutofit/>
          </a:bodyPr>
          <a:lstStyle/>
          <a:p>
            <a:pPr algn="ctr"/>
            <a:r>
              <a:rPr lang="en-US" sz="4000" kern="1200" dirty="0">
                <a:solidFill>
                  <a:srgbClr val="FFFFFF"/>
                </a:solidFill>
                <a:latin typeface="Arabic Typesetting" panose="03020402040406030203" pitchFamily="66" charset="-78"/>
                <a:cs typeface="Arabic Typesetting" panose="03020402040406030203" pitchFamily="66" charset="-78"/>
              </a:rPr>
              <a:t>Introduction</a:t>
            </a:r>
            <a:r>
              <a:rPr lang="en-US" sz="4000" kern="1200" dirty="0">
                <a:solidFill>
                  <a:srgbClr val="FFFFFF"/>
                </a:solidFill>
                <a:latin typeface="+mj-lt"/>
                <a:ea typeface="+mj-ea"/>
                <a:cs typeface="+mj-cs"/>
              </a:rPr>
              <a:t> </a:t>
            </a:r>
          </a:p>
        </p:txBody>
      </p:sp>
      <p:sp>
        <p:nvSpPr>
          <p:cNvPr id="4" name="Text Placeholder 3">
            <a:extLst>
              <a:ext uri="{FF2B5EF4-FFF2-40B4-BE49-F238E27FC236}">
                <a16:creationId xmlns:a16="http://schemas.microsoft.com/office/drawing/2014/main" id="{8E4881B2-6399-43FC-A816-3DFEF951B625}"/>
              </a:ext>
            </a:extLst>
          </p:cNvPr>
          <p:cNvSpPr>
            <a:spLocks noGrp="1"/>
          </p:cNvSpPr>
          <p:nvPr>
            <p:ph type="body" sz="half" idx="2"/>
          </p:nvPr>
        </p:nvSpPr>
        <p:spPr>
          <a:xfrm>
            <a:off x="2618438" y="1723655"/>
            <a:ext cx="6955124" cy="3851522"/>
          </a:xfrm>
        </p:spPr>
        <p:txBody>
          <a:bodyPr vert="horz" lIns="91440" tIns="45720" rIns="91440" bIns="45720" rtlCol="0" anchor="t">
            <a:normAutofit fontScale="92500" lnSpcReduction="10000"/>
          </a:bodyPr>
          <a:lstStyle/>
          <a:p>
            <a:pPr indent="-228600" algn="ctr">
              <a:buFont typeface="Arial" panose="020B0604020202020204" pitchFamily="34" charset="0"/>
              <a:buChar char="•"/>
            </a:pPr>
            <a:r>
              <a:rPr lang="en-US" sz="3200" dirty="0">
                <a:solidFill>
                  <a:srgbClr val="FFFFFF"/>
                </a:solidFill>
                <a:latin typeface="Arabic Typesetting" panose="03020402040406030203" pitchFamily="66" charset="-78"/>
                <a:cs typeface="Arabic Typesetting" panose="03020402040406030203" pitchFamily="66" charset="-78"/>
              </a:rPr>
              <a:t>In this PowerPoint presentation I will be talking about the Siege of Jerusalem and the destruction of the Second Temple that led to the Roman victory. I will be using Josephus as a primary source and cross referencing with other scholars that agree or disagree with his portrayal of the events that transpired, specifically dates and other numerical information. </a:t>
            </a:r>
          </a:p>
          <a:p>
            <a:pPr indent="-228600" algn="ctr">
              <a:buFont typeface="Arial" panose="020B0604020202020204" pitchFamily="34" charset="0"/>
              <a:buChar char="•"/>
            </a:pPr>
            <a:r>
              <a:rPr lang="en-US" sz="3200" dirty="0">
                <a:solidFill>
                  <a:srgbClr val="FFFFFF"/>
                </a:solidFill>
                <a:latin typeface="Arabic Typesetting" panose="03020402040406030203" pitchFamily="66" charset="-78"/>
                <a:cs typeface="Arabic Typesetting" panose="03020402040406030203" pitchFamily="66" charset="-78"/>
              </a:rPr>
              <a:t>Disagreements on factual information that is recorded is not common because Josephus is possibly the only scholar who seems to have written about the Jewish War during its time. </a:t>
            </a:r>
          </a:p>
        </p:txBody>
      </p:sp>
    </p:spTree>
    <p:extLst>
      <p:ext uri="{BB962C8B-B14F-4D97-AF65-F5344CB8AC3E}">
        <p14:creationId xmlns:p14="http://schemas.microsoft.com/office/powerpoint/2010/main" val="1479000119"/>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27477D22-96E5-46F9-9F73-9250356552CC}"/>
              </a:ext>
            </a:extLst>
          </p:cNvPr>
          <p:cNvSpPr>
            <a:spLocks noGrp="1"/>
          </p:cNvSpPr>
          <p:nvPr>
            <p:ph type="title"/>
          </p:nvPr>
        </p:nvSpPr>
        <p:spPr>
          <a:xfrm>
            <a:off x="240584" y="2048951"/>
            <a:ext cx="3669161" cy="2760098"/>
          </a:xfrm>
        </p:spPr>
        <p:txBody>
          <a:bodyPr>
            <a:normAutofit/>
          </a:bodyPr>
          <a:lstStyle/>
          <a:p>
            <a:pPr algn="ctr"/>
            <a:r>
              <a:rPr lang="en-GB" dirty="0">
                <a:solidFill>
                  <a:srgbClr val="FFFFFF"/>
                </a:solidFill>
                <a:latin typeface="Arabic Typesetting" panose="03020402040406030203" pitchFamily="66" charset="-78"/>
                <a:cs typeface="Arabic Typesetting" panose="03020402040406030203" pitchFamily="66" charset="-78"/>
              </a:rPr>
              <a:t>What sources will be used?</a:t>
            </a:r>
          </a:p>
        </p:txBody>
      </p:sp>
      <p:sp>
        <p:nvSpPr>
          <p:cNvPr id="3" name="Content Placeholder 2">
            <a:extLst>
              <a:ext uri="{FF2B5EF4-FFF2-40B4-BE49-F238E27FC236}">
                <a16:creationId xmlns:a16="http://schemas.microsoft.com/office/drawing/2014/main" id="{CE6EB3B1-AB1D-4809-B3B4-C7A1140ADEA7}"/>
              </a:ext>
            </a:extLst>
          </p:cNvPr>
          <p:cNvSpPr>
            <a:spLocks noGrp="1"/>
          </p:cNvSpPr>
          <p:nvPr>
            <p:ph idx="1"/>
          </p:nvPr>
        </p:nvSpPr>
        <p:spPr>
          <a:xfrm>
            <a:off x="6090574" y="801866"/>
            <a:ext cx="5306084" cy="5230634"/>
          </a:xfrm>
        </p:spPr>
        <p:txBody>
          <a:bodyPr anchor="ctr">
            <a:normAutofit/>
          </a:bodyPr>
          <a:lstStyle/>
          <a:p>
            <a:r>
              <a:rPr lang="en-GB" dirty="0">
                <a:solidFill>
                  <a:srgbClr val="000000"/>
                </a:solidFill>
                <a:latin typeface="Arabic Typesetting" panose="03020402040406030203" pitchFamily="66" charset="-78"/>
                <a:cs typeface="Arabic Typesetting" panose="03020402040406030203" pitchFamily="66" charset="-78"/>
              </a:rPr>
              <a:t>I will be using Josephus ‘ writings as a primary source regarding the destruction of the second temple and what led to the defeat, mainly because of his somewhat unique perspective on the proceedings. </a:t>
            </a:r>
          </a:p>
          <a:p>
            <a:r>
              <a:rPr lang="en-GB" dirty="0">
                <a:solidFill>
                  <a:srgbClr val="000000"/>
                </a:solidFill>
                <a:latin typeface="Arabic Typesetting" panose="03020402040406030203" pitchFamily="66" charset="-78"/>
                <a:cs typeface="Arabic Typesetting" panose="03020402040406030203" pitchFamily="66" charset="-78"/>
              </a:rPr>
              <a:t>I will be cross referencing with mostly modern scholars e.g. Schwartz, Cohen, </a:t>
            </a:r>
            <a:r>
              <a:rPr lang="en-US" dirty="0">
                <a:latin typeface="Arabic Typesetting" panose="03020402040406030203" pitchFamily="66" charset="-78"/>
                <a:cs typeface="Arabic Typesetting" panose="03020402040406030203" pitchFamily="66" charset="-78"/>
              </a:rPr>
              <a:t>Mireille Hadas-Lebel, these are some examples of authors I have found to have used Josephus’ writing and better describe the events.</a:t>
            </a:r>
            <a:endParaRPr lang="en-GB" dirty="0">
              <a:solidFill>
                <a:srgbClr val="000000"/>
              </a:solidFill>
              <a:latin typeface="Arabic Typesetting" panose="03020402040406030203" pitchFamily="66" charset="-78"/>
              <a:cs typeface="Arabic Typesetting" panose="03020402040406030203" pitchFamily="66" charset="-78"/>
            </a:endParaRPr>
          </a:p>
        </p:txBody>
      </p:sp>
    </p:spTree>
    <p:extLst>
      <p:ext uri="{BB962C8B-B14F-4D97-AF65-F5344CB8AC3E}">
        <p14:creationId xmlns:p14="http://schemas.microsoft.com/office/powerpoint/2010/main" val="36214577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D3FFFA32-D9F4-4AF9-A025-CD128AC85E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360967"/>
            <a:ext cx="12192000" cy="5497033"/>
          </a:xfrm>
          <a:prstGeom prst="rect">
            <a:avLst/>
          </a:prstGeom>
          <a:gradFill>
            <a:gsLst>
              <a:gs pos="0">
                <a:schemeClr val="accent6"/>
              </a:gs>
              <a:gs pos="25000">
                <a:schemeClr val="accent6"/>
              </a:gs>
              <a:gs pos="94000">
                <a:schemeClr val="accent1"/>
              </a:gs>
              <a:gs pos="100000">
                <a:schemeClr val="accent1"/>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 name="Group 18">
            <a:extLst>
              <a:ext uri="{FF2B5EF4-FFF2-40B4-BE49-F238E27FC236}">
                <a16:creationId xmlns:a16="http://schemas.microsoft.com/office/drawing/2014/main" id="{2823A416-999C-4FA3-A853-0AE48404B5D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0" y="0"/>
            <a:ext cx="12192000" cy="3049325"/>
            <a:chOff x="0" y="3808676"/>
            <a:chExt cx="12192000" cy="3049325"/>
          </a:xfrm>
        </p:grpSpPr>
        <p:pic>
          <p:nvPicPr>
            <p:cNvPr id="20" name="Picture 19">
              <a:extLst>
                <a:ext uri="{FF2B5EF4-FFF2-40B4-BE49-F238E27FC236}">
                  <a16:creationId xmlns:a16="http://schemas.microsoft.com/office/drawing/2014/main" id="{9362F656-1A8D-4BA3-BA72-92332E75DB9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rcRect t="45716" b="9820"/>
            <a:stretch>
              <a:fillRect/>
            </a:stretch>
          </p:blipFill>
          <p:spPr>
            <a:xfrm>
              <a:off x="0" y="3808676"/>
              <a:ext cx="12192000" cy="3049325"/>
            </a:xfrm>
            <a:custGeom>
              <a:avLst/>
              <a:gdLst>
                <a:gd name="connsiteX0" fmla="*/ 0 w 12192000"/>
                <a:gd name="connsiteY0" fmla="*/ 0 h 3049325"/>
                <a:gd name="connsiteX1" fmla="*/ 12192000 w 12192000"/>
                <a:gd name="connsiteY1" fmla="*/ 0 h 3049325"/>
                <a:gd name="connsiteX2" fmla="*/ 12192000 w 12192000"/>
                <a:gd name="connsiteY2" fmla="*/ 3049325 h 3049325"/>
                <a:gd name="connsiteX3" fmla="*/ 0 w 12192000"/>
                <a:gd name="connsiteY3" fmla="*/ 3049325 h 3049325"/>
              </a:gdLst>
              <a:ahLst/>
              <a:cxnLst>
                <a:cxn ang="0">
                  <a:pos x="connsiteX0" y="connsiteY0"/>
                </a:cxn>
                <a:cxn ang="0">
                  <a:pos x="connsiteX1" y="connsiteY1"/>
                </a:cxn>
                <a:cxn ang="0">
                  <a:pos x="connsiteX2" y="connsiteY2"/>
                </a:cxn>
                <a:cxn ang="0">
                  <a:pos x="connsiteX3" y="connsiteY3"/>
                </a:cxn>
              </a:cxnLst>
              <a:rect l="l" t="t" r="r" b="b"/>
              <a:pathLst>
                <a:path w="12192000" h="3049325">
                  <a:moveTo>
                    <a:pt x="0" y="0"/>
                  </a:moveTo>
                  <a:lnTo>
                    <a:pt x="12192000" y="0"/>
                  </a:lnTo>
                  <a:lnTo>
                    <a:pt x="12192000" y="3049325"/>
                  </a:lnTo>
                  <a:lnTo>
                    <a:pt x="0" y="3049325"/>
                  </a:lnTo>
                  <a:close/>
                </a:path>
              </a:pathLst>
            </a:custGeom>
          </p:spPr>
        </p:pic>
        <p:sp>
          <p:nvSpPr>
            <p:cNvPr id="21" name="Oval 20">
              <a:extLst>
                <a:ext uri="{FF2B5EF4-FFF2-40B4-BE49-F238E27FC236}">
                  <a16:creationId xmlns:a16="http://schemas.microsoft.com/office/drawing/2014/main" id="{9338807D-FB66-4E3A-9CF0-786662C4A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7339" y="5375082"/>
              <a:ext cx="373711" cy="405516"/>
            </a:xfrm>
            <a:prstGeom prst="ellipse">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92F410FA-B0D9-4BE7-BC8B-CFDCB157A439}"/>
              </a:ext>
            </a:extLst>
          </p:cNvPr>
          <p:cNvSpPr>
            <a:spLocks noGrp="1"/>
          </p:cNvSpPr>
          <p:nvPr>
            <p:ph type="title"/>
          </p:nvPr>
        </p:nvSpPr>
        <p:spPr>
          <a:xfrm>
            <a:off x="1179226" y="448056"/>
            <a:ext cx="9833548" cy="1066802"/>
          </a:xfrm>
          <a:prstGeom prst="horizontalScroll">
            <a:avLst/>
          </a:prstGeom>
          <a:solidFill>
            <a:schemeClr val="accent4">
              <a:lumMod val="60000"/>
              <a:lumOff val="40000"/>
            </a:schemeClr>
          </a:solidFill>
          <a:ln>
            <a:solidFill>
              <a:schemeClr val="accent4">
                <a:lumMod val="50000"/>
              </a:schemeClr>
            </a:solidFill>
          </a:ln>
        </p:spPr>
        <p:txBody>
          <a:bodyPr>
            <a:normAutofit/>
          </a:bodyPr>
          <a:lstStyle/>
          <a:p>
            <a:pPr algn="ctr"/>
            <a:r>
              <a:rPr lang="en-GB" sz="3700" dirty="0">
                <a:solidFill>
                  <a:srgbClr val="3F3F3F"/>
                </a:solidFill>
                <a:latin typeface="Arabic Typesetting" panose="03020402040406030203" pitchFamily="66" charset="-78"/>
                <a:cs typeface="Arabic Typesetting" panose="03020402040406030203" pitchFamily="66" charset="-78"/>
              </a:rPr>
              <a:t>What was happening within Jerusalem before the siege?</a:t>
            </a:r>
          </a:p>
        </p:txBody>
      </p:sp>
      <p:sp>
        <p:nvSpPr>
          <p:cNvPr id="3" name="Content Placeholder 2">
            <a:extLst>
              <a:ext uri="{FF2B5EF4-FFF2-40B4-BE49-F238E27FC236}">
                <a16:creationId xmlns:a16="http://schemas.microsoft.com/office/drawing/2014/main" id="{20D4C2CD-8AD5-45FC-99D2-C21AAA61112E}"/>
              </a:ext>
            </a:extLst>
          </p:cNvPr>
          <p:cNvSpPr>
            <a:spLocks noGrp="1"/>
          </p:cNvSpPr>
          <p:nvPr>
            <p:ph idx="1"/>
          </p:nvPr>
        </p:nvSpPr>
        <p:spPr>
          <a:xfrm>
            <a:off x="1179226" y="2541368"/>
            <a:ext cx="9833548" cy="3737847"/>
          </a:xfrm>
        </p:spPr>
        <p:txBody>
          <a:bodyPr anchor="ctr">
            <a:normAutofit fontScale="92500" lnSpcReduction="10000"/>
          </a:bodyPr>
          <a:lstStyle/>
          <a:p>
            <a:r>
              <a:rPr lang="en-GB" dirty="0">
                <a:solidFill>
                  <a:srgbClr val="FFFFFF"/>
                </a:solidFill>
                <a:latin typeface="Arabic Typesetting" panose="03020402040406030203" pitchFamily="66" charset="-78"/>
                <a:cs typeface="Arabic Typesetting" panose="03020402040406030203" pitchFamily="66" charset="-78"/>
              </a:rPr>
              <a:t>Josephus writes that in 66 CE, Jews that resided within what was then Roman Judea began to riot due to rising tensions with those of Hellenistic beliefs. </a:t>
            </a:r>
          </a:p>
          <a:p>
            <a:r>
              <a:rPr lang="en-GB" dirty="0">
                <a:solidFill>
                  <a:srgbClr val="FFFFFF"/>
                </a:solidFill>
                <a:latin typeface="Arabic Typesetting" panose="03020402040406030203" pitchFamily="66" charset="-78"/>
                <a:cs typeface="Arabic Typesetting" panose="03020402040406030203" pitchFamily="66" charset="-78"/>
              </a:rPr>
              <a:t>As the Romans did next to nothing to settle this rising unquiet within Judea, hence resulting in a bloody revolt. To regain some semblance of control the Roman governor Florus captured and crucified those he deemed to be leading the rebel factions (those that were considered roman citizens) thus making matters much worse. </a:t>
            </a:r>
          </a:p>
          <a:p>
            <a:r>
              <a:rPr lang="en-GB" dirty="0">
                <a:solidFill>
                  <a:srgbClr val="FFFFFF"/>
                </a:solidFill>
                <a:latin typeface="Arabic Typesetting" panose="03020402040406030203" pitchFamily="66" charset="-78"/>
                <a:cs typeface="Arabic Typesetting" panose="03020402040406030203" pitchFamily="66" charset="-78"/>
              </a:rPr>
              <a:t>The Judean factions took up arms and fought, the remaining Romans were lynched and the Greeks chased and beaten out of the city. </a:t>
            </a:r>
          </a:p>
          <a:p>
            <a:r>
              <a:rPr lang="en-GB" dirty="0">
                <a:solidFill>
                  <a:srgbClr val="FFFFFF"/>
                </a:solidFill>
                <a:latin typeface="Arabic Typesetting" panose="03020402040406030203" pitchFamily="66" charset="-78"/>
                <a:cs typeface="Arabic Typesetting" panose="03020402040406030203" pitchFamily="66" charset="-78"/>
              </a:rPr>
              <a:t>The factions however were still unfriendly among each other, due to lack of proper leadership, and fights would still break out in the city, this would lead to their downfall during the siege. </a:t>
            </a:r>
          </a:p>
        </p:txBody>
      </p:sp>
    </p:spTree>
    <p:extLst>
      <p:ext uri="{BB962C8B-B14F-4D97-AF65-F5344CB8AC3E}">
        <p14:creationId xmlns:p14="http://schemas.microsoft.com/office/powerpoint/2010/main" val="2085902794"/>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icture containing riding, man, group, holding&#10;&#10;Description automatically generated">
            <a:extLst>
              <a:ext uri="{FF2B5EF4-FFF2-40B4-BE49-F238E27FC236}">
                <a16:creationId xmlns:a16="http://schemas.microsoft.com/office/drawing/2014/main" id="{3AFB21BD-D6A6-4F2F-983E-E5716F8B5130}"/>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3559" r="33645" b="1"/>
          <a:stretch/>
        </p:blipFill>
        <p:spPr>
          <a:xfrm>
            <a:off x="-11909" y="10"/>
            <a:ext cx="6324601" cy="6857990"/>
          </a:xfrm>
          <a:prstGeom prst="rect">
            <a:avLst/>
          </a:prstGeom>
        </p:spPr>
      </p:pic>
      <p:pic>
        <p:nvPicPr>
          <p:cNvPr id="15" name="Picture 14">
            <a:extLst>
              <a:ext uri="{FF2B5EF4-FFF2-40B4-BE49-F238E27FC236}">
                <a16:creationId xmlns:a16="http://schemas.microsoft.com/office/drawing/2014/main" id="{19AE98B8-B73A-4724-B639-017087F923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Content Placeholder 2">
            <a:extLst>
              <a:ext uri="{FF2B5EF4-FFF2-40B4-BE49-F238E27FC236}">
                <a16:creationId xmlns:a16="http://schemas.microsoft.com/office/drawing/2014/main" id="{73383C15-32E1-4931-A4CA-23EEF809C85C}"/>
              </a:ext>
            </a:extLst>
          </p:cNvPr>
          <p:cNvSpPr>
            <a:spLocks noGrp="1"/>
          </p:cNvSpPr>
          <p:nvPr>
            <p:ph idx="1"/>
          </p:nvPr>
        </p:nvSpPr>
        <p:spPr>
          <a:xfrm>
            <a:off x="6310493" y="144656"/>
            <a:ext cx="5390173" cy="3352800"/>
          </a:xfrm>
        </p:spPr>
        <p:txBody>
          <a:bodyPr anchor="b">
            <a:normAutofit lnSpcReduction="10000"/>
          </a:bodyPr>
          <a:lstStyle/>
          <a:p>
            <a:r>
              <a:rPr lang="en-GB" sz="1800" dirty="0">
                <a:solidFill>
                  <a:srgbClr val="000000"/>
                </a:solidFill>
                <a:latin typeface="Arabic Typesetting" panose="03020402040406030203" pitchFamily="66" charset="-78"/>
                <a:cs typeface="Arabic Typesetting" panose="03020402040406030203" pitchFamily="66" charset="-78"/>
              </a:rPr>
              <a:t>The Siege of Jerusalem, a war meant to seize back control of a city lost to rebel Judean factions in 66 CE, was fought in the year 70 CE. The Roman army was lead by Titus at this time, the would be future emperor of Rome. </a:t>
            </a:r>
          </a:p>
          <a:p>
            <a:r>
              <a:rPr lang="en-GB" sz="1800" dirty="0">
                <a:solidFill>
                  <a:srgbClr val="000000"/>
                </a:solidFill>
                <a:latin typeface="Arabic Typesetting" panose="03020402040406030203" pitchFamily="66" charset="-78"/>
                <a:cs typeface="Arabic Typesetting" panose="03020402040406030203" pitchFamily="66" charset="-78"/>
              </a:rPr>
              <a:t>Titus, after realising that taking the city would not be an easy task, decided that he would attempt to starve the city instead, and what with the Judean factions within the city already fighting amongst themselves and burning down food storages, his plan would succeed. (In three days, the Roman army built a wall surrounding the city that kept the Jewish people confined within.)</a:t>
            </a:r>
          </a:p>
          <a:p>
            <a:r>
              <a:rPr lang="en-GB" sz="1800" dirty="0">
                <a:solidFill>
                  <a:srgbClr val="000000"/>
                </a:solidFill>
                <a:latin typeface="Arabic Typesetting" panose="03020402040406030203" pitchFamily="66" charset="-78"/>
                <a:cs typeface="Arabic Typesetting" panose="03020402040406030203" pitchFamily="66" charset="-78"/>
              </a:rPr>
              <a:t>The Siege itself was said to have only lasted approx. four months.</a:t>
            </a:r>
          </a:p>
          <a:p>
            <a:r>
              <a:rPr lang="en-GB" sz="1800" dirty="0">
                <a:solidFill>
                  <a:srgbClr val="000000"/>
                </a:solidFill>
                <a:latin typeface="Arabic Typesetting" panose="03020402040406030203" pitchFamily="66" charset="-78"/>
                <a:cs typeface="Arabic Typesetting" panose="03020402040406030203" pitchFamily="66" charset="-78"/>
              </a:rPr>
              <a:t>Titus had a clear objective, and that was to capture the second Temple, as it was a stronghold within the city.  </a:t>
            </a:r>
          </a:p>
        </p:txBody>
      </p:sp>
      <p:sp>
        <p:nvSpPr>
          <p:cNvPr id="6" name="Content Placeholder 2">
            <a:extLst>
              <a:ext uri="{FF2B5EF4-FFF2-40B4-BE49-F238E27FC236}">
                <a16:creationId xmlns:a16="http://schemas.microsoft.com/office/drawing/2014/main" id="{4F1AC939-CF99-4206-B5A0-5AC9744CC3AA}"/>
              </a:ext>
            </a:extLst>
          </p:cNvPr>
          <p:cNvSpPr txBox="1">
            <a:spLocks/>
          </p:cNvSpPr>
          <p:nvPr/>
        </p:nvSpPr>
        <p:spPr>
          <a:xfrm>
            <a:off x="6217087" y="3689766"/>
            <a:ext cx="5390173" cy="3242954"/>
          </a:xfrm>
          <a:prstGeom prst="rect">
            <a:avLst/>
          </a:prstGeom>
        </p:spPr>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1700" u="sng" dirty="0">
                <a:solidFill>
                  <a:srgbClr val="000000"/>
                </a:solidFill>
                <a:latin typeface="Arabic Typesetting" panose="03020402040406030203" pitchFamily="66" charset="-78"/>
                <a:cs typeface="Arabic Typesetting" panose="03020402040406030203" pitchFamily="66" charset="-78"/>
              </a:rPr>
              <a:t>Important info to remember:</a:t>
            </a:r>
          </a:p>
          <a:p>
            <a:r>
              <a:rPr lang="en-GB" sz="1700" dirty="0">
                <a:solidFill>
                  <a:srgbClr val="000000"/>
                </a:solidFill>
                <a:latin typeface="Arabic Typesetting" panose="03020402040406030203" pitchFamily="66" charset="-78"/>
                <a:cs typeface="Arabic Typesetting" panose="03020402040406030203" pitchFamily="66" charset="-78"/>
              </a:rPr>
              <a:t>The siege began a few days before Passover(pesah) the 14</a:t>
            </a:r>
            <a:r>
              <a:rPr lang="en-GB" sz="1700" baseline="30000" dirty="0">
                <a:solidFill>
                  <a:srgbClr val="000000"/>
                </a:solidFill>
                <a:latin typeface="Arabic Typesetting" panose="03020402040406030203" pitchFamily="66" charset="-78"/>
                <a:cs typeface="Arabic Typesetting" panose="03020402040406030203" pitchFamily="66" charset="-78"/>
              </a:rPr>
              <a:t>th</a:t>
            </a:r>
            <a:r>
              <a:rPr lang="en-GB" sz="1700" dirty="0">
                <a:solidFill>
                  <a:srgbClr val="000000"/>
                </a:solidFill>
                <a:latin typeface="Arabic Typesetting" panose="03020402040406030203" pitchFamily="66" charset="-78"/>
                <a:cs typeface="Arabic Typesetting" panose="03020402040406030203" pitchFamily="66" charset="-78"/>
              </a:rPr>
              <a:t> of April, a festival that recalls the moment of their liberation from their Egyptian captors.</a:t>
            </a:r>
          </a:p>
          <a:p>
            <a:r>
              <a:rPr lang="en-GB" sz="1700" dirty="0">
                <a:solidFill>
                  <a:srgbClr val="000000"/>
                </a:solidFill>
                <a:latin typeface="Arabic Typesetting" panose="03020402040406030203" pitchFamily="66" charset="-78"/>
                <a:cs typeface="Arabic Typesetting" panose="03020402040406030203" pitchFamily="66" charset="-78"/>
              </a:rPr>
              <a:t>Josephus writes that some Jewish people trapped in the city turned to cannibalism in order not to starve.  The story of Mary of Bethezuba, where a woman roasts her child and eats him, is written about, something that cannot be confirmed but was enough to boil the blood of the Roman army further, perhaps as intended?</a:t>
            </a:r>
          </a:p>
          <a:p>
            <a:r>
              <a:rPr lang="en-GB" sz="1700" dirty="0">
                <a:solidFill>
                  <a:srgbClr val="000000"/>
                </a:solidFill>
                <a:latin typeface="Arabic Typesetting" panose="03020402040406030203" pitchFamily="66" charset="-78"/>
                <a:cs typeface="Arabic Typesetting" panose="03020402040406030203" pitchFamily="66" charset="-78"/>
              </a:rPr>
              <a:t>Supposedly, Titus ordered the temple to be spared, and the rebels pushed his hand. </a:t>
            </a:r>
          </a:p>
          <a:p>
            <a:r>
              <a:rPr lang="en-GB" sz="1700" dirty="0">
                <a:solidFill>
                  <a:srgbClr val="000000"/>
                </a:solidFill>
                <a:latin typeface="Arabic Typesetting" panose="03020402040406030203" pitchFamily="66" charset="-78"/>
                <a:cs typeface="Arabic Typesetting" panose="03020402040406030203" pitchFamily="66" charset="-78"/>
              </a:rPr>
              <a:t>Josephus claims that approx. 1.1 million people died during the siege, with majority of the figures being Jewish rebels, but this is argued by scholar Seth Schwartz as an ‘impossible figure’ according to his own data that puts approximately 1 million people in Palestine, with half of these figures being Jewish and stating that even after the siege there was still a considerable amount of Jews in Judea. </a:t>
            </a:r>
          </a:p>
          <a:p>
            <a:endParaRPr lang="en-GB" sz="1700" dirty="0">
              <a:solidFill>
                <a:srgbClr val="000000"/>
              </a:solidFill>
              <a:latin typeface="Arabic Typesetting" panose="03020402040406030203" pitchFamily="66" charset="-78"/>
              <a:cs typeface="Arabic Typesetting" panose="03020402040406030203" pitchFamily="66" charset="-78"/>
            </a:endParaRPr>
          </a:p>
        </p:txBody>
      </p:sp>
      <p:sp>
        <p:nvSpPr>
          <p:cNvPr id="7" name="TextBox 6">
            <a:extLst>
              <a:ext uri="{FF2B5EF4-FFF2-40B4-BE49-F238E27FC236}">
                <a16:creationId xmlns:a16="http://schemas.microsoft.com/office/drawing/2014/main" id="{F78E4BF2-2F42-45D9-B5F8-7EB54D20AE4C}"/>
              </a:ext>
            </a:extLst>
          </p:cNvPr>
          <p:cNvSpPr txBox="1"/>
          <p:nvPr/>
        </p:nvSpPr>
        <p:spPr>
          <a:xfrm>
            <a:off x="3862983" y="6657945"/>
            <a:ext cx="2449709"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palabradevida.wordpress.com/2011/01/24/la-palabra-de-hoy-24-de-enero-de-2011/">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
        <p:nvSpPr>
          <p:cNvPr id="9" name="Scroll: Horizontal 8">
            <a:extLst>
              <a:ext uri="{FF2B5EF4-FFF2-40B4-BE49-F238E27FC236}">
                <a16:creationId xmlns:a16="http://schemas.microsoft.com/office/drawing/2014/main" id="{BFE978AC-B7AB-4775-9234-9361A8ACFFF4}"/>
              </a:ext>
            </a:extLst>
          </p:cNvPr>
          <p:cNvSpPr/>
          <p:nvPr/>
        </p:nvSpPr>
        <p:spPr>
          <a:xfrm>
            <a:off x="325606" y="164052"/>
            <a:ext cx="4049235" cy="1038225"/>
          </a:xfrm>
          <a:prstGeom prst="horizontalScroll">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abic Typesetting" panose="03020402040406030203" pitchFamily="66" charset="-78"/>
                <a:cs typeface="Arabic Typesetting" panose="03020402040406030203" pitchFamily="66" charset="-78"/>
              </a:rPr>
              <a:t>The Siege of Jerusalem</a:t>
            </a:r>
          </a:p>
        </p:txBody>
      </p:sp>
    </p:spTree>
    <p:extLst>
      <p:ext uri="{BB962C8B-B14F-4D97-AF65-F5344CB8AC3E}">
        <p14:creationId xmlns:p14="http://schemas.microsoft.com/office/powerpoint/2010/main" val="27907107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2CB6C291-6CAF-46DF-ACFF-AADF0FD03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8170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id="{4735DC46-5663-471D-AADB-81E00E65BC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196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595E59CC-7059-4455-9789-EDFBBE8F5A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1" t="7983" r="60644" b="14447"/>
          <a:stretch/>
        </p:blipFill>
        <p:spPr>
          <a:xfrm>
            <a:off x="2777490" y="2"/>
            <a:ext cx="6185757" cy="6857999"/>
          </a:xfrm>
          <a:custGeom>
            <a:avLst/>
            <a:gdLst>
              <a:gd name="connsiteX0" fmla="*/ 0 w 9414510"/>
              <a:gd name="connsiteY0" fmla="*/ 0 h 6857999"/>
              <a:gd name="connsiteX1" fmla="*/ 9414510 w 9414510"/>
              <a:gd name="connsiteY1" fmla="*/ 0 h 6857999"/>
              <a:gd name="connsiteX2" fmla="*/ 9414510 w 9414510"/>
              <a:gd name="connsiteY2" fmla="*/ 6857999 h 6857999"/>
              <a:gd name="connsiteX3" fmla="*/ 0 w 9414510"/>
              <a:gd name="connsiteY3" fmla="*/ 6857999 h 6857999"/>
            </a:gdLst>
            <a:ahLst/>
            <a:cxnLst>
              <a:cxn ang="0">
                <a:pos x="connsiteX0" y="connsiteY0"/>
              </a:cxn>
              <a:cxn ang="0">
                <a:pos x="connsiteX1" y="connsiteY1"/>
              </a:cxn>
              <a:cxn ang="0">
                <a:pos x="connsiteX2" y="connsiteY2"/>
              </a:cxn>
              <a:cxn ang="0">
                <a:pos x="connsiteX3" y="connsiteY3"/>
              </a:cxn>
            </a:cxnLst>
            <a:rect l="l" t="t" r="r" b="b"/>
            <a:pathLst>
              <a:path w="9414510" h="6857999">
                <a:moveTo>
                  <a:pt x="0" y="0"/>
                </a:moveTo>
                <a:lnTo>
                  <a:pt x="9414510" y="0"/>
                </a:lnTo>
                <a:lnTo>
                  <a:pt x="9414510" y="6857999"/>
                </a:lnTo>
                <a:lnTo>
                  <a:pt x="0" y="6857999"/>
                </a:lnTo>
                <a:close/>
              </a:path>
            </a:pathLst>
          </a:custGeom>
        </p:spPr>
      </p:pic>
      <p:sp>
        <p:nvSpPr>
          <p:cNvPr id="2" name="Title 1">
            <a:extLst>
              <a:ext uri="{FF2B5EF4-FFF2-40B4-BE49-F238E27FC236}">
                <a16:creationId xmlns:a16="http://schemas.microsoft.com/office/drawing/2014/main" id="{70966BA7-4EE1-4965-B18B-C8DCBC4FF01B}"/>
              </a:ext>
            </a:extLst>
          </p:cNvPr>
          <p:cNvSpPr>
            <a:spLocks noGrp="1"/>
          </p:cNvSpPr>
          <p:nvPr>
            <p:ph type="title"/>
          </p:nvPr>
        </p:nvSpPr>
        <p:spPr>
          <a:xfrm>
            <a:off x="640080" y="1228725"/>
            <a:ext cx="3846195" cy="4386262"/>
          </a:xfrm>
          <a:prstGeom prst="horizontalScroll">
            <a:avLst/>
          </a:prstGeom>
          <a:solidFill>
            <a:schemeClr val="accent4">
              <a:lumMod val="60000"/>
              <a:lumOff val="40000"/>
            </a:schemeClr>
          </a:solidFill>
          <a:ln>
            <a:solidFill>
              <a:schemeClr val="accent4">
                <a:lumMod val="50000"/>
              </a:schemeClr>
            </a:solidFill>
          </a:ln>
        </p:spPr>
        <p:txBody>
          <a:bodyPr>
            <a:normAutofit/>
          </a:bodyPr>
          <a:lstStyle/>
          <a:p>
            <a:pPr algn="ctr"/>
            <a:r>
              <a:rPr lang="en-GB" dirty="0">
                <a:solidFill>
                  <a:srgbClr val="3F3F3F"/>
                </a:solidFill>
                <a:latin typeface="Arabic Typesetting" panose="03020402040406030203" pitchFamily="66" charset="-78"/>
                <a:cs typeface="Arabic Typesetting" panose="03020402040406030203" pitchFamily="66" charset="-78"/>
              </a:rPr>
              <a:t>The Second Temple, what is its significance?</a:t>
            </a:r>
          </a:p>
        </p:txBody>
      </p:sp>
      <p:sp>
        <p:nvSpPr>
          <p:cNvPr id="3" name="Content Placeholder 2">
            <a:extLst>
              <a:ext uri="{FF2B5EF4-FFF2-40B4-BE49-F238E27FC236}">
                <a16:creationId xmlns:a16="http://schemas.microsoft.com/office/drawing/2014/main" id="{73383C15-32E1-4931-A4CA-23EEF809C85C}"/>
              </a:ext>
            </a:extLst>
          </p:cNvPr>
          <p:cNvSpPr>
            <a:spLocks noGrp="1"/>
          </p:cNvSpPr>
          <p:nvPr>
            <p:ph idx="1"/>
          </p:nvPr>
        </p:nvSpPr>
        <p:spPr>
          <a:xfrm>
            <a:off x="6305550" y="1032987"/>
            <a:ext cx="5246370" cy="4792027"/>
          </a:xfrm>
        </p:spPr>
        <p:txBody>
          <a:bodyPr anchor="ctr">
            <a:normAutofit/>
          </a:bodyPr>
          <a:lstStyle/>
          <a:p>
            <a:r>
              <a:rPr lang="en-GB" sz="2400" dirty="0">
                <a:solidFill>
                  <a:srgbClr val="FFFFFF"/>
                </a:solidFill>
                <a:latin typeface="Arabic Typesetting" panose="03020402040406030203" pitchFamily="66" charset="-78"/>
                <a:cs typeface="Arabic Typesetting" panose="03020402040406030203" pitchFamily="66" charset="-78"/>
              </a:rPr>
              <a:t>The Second Temple was not only an important religious aspect to the city of Jerusalem, a holy place of prayer that held important religious relics, but it was also a stronghold to the city. Josephus tells us that, initially Titus did not plan on destroying the second temple, and ordered it to be spared. </a:t>
            </a:r>
          </a:p>
          <a:p>
            <a:r>
              <a:rPr lang="en-GB" sz="2400" dirty="0">
                <a:solidFill>
                  <a:srgbClr val="FFFFFF"/>
                </a:solidFill>
                <a:latin typeface="Arabic Typesetting" panose="03020402040406030203" pitchFamily="66" charset="-78"/>
                <a:cs typeface="Arabic Typesetting" panose="03020402040406030203" pitchFamily="66" charset="-78"/>
              </a:rPr>
              <a:t>It is said that the rebels, however, set fire to the North-western approach of the temple to deter the romans advance, and that the romans set fire to the adjacent part of the temple in retaliation. </a:t>
            </a:r>
          </a:p>
        </p:txBody>
      </p:sp>
      <p:pic>
        <p:nvPicPr>
          <p:cNvPr id="5" name="Graphic 4" descr="Fire">
            <a:extLst>
              <a:ext uri="{FF2B5EF4-FFF2-40B4-BE49-F238E27FC236}">
                <a16:creationId xmlns:a16="http://schemas.microsoft.com/office/drawing/2014/main" id="{E6FD509E-D07B-4C82-898D-7802C52EA49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flipH="1">
            <a:off x="10907736" y="5412445"/>
            <a:ext cx="1684925" cy="1684925"/>
          </a:xfrm>
          <a:prstGeom prst="rect">
            <a:avLst/>
          </a:prstGeom>
        </p:spPr>
      </p:pic>
      <p:pic>
        <p:nvPicPr>
          <p:cNvPr id="9" name="Graphic 8" descr="Fire">
            <a:extLst>
              <a:ext uri="{FF2B5EF4-FFF2-40B4-BE49-F238E27FC236}">
                <a16:creationId xmlns:a16="http://schemas.microsoft.com/office/drawing/2014/main" id="{37186B26-E1D5-4800-BB98-71E708ACD27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4964863" y="4568396"/>
            <a:ext cx="2528974" cy="2528974"/>
          </a:xfrm>
          <a:prstGeom prst="rect">
            <a:avLst/>
          </a:prstGeom>
        </p:spPr>
      </p:pic>
    </p:spTree>
    <p:extLst>
      <p:ext uri="{BB962C8B-B14F-4D97-AF65-F5344CB8AC3E}">
        <p14:creationId xmlns:p14="http://schemas.microsoft.com/office/powerpoint/2010/main" val="1935605280"/>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164D969-46F1-44FC-B488-3FA68C6775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707"/>
            <a:ext cx="12188952" cy="6656293"/>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F3003D4E-E9FF-4669-90E7-7CED081587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8235" t="20008" r="8214" b="57101"/>
          <a:stretch/>
        </p:blipFill>
        <p:spPr>
          <a:xfrm flipV="1">
            <a:off x="2" y="1"/>
            <a:ext cx="12191999" cy="1878950"/>
          </a:xfrm>
          <a:custGeom>
            <a:avLst/>
            <a:gdLst>
              <a:gd name="connsiteX0" fmla="*/ 0 w 12191999"/>
              <a:gd name="connsiteY0" fmla="*/ 1878950 h 1878950"/>
              <a:gd name="connsiteX1" fmla="*/ 12191999 w 12191999"/>
              <a:gd name="connsiteY1" fmla="*/ 1878950 h 1878950"/>
              <a:gd name="connsiteX2" fmla="*/ 12191999 w 12191999"/>
              <a:gd name="connsiteY2" fmla="*/ 0 h 1878950"/>
              <a:gd name="connsiteX3" fmla="*/ 0 w 12191999"/>
              <a:gd name="connsiteY3" fmla="*/ 0 h 1878950"/>
            </a:gdLst>
            <a:ahLst/>
            <a:cxnLst>
              <a:cxn ang="0">
                <a:pos x="connsiteX0" y="connsiteY0"/>
              </a:cxn>
              <a:cxn ang="0">
                <a:pos x="connsiteX1" y="connsiteY1"/>
              </a:cxn>
              <a:cxn ang="0">
                <a:pos x="connsiteX2" y="connsiteY2"/>
              </a:cxn>
              <a:cxn ang="0">
                <a:pos x="connsiteX3" y="connsiteY3"/>
              </a:cxn>
            </a:cxnLst>
            <a:rect l="l" t="t" r="r" b="b"/>
            <a:pathLst>
              <a:path w="12191999" h="1878950">
                <a:moveTo>
                  <a:pt x="0" y="1878950"/>
                </a:moveTo>
                <a:lnTo>
                  <a:pt x="12191999" y="1878950"/>
                </a:lnTo>
                <a:lnTo>
                  <a:pt x="12191999" y="0"/>
                </a:lnTo>
                <a:lnTo>
                  <a:pt x="0" y="0"/>
                </a:lnTo>
                <a:close/>
              </a:path>
            </a:pathLst>
          </a:custGeom>
        </p:spPr>
      </p:pic>
      <p:pic>
        <p:nvPicPr>
          <p:cNvPr id="12" name="Picture 11">
            <a:extLst>
              <a:ext uri="{FF2B5EF4-FFF2-40B4-BE49-F238E27FC236}">
                <a16:creationId xmlns:a16="http://schemas.microsoft.com/office/drawing/2014/main" id="{A7D98261-3895-4FB5-B9CE-26FAF635730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8235" t="-1" r="8214" b="80325"/>
          <a:stretch/>
        </p:blipFill>
        <p:spPr>
          <a:xfrm flipV="1">
            <a:off x="0" y="4914024"/>
            <a:ext cx="12191999" cy="1614974"/>
          </a:xfrm>
          <a:custGeom>
            <a:avLst/>
            <a:gdLst>
              <a:gd name="connsiteX0" fmla="*/ 0 w 12191999"/>
              <a:gd name="connsiteY0" fmla="*/ 1614974 h 1614974"/>
              <a:gd name="connsiteX1" fmla="*/ 12191999 w 12191999"/>
              <a:gd name="connsiteY1" fmla="*/ 1614974 h 1614974"/>
              <a:gd name="connsiteX2" fmla="*/ 12191999 w 12191999"/>
              <a:gd name="connsiteY2" fmla="*/ 0 h 1614974"/>
              <a:gd name="connsiteX3" fmla="*/ 0 w 12191999"/>
              <a:gd name="connsiteY3" fmla="*/ 0 h 1614974"/>
            </a:gdLst>
            <a:ahLst/>
            <a:cxnLst>
              <a:cxn ang="0">
                <a:pos x="connsiteX0" y="connsiteY0"/>
              </a:cxn>
              <a:cxn ang="0">
                <a:pos x="connsiteX1" y="connsiteY1"/>
              </a:cxn>
              <a:cxn ang="0">
                <a:pos x="connsiteX2" y="connsiteY2"/>
              </a:cxn>
              <a:cxn ang="0">
                <a:pos x="connsiteX3" y="connsiteY3"/>
              </a:cxn>
            </a:cxnLst>
            <a:rect l="l" t="t" r="r" b="b"/>
            <a:pathLst>
              <a:path w="12191999" h="1614974">
                <a:moveTo>
                  <a:pt x="0" y="1614974"/>
                </a:moveTo>
                <a:lnTo>
                  <a:pt x="12191999" y="1614974"/>
                </a:lnTo>
                <a:lnTo>
                  <a:pt x="12191999" y="0"/>
                </a:lnTo>
                <a:lnTo>
                  <a:pt x="0" y="0"/>
                </a:lnTo>
                <a:close/>
              </a:path>
            </a:pathLst>
          </a:custGeom>
        </p:spPr>
      </p:pic>
      <p:sp>
        <p:nvSpPr>
          <p:cNvPr id="2" name="Title 1">
            <a:extLst>
              <a:ext uri="{FF2B5EF4-FFF2-40B4-BE49-F238E27FC236}">
                <a16:creationId xmlns:a16="http://schemas.microsoft.com/office/drawing/2014/main" id="{AF6F609F-93A7-4016-A71C-C61A01F48BBC}"/>
              </a:ext>
            </a:extLst>
          </p:cNvPr>
          <p:cNvSpPr>
            <a:spLocks noGrp="1"/>
          </p:cNvSpPr>
          <p:nvPr>
            <p:ph type="title"/>
          </p:nvPr>
        </p:nvSpPr>
        <p:spPr>
          <a:xfrm>
            <a:off x="805661" y="1401859"/>
            <a:ext cx="3510845" cy="4054282"/>
          </a:xfrm>
        </p:spPr>
        <p:txBody>
          <a:bodyPr>
            <a:normAutofit/>
          </a:bodyPr>
          <a:lstStyle/>
          <a:p>
            <a:r>
              <a:rPr lang="en-GB" sz="4000" dirty="0">
                <a:solidFill>
                  <a:srgbClr val="FFFFFF"/>
                </a:solidFill>
                <a:latin typeface="Arabic Typesetting" panose="03020402040406030203" pitchFamily="66" charset="-78"/>
                <a:cs typeface="Arabic Typesetting" panose="03020402040406030203" pitchFamily="66" charset="-78"/>
              </a:rPr>
              <a:t>“Collateral Damage”</a:t>
            </a:r>
          </a:p>
        </p:txBody>
      </p:sp>
      <p:sp>
        <p:nvSpPr>
          <p:cNvPr id="3" name="Content Placeholder 2">
            <a:extLst>
              <a:ext uri="{FF2B5EF4-FFF2-40B4-BE49-F238E27FC236}">
                <a16:creationId xmlns:a16="http://schemas.microsoft.com/office/drawing/2014/main" id="{2CD9B7D4-853F-4C9A-8390-2B462B847367}"/>
              </a:ext>
            </a:extLst>
          </p:cNvPr>
          <p:cNvSpPr>
            <a:spLocks noGrp="1"/>
          </p:cNvSpPr>
          <p:nvPr>
            <p:ph idx="1"/>
          </p:nvPr>
        </p:nvSpPr>
        <p:spPr>
          <a:xfrm>
            <a:off x="5257800" y="1553134"/>
            <a:ext cx="6128539" cy="3751732"/>
          </a:xfrm>
        </p:spPr>
        <p:txBody>
          <a:bodyPr anchor="ctr">
            <a:normAutofit/>
          </a:bodyPr>
          <a:lstStyle/>
          <a:p>
            <a:r>
              <a:rPr lang="en-GB" sz="2200" dirty="0">
                <a:solidFill>
                  <a:srgbClr val="FFFFFF"/>
                </a:solidFill>
                <a:latin typeface="Arabic Typesetting" panose="03020402040406030203" pitchFamily="66" charset="-78"/>
                <a:cs typeface="Arabic Typesetting" panose="03020402040406030203" pitchFamily="66" charset="-78"/>
              </a:rPr>
              <a:t>A common phrase used during war time for the destruction of buildings, monuments and human life's. Josephus does write about these incidents, but manages to write them in a very matter of fact way (because they are being used as historical record) perhaps for the exception of the writing of Mary of Bethezuba where he appears quite distraught and appalled. </a:t>
            </a:r>
          </a:p>
          <a:p>
            <a:r>
              <a:rPr lang="en-GB" sz="2200" dirty="0">
                <a:solidFill>
                  <a:srgbClr val="FFFFFF"/>
                </a:solidFill>
                <a:latin typeface="Arabic Typesetting" panose="03020402040406030203" pitchFamily="66" charset="-78"/>
                <a:cs typeface="Arabic Typesetting" panose="03020402040406030203" pitchFamily="66" charset="-78"/>
              </a:rPr>
              <a:t>The Temples destruction and its possessions being taken as prestige of war, the Jewish people being slaughtered and enslaved. It is asserted that Titus offered peace many a time during the siege and that it was never accepted, so he feels no particular regret in what he did. </a:t>
            </a:r>
          </a:p>
        </p:txBody>
      </p:sp>
      <p:sp>
        <p:nvSpPr>
          <p:cNvPr id="14" name="Rectangle 13">
            <a:extLst>
              <a:ext uri="{FF2B5EF4-FFF2-40B4-BE49-F238E27FC236}">
                <a16:creationId xmlns:a16="http://schemas.microsoft.com/office/drawing/2014/main" id="{9E0A01E6-95B9-424D-93AE-19F4928DFD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044454"/>
            <a:ext cx="12188952" cy="81354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366990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1C9CC24-B375-4226-BF2B-61FADBBA6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D70A28E-4FD8-4474-A206-E15B5EBB30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1084747"/>
            <a:ext cx="12188952" cy="3294207"/>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39647E21-5366-4638-AC97-D8CD4111EB5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rcRect l="8235" r="8214" b="45501"/>
          <a:stretch>
            <a:fillRect/>
          </a:stretch>
        </p:blipFill>
        <p:spPr>
          <a:xfrm flipV="1">
            <a:off x="0" y="0"/>
            <a:ext cx="12191999" cy="4473360"/>
          </a:xfrm>
          <a:custGeom>
            <a:avLst/>
            <a:gdLst>
              <a:gd name="connsiteX0" fmla="*/ 0 w 12191999"/>
              <a:gd name="connsiteY0" fmla="*/ 4473360 h 4473360"/>
              <a:gd name="connsiteX1" fmla="*/ 12191999 w 12191999"/>
              <a:gd name="connsiteY1" fmla="*/ 4473360 h 4473360"/>
              <a:gd name="connsiteX2" fmla="*/ 12191999 w 12191999"/>
              <a:gd name="connsiteY2" fmla="*/ 0 h 4473360"/>
              <a:gd name="connsiteX3" fmla="*/ 0 w 12191999"/>
              <a:gd name="connsiteY3" fmla="*/ 0 h 4473360"/>
            </a:gdLst>
            <a:ahLst/>
            <a:cxnLst>
              <a:cxn ang="0">
                <a:pos x="connsiteX0" y="connsiteY0"/>
              </a:cxn>
              <a:cxn ang="0">
                <a:pos x="connsiteX1" y="connsiteY1"/>
              </a:cxn>
              <a:cxn ang="0">
                <a:pos x="connsiteX2" y="connsiteY2"/>
              </a:cxn>
              <a:cxn ang="0">
                <a:pos x="connsiteX3" y="connsiteY3"/>
              </a:cxn>
            </a:cxnLst>
            <a:rect l="l" t="t" r="r" b="b"/>
            <a:pathLst>
              <a:path w="12191999" h="4473360">
                <a:moveTo>
                  <a:pt x="0" y="4473360"/>
                </a:moveTo>
                <a:lnTo>
                  <a:pt x="12191999" y="4473360"/>
                </a:lnTo>
                <a:lnTo>
                  <a:pt x="12191999" y="0"/>
                </a:lnTo>
                <a:lnTo>
                  <a:pt x="0" y="0"/>
                </a:lnTo>
                <a:close/>
              </a:path>
            </a:pathLst>
          </a:custGeom>
        </p:spPr>
      </p:pic>
      <p:sp>
        <p:nvSpPr>
          <p:cNvPr id="2" name="Title 1">
            <a:extLst>
              <a:ext uri="{FF2B5EF4-FFF2-40B4-BE49-F238E27FC236}">
                <a16:creationId xmlns:a16="http://schemas.microsoft.com/office/drawing/2014/main" id="{0628F38C-0D94-41B5-B6B1-F419B1B0722E}"/>
              </a:ext>
            </a:extLst>
          </p:cNvPr>
          <p:cNvSpPr>
            <a:spLocks noGrp="1"/>
          </p:cNvSpPr>
          <p:nvPr>
            <p:ph type="title"/>
          </p:nvPr>
        </p:nvSpPr>
        <p:spPr>
          <a:xfrm>
            <a:off x="753925" y="2076450"/>
            <a:ext cx="10684151" cy="1345134"/>
          </a:xfrm>
        </p:spPr>
        <p:txBody>
          <a:bodyPr vert="horz" lIns="91440" tIns="45720" rIns="91440" bIns="45720" rtlCol="0" anchor="ctr">
            <a:normAutofit/>
          </a:bodyPr>
          <a:lstStyle/>
          <a:p>
            <a:pPr algn="ctr"/>
            <a:r>
              <a:rPr lang="en-US" sz="5600" dirty="0">
                <a:solidFill>
                  <a:srgbClr val="FFFFFF"/>
                </a:solidFill>
                <a:latin typeface="Arabic Typesetting" panose="03020402040406030203" pitchFamily="66" charset="-78"/>
                <a:cs typeface="Arabic Typesetting" panose="03020402040406030203" pitchFamily="66" charset="-78"/>
              </a:rPr>
              <a:t>A</a:t>
            </a:r>
            <a:r>
              <a:rPr lang="en-US" sz="5600" kern="1200" dirty="0">
                <a:solidFill>
                  <a:srgbClr val="FFFFFF"/>
                </a:solidFill>
                <a:latin typeface="Arabic Typesetting" panose="03020402040406030203" pitchFamily="66" charset="-78"/>
                <a:cs typeface="Arabic Typesetting" panose="03020402040406030203" pitchFamily="66" charset="-78"/>
              </a:rPr>
              <a:t>rguments to the contrary?</a:t>
            </a:r>
          </a:p>
        </p:txBody>
      </p:sp>
      <p:sp>
        <p:nvSpPr>
          <p:cNvPr id="4" name="TextBox 3">
            <a:extLst>
              <a:ext uri="{FF2B5EF4-FFF2-40B4-BE49-F238E27FC236}">
                <a16:creationId xmlns:a16="http://schemas.microsoft.com/office/drawing/2014/main" id="{84AA476A-4606-4BBB-81E4-3054D5B5E9DF}"/>
              </a:ext>
            </a:extLst>
          </p:cNvPr>
          <p:cNvSpPr txBox="1"/>
          <p:nvPr/>
        </p:nvSpPr>
        <p:spPr>
          <a:xfrm>
            <a:off x="1200150" y="4200525"/>
            <a:ext cx="8405489" cy="2215991"/>
          </a:xfrm>
          <a:prstGeom prst="rect">
            <a:avLst/>
          </a:prstGeom>
          <a:noFill/>
        </p:spPr>
        <p:txBody>
          <a:bodyPr wrap="square" rtlCol="0">
            <a:spAutoFit/>
          </a:bodyPr>
          <a:lstStyle/>
          <a:p>
            <a:pPr marL="285750" indent="-285750">
              <a:buFont typeface="Arial" panose="020B0604020202020204" pitchFamily="34" charset="0"/>
              <a:buChar char="•"/>
            </a:pPr>
            <a:r>
              <a:rPr lang="en-GB" sz="2400" dirty="0">
                <a:latin typeface="Arabic Typesetting" panose="03020402040406030203" pitchFamily="66" charset="-78"/>
                <a:cs typeface="Arabic Typesetting" panose="03020402040406030203" pitchFamily="66" charset="-78"/>
              </a:rPr>
              <a:t>A lot of what Josephus records can be nigh on impossible to contradict, and scholars find this is the case as there are not other known scholars who wrote about the Jewish War during the event, he is often cited as the only source for the Jewish War.</a:t>
            </a:r>
          </a:p>
          <a:p>
            <a:pPr marL="285750" indent="-285750">
              <a:buFont typeface="Arial" panose="020B0604020202020204" pitchFamily="34" charset="0"/>
              <a:buChar char="•"/>
            </a:pPr>
            <a:r>
              <a:rPr lang="en-GB" sz="2400" dirty="0">
                <a:latin typeface="Arabic Typesetting" panose="03020402040406030203" pitchFamily="66" charset="-78"/>
                <a:cs typeface="Arabic Typesetting" panose="03020402040406030203" pitchFamily="66" charset="-78"/>
              </a:rPr>
              <a:t>A certain disagreement is that of statistics. Seth Schwartz disagrees on the death toll that Josephus claims due to his own investigations on the population during the time.</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42164536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BE97F814-9E05-4BF7-B13E-0E1CBAEDE80F}"/>
              </a:ext>
            </a:extLst>
          </p:cNvPr>
          <p:cNvSpPr>
            <a:spLocks noGrp="1"/>
          </p:cNvSpPr>
          <p:nvPr>
            <p:ph type="title"/>
          </p:nvPr>
        </p:nvSpPr>
        <p:spPr>
          <a:xfrm>
            <a:off x="1179226" y="826680"/>
            <a:ext cx="9833548" cy="1325563"/>
          </a:xfrm>
        </p:spPr>
        <p:txBody>
          <a:bodyPr>
            <a:normAutofit/>
          </a:bodyPr>
          <a:lstStyle/>
          <a:p>
            <a:pPr algn="ctr"/>
            <a:r>
              <a:rPr lang="en-GB" sz="3600" dirty="0">
                <a:solidFill>
                  <a:srgbClr val="FFFFFF"/>
                </a:solidFill>
                <a:latin typeface="Arabic Typesetting" panose="03020402040406030203" pitchFamily="66" charset="-78"/>
                <a:cs typeface="Arabic Typesetting" panose="03020402040406030203" pitchFamily="66" charset="-78"/>
              </a:rPr>
              <a:t>Conclusions to be made:</a:t>
            </a:r>
          </a:p>
        </p:txBody>
      </p:sp>
      <p:sp>
        <p:nvSpPr>
          <p:cNvPr id="3" name="Content Placeholder 2">
            <a:extLst>
              <a:ext uri="{FF2B5EF4-FFF2-40B4-BE49-F238E27FC236}">
                <a16:creationId xmlns:a16="http://schemas.microsoft.com/office/drawing/2014/main" id="{7A98ECDF-CA3F-4096-82DB-F7B6B5ECE6C2}"/>
              </a:ext>
            </a:extLst>
          </p:cNvPr>
          <p:cNvSpPr>
            <a:spLocks noGrp="1"/>
          </p:cNvSpPr>
          <p:nvPr>
            <p:ph idx="1"/>
          </p:nvPr>
        </p:nvSpPr>
        <p:spPr>
          <a:xfrm>
            <a:off x="1179226" y="3092970"/>
            <a:ext cx="9833548" cy="2693976"/>
          </a:xfrm>
        </p:spPr>
        <p:txBody>
          <a:bodyPr>
            <a:normAutofit/>
          </a:bodyPr>
          <a:lstStyle/>
          <a:p>
            <a:r>
              <a:rPr lang="en-GB" sz="2400" dirty="0">
                <a:solidFill>
                  <a:srgbClr val="000000"/>
                </a:solidFill>
                <a:latin typeface="Arabic Typesetting" panose="03020402040406030203" pitchFamily="66" charset="-78"/>
                <a:cs typeface="Arabic Typesetting" panose="03020402040406030203" pitchFamily="66" charset="-78"/>
              </a:rPr>
              <a:t>Josephus had been a Jewish general once, but when at the end of a sword he prophesised that Vespasian would become emperor, and his life was spared because of this prophecy, he then became a mediator for the Roman army, and wrote down the historical records for Vespasian and Titus who would confirm these stories as truth later on. Although the information written down cannot be confirmed completely, for the most part the historical events seem to be written correctly and correspond with archaeological evidence found in Jerusalem, e.g. The stones that were hurled at wall Antonia have been unearthed, as well as this there is evidence of the ramparts that were burnt down. </a:t>
            </a:r>
          </a:p>
        </p:txBody>
      </p:sp>
    </p:spTree>
    <p:extLst>
      <p:ext uri="{BB962C8B-B14F-4D97-AF65-F5344CB8AC3E}">
        <p14:creationId xmlns:p14="http://schemas.microsoft.com/office/powerpoint/2010/main" val="28502466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14">
            <a:extLst>
              <a:ext uri="{FF2B5EF4-FFF2-40B4-BE49-F238E27FC236}">
                <a16:creationId xmlns:a16="http://schemas.microsoft.com/office/drawing/2014/main" id="{25168E7B-6D42-4B3A-B7A1-17D4C49EC9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16">
            <a:extLst>
              <a:ext uri="{FF2B5EF4-FFF2-40B4-BE49-F238E27FC236}">
                <a16:creationId xmlns:a16="http://schemas.microsoft.com/office/drawing/2014/main" id="{98A030C2-9F23-4593-9F99-7B73C232A4C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F68B76DB-CA11-464F-8569-51691AAAFFAF}"/>
              </a:ext>
            </a:extLst>
          </p:cNvPr>
          <p:cNvSpPr>
            <a:spLocks noGrp="1"/>
          </p:cNvSpPr>
          <p:nvPr>
            <p:ph type="title"/>
          </p:nvPr>
        </p:nvSpPr>
        <p:spPr>
          <a:xfrm>
            <a:off x="2726432" y="2314575"/>
            <a:ext cx="6739136" cy="1205080"/>
          </a:xfrm>
        </p:spPr>
        <p:txBody>
          <a:bodyPr vert="horz" lIns="91440" tIns="45720" rIns="91440" bIns="45720" rtlCol="0" anchor="b">
            <a:normAutofit/>
          </a:bodyPr>
          <a:lstStyle/>
          <a:p>
            <a:pPr algn="ctr"/>
            <a:r>
              <a:rPr lang="en-US" sz="6600" kern="1200" dirty="0">
                <a:solidFill>
                  <a:srgbClr val="FFFFFF"/>
                </a:solidFill>
                <a:latin typeface="Arabic Typesetting" panose="03020402040406030203" pitchFamily="66" charset="-78"/>
                <a:cs typeface="Arabic Typesetting" panose="03020402040406030203" pitchFamily="66" charset="-78"/>
              </a:rPr>
              <a:t>Thank you for your time!</a:t>
            </a:r>
          </a:p>
        </p:txBody>
      </p:sp>
    </p:spTree>
    <p:extLst>
      <p:ext uri="{BB962C8B-B14F-4D97-AF65-F5344CB8AC3E}">
        <p14:creationId xmlns:p14="http://schemas.microsoft.com/office/powerpoint/2010/main" val="3338805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large mountain in the background&#10;&#10;Description automatically generated">
            <a:extLst>
              <a:ext uri="{FF2B5EF4-FFF2-40B4-BE49-F238E27FC236}">
                <a16:creationId xmlns:a16="http://schemas.microsoft.com/office/drawing/2014/main" id="{FC512F78-3A77-4784-B039-77D0AFA875A7}"/>
              </a:ext>
            </a:extLst>
          </p:cNvPr>
          <p:cNvPicPr>
            <a:picLocks noChangeAspect="1"/>
          </p:cNvPicPr>
          <p:nvPr/>
        </p:nvPicPr>
        <p:blipFill rotWithShape="1">
          <a:blip r:embed="rId2"/>
          <a:srcRect l="32409" r="8799"/>
          <a:stretch/>
        </p:blipFill>
        <p:spPr>
          <a:xfrm>
            <a:off x="-11909" y="10"/>
            <a:ext cx="6324601" cy="6857990"/>
          </a:xfrm>
          <a:prstGeom prst="rect">
            <a:avLst/>
          </a:prstGeom>
        </p:spPr>
      </p:pic>
      <p:pic>
        <p:nvPicPr>
          <p:cNvPr id="17" name="Picture 16">
            <a:extLst>
              <a:ext uri="{FF2B5EF4-FFF2-40B4-BE49-F238E27FC236}">
                <a16:creationId xmlns:a16="http://schemas.microsoft.com/office/drawing/2014/main" id="{19AE98B8-B73A-4724-B639-017087F923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23385015-6786-46F3-BC42-CC47AD9A22D4}"/>
              </a:ext>
            </a:extLst>
          </p:cNvPr>
          <p:cNvSpPr>
            <a:spLocks noGrp="1"/>
          </p:cNvSpPr>
          <p:nvPr>
            <p:ph type="title"/>
          </p:nvPr>
        </p:nvSpPr>
        <p:spPr>
          <a:xfrm>
            <a:off x="571500" y="122079"/>
            <a:ext cx="4869179" cy="1325563"/>
          </a:xfrm>
          <a:prstGeom prst="horizontalScroll">
            <a:avLst/>
          </a:prstGeom>
          <a:solidFill>
            <a:schemeClr val="accent4">
              <a:lumMod val="60000"/>
              <a:lumOff val="40000"/>
            </a:schemeClr>
          </a:solidFill>
          <a:ln>
            <a:solidFill>
              <a:schemeClr val="accent4">
                <a:lumMod val="50000"/>
              </a:schemeClr>
            </a:solidFill>
          </a:ln>
        </p:spPr>
        <p:txBody>
          <a:bodyPr>
            <a:normAutofit/>
          </a:bodyPr>
          <a:lstStyle/>
          <a:p>
            <a:r>
              <a:rPr lang="en-GB" dirty="0">
                <a:solidFill>
                  <a:srgbClr val="000000"/>
                </a:solidFill>
                <a:latin typeface="Arabic Typesetting" panose="03020402040406030203" pitchFamily="66" charset="-78"/>
                <a:cs typeface="Arabic Typesetting" panose="03020402040406030203" pitchFamily="66" charset="-78"/>
              </a:rPr>
              <a:t>Bibliography</a:t>
            </a:r>
          </a:p>
        </p:txBody>
      </p:sp>
      <p:sp>
        <p:nvSpPr>
          <p:cNvPr id="9" name="Content Placeholder 8">
            <a:extLst>
              <a:ext uri="{FF2B5EF4-FFF2-40B4-BE49-F238E27FC236}">
                <a16:creationId xmlns:a16="http://schemas.microsoft.com/office/drawing/2014/main" id="{C0F4752A-3DBA-4971-9721-B8CB6BC53923}"/>
              </a:ext>
            </a:extLst>
          </p:cNvPr>
          <p:cNvSpPr txBox="1">
            <a:spLocks noGrp="1"/>
          </p:cNvSpPr>
          <p:nvPr>
            <p:ph idx="1"/>
          </p:nvPr>
        </p:nvSpPr>
        <p:spPr>
          <a:xfrm>
            <a:off x="6817756" y="390617"/>
            <a:ext cx="4869179" cy="5983704"/>
          </a:xfrm>
          <a:prstGeom prst="rect">
            <a:avLst/>
          </a:prstGeom>
        </p:spPr>
        <p:txBody>
          <a:bodyPr rtlCol="0" anchor="b">
            <a:normAutofit/>
          </a:bodyPr>
          <a:lstStyle/>
          <a:p>
            <a:r>
              <a:rPr lang="en-GB" sz="1800" dirty="0">
                <a:solidFill>
                  <a:srgbClr val="000000"/>
                </a:solidFill>
                <a:latin typeface="Arabic Typesetting" panose="03020402040406030203" pitchFamily="66" charset="-78"/>
                <a:cs typeface="Arabic Typesetting" panose="03020402040406030203" pitchFamily="66" charset="-78"/>
              </a:rPr>
              <a:t>Josephus in, </a:t>
            </a:r>
            <a:r>
              <a:rPr lang="en-GB" sz="1800" i="1" dirty="0">
                <a:solidFill>
                  <a:srgbClr val="000000"/>
                </a:solidFill>
                <a:latin typeface="Arabic Typesetting" panose="03020402040406030203" pitchFamily="66" charset="-78"/>
                <a:cs typeface="Arabic Typesetting" panose="03020402040406030203" pitchFamily="66" charset="-78"/>
              </a:rPr>
              <a:t>War of the Jews</a:t>
            </a:r>
            <a:r>
              <a:rPr lang="en-GB" sz="1800" dirty="0">
                <a:solidFill>
                  <a:srgbClr val="000000"/>
                </a:solidFill>
                <a:latin typeface="Arabic Typesetting" panose="03020402040406030203" pitchFamily="66" charset="-78"/>
                <a:cs typeface="Arabic Typesetting" panose="03020402040406030203" pitchFamily="66" charset="-78"/>
              </a:rPr>
              <a:t>, Book 2, 14.5</a:t>
            </a:r>
          </a:p>
          <a:p>
            <a:r>
              <a:rPr lang="en-GB" sz="1800" dirty="0">
                <a:solidFill>
                  <a:srgbClr val="000000"/>
                </a:solidFill>
                <a:latin typeface="Arabic Typesetting" panose="03020402040406030203" pitchFamily="66" charset="-78"/>
                <a:cs typeface="Arabic Typesetting" panose="03020402040406030203" pitchFamily="66" charset="-78"/>
              </a:rPr>
              <a:t>Josephus, </a:t>
            </a:r>
            <a:r>
              <a:rPr lang="en-GB" sz="1800" i="1" dirty="0">
                <a:solidFill>
                  <a:srgbClr val="000000"/>
                </a:solidFill>
                <a:latin typeface="Arabic Typesetting" panose="03020402040406030203" pitchFamily="66" charset="-78"/>
                <a:cs typeface="Arabic Typesetting" panose="03020402040406030203" pitchFamily="66" charset="-78"/>
              </a:rPr>
              <a:t>War of the Jews</a:t>
            </a:r>
            <a:r>
              <a:rPr lang="en-GB" sz="1800" dirty="0">
                <a:solidFill>
                  <a:srgbClr val="000000"/>
                </a:solidFill>
                <a:latin typeface="Arabic Typesetting" panose="03020402040406030203" pitchFamily="66" charset="-78"/>
                <a:cs typeface="Arabic Typesetting" panose="03020402040406030203" pitchFamily="66" charset="-78"/>
              </a:rPr>
              <a:t>, Book 6</a:t>
            </a:r>
          </a:p>
          <a:p>
            <a:r>
              <a:rPr lang="en-GB" sz="1800" dirty="0">
                <a:solidFill>
                  <a:srgbClr val="000000"/>
                </a:solidFill>
                <a:latin typeface="Arabic Typesetting" panose="03020402040406030203" pitchFamily="66" charset="-78"/>
                <a:cs typeface="Arabic Typesetting" panose="03020402040406030203" pitchFamily="66" charset="-78"/>
              </a:rPr>
              <a:t>Josephus, War of the Jews, Book 7, 1.1</a:t>
            </a:r>
          </a:p>
          <a:p>
            <a:r>
              <a:rPr lang="en-GB" sz="1800" dirty="0">
                <a:solidFill>
                  <a:srgbClr val="000000"/>
                </a:solidFill>
                <a:latin typeface="Arabic Typesetting" panose="03020402040406030203" pitchFamily="66" charset="-78"/>
                <a:cs typeface="Arabic Typesetting" panose="03020402040406030203" pitchFamily="66" charset="-78"/>
              </a:rPr>
              <a:t>Cohen Shaye J. D., </a:t>
            </a:r>
            <a:r>
              <a:rPr lang="en-GB" sz="1800" i="1" dirty="0">
                <a:solidFill>
                  <a:srgbClr val="000000"/>
                </a:solidFill>
                <a:latin typeface="Arabic Typesetting" panose="03020402040406030203" pitchFamily="66" charset="-78"/>
                <a:cs typeface="Arabic Typesetting" panose="03020402040406030203" pitchFamily="66" charset="-78"/>
              </a:rPr>
              <a:t>Roman Domination</a:t>
            </a:r>
            <a:r>
              <a:rPr lang="en-GB" sz="1800" dirty="0">
                <a:solidFill>
                  <a:srgbClr val="000000"/>
                </a:solidFill>
                <a:latin typeface="Arabic Typesetting" panose="03020402040406030203" pitchFamily="66" charset="-78"/>
                <a:cs typeface="Arabic Typesetting" panose="03020402040406030203" pitchFamily="66" charset="-78"/>
              </a:rPr>
              <a:t>, Washington Society DC, 2010, pp.288-291</a:t>
            </a:r>
          </a:p>
          <a:p>
            <a:r>
              <a:rPr lang="en-US" sz="1800" dirty="0">
                <a:solidFill>
                  <a:srgbClr val="000000"/>
                </a:solidFill>
                <a:latin typeface="Arabic Typesetting" panose="03020402040406030203" pitchFamily="66" charset="-78"/>
                <a:cs typeface="Arabic Typesetting" panose="03020402040406030203" pitchFamily="66" charset="-78"/>
              </a:rPr>
              <a:t>Fast, P., 2012. </a:t>
            </a:r>
            <a:r>
              <a:rPr lang="en-US" sz="1800" i="1" dirty="0">
                <a:solidFill>
                  <a:srgbClr val="000000"/>
                </a:solidFill>
                <a:latin typeface="Arabic Typesetting" panose="03020402040406030203" pitchFamily="66" charset="-78"/>
                <a:cs typeface="Arabic Typesetting" panose="03020402040406030203" pitchFamily="66" charset="-78"/>
              </a:rPr>
              <a:t>70 A.D.: A War Of The Jews</a:t>
            </a:r>
            <a:r>
              <a:rPr lang="en-US" sz="1800" dirty="0">
                <a:solidFill>
                  <a:srgbClr val="000000"/>
                </a:solidFill>
                <a:latin typeface="Arabic Typesetting" panose="03020402040406030203" pitchFamily="66" charset="-78"/>
                <a:cs typeface="Arabic Typesetting" panose="03020402040406030203" pitchFamily="66" charset="-78"/>
              </a:rPr>
              <a:t>. </a:t>
            </a:r>
            <a:r>
              <a:rPr lang="en-US" sz="1800" dirty="0" err="1">
                <a:solidFill>
                  <a:srgbClr val="000000"/>
                </a:solidFill>
                <a:latin typeface="Arabic Typesetting" panose="03020402040406030203" pitchFamily="66" charset="-78"/>
                <a:cs typeface="Arabic Typesetting" panose="03020402040406030203" pitchFamily="66" charset="-78"/>
              </a:rPr>
              <a:t>AuthorHouse</a:t>
            </a:r>
            <a:endParaRPr lang="en-GB" sz="1800" dirty="0">
              <a:solidFill>
                <a:srgbClr val="000000"/>
              </a:solidFill>
              <a:latin typeface="Arabic Typesetting" panose="03020402040406030203" pitchFamily="66" charset="-78"/>
              <a:cs typeface="Arabic Typesetting" panose="03020402040406030203" pitchFamily="66" charset="-78"/>
            </a:endParaRPr>
          </a:p>
          <a:p>
            <a:r>
              <a:rPr lang="en-US" sz="1800" dirty="0">
                <a:solidFill>
                  <a:srgbClr val="000000"/>
                </a:solidFill>
                <a:latin typeface="Arabic Typesetting" panose="03020402040406030203" pitchFamily="66" charset="-78"/>
                <a:cs typeface="Arabic Typesetting" panose="03020402040406030203" pitchFamily="66" charset="-78"/>
              </a:rPr>
              <a:t>Mireille Hadas-Lebel, </a:t>
            </a:r>
            <a:r>
              <a:rPr lang="en-US" sz="1800" i="1" dirty="0">
                <a:solidFill>
                  <a:srgbClr val="000000"/>
                </a:solidFill>
                <a:latin typeface="Arabic Typesetting" panose="03020402040406030203" pitchFamily="66" charset="-78"/>
                <a:cs typeface="Arabic Typesetting" panose="03020402040406030203" pitchFamily="66" charset="-78"/>
              </a:rPr>
              <a:t>Jerusalem Against Rome,</a:t>
            </a:r>
            <a:r>
              <a:rPr lang="en-US" sz="1800" dirty="0">
                <a:solidFill>
                  <a:srgbClr val="000000"/>
                </a:solidFill>
                <a:latin typeface="Arabic Typesetting" panose="03020402040406030203" pitchFamily="66" charset="-78"/>
                <a:cs typeface="Arabic Typesetting" panose="03020402040406030203" pitchFamily="66" charset="-78"/>
              </a:rPr>
              <a:t> </a:t>
            </a:r>
            <a:r>
              <a:rPr lang="en-US" sz="1800" dirty="0" err="1">
                <a:solidFill>
                  <a:srgbClr val="000000"/>
                </a:solidFill>
                <a:latin typeface="Arabic Typesetting" panose="03020402040406030203" pitchFamily="66" charset="-78"/>
                <a:cs typeface="Arabic Typesetting" panose="03020402040406030203" pitchFamily="66" charset="-78"/>
              </a:rPr>
              <a:t>Peeters</a:t>
            </a:r>
            <a:r>
              <a:rPr lang="en-US" sz="1800" dirty="0">
                <a:solidFill>
                  <a:srgbClr val="000000"/>
                </a:solidFill>
                <a:latin typeface="Arabic Typesetting" panose="03020402040406030203" pitchFamily="66" charset="-78"/>
                <a:cs typeface="Arabic Typesetting" panose="03020402040406030203" pitchFamily="66" charset="-78"/>
              </a:rPr>
              <a:t> Publishers, 2006, pp. 86-90</a:t>
            </a:r>
          </a:p>
          <a:p>
            <a:r>
              <a:rPr lang="en-US" sz="1800" b="1" u="sng" dirty="0">
                <a:solidFill>
                  <a:srgbClr val="000000"/>
                </a:solidFill>
                <a:latin typeface="Arabic Typesetting" panose="03020402040406030203" pitchFamily="66" charset="-78"/>
                <a:cs typeface="Arabic Typesetting" panose="03020402040406030203" pitchFamily="66" charset="-78"/>
              </a:rPr>
              <a:t>(A website I used for the Josephus references, has the War of the Jews in two separate translations, I mainly used Whiston) </a:t>
            </a:r>
            <a:r>
              <a:rPr lang="en-US" sz="1800" dirty="0">
                <a:solidFill>
                  <a:srgbClr val="000000"/>
                </a:solidFill>
                <a:latin typeface="Arabic Typesetting" panose="03020402040406030203" pitchFamily="66" charset="-78"/>
                <a:cs typeface="Arabic Typesetting" panose="03020402040406030203" pitchFamily="66" charset="-78"/>
              </a:rPr>
              <a:t>Pace.webhosting.rug.nl. 2020. </a:t>
            </a:r>
            <a:r>
              <a:rPr lang="en-US" sz="1800" i="1" dirty="0">
                <a:solidFill>
                  <a:srgbClr val="000000"/>
                </a:solidFill>
                <a:latin typeface="Arabic Typesetting" panose="03020402040406030203" pitchFamily="66" charset="-78"/>
                <a:cs typeface="Arabic Typesetting" panose="03020402040406030203" pitchFamily="66" charset="-78"/>
              </a:rPr>
              <a:t>PACE - The Judean War</a:t>
            </a:r>
            <a:r>
              <a:rPr lang="en-US" sz="1800" dirty="0">
                <a:solidFill>
                  <a:srgbClr val="000000"/>
                </a:solidFill>
                <a:latin typeface="Arabic Typesetting" panose="03020402040406030203" pitchFamily="66" charset="-78"/>
                <a:cs typeface="Arabic Typesetting" panose="03020402040406030203" pitchFamily="66" charset="-78"/>
              </a:rPr>
              <a:t>. [online] Available at: &lt;https://pace.webhosting.rug.nl/york/york/showText?book=7&amp;chapter=1&amp;textChunk=whistonSection&amp;chunkId=1&amp;up.x=&amp;up.y=&amp;text=wars&amp;version=&amp;direction=&amp;tab=&amp;layout=english&gt; [Accessed 3 June 2020]</a:t>
            </a:r>
            <a:endParaRPr lang="en-US" sz="1800" i="1" dirty="0">
              <a:solidFill>
                <a:srgbClr val="000000"/>
              </a:solidFill>
              <a:latin typeface="Arabic Typesetting" panose="03020402040406030203" pitchFamily="66" charset="-78"/>
              <a:cs typeface="Arabic Typesetting" panose="03020402040406030203" pitchFamily="66" charset="-78"/>
            </a:endParaRPr>
          </a:p>
          <a:p>
            <a:endParaRPr lang="en-GB" sz="1300" i="1" dirty="0">
              <a:solidFill>
                <a:srgbClr val="000000"/>
              </a:solidFill>
              <a:latin typeface="Arabic Typesetting" panose="03020402040406030203" pitchFamily="66" charset="-78"/>
              <a:cs typeface="Arabic Typesetting" panose="03020402040406030203" pitchFamily="66" charset="-78"/>
            </a:endParaRPr>
          </a:p>
          <a:p>
            <a:endParaRPr lang="en-GB" sz="1300" i="1" dirty="0">
              <a:solidFill>
                <a:srgbClr val="000000"/>
              </a:solidFill>
            </a:endParaRPr>
          </a:p>
          <a:p>
            <a:endParaRPr lang="en-GB" sz="1300" i="1" dirty="0">
              <a:solidFill>
                <a:srgbClr val="000000"/>
              </a:solidFill>
            </a:endParaRPr>
          </a:p>
        </p:txBody>
      </p:sp>
      <p:sp>
        <p:nvSpPr>
          <p:cNvPr id="5" name="TextBox 4">
            <a:extLst>
              <a:ext uri="{FF2B5EF4-FFF2-40B4-BE49-F238E27FC236}">
                <a16:creationId xmlns:a16="http://schemas.microsoft.com/office/drawing/2014/main" id="{E789175F-0544-4D96-9B63-9495A5F2ABD5}"/>
              </a:ext>
            </a:extLst>
          </p:cNvPr>
          <p:cNvSpPr txBox="1"/>
          <p:nvPr/>
        </p:nvSpPr>
        <p:spPr>
          <a:xfrm>
            <a:off x="3972276" y="6616315"/>
            <a:ext cx="1571347" cy="261610"/>
          </a:xfrm>
          <a:prstGeom prst="rect">
            <a:avLst/>
          </a:prstGeom>
          <a:noFill/>
        </p:spPr>
        <p:txBody>
          <a:bodyPr wrap="square" rtlCol="0">
            <a:spAutoFit/>
          </a:bodyPr>
          <a:lstStyle/>
          <a:p>
            <a:r>
              <a:rPr lang="en-GB" sz="1100" dirty="0">
                <a:solidFill>
                  <a:schemeClr val="bg1"/>
                </a:solidFill>
                <a:highlight>
                  <a:srgbClr val="000000"/>
                </a:highlight>
              </a:rPr>
              <a:t>David Roberts (1850)</a:t>
            </a:r>
          </a:p>
        </p:txBody>
      </p:sp>
    </p:spTree>
    <p:extLst>
      <p:ext uri="{BB962C8B-B14F-4D97-AF65-F5344CB8AC3E}">
        <p14:creationId xmlns:p14="http://schemas.microsoft.com/office/powerpoint/2010/main" val="282898004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1073</TotalTime>
  <Words>1412</Words>
  <Application>Microsoft Office PowerPoint</Application>
  <PresentationFormat>Widescreen</PresentationFormat>
  <Paragraphs>58</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Arabic Typesetting</vt:lpstr>
      <vt:lpstr>Arial</vt:lpstr>
      <vt:lpstr>Calibri</vt:lpstr>
      <vt:lpstr>Calibri Light</vt:lpstr>
      <vt:lpstr>Office Theme</vt:lpstr>
      <vt:lpstr>The portrayal of the Siege of Jerusalem and the resulting destruction of the second temple, according to Josephus Flavius</vt:lpstr>
      <vt:lpstr>Contents:</vt:lpstr>
      <vt:lpstr>Introduction </vt:lpstr>
      <vt:lpstr>What sources will be used?</vt:lpstr>
      <vt:lpstr>What was happening within Jerusalem before the siege?</vt:lpstr>
      <vt:lpstr>PowerPoint Presentation</vt:lpstr>
      <vt:lpstr>The Second Temple, what is its significance?</vt:lpstr>
      <vt:lpstr>“Collateral Damage”</vt:lpstr>
      <vt:lpstr>Arguments to the contrary?</vt:lpstr>
      <vt:lpstr>Conclusions to be made:</vt:lpstr>
      <vt:lpstr>Thank you for your time!</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siege of Jerusalem and The Destruction of the Second Temple, what happened?</dc:title>
  <dc:creator>Sara Vaughan</dc:creator>
  <cp:lastModifiedBy>Sara Vaughan</cp:lastModifiedBy>
  <cp:revision>13</cp:revision>
  <dcterms:created xsi:type="dcterms:W3CDTF">2020-06-05T01:32:38Z</dcterms:created>
  <dcterms:modified xsi:type="dcterms:W3CDTF">2020-06-05T19:26:21Z</dcterms:modified>
</cp:coreProperties>
</file>