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Override PartName="/ppt/presentation.xml" ContentType="application/vnd.openxmlformats-officedocument.presentationml.presentation.main+xml"/>
  <Override PartName="/ppt/revisionInfo.xml" ContentType="application/vnd.ms-powerpoint.revisioninfo+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2.xml" ContentType="application/vnd.openxmlformats-officedocument.presentationml.notes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1.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s/slide3.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58" r:id="rId3"/>
    <p:sldId id="260" r:id="rId4"/>
    <p:sldId id="261" r:id="rId5"/>
    <p:sldId id="264" r:id="rId6"/>
    <p:sldId id="265" r:id="rId7"/>
    <p:sldId id="266" r:id="rId8"/>
    <p:sldId id="267" r:id="rId9"/>
    <p:sldId id="268" r:id="rId10"/>
    <p:sldId id="269" r:id="rId11"/>
    <p:sldId id="270"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3" autoAdjust="0"/>
    <p:restoredTop sz="94660"/>
  </p:normalViewPr>
  <p:slideViewPr>
    <p:cSldViewPr snapToGrid="0">
      <p:cViewPr varScale="1">
        <p:scale>
          <a:sx n="89" d="100"/>
          <a:sy n="89" d="100"/>
        </p:scale>
        <p:origin x="114" y="324"/>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tableStyles" Target="tableStyles.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
            <a:endParaRPr lang="en-US"/>
          </a:p>
        </p:txBody>
      </p:sp>
      <p:sp>
        <p:nvSpPr>
          <p:cNvPr id="3" name="Date Placeholder 2"/>
          <p:cNvSpPr>
            <a:spLocks noGrp="1" noEditPoints="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D7AFE1-0DAD-4F3C-9993-0EEA66BC918C}" type="datetimeFigureOut">
              <a:rPr lang="en-US" smtClean="0"/>
              <a:t>2/27/2024</a:t>
            </a:fld>
            <a:endParaRPr lang="en-US"/>
          </a:p>
        </p:txBody>
      </p:sp>
      <p:sp>
        <p:nvSpPr>
          <p:cNvPr id="4" name="Slide Image Placeholder 3"/>
          <p:cNvSpPr>
            <a:spLocks noGrp="1" noRot="1" noChangeAspect="1" noEditPoints="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
            <a:endParaRPr lang="en-US"/>
          </a:p>
        </p:txBody>
      </p:sp>
      <p:sp>
        <p:nvSpPr>
          <p:cNvPr id="5" name="Notes Placeholder 4"/>
          <p:cNvSpPr>
            <a:spLocks noGrp="1" noEditPoints="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noEditPoints="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1E641C-54CB-4E8C-84E3-C86E495A3DF6}" type="slidenum">
              <a:rPr lang="en-US" smtClean="0"/>
              <a:t>‹#›</a:t>
            </a:fld>
            <a:endParaRPr lang="en-US"/>
          </a:p>
        </p:txBody>
      </p:sp>
    </p:spTree>
  </p:cSld>
  <p:clrMap bg1="lt1" tx1="dk1" bg2="lt2" tx2="dk2" accent1="accent1" accent2="accent2" accent3="accent3" accent4="accent4" accent5="accent5" accent6="accent6" hlink="hlink" folHlink="folHlink"/>
  <p:hf dt="0" sldNum="0"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E322119-339D-4A26-955E-E6C5B016ABFD}" type="slidenum">
              <a:rPr lang="en-US" smtClean="0"/>
              <a:t>‹#›</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0D52BE27-41DD-4881-97AA-37C55F568AF7}" type="slidenum">
              <a:rPr lang="en-US" smtClean="0"/>
              <a:t>‹#›</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A558FFD3-DBA8-4E3B-816C-EA6196727450}" type="slidenum">
              <a:rPr lang="en-US" smtClean="0"/>
              <a:t>‹#›</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AA5A7C1-B9C9-4673-9605-2FB526AB7CA0}" type="slidenum">
              <a:rPr lang="en-US" smtClean="0"/>
              <a:t>‹#›</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A8774192-0FB8-4B6A-BE12-DF84734CDF6B}" type="slidenum">
              <a:rPr lang="en-US" smtClean="0"/>
              <a:t>‹#›</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E0C31B52-0049-4165-A1C1-1A3BAC27B8DF}" type="slidenum">
              <a:rPr lang="en-US" smtClean="0"/>
              <a:t>‹#›</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1C2DA74F-6274-4B24-A2F7-31D075DF9AE5}" type="slidenum">
              <a:rPr lang="en-US" smtClean="0"/>
              <a:t>‹#›</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8AE2CDF3-C281-4D39-AE21-7F84F6ACFE57}" type="slidenum">
              <a:rPr lang="en-US" smtClean="0"/>
              <a:t>‹#›</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90F7B647-DE0C-40DD-985D-86ABE390A301}" type="slidenum">
              <a:rPr lang="en-US" smtClean="0"/>
              <a:t>‹#›</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8A94B0B5-4931-4E01-8B84-8DF7EEAC6251}" type="slidenum">
              <a:rPr lang="en-US" smtClean="0"/>
              <a:t>‹#›</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1A61960F-BF70-457C-B150-CE79FBD5F2E2}"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noEditPoints="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Click to edit Master subtitle style</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noEditPoints="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noEditPoints="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9" name="Slide Number Placeholder 8"/>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Date Placeholder 2"/>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5" name="Slide Number Placeholder 4"/>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4" name="Slide Number Placeholder 3"/>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EditPoints="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t>Click icon to add picture</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Title 1"/>
          <p:cNvSpPr>
            <a:spLocks noGrp="1" noEditPoints="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noEditPoints="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2/27/2024</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FD7FF2-845F-41B9-944F-35B90659B7D6}" type="datetimeFigureOut">
              <a:rPr lang="en-US" smtClean="0"/>
              <a:t>2/27/2024</a:t>
            </a:fld>
            <a:endParaRPr lang="en-US"/>
          </a:p>
        </p:txBody>
      </p:sp>
      <p:sp>
        <p:nvSpPr>
          <p:cNvPr id="5" name="Footer Placeholder 4"/>
          <p:cNvSpPr>
            <a:spLocks noGrp="1" noEditPoints="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noEditPoints="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7E345D-6FE0-4977-A3DF-5875ED8E59A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panose="020B0604020202020204"/>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4.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image" Target="../media/image4.jpeg"/><Relationship Id="rId3" Type="http://schemas.openxmlformats.org/officeDocument/2006/relationships/image" Target="../media/image5.jpeg"/><Relationship Id="rId4" Type="http://schemas.openxmlformats.org/officeDocument/2006/relationships/slideLayout" Target="../slideLayouts/slideLayout4.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image" Target="../media/image3.jpeg"/><Relationship Id="rId3" Type="http://schemas.openxmlformats.org/officeDocument/2006/relationships/slideLayout" Target="../slideLayouts/slideLayout4.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image" Target="../media/image4.jpeg"/><Relationship Id="rId3" Type="http://schemas.openxmlformats.org/officeDocument/2006/relationships/image" Target="../media/image6.jpeg"/><Relationship Id="rId4" Type="http://schemas.openxmlformats.org/officeDocument/2006/relationships/image" Target="../media/image7.jpeg"/><Relationship Id="rId5" Type="http://schemas.openxmlformats.org/officeDocument/2006/relationships/image" Target="../media/image8.jpeg"/><Relationship Id="rId6" Type="http://schemas.openxmlformats.org/officeDocument/2006/relationships/image" Target="../media/image9.jpeg"/><Relationship Id="rId7" Type="http://schemas.openxmlformats.org/officeDocument/2006/relationships/slideLayout" Target="../slideLayouts/slideLayout4.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10.jpeg"/><Relationship Id="rId2" Type="http://schemas.openxmlformats.org/officeDocument/2006/relationships/image" Target="../media/image3.jpeg"/><Relationship Id="rId3" Type="http://schemas.openxmlformats.org/officeDocument/2006/relationships/image" Target="../media/image4.jpeg"/><Relationship Id="rId4" Type="http://schemas.openxmlformats.org/officeDocument/2006/relationships/slideLayout" Target="../slideLayouts/slideLayout4.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image" Target="../media/image3.jpeg"/><Relationship Id="rId3" Type="http://schemas.openxmlformats.org/officeDocument/2006/relationships/image" Target="../media/image11.jpeg"/><Relationship Id="rId4" Type="http://schemas.openxmlformats.org/officeDocument/2006/relationships/image" Target="../media/image12.jpeg"/><Relationship Id="rId5" Type="http://schemas.openxmlformats.org/officeDocument/2006/relationships/image" Target="../media/image13.jpeg"/><Relationship Id="rId6" Type="http://schemas.openxmlformats.org/officeDocument/2006/relationships/slideLayout" Target="../slideLayouts/slideLayout4.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13.jpeg"/><Relationship Id="rId2" Type="http://schemas.openxmlformats.org/officeDocument/2006/relationships/image" Target="../media/image4.jpeg"/><Relationship Id="rId3" Type="http://schemas.openxmlformats.org/officeDocument/2006/relationships/image" Target="../media/image3.jpeg"/><Relationship Id="rId4" Type="http://schemas.openxmlformats.org/officeDocument/2006/relationships/image" Target="../media/image14.jpeg"/><Relationship Id="rId5" Type="http://schemas.openxmlformats.org/officeDocument/2006/relationships/image" Target="../media/image15.jpeg"/><Relationship Id="rId6" Type="http://schemas.openxmlformats.org/officeDocument/2006/relationships/image" Target="../media/image16.jpeg"/><Relationship Id="rId7" Type="http://schemas.openxmlformats.org/officeDocument/2006/relationships/slideLayout" Target="../slideLayouts/slideLayout4.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image" Target="../media/image3.jpeg"/><Relationship Id="rId3" Type="http://schemas.openxmlformats.org/officeDocument/2006/relationships/image" Target="../media/image17.jpeg"/><Relationship Id="rId4" Type="http://schemas.openxmlformats.org/officeDocument/2006/relationships/image" Target="../media/image18.jpeg"/><Relationship Id="rId5" Type="http://schemas.openxmlformats.org/officeDocument/2006/relationships/image" Target="../media/image19.jpeg"/><Relationship Id="rId6" Type="http://schemas.openxmlformats.org/officeDocument/2006/relationships/slideLayout" Target="../slideLayouts/slideLayout4.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image" Target="../media/image3.jpeg"/><Relationship Id="rId3" Type="http://schemas.openxmlformats.org/officeDocument/2006/relationships/image" Target="../media/image20.jpeg"/><Relationship Id="rId4" Type="http://schemas.openxmlformats.org/officeDocument/2006/relationships/image" Target="../media/image21.jpeg"/><Relationship Id="rId5" Type="http://schemas.openxmlformats.org/officeDocument/2006/relationships/image" Target="../media/image22.jpeg"/><Relationship Id="rId6" Type="http://schemas.openxmlformats.org/officeDocument/2006/relationships/image" Target="../media/image23.jpeg"/><Relationship Id="rId7" Type="http://schemas.openxmlformats.org/officeDocument/2006/relationships/image" Target="../media/image24.jpeg"/><Relationship Id="rId8" Type="http://schemas.openxmlformats.org/officeDocument/2006/relationships/slideLayout" Target="../slideLayouts/slideLayout4.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25.jpeg"/><Relationship Id="rId2" Type="http://schemas.openxmlformats.org/officeDocument/2006/relationships/image" Target="../media/image4.jpeg"/><Relationship Id="rId3" Type="http://schemas.openxmlformats.org/officeDocument/2006/relationships/image" Target="../media/image3.jpeg"/><Relationship Id="rId4" Type="http://schemas.openxmlformats.org/officeDocument/2006/relationships/image" Target="../media/image26.jpeg"/><Relationship Id="rId5" Type="http://schemas.openxmlformats.org/officeDocument/2006/relationships/image" Target="../media/image27.jpeg"/><Relationship Id="rId6" Type="http://schemas.openxmlformats.org/officeDocument/2006/relationships/image" Target="../media/image28.jpeg"/><Relationship Id="rId7" Type="http://schemas.openxmlformats.org/officeDocument/2006/relationships/image" Target="../media/image29.jpeg"/><Relationship Id="rId8" Type="http://schemas.openxmlformats.org/officeDocument/2006/relationships/slideLayout" Target="../slideLayouts/slideLayout4.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30.jpeg"/><Relationship Id="rId2" Type="http://schemas.openxmlformats.org/officeDocument/2006/relationships/image" Target="../media/image4.jpeg"/><Relationship Id="rId3" Type="http://schemas.openxmlformats.org/officeDocument/2006/relationships/image" Target="../media/image3.jpeg"/><Relationship Id="rId4" Type="http://schemas.openxmlformats.org/officeDocument/2006/relationships/image" Target="../media/image31.jpeg"/><Relationship Id="rId5" Type="http://schemas.openxmlformats.org/officeDocument/2006/relationships/image" Target="../media/image32.jpeg"/><Relationship Id="rId6" Type="http://schemas.openxmlformats.org/officeDocument/2006/relationships/image" Target="../media/image33.jpeg"/><Relationship Id="rId7" Type="http://schemas.openxmlformats.org/officeDocument/2006/relationships/image" Target="../media/image34.jpeg"/><Relationship Id="rId8" Type="http://schemas.openxmlformats.org/officeDocument/2006/relationships/slideLayout" Target="../slideLayouts/slideLayout4.xml"/><Relationship Id="rId9"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742982" y="3697764"/>
            <a:ext cx="11340826" cy="920930"/>
          </a:xfrm>
        </p:spPr>
        <p:txBody>
          <a:bodyPr/>
          <a:lstStyle/>
          <a:p>
            <a:r>
              <a:rPr lang="en-GB" b="1">
                <a:latin typeface="Calibri Light" panose="020F0302020204030204"/>
                <a:ea typeface="Calibri Light" panose="020F0302020204030204"/>
                <a:cs typeface="Calibri Light" panose="020F0302020204030204"/>
              </a:rPr>
              <a:t>   Housekeeping training course presentation</a:t>
            </a:r>
            <a:endParaRPr b="1">
              <a:latin typeface="Calibri Light" panose="020F0302020204030204"/>
              <a:ea typeface="Calibri Light" panose="020F0302020204030204"/>
              <a:cs typeface="Calibri Light" panose="020F0302020204030204"/>
            </a:endParaRPr>
          </a:p>
        </p:txBody>
      </p:sp>
      <p:sp>
        <p:nvSpPr>
          <p:cNvPr id="3" name="Content Placeholder 2"/>
          <p:cNvSpPr>
            <a:spLocks noGrp="1" noEditPoints="1"/>
          </p:cNvSpPr>
          <p:nvPr>
            <p:ph sz="half" idx="1"/>
          </p:nvPr>
        </p:nvSpPr>
        <p:spPr>
          <a:xfrm>
            <a:off x="3663008" y="381482"/>
            <a:ext cx="5181600" cy="4351338"/>
          </a:xfrm>
        </p:spPr>
        <p:txBody>
          <a:bodyPr/>
          <a:lstStyle/>
          <a:p>
            <a:pPr marL="0" indent="0">
              <a:buNone/>
            </a:pPr>
            <a:r>
              <a:rPr lang="en-GB" sz="4000">
                <a:solidFill>
                  <a:srgbClr val="7030A0"/>
                </a:solidFill>
                <a:latin typeface="Cooper Black" pitchFamily="18" charset="0"/>
                <a:ea typeface="Cooper Black" pitchFamily="18" charset="0"/>
                <a:cs typeface="Cooper Black" pitchFamily="18" charset="0"/>
              </a:rPr>
              <a:t>WORKING TOGETHER TO REDUCE THE    RISKS</a:t>
            </a:r>
          </a:p>
          <a:p>
            <a:endParaRPr lang="en-GB" sz="4000">
              <a:solidFill>
                <a:srgbClr val="7030A0"/>
              </a:solidFill>
              <a:latin typeface="Cooper Black" pitchFamily="18" charset="0"/>
              <a:ea typeface="Cooper Black" pitchFamily="18" charset="0"/>
              <a:cs typeface="Cooper Black" pitchFamily="18" charset="0"/>
            </a:endParaRPr>
          </a:p>
          <a:p>
            <a:endParaRPr lang="en-GB">
              <a:solidFill>
                <a:srgbClr val="7030A0"/>
              </a:solidFill>
              <a:latin typeface="Cooper Black" pitchFamily="18" charset="0"/>
              <a:ea typeface="Cooper Black" pitchFamily="18" charset="0"/>
              <a:cs typeface="Cooper Black" pitchFamily="18" charset="0"/>
            </a:endParaRPr>
          </a:p>
          <a:p>
            <a:endParaRPr lang="en-GB">
              <a:solidFill>
                <a:srgbClr val="7030A0"/>
              </a:solidFill>
              <a:latin typeface="Cooper Black" pitchFamily="18" charset="0"/>
              <a:ea typeface="Cooper Black" pitchFamily="18" charset="0"/>
              <a:cs typeface="Cooper Black" pitchFamily="18" charset="0"/>
            </a:endParaRPr>
          </a:p>
          <a:p/>
        </p:txBody>
      </p:sp>
      <p:sp>
        <p:nvSpPr>
          <p:cNvPr id="4" name="Content Placeholder 3"/>
          <p:cNvSpPr>
            <a:spLocks noGrp="1" noEditPoints="1"/>
          </p:cNvSpPr>
          <p:nvPr>
            <p:ph sz="half" idx="2"/>
          </p:nvPr>
        </p:nvSpPr>
        <p:spPr>
          <a:xfrm flipH="1">
            <a:off x="13813605" y="1286055"/>
            <a:ext cx="579104" cy="3811768"/>
          </a:xfrm>
        </p:spPr>
        <p:txBody>
          <a:bodyPr/>
          <a:lstStyle/>
          <a:p/>
        </p:txBody>
      </p:sp>
      <p:sp>
        <p:nvSpPr>
          <p:cNvPr id="5" name="TextBox 4"/>
          <p:cNvSpPr txBox="1"/>
          <p:nvPr/>
        </p:nvSpPr>
        <p:spPr>
          <a:xfrm>
            <a:off x="114871" y="3952701"/>
            <a:ext cx="9565931" cy="3384322"/>
          </a:xfrm>
          <a:prstGeom prst="rect">
            <a:avLst/>
          </a:prstGeom>
          <a:noFill/>
        </p:spPr>
        <p:txBody>
          <a:bodyPr wrap="square" rtlCol="0">
            <a:spAutoFit/>
          </a:bodyPr>
          <a:lstStyle/>
          <a:p>
            <a:endParaRPr lang="en-GB"/>
          </a:p>
          <a:p>
            <a:endParaRPr lang="en-GB"/>
          </a:p>
          <a:p>
            <a:endParaRPr lang="en-GB"/>
          </a:p>
          <a:p>
            <a:endParaRPr lang="en-GB"/>
          </a:p>
          <a:p>
            <a:endParaRPr lang="en-GB"/>
          </a:p>
          <a:p>
            <a:r>
              <a:rPr lang="en-GB">
                <a:latin typeface="Arial Black" pitchFamily="34" charset="0"/>
                <a:ea typeface="Arial Black" pitchFamily="34" charset="0"/>
                <a:cs typeface="Arial Black" pitchFamily="34" charset="0"/>
              </a:rPr>
              <a:t> </a:t>
            </a:r>
            <a:r>
              <a:rPr lang="en-US">
                <a:latin typeface="Arial Black" pitchFamily="34" charset="0"/>
                <a:ea typeface="Arial Black" pitchFamily="34" charset="0"/>
                <a:cs typeface="Arial Black" pitchFamily="34" charset="0"/>
              </a:rPr>
              <a:t>HOTEL ADMINISTRATION</a:t>
            </a:r>
            <a:r>
              <a:rPr lang="en-GB">
                <a:latin typeface="Arial Black" pitchFamily="34" charset="0"/>
                <a:ea typeface="Arial Black" pitchFamily="34" charset="0"/>
                <a:cs typeface="Arial Black" pitchFamily="34" charset="0"/>
              </a:rPr>
              <a:t> HOUSEKEEPING</a:t>
            </a:r>
            <a:r>
              <a:rPr lang="en-US">
                <a:latin typeface="Arial Black" pitchFamily="34" charset="0"/>
                <a:ea typeface="Arial Black" pitchFamily="34" charset="0"/>
                <a:cs typeface="Arial Black" pitchFamily="34" charset="0"/>
              </a:rPr>
              <a:t> </a:t>
            </a:r>
            <a:r>
              <a:rPr lang="en-GB">
                <a:latin typeface="Arial Black" pitchFamily="34" charset="0"/>
                <a:ea typeface="Arial Black" pitchFamily="34" charset="0"/>
                <a:cs typeface="Arial Black" pitchFamily="34" charset="0"/>
              </a:rPr>
              <a:t>DEPARTAMENT</a:t>
            </a:r>
            <a:endParaRPr lang="en-US">
              <a:latin typeface="Arial Black" pitchFamily="34" charset="0"/>
              <a:ea typeface="Arial Black" pitchFamily="34" charset="0"/>
              <a:cs typeface="Arial Black" pitchFamily="34" charset="0"/>
            </a:endParaRPr>
          </a:p>
          <a:p>
            <a:r>
              <a:rPr lang="en-US">
                <a:latin typeface="Arial Black" pitchFamily="34" charset="0"/>
                <a:ea typeface="Arial Black" pitchFamily="34" charset="0"/>
                <a:cs typeface="Arial Black" pitchFamily="34" charset="0"/>
              </a:rPr>
              <a:t> NAME: CLAUDIA ZAHARIA</a:t>
            </a:r>
          </a:p>
          <a:p>
            <a:r>
              <a:rPr lang="en-US">
                <a:latin typeface="Arial Black" pitchFamily="34" charset="0"/>
                <a:ea typeface="Arial Black" pitchFamily="34" charset="0"/>
                <a:cs typeface="Arial Black" pitchFamily="34" charset="0"/>
              </a:rPr>
              <a:t> STUDENT ID:2246452</a:t>
            </a:r>
          </a:p>
          <a:p>
            <a:r>
              <a:rPr lang="en-US">
                <a:latin typeface="Arial Black" pitchFamily="34" charset="0"/>
                <a:ea typeface="Arial Black" pitchFamily="34" charset="0"/>
                <a:cs typeface="Arial Black" pitchFamily="34" charset="0"/>
              </a:rPr>
              <a:t> MODULE: BMIH400</a:t>
            </a:r>
            <a:r>
              <a:rPr lang="en-GB">
                <a:latin typeface="Arial Black" pitchFamily="34" charset="0"/>
                <a:ea typeface="Arial Black" pitchFamily="34" charset="0"/>
                <a:cs typeface="Arial Black" pitchFamily="34" charset="0"/>
              </a:rPr>
              <a:t>6</a:t>
            </a:r>
            <a:endParaRPr lang="en-US">
              <a:latin typeface="Arial Black" pitchFamily="34" charset="0"/>
              <a:ea typeface="Arial Black" pitchFamily="34" charset="0"/>
              <a:cs typeface="Arial Black" pitchFamily="34" charset="0"/>
            </a:endParaRPr>
          </a:p>
          <a:p>
            <a:r>
              <a:rPr lang="en-US">
                <a:latin typeface="Arial Black" pitchFamily="34" charset="0"/>
                <a:ea typeface="Arial Black" pitchFamily="34" charset="0"/>
                <a:cs typeface="Arial Black" pitchFamily="34" charset="0"/>
              </a:rPr>
              <a:t> TUTOR: KA PO CHONG</a:t>
            </a:r>
          </a:p>
          <a:p>
            <a:endParaRPr lang="en-US"/>
          </a:p>
          <a:p>
            <a:endParaRPr lang="en-US"/>
          </a:p>
        </p:txBody>
      </p:sp>
      <p:pic>
        <p:nvPicPr>
          <p:cNvPr id="6" name="Picture 5"/>
          <p:cNvPicPr>
            <a:picLocks noChangeAspect="1"/>
          </p:cNvPicPr>
          <p:nvPr/>
        </p:nvPicPr>
        <p:blipFill>
          <a:blip r:embed="rId1"/>
          <a:srcRect/>
          <a:stretch>
            <a:fillRect/>
          </a:stretch>
        </p:blipFill>
        <p:spPr>
          <a:xfrm>
            <a:off x="8566209" y="0"/>
            <a:ext cx="3625791" cy="3429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100197" y="1825625"/>
            <a:ext cx="11799821" cy="4913340"/>
          </a:xfrm>
        </p:spPr>
        <p:txBody>
          <a:bodyPr/>
          <a:lstStyle/>
          <a:p>
            <a:endParaRPr lang="en-GB" sz="1200" b="0" i="0" u="none" strike="noStrike">
              <a:latin typeface="Arial" pitchFamily="34" charset="0" panose="020B0604020202020204"/>
              <a:ea typeface="+mn-ea"/>
              <a:cs typeface="Arial" pitchFamily="34" charset="0" panose="020B0604020202020204"/>
            </a:endParaRPr>
          </a:p>
          <a:p>
            <a:r>
              <a:rPr lang="en-GB" sz="2400" b="0" i="0" u="none" strike="noStrike">
                <a:solidFill>
                  <a:srgbClr val="7030A0"/>
                </a:solidFill>
                <a:latin typeface="Arial" pitchFamily="34" charset="0" panose="020B0604020202020204"/>
                <a:ea typeface="+mn-ea"/>
                <a:cs typeface="Arial" pitchFamily="34" charset="0" panose="020B0604020202020204"/>
              </a:rPr>
              <a:t> At Whitbread we care about our guests and team members safety, security and health.Premier Inn have a set of regulations who can be find on the training platforms and on our website www.premierinn.co.uk .All employees must be informed about safety guidelines &amp; rules  and make sure that all are well known and followed.By not be informed or by breaking these basic rules, can end up with accidents or injuries. Any concerns must be reported to the Line Manager.</a:t>
            </a:r>
          </a:p>
          <a:p>
            <a:endParaRPr sz="2400">
              <a:solidFill>
                <a:srgbClr val="7030A0"/>
              </a:solidFill>
            </a:endParaRPr>
          </a:p>
        </p:txBody>
      </p:sp>
      <p:sp>
        <p:nvSpPr>
          <p:cNvPr id="4" name="Content Placeholder 3"/>
          <p:cNvSpPr>
            <a:spLocks noGrp="1" noEditPoints="1"/>
          </p:cNvSpPr>
          <p:nvPr>
            <p:ph sz="half" idx="2"/>
          </p:nvPr>
        </p:nvSpPr>
        <p:spPr>
          <a:xfrm>
            <a:off x="100197" y="4458171"/>
            <a:ext cx="12068663" cy="2399829"/>
          </a:xfrm>
        </p:spPr>
        <p:txBody>
          <a:bodyPr/>
          <a:lstStyle/>
          <a:p>
            <a:r>
              <a:rPr lang="en-GB" sz="2800" b="0" i="0" u="none" strike="noStrike">
                <a:latin typeface="Arial Black" pitchFamily="34" charset="0"/>
                <a:ea typeface="Arial Black" pitchFamily="34" charset="0"/>
                <a:cs typeface="Arial Black" pitchFamily="34" charset="0"/>
              </a:rPr>
              <a:t> </a:t>
            </a:r>
            <a:r>
              <a:rPr lang="en-GB" sz="2800" b="1" i="0" u="none" strike="noStrike">
                <a:solidFill>
                  <a:srgbClr val="FF0000"/>
                </a:solidFill>
                <a:latin typeface="Arial Black" pitchFamily="34" charset="0"/>
                <a:ea typeface="Arial Black" pitchFamily="34" charset="0"/>
                <a:cs typeface="Arial Black" pitchFamily="34" charset="0"/>
              </a:rPr>
              <a:t>Hazards experiences</a:t>
            </a:r>
            <a:r>
              <a:rPr lang="en-GB" sz="2800" b="0" i="0" u="none" strike="noStrike">
                <a:solidFill>
                  <a:srgbClr val="FF0000"/>
                </a:solidFill>
                <a:latin typeface="Arial Black" pitchFamily="34" charset="0"/>
                <a:ea typeface="Arial Black" pitchFamily="34" charset="0"/>
                <a:cs typeface="Arial Black" pitchFamily="34" charset="0"/>
              </a:rPr>
              <a:t> :</a:t>
            </a:r>
          </a:p>
          <a:p>
            <a:pPr marL="171450" indent="-171450">
              <a:buFont typeface="Arial" pitchFamily="34" charset="0" panose="020B0604020202020204"/>
              <a:buChar char="•"/>
            </a:pPr>
            <a:r>
              <a:rPr lang="en-GB" sz="2000" b="0" i="0" u="none" strike="noStrike">
                <a:solidFill>
                  <a:srgbClr val="FF0000"/>
                </a:solidFill>
                <a:latin typeface="Arial Black" pitchFamily="34" charset="0"/>
                <a:ea typeface="Arial Black" pitchFamily="34" charset="0"/>
                <a:cs typeface="Arial Black" pitchFamily="34" charset="0"/>
              </a:rPr>
              <a:t> physical,</a:t>
            </a:r>
          </a:p>
          <a:p>
            <a:pPr marL="171450" indent="-171450">
              <a:buFont typeface="Arial" pitchFamily="34" charset="0" panose="020B0604020202020204"/>
              <a:buChar char="•"/>
            </a:pPr>
            <a:r>
              <a:rPr lang="en-GB" sz="2000" b="0" i="0" u="none" strike="noStrike">
                <a:solidFill>
                  <a:srgbClr val="FF0000"/>
                </a:solidFill>
                <a:latin typeface="Arial Black" pitchFamily="34" charset="0"/>
                <a:ea typeface="Arial Black" pitchFamily="34" charset="0"/>
                <a:cs typeface="Arial Black" pitchFamily="34" charset="0"/>
              </a:rPr>
              <a:t> biological, </a:t>
            </a:r>
          </a:p>
          <a:p>
            <a:pPr marL="171450" indent="-171450" algn="just">
              <a:buFont typeface="Arial" pitchFamily="34" charset="0" panose="020B0604020202020204"/>
              <a:buChar char="•"/>
            </a:pPr>
            <a:r>
              <a:rPr lang="en-GB" sz="2000" b="0" i="0" u="none" strike="noStrike">
                <a:solidFill>
                  <a:srgbClr val="FF0000"/>
                </a:solidFill>
                <a:latin typeface="Arial Black" pitchFamily="34" charset="0"/>
                <a:ea typeface="Arial Black" pitchFamily="34" charset="0"/>
                <a:cs typeface="Arial Black" pitchFamily="34" charset="0"/>
              </a:rPr>
              <a:t> chemical,</a:t>
            </a:r>
          </a:p>
          <a:p>
            <a:pPr marL="171450" indent="-171450">
              <a:buFont typeface="Arial" pitchFamily="34" charset="0" panose="020B0604020202020204"/>
              <a:buChar char="•"/>
            </a:pPr>
            <a:r>
              <a:rPr lang="en-GB" sz="2000" b="0" i="0" u="none" strike="noStrike">
                <a:solidFill>
                  <a:srgbClr val="FF0000"/>
                </a:solidFill>
                <a:latin typeface="Arial Black" pitchFamily="34" charset="0"/>
                <a:ea typeface="Arial Black" pitchFamily="34" charset="0"/>
                <a:cs typeface="Arial Black" pitchFamily="34" charset="0"/>
              </a:rPr>
              <a:t> mental.</a:t>
            </a:r>
          </a:p>
          <a:p>
            <a:pPr marL="0" indent="0">
              <a:buFont typeface="Arial" pitchFamily="34" charset="0" panose="020B0604020202020204"/>
              <a:buNone/>
            </a:pPr>
            <a:endParaRPr sz="1800">
              <a:solidFill>
                <a:schemeClr val="accent4"/>
              </a:solidFill>
              <a:latin typeface="Arial" pitchFamily="34" charset="0" panose="020B0604020202020204"/>
              <a:ea typeface="Arial" pitchFamily="34" charset="0" panose="020B0604020202020204"/>
              <a:cs typeface="Arial" pitchFamily="34" charset="0" panose="020B0604020202020204"/>
            </a:endParaRPr>
          </a:p>
        </p:txBody>
      </p:sp>
      <p:pic>
        <p:nvPicPr>
          <p:cNvPr id="5" name="Picture 3"/>
          <p:cNvPicPr>
            <a:picLocks noChangeAspect="1"/>
          </p:cNvPicPr>
          <p:nvPr/>
        </p:nvPicPr>
        <p:blipFill>
          <a:blip r:embed="rId1"/>
          <a:srcRect/>
          <a:stretch>
            <a:fillRect/>
          </a:stretch>
        </p:blipFill>
        <p:spPr>
          <a:xfrm>
            <a:off x="10126487" y="6095776"/>
            <a:ext cx="2065513" cy="762224"/>
          </a:xfrm>
          <a:prstGeom prst="rect">
            <a:avLst/>
          </a:prstGeom>
        </p:spPr>
      </p:pic>
      <p:pic>
        <p:nvPicPr>
          <p:cNvPr id="6" name="Picture 6"/>
          <p:cNvPicPr>
            <a:picLocks noChangeAspect="1"/>
          </p:cNvPicPr>
          <p:nvPr/>
        </p:nvPicPr>
        <p:blipFill>
          <a:blip r:embed="rId2"/>
          <a:srcRect/>
          <a:stretch>
            <a:fillRect/>
          </a:stretch>
        </p:blipFill>
        <p:spPr>
          <a:xfrm>
            <a:off x="0" y="-289909"/>
            <a:ext cx="12192000" cy="2290102"/>
          </a:xfrm>
          <a:prstGeom prst="rect">
            <a:avLst/>
          </a:prstGeom>
        </p:spPr>
      </p:pic>
      <p:pic>
        <p:nvPicPr>
          <p:cNvPr id="7" name="Picture 6"/>
          <p:cNvPicPr>
            <a:picLocks noChangeAspect="1"/>
          </p:cNvPicPr>
          <p:nvPr/>
        </p:nvPicPr>
        <p:blipFill>
          <a:blip r:embed="rId3"/>
          <a:srcRect/>
          <a:stretch>
            <a:fillRect/>
          </a:stretch>
        </p:blipFill>
        <p:spPr>
          <a:xfrm>
            <a:off x="5857891" y="4163260"/>
            <a:ext cx="3454653" cy="257570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0" y="1825625"/>
            <a:ext cx="6364246" cy="4764374"/>
          </a:xfrm>
        </p:spPr>
        <p:txBody>
          <a:bodyPr/>
          <a:lstStyle/>
          <a:p>
            <a:pPr marL="0" indent="0">
              <a:buFont typeface="Arial" pitchFamily="34" charset="0" panose="020B0604020202020204"/>
              <a:buNone/>
            </a:pPr>
            <a:endParaRPr lang="en-GB" sz="1200" b="0" i="0" u="none" strike="noStrike">
              <a:latin typeface="Arial" pitchFamily="34" charset="0" panose="020B0604020202020204"/>
              <a:ea typeface="+mn-ea"/>
              <a:cs typeface="Arial" pitchFamily="34" charset="0" panose="020B0604020202020204"/>
            </a:endParaRPr>
          </a:p>
          <a:p>
            <a:pPr marL="0" indent="0">
              <a:buFont typeface="Arial" pitchFamily="34" charset="0" panose="020B0604020202020204"/>
              <a:buNone/>
            </a:pPr>
            <a:r>
              <a:rPr lang="en-GB" sz="1200" b="0" i="0" u="none" strike="noStrike">
                <a:latin typeface="Arial" pitchFamily="34" charset="0" panose="020B0604020202020204"/>
                <a:ea typeface="+mn-ea"/>
                <a:cs typeface="Arial" pitchFamily="34" charset="0" panose="020B0604020202020204"/>
              </a:rPr>
              <a:t>              </a:t>
            </a:r>
            <a:r>
              <a:rPr lang="en-GB" sz="1200" b="0" i="0" u="none" strike="noStrike">
                <a:solidFill>
                  <a:srgbClr val="FF0000"/>
                </a:solidFill>
                <a:latin typeface="Arial" pitchFamily="34" charset="0" panose="020B0604020202020204"/>
                <a:ea typeface="+mn-ea"/>
                <a:cs typeface="Arial" pitchFamily="34" charset="0" panose="020B0604020202020204"/>
              </a:rPr>
              <a:t>     </a:t>
            </a:r>
            <a:r>
              <a:rPr lang="en-GB" sz="2800" b="1" i="0" u="none" strike="noStrike">
                <a:solidFill>
                  <a:srgbClr val="FF0000"/>
                </a:solidFill>
                <a:latin typeface="Arial Black" pitchFamily="34" charset="0"/>
                <a:ea typeface="Arial Black" pitchFamily="34" charset="0"/>
                <a:cs typeface="Arial Black" pitchFamily="34" charset="0"/>
              </a:rPr>
              <a:t> Accidents</a:t>
            </a:r>
            <a:r>
              <a:rPr lang="en-GB" sz="2800" b="0" i="0" u="none" strike="noStrike">
                <a:solidFill>
                  <a:srgbClr val="FF0000"/>
                </a:solidFill>
                <a:latin typeface="Arial" pitchFamily="34" charset="0" panose="020B0604020202020204"/>
                <a:ea typeface="+mn-ea"/>
                <a:cs typeface="Arial" pitchFamily="34" charset="0" panose="020B0604020202020204"/>
              </a:rPr>
              <a:t>                              &amp; </a:t>
            </a:r>
          </a:p>
          <a:p>
            <a:pPr marL="171450" indent="-171450">
              <a:buFont typeface="Arial" pitchFamily="34" charset="0" panose="020B0604020202020204"/>
              <a:buChar char="•"/>
            </a:pPr>
            <a:r>
              <a:rPr lang="en-GB" sz="2400" b="0" i="0" u="none" strike="noStrike">
                <a:solidFill>
                  <a:srgbClr val="FF0000"/>
                </a:solidFill>
                <a:latin typeface="Arial" pitchFamily="34" charset="0" panose="020B0604020202020204"/>
                <a:ea typeface="+mn-ea"/>
                <a:cs typeface="Arial" pitchFamily="34" charset="0" panose="020B0604020202020204"/>
              </a:rPr>
              <a:t> </a:t>
            </a:r>
            <a:r>
              <a:rPr lang="en-GB" sz="2400" b="0" i="0" u="none" strike="noStrike">
                <a:solidFill>
                  <a:srgbClr val="FF0000"/>
                </a:solidFill>
                <a:latin typeface="Arial Black" pitchFamily="34" charset="0"/>
                <a:ea typeface="Arial Black" pitchFamily="34" charset="0"/>
                <a:cs typeface="Arial Black" pitchFamily="34" charset="0"/>
              </a:rPr>
              <a:t>Slip and fall from wet surfaces,</a:t>
            </a:r>
          </a:p>
          <a:p>
            <a:pPr marL="171450" indent="-171450">
              <a:buFont typeface="Arial" pitchFamily="34" charset="0" panose="020B0604020202020204"/>
              <a:buChar char="•"/>
            </a:pPr>
            <a:r>
              <a:rPr lang="en-GB" sz="2400" b="0" i="0" u="none" strike="noStrike">
                <a:solidFill>
                  <a:srgbClr val="FF0000"/>
                </a:solidFill>
                <a:latin typeface="Arial Black" pitchFamily="34" charset="0"/>
                <a:ea typeface="Arial Black" pitchFamily="34" charset="0"/>
                <a:cs typeface="Arial Black" pitchFamily="34" charset="0"/>
              </a:rPr>
              <a:t> Chemical exposure  from cleaning agents, </a:t>
            </a:r>
          </a:p>
          <a:p>
            <a:pPr marL="171450" indent="-171450">
              <a:buFont typeface="Arial" pitchFamily="34" charset="0" panose="020B0604020202020204"/>
              <a:buChar char="•"/>
            </a:pPr>
            <a:r>
              <a:rPr lang="en-GB" sz="2400" b="0" i="0" u="none" strike="noStrike">
                <a:solidFill>
                  <a:srgbClr val="FF0000"/>
                </a:solidFill>
                <a:latin typeface="Arial Black" pitchFamily="34" charset="0"/>
                <a:ea typeface="Arial Black" pitchFamily="34" charset="0"/>
                <a:cs typeface="Arial Black" pitchFamily="34" charset="0"/>
              </a:rPr>
              <a:t>Infectious disease from waste, </a:t>
            </a:r>
          </a:p>
          <a:p>
            <a:pPr marL="171450" indent="-171450">
              <a:buFont typeface="Arial" pitchFamily="34" charset="0" panose="020B0604020202020204"/>
              <a:buChar char="•"/>
            </a:pPr>
            <a:r>
              <a:rPr lang="en-GB" sz="2400" b="0" i="0" u="none" strike="noStrike">
                <a:solidFill>
                  <a:srgbClr val="FF0000"/>
                </a:solidFill>
                <a:latin typeface="Arial Black" pitchFamily="34" charset="0"/>
                <a:ea typeface="Arial Black" pitchFamily="34" charset="0"/>
                <a:cs typeface="Arial Black" pitchFamily="34" charset="0"/>
              </a:rPr>
              <a:t> Back, neck and knees because of heavy lifting,</a:t>
            </a:r>
          </a:p>
          <a:p>
            <a:pPr marL="171450" indent="-171450">
              <a:buFont typeface="Arial" pitchFamily="34" charset="0" panose="020B0604020202020204"/>
              <a:buChar char="•"/>
            </a:pPr>
            <a:r>
              <a:rPr lang="en-GB" sz="2400" b="0" i="0" u="none" strike="noStrike">
                <a:solidFill>
                  <a:srgbClr val="FF0000"/>
                </a:solidFill>
                <a:latin typeface="Arial Black" pitchFamily="34" charset="0"/>
                <a:ea typeface="Arial Black" pitchFamily="34" charset="0"/>
                <a:cs typeface="Arial Black" pitchFamily="34" charset="0"/>
              </a:rPr>
              <a:t>Burn because of fire,</a:t>
            </a:r>
          </a:p>
          <a:p>
            <a:pPr marL="171450" indent="-171450">
              <a:buFont typeface="Arial" pitchFamily="34" charset="0" panose="020B0604020202020204"/>
              <a:buChar char="•"/>
            </a:pPr>
            <a:r>
              <a:rPr lang="en-GB" sz="2400" b="0" i="0" u="none" strike="noStrike">
                <a:solidFill>
                  <a:srgbClr val="FF0000"/>
                </a:solidFill>
                <a:latin typeface="Arial Black" pitchFamily="34" charset="0"/>
                <a:ea typeface="Arial Black" pitchFamily="34" charset="0"/>
                <a:cs typeface="Arial Black" pitchFamily="34" charset="0"/>
              </a:rPr>
              <a:t> Mental fatigue because of long programme and working alone.</a:t>
            </a:r>
          </a:p>
          <a:p>
            <a:pPr marL="171450" indent="-171450">
              <a:buFont typeface="Arial" pitchFamily="34" charset="0" panose="020B0604020202020204"/>
              <a:buChar char="•"/>
            </a:pPr>
            <a:endParaRPr lang="en-GB" sz="2400" b="0" i="0" u="none" strike="noStrike">
              <a:solidFill>
                <a:srgbClr val="FF0000"/>
              </a:solidFill>
              <a:latin typeface="Arial Black" pitchFamily="34" charset="0"/>
              <a:ea typeface="Arial Black" pitchFamily="34" charset="0"/>
              <a:cs typeface="Arial Black" pitchFamily="34" charset="0"/>
            </a:endParaRPr>
          </a:p>
          <a:p>
            <a:endParaRPr sz="2400">
              <a:solidFill>
                <a:srgbClr val="FF0000"/>
              </a:solidFill>
            </a:endParaRPr>
          </a:p>
        </p:txBody>
      </p:sp>
      <p:sp>
        <p:nvSpPr>
          <p:cNvPr id="4" name="Content Placeholder 3"/>
          <p:cNvSpPr>
            <a:spLocks noGrp="1" noEditPoints="1"/>
          </p:cNvSpPr>
          <p:nvPr>
            <p:ph sz="half" idx="2"/>
          </p:nvPr>
        </p:nvSpPr>
        <p:spPr>
          <a:xfrm flipH="1" flipV="1">
            <a:off x="13639039" y="1543007"/>
            <a:ext cx="1547157" cy="282618"/>
          </a:xfrm>
        </p:spPr>
        <p:txBody>
          <a:bodyPr/>
          <a:lstStyle/>
          <a:p/>
        </p:txBody>
      </p:sp>
      <p:pic>
        <p:nvPicPr>
          <p:cNvPr id="5" name="Picture 6"/>
          <p:cNvPicPr>
            <a:picLocks noChangeAspect="1"/>
          </p:cNvPicPr>
          <p:nvPr/>
        </p:nvPicPr>
        <p:blipFill>
          <a:blip r:embed="rId1"/>
          <a:srcRect/>
          <a:stretch>
            <a:fillRect/>
          </a:stretch>
        </p:blipFill>
        <p:spPr>
          <a:xfrm>
            <a:off x="69997" y="-605786"/>
            <a:ext cx="12192000" cy="2290102"/>
          </a:xfrm>
          <a:prstGeom prst="rect">
            <a:avLst/>
          </a:prstGeom>
        </p:spPr>
      </p:pic>
      <p:pic>
        <p:nvPicPr>
          <p:cNvPr id="6" name="Picture 3"/>
          <p:cNvPicPr>
            <a:picLocks noChangeAspect="1"/>
          </p:cNvPicPr>
          <p:nvPr/>
        </p:nvPicPr>
        <p:blipFill>
          <a:blip r:embed="rId2"/>
          <a:srcRect/>
          <a:stretch>
            <a:fillRect/>
          </a:stretch>
        </p:blipFill>
        <p:spPr>
          <a:xfrm>
            <a:off x="10126487" y="6095776"/>
            <a:ext cx="2065513" cy="762224"/>
          </a:xfrm>
          <a:prstGeom prst="rect">
            <a:avLst/>
          </a:prstGeom>
        </p:spPr>
      </p:pic>
      <p:sp>
        <p:nvSpPr>
          <p:cNvPr id="7" name="TextBox 6"/>
          <p:cNvSpPr txBox="1"/>
          <p:nvPr/>
        </p:nvSpPr>
        <p:spPr>
          <a:xfrm>
            <a:off x="6165997" y="2117485"/>
            <a:ext cx="8534400" cy="3866172"/>
          </a:xfrm>
          <a:prstGeom prst="rect">
            <a:avLst/>
          </a:prstGeom>
          <a:noFill/>
        </p:spPr>
        <p:txBody>
          <a:bodyPr wrap="square" rtlCol="0">
            <a:spAutoFit/>
          </a:bodyPr>
          <a:lstStyle/>
          <a:p>
            <a:pPr marL="0" indent="0">
              <a:buFont typeface="Arial" pitchFamily="34" charset="0" panose="020B0604020202020204"/>
              <a:buNone/>
            </a:pPr>
            <a:r>
              <a:rPr lang="en-GB" sz="2800" b="0" i="0" u="none" strike="noStrike">
                <a:solidFill>
                  <a:srgbClr val="FF0000"/>
                </a:solidFill>
                <a:latin typeface="Arial Black" pitchFamily="34" charset="0"/>
                <a:ea typeface="Arial Black" pitchFamily="34" charset="0"/>
                <a:cs typeface="Arial Black" pitchFamily="34" charset="0"/>
              </a:rPr>
              <a:t>   </a:t>
            </a:r>
            <a:r>
              <a:rPr lang="en-GB" sz="2800" b="0" i="0" u="none" strike="noStrike">
                <a:solidFill>
                  <a:srgbClr val="FF0000"/>
                </a:solidFill>
                <a:latin typeface="Arial Black" pitchFamily="34" charset="0"/>
                <a:ea typeface="Arial Black" pitchFamily="34" charset="0"/>
                <a:cs typeface="Arial Black" pitchFamily="34" charset="0"/>
              </a:rPr>
              <a:t>  Injuries</a:t>
            </a:r>
            <a:r>
              <a:rPr lang="en-GB" sz="2800" b="0" i="0" u="none" strike="noStrike">
                <a:solidFill>
                  <a:srgbClr val="FF0000"/>
                </a:solidFill>
                <a:latin typeface="Arial" pitchFamily="34" charset="0" panose="020B0604020202020204"/>
                <a:ea typeface="+mn-ea"/>
                <a:cs typeface="Arial" pitchFamily="34" charset="0" panose="020B0604020202020204"/>
              </a:rPr>
              <a:t> </a:t>
            </a:r>
          </a:p>
          <a:p>
            <a:pPr marL="171450" indent="-171450">
              <a:buFont typeface="Arial" pitchFamily="34" charset="0" panose="020B0604020202020204"/>
              <a:buChar char="•"/>
            </a:pPr>
            <a:r>
              <a:rPr lang="en-GB" sz="2800" b="1" i="0" u="none" strike="noStrike">
                <a:solidFill>
                  <a:srgbClr val="FF0000"/>
                </a:solidFill>
                <a:latin typeface="Arial" pitchFamily="34" charset="0" panose="020B0604020202020204"/>
                <a:ea typeface="+mn-ea"/>
                <a:cs typeface="Arial" pitchFamily="34" charset="0" panose="020B0604020202020204"/>
              </a:rPr>
              <a:t>  broke bones, </a:t>
            </a:r>
          </a:p>
          <a:p>
            <a:pPr marL="171450" indent="-171450">
              <a:buFont typeface="Arial" pitchFamily="34" charset="0" panose="020B0604020202020204"/>
              <a:buChar char="•"/>
            </a:pPr>
            <a:r>
              <a:rPr lang="en-GB" sz="2800" b="1" i="0" u="none" strike="noStrike">
                <a:solidFill>
                  <a:srgbClr val="FF0000"/>
                </a:solidFill>
                <a:latin typeface="Arial" pitchFamily="34" charset="0" panose="020B0604020202020204"/>
                <a:ea typeface="+mn-ea"/>
                <a:cs typeface="Arial" pitchFamily="34" charset="0" panose="020B0604020202020204"/>
              </a:rPr>
              <a:t>  burn injuries, </a:t>
            </a:r>
          </a:p>
          <a:p>
            <a:pPr marL="171450" indent="-171450">
              <a:buFont typeface="Arial" pitchFamily="34" charset="0" panose="020B0604020202020204"/>
              <a:buChar char="•"/>
            </a:pPr>
            <a:r>
              <a:rPr lang="en-GB" sz="2800" b="1" i="0" u="none" strike="noStrike">
                <a:solidFill>
                  <a:srgbClr val="FF0000"/>
                </a:solidFill>
                <a:latin typeface="Arial" pitchFamily="34" charset="0" panose="020B0604020202020204"/>
                <a:ea typeface="+mn-ea"/>
                <a:cs typeface="Arial" pitchFamily="34" charset="0" panose="020B0604020202020204"/>
              </a:rPr>
              <a:t>  traumatic brain injuries,</a:t>
            </a:r>
          </a:p>
          <a:p>
            <a:pPr marL="171450" indent="-171450">
              <a:buFont typeface="Arial" pitchFamily="34" charset="0" panose="020B0604020202020204"/>
              <a:buChar char="•"/>
            </a:pPr>
            <a:r>
              <a:rPr lang="en-GB" sz="2800" b="1" i="0" u="none" strike="noStrike">
                <a:solidFill>
                  <a:srgbClr val="FF0000"/>
                </a:solidFill>
                <a:latin typeface="Arial" pitchFamily="34" charset="0" panose="020B0604020202020204"/>
                <a:ea typeface="+mn-ea"/>
                <a:cs typeface="Arial" pitchFamily="34" charset="0" panose="020B0604020202020204"/>
              </a:rPr>
              <a:t>  back and neck injuries,</a:t>
            </a:r>
          </a:p>
          <a:p>
            <a:pPr marL="171450" indent="-171450">
              <a:buFont typeface="Arial" pitchFamily="34" charset="0" panose="020B0604020202020204"/>
              <a:buChar char="•"/>
            </a:pPr>
            <a:r>
              <a:rPr lang="en-GB" sz="2800" b="1" i="0" u="none" strike="noStrike">
                <a:solidFill>
                  <a:srgbClr val="FF0000"/>
                </a:solidFill>
                <a:latin typeface="Arial" pitchFamily="34" charset="0" panose="020B0604020202020204"/>
                <a:ea typeface="+mn-ea"/>
                <a:cs typeface="Arial" pitchFamily="34" charset="0" panose="020B0604020202020204"/>
              </a:rPr>
              <a:t>  spinal cord injuries, </a:t>
            </a:r>
          </a:p>
          <a:p>
            <a:pPr marL="171450" indent="-171450">
              <a:buFont typeface="Arial" pitchFamily="34" charset="0" panose="020B0604020202020204"/>
              <a:buChar char="•"/>
            </a:pPr>
            <a:r>
              <a:rPr lang="en-GB" sz="2800" b="1" i="0" u="none" strike="noStrike">
                <a:solidFill>
                  <a:srgbClr val="FF0000"/>
                </a:solidFill>
                <a:latin typeface="Arial" pitchFamily="34" charset="0" panose="020B0604020202020204"/>
                <a:ea typeface="+mn-ea"/>
                <a:cs typeface="Arial" pitchFamily="34" charset="0" panose="020B0604020202020204"/>
              </a:rPr>
              <a:t>  chronic pain and,</a:t>
            </a:r>
          </a:p>
          <a:p>
            <a:pPr marL="171450" indent="-171450">
              <a:buFont typeface="Arial" pitchFamily="34" charset="0" panose="020B0604020202020204"/>
              <a:buChar char="•"/>
            </a:pPr>
            <a:r>
              <a:rPr lang="en-GB" sz="2800" b="1" i="0" u="none" strike="noStrike">
                <a:solidFill>
                  <a:srgbClr val="FF0000"/>
                </a:solidFill>
                <a:latin typeface="Arial" pitchFamily="34" charset="0" panose="020B0604020202020204"/>
                <a:ea typeface="+mn-ea"/>
                <a:cs typeface="Arial" pitchFamily="34" charset="0" panose="020B0604020202020204"/>
              </a:rPr>
              <a:t>  worst cases,wrongful death...</a:t>
            </a:r>
          </a:p>
          <a:p>
            <a:pPr marL="171450" indent="-171450">
              <a:buFont typeface="Arial" pitchFamily="34" charset="0" panose="020B0604020202020204"/>
              <a:buChar char="•"/>
            </a:pPr>
            <a:endParaRPr lang="en-GB" sz="2400" b="1" i="0" u="none" strike="noStrike">
              <a:solidFill>
                <a:srgbClr val="FF0000"/>
              </a:solidFill>
              <a:latin typeface="Arial" pitchFamily="34" charset="0" panose="020B0604020202020204"/>
              <a:ea typeface="+mn-ea"/>
              <a:cs typeface="Arial" pitchFamily="34" charset="0" panose="020B060402020202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6014620" y="2000193"/>
            <a:ext cx="6177380" cy="4857807"/>
          </a:xfrm>
        </p:spPr>
        <p:txBody>
          <a:bodyPr/>
          <a:lstStyle/>
          <a:p>
            <a:pPr marL="0" indent="0">
              <a:buFont typeface="Arial" pitchFamily="34" charset="0" panose="020B0604020202020204"/>
              <a:buNone/>
            </a:pPr>
            <a:endParaRPr lang="en-GB" sz="1200" b="0" i="0" u="none" strike="noStrike">
              <a:latin typeface="Arial" pitchFamily="34" charset="0" panose="020B0604020202020204"/>
              <a:ea typeface="+mn-ea"/>
              <a:cs typeface="Arial" pitchFamily="34" charset="0" panose="020B0604020202020204"/>
            </a:endParaRPr>
          </a:p>
          <a:p>
            <a:pPr marL="0" indent="0">
              <a:buFont typeface="Arial" pitchFamily="34" charset="0" panose="020B0604020202020204"/>
              <a:buNone/>
            </a:pPr>
            <a:r>
              <a:rPr lang="en-GB" sz="1200" b="0" i="0" u="none" strike="noStrike">
                <a:latin typeface="Arial" pitchFamily="34" charset="0" panose="020B0604020202020204"/>
                <a:ea typeface="+mn-ea"/>
                <a:cs typeface="Arial" pitchFamily="34" charset="0" panose="020B0604020202020204"/>
              </a:rPr>
              <a:t>              </a:t>
            </a:r>
            <a:endParaRPr sz="2400">
              <a:solidFill>
                <a:srgbClr val="FF0000"/>
              </a:solidFill>
            </a:endParaRPr>
          </a:p>
        </p:txBody>
      </p:sp>
      <p:sp>
        <p:nvSpPr>
          <p:cNvPr id="4" name="Content Placeholder 3"/>
          <p:cNvSpPr>
            <a:spLocks noGrp="1" noEditPoints="1"/>
          </p:cNvSpPr>
          <p:nvPr>
            <p:ph sz="half" idx="2"/>
          </p:nvPr>
        </p:nvSpPr>
        <p:spPr>
          <a:xfrm flipH="1" flipV="1">
            <a:off x="13639039" y="1543007"/>
            <a:ext cx="1547157" cy="282618"/>
          </a:xfrm>
        </p:spPr>
        <p:txBody>
          <a:bodyPr/>
          <a:lstStyle/>
          <a:p/>
        </p:txBody>
      </p:sp>
      <p:pic>
        <p:nvPicPr>
          <p:cNvPr id="6" name="Picture 3"/>
          <p:cNvPicPr>
            <a:picLocks noChangeAspect="1"/>
          </p:cNvPicPr>
          <p:nvPr/>
        </p:nvPicPr>
        <p:blipFill>
          <a:blip r:embed="rId1"/>
          <a:srcRect/>
          <a:stretch>
            <a:fillRect/>
          </a:stretch>
        </p:blipFill>
        <p:spPr>
          <a:xfrm>
            <a:off x="10126487" y="6095776"/>
            <a:ext cx="2065513" cy="762224"/>
          </a:xfrm>
          <a:prstGeom prst="rect">
            <a:avLst/>
          </a:prstGeom>
        </p:spPr>
      </p:pic>
      <p:pic>
        <p:nvPicPr>
          <p:cNvPr id="7" name="Picture 1"/>
          <p:cNvPicPr>
            <a:picLocks noChangeAspect="1"/>
          </p:cNvPicPr>
          <p:nvPr/>
        </p:nvPicPr>
        <p:blipFill>
          <a:blip r:embed="rId2"/>
          <a:srcRect/>
          <a:stretch>
            <a:fillRect/>
          </a:stretch>
        </p:blipFill>
        <p:spPr>
          <a:xfrm>
            <a:off x="0" y="0"/>
            <a:ext cx="12192000" cy="1469718"/>
          </a:xfrm>
          <a:prstGeom prst="rect">
            <a:avLst/>
          </a:prstGeom>
        </p:spPr>
      </p:pic>
      <p:sp>
        <p:nvSpPr>
          <p:cNvPr id="8" name="TextBox 7"/>
          <p:cNvSpPr txBox="1"/>
          <p:nvPr/>
        </p:nvSpPr>
        <p:spPr>
          <a:xfrm>
            <a:off x="-154914" y="1631878"/>
            <a:ext cx="12192000" cy="2832246"/>
          </a:xfrm>
          <a:prstGeom prst="rect">
            <a:avLst/>
          </a:prstGeom>
          <a:noFill/>
        </p:spPr>
        <p:txBody>
          <a:bodyPr wrap="square" rtlCol="0">
            <a:spAutoFit/>
          </a:bodyPr>
          <a:lstStyle/>
          <a:p>
            <a:pPr marL="0" indent="0" algn="just">
              <a:buFont typeface="Arial" pitchFamily="34" charset="0" panose="020B0604020202020204"/>
              <a:buNone/>
            </a:pPr>
            <a:r>
              <a:rPr lang="en-GB" sz="1200" b="1" i="0" u="none" strike="noStrike">
                <a:latin typeface="Arial Black" pitchFamily="34" charset="0"/>
                <a:ea typeface="Arial Black" pitchFamily="34" charset="0"/>
                <a:cs typeface="Arial Black" pitchFamily="34" charset="0"/>
              </a:rPr>
              <a:t>                                        </a:t>
            </a:r>
            <a:r>
              <a:rPr lang="en-GB" sz="2800" b="1" i="0" u="none" strike="noStrike">
                <a:latin typeface="Cooper Black" pitchFamily="18" charset="0"/>
                <a:ea typeface="Cooper Black" pitchFamily="18" charset="0"/>
                <a:cs typeface="Cooper Black" pitchFamily="18" charset="0"/>
              </a:rPr>
              <a:t> 10 STEPS  Set up route for cleaning rooms :</a:t>
            </a:r>
          </a:p>
          <a:p>
            <a:pPr marL="171450" indent="-171450" algn="just">
              <a:buFont typeface="Arial" pitchFamily="34" charset="0" panose="020B0604020202020204"/>
              <a:buChar char="•"/>
            </a:pPr>
            <a:endParaRPr lang="en-GB" sz="2800" b="1" i="0" u="none" strike="noStrike">
              <a:latin typeface="Cooper Black" pitchFamily="18" charset="0"/>
              <a:ea typeface="Cooper Black" pitchFamily="18" charset="0"/>
              <a:cs typeface="Cooper Black" pitchFamily="18" charset="0"/>
            </a:endParaRPr>
          </a:p>
          <a:p>
            <a:pPr marL="171450" indent="-171450" algn="just">
              <a:buFont typeface="Arial" pitchFamily="34" charset="0" panose="020B0604020202020204"/>
              <a:buChar char="•"/>
            </a:pPr>
            <a:r>
              <a:rPr lang="en-GB" sz="1600" b="1" i="0" u="none" strike="noStrike">
                <a:latin typeface="Arial Black" pitchFamily="34" charset="0"/>
                <a:ea typeface="Arial Black" pitchFamily="34" charset="0"/>
                <a:cs typeface="Arial Black" pitchFamily="34" charset="0"/>
              </a:rPr>
              <a:t>1 .Prepare trolley and caddy before starting the cleaning room procedure. </a:t>
            </a:r>
          </a:p>
          <a:p>
            <a:pPr marL="171450" indent="-171450" algn="just">
              <a:buFont typeface="Arial" pitchFamily="34" charset="0" panose="020B0604020202020204"/>
              <a:buChar char="•"/>
            </a:pPr>
            <a:r>
              <a:rPr lang="en-GB" sz="1600" b="1" i="0" u="none" strike="noStrike">
                <a:solidFill>
                  <a:srgbClr val="FF0000"/>
                </a:solidFill>
                <a:latin typeface="Arial Black" pitchFamily="34" charset="0"/>
                <a:ea typeface="Arial Black" pitchFamily="34" charset="0"/>
                <a:cs typeface="Arial Black" pitchFamily="34" charset="0"/>
              </a:rPr>
              <a:t>              Warning</a:t>
            </a:r>
            <a:r>
              <a:rPr lang="en-GB" sz="1600" b="1" i="0" u="none" strike="noStrike">
                <a:latin typeface="Arial Black" pitchFamily="34" charset="0"/>
                <a:ea typeface="Arial Black" pitchFamily="34" charset="0"/>
                <a:cs typeface="Arial Black" pitchFamily="34" charset="0"/>
              </a:rPr>
              <a:t>: Heavy liner have to be placed on the middle level of the trolley and chemicals must be</a:t>
            </a:r>
          </a:p>
          <a:p>
            <a:pPr marL="171450" indent="-171450" algn="just">
              <a:buFont typeface="Arial" pitchFamily="34" charset="0" panose="020B0604020202020204"/>
              <a:buChar char="•"/>
            </a:pPr>
            <a:r>
              <a:rPr lang="en-GB" sz="1600" b="1" i="0" u="none" strike="noStrike">
                <a:latin typeface="Arial Black" pitchFamily="34" charset="0"/>
                <a:ea typeface="Arial Black" pitchFamily="34" charset="0"/>
                <a:cs typeface="Arial Black" pitchFamily="34" charset="0"/>
              </a:rPr>
              <a:t>                             placed separately from POS to avoid contamination!</a:t>
            </a:r>
          </a:p>
          <a:p>
            <a:pPr marL="171450" indent="-171450" algn="just">
              <a:buFont typeface="Arial" pitchFamily="34" charset="0" panose="020B0604020202020204"/>
              <a:buChar char="•"/>
            </a:pPr>
            <a:r>
              <a:rPr lang="en-GB" sz="1600" b="1" i="0" u="none" strike="noStrike">
                <a:latin typeface="Arial Black" pitchFamily="34" charset="0"/>
                <a:ea typeface="Arial Black" pitchFamily="34" charset="0"/>
                <a:cs typeface="Arial Black" pitchFamily="34" charset="0"/>
              </a:rPr>
              <a:t>2 .Open the room and place the trolley in front of the door.</a:t>
            </a:r>
          </a:p>
          <a:p>
            <a:pPr marL="0" indent="0" algn="just">
              <a:buFont typeface="Arial" pitchFamily="34" charset="0" panose="020B0604020202020204"/>
              <a:buNone/>
            </a:pPr>
            <a:r>
              <a:rPr lang="en-GB" sz="1600" b="1" i="0" u="none" strike="noStrike">
                <a:latin typeface="Arial Black" pitchFamily="34" charset="0"/>
                <a:ea typeface="Arial Black" pitchFamily="34" charset="0"/>
                <a:cs typeface="Arial Black" pitchFamily="34" charset="0"/>
              </a:rPr>
              <a:t>                 </a:t>
            </a:r>
            <a:r>
              <a:rPr lang="en-GB" sz="1600" b="1" i="0" u="none" strike="noStrike">
                <a:solidFill>
                  <a:srgbClr val="FF0000"/>
                </a:solidFill>
                <a:latin typeface="Arial Black" pitchFamily="34" charset="0"/>
                <a:ea typeface="Arial Black" pitchFamily="34" charset="0"/>
                <a:cs typeface="Arial Black" pitchFamily="34" charset="0"/>
              </a:rPr>
              <a:t> Warning</a:t>
            </a:r>
            <a:r>
              <a:rPr lang="en-GB" sz="1600" b="1" i="0" u="none" strike="noStrike">
                <a:latin typeface="Arial Black" pitchFamily="34" charset="0"/>
                <a:ea typeface="Arial Black" pitchFamily="34" charset="0"/>
                <a:cs typeface="Arial Black" pitchFamily="34" charset="0"/>
              </a:rPr>
              <a:t>: Pull the trolley, not push it! Do not place the trolley to block the fire exit doors or the</a:t>
            </a:r>
          </a:p>
          <a:p>
            <a:pPr marL="0" indent="0" algn="just">
              <a:buFont typeface="Arial" pitchFamily="34" charset="0" panose="020B0604020202020204"/>
              <a:buNone/>
            </a:pPr>
            <a:r>
              <a:rPr lang="en-GB" sz="1600" b="1" i="0" u="none" strike="noStrike">
                <a:latin typeface="Arial Black" pitchFamily="34" charset="0"/>
                <a:ea typeface="Arial Black" pitchFamily="34" charset="0"/>
                <a:cs typeface="Arial Black" pitchFamily="34" charset="0"/>
              </a:rPr>
              <a:t>                                extinguishers. Use the door stop to keep the access in room clear.</a:t>
            </a:r>
          </a:p>
          <a:p>
            <a:pPr marL="171450" indent="-171450" algn="just">
              <a:buFont typeface="Arial" pitchFamily="34" charset="0" panose="020B0604020202020204"/>
              <a:buChar char="•"/>
            </a:pPr>
            <a:r>
              <a:rPr lang="en-GB" sz="1600" b="1" i="0" u="none" strike="noStrike">
                <a:latin typeface="Arial Black" pitchFamily="34" charset="0"/>
                <a:ea typeface="Arial Black" pitchFamily="34" charset="0"/>
                <a:cs typeface="Arial Black" pitchFamily="34" charset="0"/>
              </a:rPr>
              <a:t>3 .Open and check the windows system.</a:t>
            </a:r>
          </a:p>
          <a:p>
            <a:pPr marL="171450" indent="-171450" algn="just">
              <a:buFont typeface="Arial" pitchFamily="34" charset="0" panose="020B0604020202020204"/>
              <a:buChar char="•"/>
            </a:pPr>
            <a:endParaRPr lang="en-GB" sz="1200" b="1" i="0" u="none" strike="noStrike">
              <a:solidFill>
                <a:schemeClr val="tx1"/>
              </a:solidFill>
              <a:latin typeface="Arial" pitchFamily="34" charset="0" panose="020B0604020202020204"/>
              <a:ea typeface="Arial" pitchFamily="34" charset="0" panose="020B0604020202020204"/>
              <a:cs typeface="Arial" pitchFamily="34" charset="0" panose="020B0604020202020204"/>
            </a:endParaRPr>
          </a:p>
        </p:txBody>
      </p:sp>
      <p:pic>
        <p:nvPicPr>
          <p:cNvPr id="9" name="Picture 8"/>
          <p:cNvPicPr>
            <a:picLocks noChangeAspect="1"/>
          </p:cNvPicPr>
          <p:nvPr/>
        </p:nvPicPr>
        <p:blipFill>
          <a:blip r:embed="rId3"/>
          <a:srcRect/>
          <a:stretch>
            <a:fillRect/>
          </a:stretch>
        </p:blipFill>
        <p:spPr>
          <a:xfrm>
            <a:off x="12192000" y="3048001"/>
            <a:ext cx="3317562" cy="2169175"/>
          </a:xfrm>
          <a:prstGeom prst="rect">
            <a:avLst/>
          </a:prstGeom>
        </p:spPr>
      </p:pic>
      <p:pic>
        <p:nvPicPr>
          <p:cNvPr id="10" name="Picture 9"/>
          <p:cNvPicPr>
            <a:picLocks noChangeAspect="1"/>
          </p:cNvPicPr>
          <p:nvPr/>
        </p:nvPicPr>
        <p:blipFill>
          <a:blip r:embed="rId4"/>
          <a:srcRect/>
          <a:stretch>
            <a:fillRect/>
          </a:stretch>
        </p:blipFill>
        <p:spPr>
          <a:xfrm>
            <a:off x="100236" y="4763573"/>
            <a:ext cx="2783962" cy="2169174"/>
          </a:xfrm>
          <a:prstGeom prst="rect">
            <a:avLst/>
          </a:prstGeom>
        </p:spPr>
      </p:pic>
      <p:pic>
        <p:nvPicPr>
          <p:cNvPr id="11" name="Picture 10"/>
          <p:cNvPicPr>
            <a:picLocks noChangeAspect="1"/>
          </p:cNvPicPr>
          <p:nvPr/>
        </p:nvPicPr>
        <p:blipFill>
          <a:blip r:embed="rId5"/>
          <a:srcRect/>
          <a:stretch>
            <a:fillRect/>
          </a:stretch>
        </p:blipFill>
        <p:spPr>
          <a:xfrm>
            <a:off x="2884198" y="4788515"/>
            <a:ext cx="2675348" cy="2169174"/>
          </a:xfrm>
          <a:prstGeom prst="rect">
            <a:avLst/>
          </a:prstGeom>
        </p:spPr>
      </p:pic>
      <p:pic>
        <p:nvPicPr>
          <p:cNvPr id="12" name="Picture 11"/>
          <p:cNvPicPr>
            <a:picLocks noChangeAspect="1"/>
          </p:cNvPicPr>
          <p:nvPr/>
        </p:nvPicPr>
        <p:blipFill>
          <a:blip r:embed="rId6"/>
          <a:srcRect/>
          <a:stretch>
            <a:fillRect/>
          </a:stretch>
        </p:blipFill>
        <p:spPr>
          <a:xfrm>
            <a:off x="5559546" y="4763573"/>
            <a:ext cx="3317561" cy="203355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0" y="1690688"/>
            <a:ext cx="12192000" cy="5860204"/>
          </a:xfrm>
          <a:blipFill>
            <a:blip r:embed="rId1"/>
            <a:srcRect/>
            <a:stretch>
              <a:fillRect/>
            </a:stretch>
          </a:blipFill>
        </p:spPr>
        <p:txBody>
          <a:bodyPr/>
          <a:lstStyle/>
          <a:p>
            <a:pPr marL="171450" indent="-171450" algn="just">
              <a:buFont typeface="Arial" pitchFamily="34" charset="0" panose="020B0604020202020204"/>
              <a:buChar char="•"/>
            </a:pPr>
            <a:r>
              <a:rPr lang="en-GB" sz="1600" b="1" i="0" u="none" strike="noStrike">
                <a:latin typeface="Arial Black" pitchFamily="34" charset="0"/>
                <a:ea typeface="Arial Black" pitchFamily="34" charset="0"/>
                <a:cs typeface="Arial Black" pitchFamily="34" charset="0"/>
              </a:rPr>
              <a:t>4. Take out the rubbish and replace dirty cups, glasses and spoons.</a:t>
            </a:r>
          </a:p>
          <a:p>
            <a:pPr marL="171450" indent="-171450" algn="just">
              <a:buFont typeface="Arial" pitchFamily="34" charset="0" panose="020B0604020202020204"/>
              <a:buChar char="•"/>
            </a:pPr>
            <a:r>
              <a:rPr lang="en-GB" sz="1600" b="1" i="0" u="none" strike="noStrike">
                <a:latin typeface="Arial Black" pitchFamily="34" charset="0"/>
                <a:ea typeface="Arial Black" pitchFamily="34" charset="0"/>
                <a:cs typeface="Arial Black" pitchFamily="34" charset="0"/>
              </a:rPr>
              <a:t>              </a:t>
            </a:r>
            <a:r>
              <a:rPr lang="en-GB" sz="1600" b="1" i="0" u="none" strike="noStrike">
                <a:solidFill>
                  <a:srgbClr val="FF0000"/>
                </a:solidFill>
                <a:latin typeface="Arial Black" pitchFamily="34" charset="0"/>
                <a:ea typeface="Arial Black" pitchFamily="34" charset="0"/>
                <a:cs typeface="Arial Black" pitchFamily="34" charset="0"/>
              </a:rPr>
              <a:t>Warning</a:t>
            </a:r>
            <a:r>
              <a:rPr lang="en-GB" sz="1600" b="1" i="0" u="none" strike="noStrike">
                <a:latin typeface="Arial Black" pitchFamily="34" charset="0"/>
                <a:ea typeface="Arial Black" pitchFamily="34" charset="0"/>
                <a:cs typeface="Arial Black" pitchFamily="34" charset="0"/>
              </a:rPr>
              <a:t>: Use the gloves and be careful at sharp objects.</a:t>
            </a:r>
          </a:p>
          <a:p>
            <a:pPr marL="171450" indent="-171450" algn="just">
              <a:buFont typeface="Arial" pitchFamily="34" charset="0" panose="020B0604020202020204"/>
              <a:buChar char="•"/>
            </a:pPr>
            <a:r>
              <a:rPr lang="en-GB" sz="1600" b="1" i="0" u="none" strike="noStrike">
                <a:latin typeface="Arial Black" pitchFamily="34" charset="0"/>
                <a:ea typeface="Arial Black" pitchFamily="34" charset="0"/>
                <a:cs typeface="Arial Black" pitchFamily="34" charset="0"/>
              </a:rPr>
              <a:t>5. Clean and replace the liner and wet curtain in bathroom. Position towels according to brand standards.</a:t>
            </a:r>
          </a:p>
          <a:p>
            <a:pPr marL="171450" indent="-171450" algn="just">
              <a:buFont typeface="Arial" pitchFamily="34" charset="0" panose="020B0604020202020204"/>
              <a:buChar char="•"/>
            </a:pPr>
            <a:r>
              <a:rPr lang="en-GB" sz="1600" b="1" i="0" u="none" strike="noStrike">
                <a:latin typeface="Arial Black" pitchFamily="34" charset="0"/>
                <a:ea typeface="Arial Black" pitchFamily="34" charset="0"/>
                <a:cs typeface="Arial Black" pitchFamily="34" charset="0"/>
              </a:rPr>
              <a:t>              </a:t>
            </a:r>
            <a:r>
              <a:rPr lang="en-GB" sz="1600" b="1" i="0" u="none" strike="noStrike">
                <a:solidFill>
                  <a:srgbClr val="FF0000"/>
                </a:solidFill>
                <a:latin typeface="Arial Black" pitchFamily="34" charset="0"/>
                <a:ea typeface="Arial Black" pitchFamily="34" charset="0"/>
                <a:cs typeface="Arial Black" pitchFamily="34" charset="0"/>
              </a:rPr>
              <a:t>Warning:  </a:t>
            </a:r>
            <a:r>
              <a:rPr lang="en-GB" sz="1600" b="1" i="0" u="none" strike="noStrike">
                <a:solidFill>
                  <a:schemeClr val="tx1"/>
                </a:solidFill>
                <a:latin typeface="Arial Black" pitchFamily="34" charset="0"/>
                <a:ea typeface="Arial Black" pitchFamily="34" charset="0"/>
                <a:cs typeface="Arial Black" pitchFamily="34" charset="0"/>
              </a:rPr>
              <a:t>Start cleaning bathroom process with the back area to the door. Wash the floor at the</a:t>
            </a:r>
          </a:p>
          <a:p>
            <a:pPr marL="171450" indent="-171450" algn="just">
              <a:buFont typeface="Arial" pitchFamily="34" charset="0" panose="020B0604020202020204"/>
              <a:buChar char="•"/>
            </a:pPr>
            <a:r>
              <a:rPr lang="en-GB" sz="1600" b="1" i="0" u="none" strike="noStrike">
                <a:solidFill>
                  <a:schemeClr val="tx1"/>
                </a:solidFill>
                <a:latin typeface="Arial Black" pitchFamily="34" charset="0"/>
                <a:ea typeface="Arial Black" pitchFamily="34" charset="0"/>
                <a:cs typeface="Arial Black" pitchFamily="34" charset="0"/>
              </a:rPr>
              <a:t>                               end of the process.</a:t>
            </a:r>
          </a:p>
          <a:p>
            <a:pPr marL="171450" indent="-171450" algn="just">
              <a:buFont typeface="Arial" pitchFamily="34" charset="0" panose="020B0604020202020204"/>
              <a:buChar char="•"/>
            </a:pPr>
            <a:r>
              <a:rPr lang="en-GB" sz="1600" b="1" i="0" u="none" strike="noStrike">
                <a:solidFill>
                  <a:schemeClr val="tx1"/>
                </a:solidFill>
                <a:latin typeface="Arial Black" pitchFamily="34" charset="0"/>
                <a:ea typeface="Arial Black" pitchFamily="34" charset="0"/>
                <a:cs typeface="Arial Black" pitchFamily="34" charset="0"/>
              </a:rPr>
              <a:t>                               Use the extension tools for cleaning tigles, mirrors,windows and floors!</a:t>
            </a:r>
          </a:p>
          <a:p>
            <a:pPr marL="171450" indent="-171450" algn="just">
              <a:buFont typeface="Arial" pitchFamily="34" charset="0" panose="020B0604020202020204"/>
              <a:buChar char="•"/>
            </a:pPr>
            <a:r>
              <a:rPr lang="en-GB" sz="1600" b="1" i="0" u="none" strike="noStrike">
                <a:solidFill>
                  <a:schemeClr val="tx1"/>
                </a:solidFill>
                <a:latin typeface="Arial Black" pitchFamily="34" charset="0"/>
                <a:ea typeface="Arial Black" pitchFamily="34" charset="0"/>
                <a:cs typeface="Arial Black" pitchFamily="34" charset="0"/>
              </a:rPr>
              <a:t>                               Use protective overalls and gloves to avoid chemical contamination.</a:t>
            </a:r>
          </a:p>
          <a:p>
            <a:pPr marL="171450" indent="-171450" algn="just">
              <a:buFont typeface="Arial" pitchFamily="34" charset="0" panose="020B0604020202020204"/>
              <a:buChar char="•"/>
            </a:pPr>
            <a:r>
              <a:rPr lang="en-GB" sz="1600" b="1" i="0" u="none" strike="noStrike">
                <a:solidFill>
                  <a:schemeClr val="tx1"/>
                </a:solidFill>
                <a:latin typeface="Arial Black" pitchFamily="34" charset="0"/>
                <a:ea typeface="Arial Black" pitchFamily="34" charset="0"/>
                <a:cs typeface="Arial Black" pitchFamily="34" charset="0"/>
              </a:rPr>
              <a:t>                               Use chemicals and cloves according to brand standard.</a:t>
            </a:r>
          </a:p>
          <a:p>
            <a:pPr marL="171450" indent="-171450" algn="just">
              <a:buFont typeface="Arial" pitchFamily="34" charset="0" panose="020B0604020202020204"/>
              <a:buChar char="•"/>
            </a:pPr>
            <a:r>
              <a:rPr lang="en-GB" sz="1600" b="1" i="0" u="none" strike="noStrike">
                <a:solidFill>
                  <a:schemeClr val="tx1"/>
                </a:solidFill>
                <a:latin typeface="Arial Black" pitchFamily="34" charset="0"/>
                <a:ea typeface="Arial Black" pitchFamily="34" charset="0"/>
                <a:cs typeface="Arial Black" pitchFamily="34" charset="0"/>
              </a:rPr>
              <a:t>                               Never mix the chemicals.</a:t>
            </a:r>
          </a:p>
          <a:p>
            <a:pPr marL="171450" indent="-171450" algn="just">
              <a:buFont typeface="Wingdings" charset="0"/>
              <a:buChar char="Ø"/>
            </a:pPr>
            <a:r>
              <a:rPr lang="en-GB" sz="1600" b="1" i="0" u="none" strike="noStrike">
                <a:solidFill>
                  <a:schemeClr val="tx1"/>
                </a:solidFill>
                <a:latin typeface="Arial Black" pitchFamily="34" charset="0"/>
                <a:ea typeface="Arial Black" pitchFamily="34" charset="0"/>
                <a:cs typeface="Arial Black" pitchFamily="34" charset="0"/>
              </a:rPr>
              <a:t>                               Never stand on the bath when replacing the shower curtain.</a:t>
            </a:r>
          </a:p>
          <a:p/>
        </p:txBody>
      </p:sp>
      <p:sp>
        <p:nvSpPr>
          <p:cNvPr id="4" name="Content Placeholder 3"/>
          <p:cNvSpPr>
            <a:spLocks noGrp="1" noEditPoints="1"/>
          </p:cNvSpPr>
          <p:nvPr>
            <p:ph sz="half" idx="2"/>
          </p:nvPr>
        </p:nvSpPr>
        <p:spPr>
          <a:xfrm>
            <a:off x="13242041" y="4960819"/>
            <a:ext cx="242037" cy="1066508"/>
          </a:xfrm>
        </p:spPr>
        <p:txBody>
          <a:bodyPr/>
          <a:lstStyle/>
          <a:p/>
        </p:txBody>
      </p:sp>
      <p:pic>
        <p:nvPicPr>
          <p:cNvPr id="6" name="Picture 3"/>
          <p:cNvPicPr>
            <a:picLocks noChangeAspect="1"/>
          </p:cNvPicPr>
          <p:nvPr/>
        </p:nvPicPr>
        <p:blipFill>
          <a:blip r:embed="rId2"/>
          <a:srcRect/>
          <a:stretch>
            <a:fillRect/>
          </a:stretch>
        </p:blipFill>
        <p:spPr>
          <a:xfrm>
            <a:off x="10126487" y="6095776"/>
            <a:ext cx="2065513" cy="762224"/>
          </a:xfrm>
          <a:prstGeom prst="rect">
            <a:avLst/>
          </a:prstGeom>
        </p:spPr>
      </p:pic>
      <p:pic>
        <p:nvPicPr>
          <p:cNvPr id="7" name="Picture 6"/>
          <p:cNvPicPr>
            <a:picLocks noChangeAspect="1"/>
          </p:cNvPicPr>
          <p:nvPr/>
        </p:nvPicPr>
        <p:blipFill>
          <a:blip r:embed="rId3"/>
          <a:srcRect/>
          <a:stretch>
            <a:fillRect/>
          </a:stretch>
        </p:blipFill>
        <p:spPr>
          <a:xfrm>
            <a:off x="0" y="-252082"/>
            <a:ext cx="12192000" cy="194277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236457" y="1907245"/>
            <a:ext cx="7398931" cy="4814722"/>
          </a:xfrm>
        </p:spPr>
        <p:txBody>
          <a:bodyPr/>
          <a:lstStyle/>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     6. Replace the liner in room and put the </a:t>
            </a:r>
          </a:p>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         dirty liner in dirty laundry bin.</a:t>
            </a:r>
          </a:p>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              </a:t>
            </a:r>
            <a:r>
              <a:rPr lang="en-GB" sz="1800" b="1" i="0" u="none" strike="noStrike">
                <a:solidFill>
                  <a:srgbClr val="FF0000"/>
                </a:solidFill>
                <a:latin typeface="Arial Black" pitchFamily="34" charset="0"/>
                <a:ea typeface="Arial Black" pitchFamily="34" charset="0"/>
                <a:cs typeface="Arial Black" pitchFamily="34" charset="0"/>
              </a:rPr>
              <a:t>Warning: </a:t>
            </a:r>
            <a:r>
              <a:rPr lang="en-GB" sz="1800" b="1" i="0" u="none" strike="noStrike">
                <a:solidFill>
                  <a:schemeClr val="tx1"/>
                </a:solidFill>
                <a:latin typeface="Arial Black" pitchFamily="34" charset="0"/>
                <a:ea typeface="Arial Black" pitchFamily="34" charset="0"/>
                <a:cs typeface="Arial Black" pitchFamily="34" charset="0"/>
              </a:rPr>
              <a:t>Do not mix the dirty liner and  </a:t>
            </a:r>
          </a:p>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                             towels with the clean ones.</a:t>
            </a:r>
          </a:p>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                             Place dirty towels and liner</a:t>
            </a:r>
          </a:p>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                             in different bins.</a:t>
            </a:r>
          </a:p>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                             Do the bugs control check.</a:t>
            </a:r>
          </a:p>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                             Do not overflow the dirty liner bin.                     </a:t>
            </a:r>
            <a:endParaRPr sz="1800">
              <a:latin typeface="Arial Black" pitchFamily="34" charset="0"/>
              <a:ea typeface="Arial Black" pitchFamily="34" charset="0"/>
              <a:cs typeface="Arial Black" pitchFamily="34" charset="0"/>
            </a:endParaRPr>
          </a:p>
        </p:txBody>
      </p:sp>
      <p:sp>
        <p:nvSpPr>
          <p:cNvPr id="4" name="Content Placeholder 3"/>
          <p:cNvSpPr>
            <a:spLocks noGrp="1" noEditPoints="1"/>
          </p:cNvSpPr>
          <p:nvPr>
            <p:ph sz="half" idx="2"/>
          </p:nvPr>
        </p:nvSpPr>
        <p:spPr>
          <a:xfrm flipH="1">
            <a:off x="13530321" y="3362794"/>
            <a:ext cx="362129" cy="2814169"/>
          </a:xfrm>
        </p:spPr>
        <p:txBody>
          <a:bodyPr/>
          <a:lstStyle/>
          <a:p>
            <a:pPr marL="0" indent="0">
              <a:buNone/>
            </a:pPr>
          </a:p>
        </p:txBody>
      </p:sp>
      <p:pic>
        <p:nvPicPr>
          <p:cNvPr id="5" name="Picture 6"/>
          <p:cNvPicPr>
            <a:picLocks noChangeAspect="1"/>
          </p:cNvPicPr>
          <p:nvPr/>
        </p:nvPicPr>
        <p:blipFill>
          <a:blip r:embed="rId1"/>
          <a:srcRect/>
          <a:stretch>
            <a:fillRect/>
          </a:stretch>
        </p:blipFill>
        <p:spPr>
          <a:xfrm>
            <a:off x="0" y="-252082"/>
            <a:ext cx="12192000" cy="1942770"/>
          </a:xfrm>
          <a:prstGeom prst="rect">
            <a:avLst/>
          </a:prstGeom>
        </p:spPr>
      </p:pic>
      <p:pic>
        <p:nvPicPr>
          <p:cNvPr id="6" name="Picture 3"/>
          <p:cNvPicPr>
            <a:picLocks noChangeAspect="1"/>
          </p:cNvPicPr>
          <p:nvPr/>
        </p:nvPicPr>
        <p:blipFill>
          <a:blip r:embed="rId2"/>
          <a:srcRect/>
          <a:stretch>
            <a:fillRect/>
          </a:stretch>
        </p:blipFill>
        <p:spPr>
          <a:xfrm>
            <a:off x="10126487" y="6095776"/>
            <a:ext cx="2065513" cy="762224"/>
          </a:xfrm>
          <a:prstGeom prst="rect">
            <a:avLst/>
          </a:prstGeom>
        </p:spPr>
      </p:pic>
      <p:sp>
        <p:nvSpPr>
          <p:cNvPr id="7" name="TextBox 6"/>
          <p:cNvSpPr txBox="1"/>
          <p:nvPr/>
        </p:nvSpPr>
        <p:spPr>
          <a:xfrm>
            <a:off x="6274626" y="1825625"/>
            <a:ext cx="5079173" cy="924947"/>
          </a:xfrm>
          <a:prstGeom prst="rect">
            <a:avLst/>
          </a:prstGeom>
          <a:noFill/>
        </p:spPr>
        <p:txBody>
          <a:bodyPr wrap="square" rtlCol="0">
            <a:spAutoFit/>
          </a:bodyPr>
          <a:lstStyle/>
          <a:p>
            <a:pPr marL="171450" indent="-171450" algn="just">
              <a:buFont typeface="Wingdings" charset="0"/>
              <a:buChar char="Ø"/>
            </a:pPr>
            <a:r>
              <a:rPr lang="en-GB" sz="1800" b="1" i="0" u="none" strike="noStrike">
                <a:solidFill>
                  <a:schemeClr val="tx1"/>
                </a:solidFill>
                <a:latin typeface="Arial Black" pitchFamily="34" charset="0"/>
                <a:ea typeface="Arial Black" pitchFamily="34" charset="0"/>
                <a:cs typeface="Arial Black" pitchFamily="34" charset="0"/>
              </a:rPr>
              <a:t>7. Add any missing POS and position to brand standard.</a:t>
            </a:r>
          </a:p>
          <a:p>
            <a:pPr marL="171450" indent="-171450" algn="just">
              <a:buFont typeface="Wingdings" charset="0"/>
              <a:buChar char="Ø"/>
            </a:pPr>
            <a:endParaRPr lang="en-GB" sz="1800" b="1" i="0" u="none" strike="noStrike">
              <a:solidFill>
                <a:schemeClr val="tx1"/>
              </a:solidFill>
              <a:latin typeface="Arial Black" pitchFamily="34" charset="0"/>
              <a:ea typeface="Arial Black" pitchFamily="34" charset="0"/>
              <a:cs typeface="Arial Black" pitchFamily="34" charset="0"/>
            </a:endParaRPr>
          </a:p>
        </p:txBody>
      </p:sp>
      <p:pic>
        <p:nvPicPr>
          <p:cNvPr id="8" name="Picture 7"/>
          <p:cNvPicPr>
            <a:picLocks noChangeAspect="1"/>
          </p:cNvPicPr>
          <p:nvPr/>
        </p:nvPicPr>
        <p:blipFill>
          <a:blip r:embed="rId3"/>
          <a:srcRect/>
          <a:stretch>
            <a:fillRect/>
          </a:stretch>
        </p:blipFill>
        <p:spPr>
          <a:xfrm>
            <a:off x="7549406" y="2750572"/>
            <a:ext cx="2874471" cy="1783675"/>
          </a:xfrm>
          <a:prstGeom prst="rect">
            <a:avLst/>
          </a:prstGeom>
        </p:spPr>
      </p:pic>
      <p:pic>
        <p:nvPicPr>
          <p:cNvPr id="11" name="Picture 10"/>
          <p:cNvPicPr>
            <a:picLocks noChangeAspect="1"/>
          </p:cNvPicPr>
          <p:nvPr/>
        </p:nvPicPr>
        <p:blipFill>
          <a:blip r:embed="rId4"/>
          <a:srcRect/>
          <a:stretch>
            <a:fillRect/>
          </a:stretch>
        </p:blipFill>
        <p:spPr>
          <a:xfrm>
            <a:off x="0" y="4915230"/>
            <a:ext cx="2097874" cy="1942770"/>
          </a:xfrm>
          <a:prstGeom prst="rect">
            <a:avLst/>
          </a:prstGeom>
        </p:spPr>
      </p:pic>
      <p:sp>
        <p:nvSpPr>
          <p:cNvPr id="12" name="Content Placeholder 3"/>
          <p:cNvSpPr/>
          <p:nvPr/>
        </p:nvSpPr>
        <p:spPr>
          <a:xfrm>
            <a:off x="6096000" y="4915230"/>
            <a:ext cx="2890641" cy="2049662"/>
          </a:xfrm>
          <a:prstGeom prst="rect">
            <a:avLst/>
          </a:prstGeom>
          <a:blipFill>
            <a:blip r:embed="rId5"/>
            <a:srcRect l="0" t="0" r="0" b="0"/>
            <a:stretch>
              <a:fillRect/>
            </a:stretch>
          </a:blip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itchFamily="34" charset="0" panose="020B0604020202020204"/>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a:lstStyle>
          <a:p>
            <a:r>
              <a:rPr lang="en-GB"/>
              <a:t>10 steps set up room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226053" y="1757844"/>
            <a:ext cx="3698845" cy="5074956"/>
          </a:xfrm>
        </p:spPr>
        <p:txBody>
          <a:bodyPr/>
          <a:lstStyle/>
          <a:p>
            <a:pPr marL="171450" indent="-171450" algn="just">
              <a:buFont typeface="Wingdings" charset="0"/>
              <a:buChar char="Ø"/>
            </a:pPr>
            <a:r>
              <a:rPr lang="en-GB" sz="1600" b="1" i="0" u="none" strike="noStrike">
                <a:solidFill>
                  <a:schemeClr val="tx1"/>
                </a:solidFill>
                <a:latin typeface="Arial Black" pitchFamily="34" charset="0"/>
                <a:ea typeface="Arial Black" pitchFamily="34" charset="0"/>
                <a:cs typeface="Arial Black" pitchFamily="34" charset="0"/>
              </a:rPr>
              <a:t> 8. Dusting, SANITIZE all contact surfaces and     vacuum the carpets.</a:t>
            </a:r>
            <a:r>
              <a:rPr lang="en-GB" sz="1600" b="1" i="0" u="none" strike="noStrike">
                <a:solidFill>
                  <a:schemeClr val="tx1"/>
                </a:solidFill>
                <a:latin typeface="Arial Black" pitchFamily="34" charset="0"/>
                <a:ea typeface="Arial Black" pitchFamily="34" charset="0"/>
                <a:cs typeface="Arial Black" pitchFamily="34" charset="0"/>
              </a:rPr>
              <a:t>  </a:t>
            </a:r>
          </a:p>
          <a:p>
            <a:r>
              <a:rPr lang="en-GB" sz="1600" b="1" i="0" u="none" strike="noStrike">
                <a:solidFill>
                  <a:srgbClr val="FF0000"/>
                </a:solidFill>
                <a:latin typeface="Arial Black" pitchFamily="34" charset="0"/>
                <a:ea typeface="Arial Black" pitchFamily="34" charset="0"/>
                <a:cs typeface="Arial Black" pitchFamily="34" charset="0"/>
              </a:rPr>
              <a:t>Warning: </a:t>
            </a:r>
            <a:r>
              <a:rPr lang="en-GB" sz="1600" b="1" i="0" u="none" strike="noStrike">
                <a:solidFill>
                  <a:schemeClr val="tx1"/>
                </a:solidFill>
                <a:latin typeface="Arial Black" pitchFamily="34" charset="0"/>
                <a:ea typeface="Arial Black" pitchFamily="34" charset="0"/>
                <a:cs typeface="Arial Black" pitchFamily="34" charset="0"/>
              </a:rPr>
              <a:t>Before start the vacuum procedure check equipment from broken cable or missing pieces to avoid electrical accidents. If is that case, please</a:t>
            </a:r>
            <a:r>
              <a:rPr lang="en-GB" sz="1600" b="1" i="0" u="none" strike="noStrike">
                <a:solidFill>
                  <a:schemeClr val="tx1"/>
                </a:solidFill>
                <a:latin typeface="Arial Black" pitchFamily="34" charset="0"/>
                <a:ea typeface="Arial Black" pitchFamily="34" charset="0"/>
                <a:cs typeface="Arial Black" pitchFamily="34" charset="0"/>
              </a:rPr>
              <a:t> report to the Head housekeeper or any FOH team member. Wrap the cable back at standard to preventing cable obstruction or any accident</a:t>
            </a:r>
            <a:r>
              <a:rPr lang="en-GB" sz="1600" b="1" i="0" u="none" strike="noStrike">
                <a:solidFill>
                  <a:schemeClr val="tx1"/>
                </a:solidFill>
                <a:latin typeface="Arial Black" pitchFamily="34" charset="0"/>
                <a:ea typeface="Arial Black" pitchFamily="34" charset="0"/>
                <a:cs typeface="Arial Black" pitchFamily="34" charset="0"/>
              </a:rPr>
              <a:t> and take the vacuum cleaner out of the room.</a:t>
            </a:r>
            <a:r>
              <a:rPr lang="en-GB" sz="1600" b="1" i="0" u="none" strike="noStrike">
                <a:solidFill>
                  <a:schemeClr val="tx1"/>
                </a:solidFill>
                <a:latin typeface="Arial Black" pitchFamily="34" charset="0"/>
                <a:ea typeface="Arial Black" pitchFamily="34" charset="0"/>
                <a:cs typeface="Arial Black" pitchFamily="34" charset="0"/>
              </a:rPr>
              <a:t> Keep the vacuum cleaner aside on the corridors to not obstruct the fire exits door.Unplugged the vacuum cleaner before empty the bag and clean it. </a:t>
            </a:r>
          </a:p>
          <a:p>
            <a:endParaRPr lang="en-GB" sz="1600" b="1" i="0" u="none" strike="noStrike">
              <a:solidFill>
                <a:schemeClr val="tx1"/>
              </a:solidFill>
              <a:latin typeface="Arial Black" pitchFamily="34" charset="0"/>
              <a:ea typeface="Arial Black" pitchFamily="34" charset="0"/>
              <a:cs typeface="Arial Black" pitchFamily="34" charset="0"/>
            </a:endParaRPr>
          </a:p>
          <a:p>
            <a:endParaRPr sz="1600">
              <a:latin typeface="Arial Black" pitchFamily="34" charset="0"/>
              <a:ea typeface="Arial Black" pitchFamily="34" charset="0"/>
              <a:cs typeface="Arial Black" pitchFamily="34" charset="0"/>
            </a:endParaRPr>
          </a:p>
        </p:txBody>
      </p:sp>
      <p:sp>
        <p:nvSpPr>
          <p:cNvPr id="4" name="Content Placeholder 3"/>
          <p:cNvSpPr>
            <a:spLocks noGrp="1" noEditPoints="1"/>
          </p:cNvSpPr>
          <p:nvPr>
            <p:ph sz="half" idx="2"/>
          </p:nvPr>
        </p:nvSpPr>
        <p:spPr>
          <a:xfrm>
            <a:off x="4179352" y="2486623"/>
            <a:ext cx="3762925" cy="2551393"/>
          </a:xfrm>
          <a:blipFill>
            <a:blip r:embed="rId1"/>
            <a:srcRect/>
            <a:stretch>
              <a:fillRect/>
            </a:stretch>
          </a:blipFill>
        </p:spPr>
        <p:txBody>
          <a:bodyPr/>
          <a:lstStyle/>
          <a:p>
            <a:r>
              <a:rPr lang="en-GB"/>
              <a:t>10 steps set up room</a:t>
            </a:r>
          </a:p>
        </p:txBody>
      </p:sp>
      <p:pic>
        <p:nvPicPr>
          <p:cNvPr id="5" name="Picture 6"/>
          <p:cNvPicPr>
            <a:picLocks noChangeAspect="1"/>
          </p:cNvPicPr>
          <p:nvPr/>
        </p:nvPicPr>
        <p:blipFill>
          <a:blip r:embed="rId2"/>
          <a:srcRect/>
          <a:stretch>
            <a:fillRect/>
          </a:stretch>
        </p:blipFill>
        <p:spPr>
          <a:xfrm>
            <a:off x="-161584" y="-252082"/>
            <a:ext cx="12192000" cy="1942770"/>
          </a:xfrm>
          <a:prstGeom prst="rect">
            <a:avLst/>
          </a:prstGeom>
        </p:spPr>
      </p:pic>
      <p:pic>
        <p:nvPicPr>
          <p:cNvPr id="6" name="Picture 3"/>
          <p:cNvPicPr>
            <a:picLocks noChangeAspect="1"/>
          </p:cNvPicPr>
          <p:nvPr/>
        </p:nvPicPr>
        <p:blipFill>
          <a:blip r:embed="rId3"/>
          <a:srcRect/>
          <a:stretch>
            <a:fillRect/>
          </a:stretch>
        </p:blipFill>
        <p:spPr>
          <a:xfrm>
            <a:off x="10126487" y="6095776"/>
            <a:ext cx="2065513" cy="762224"/>
          </a:xfrm>
          <a:prstGeom prst="rect">
            <a:avLst/>
          </a:prstGeom>
        </p:spPr>
      </p:pic>
      <p:sp>
        <p:nvSpPr>
          <p:cNvPr id="7" name="TextBox 6"/>
          <p:cNvSpPr txBox="1"/>
          <p:nvPr/>
        </p:nvSpPr>
        <p:spPr>
          <a:xfrm rot="32400000" flipV="1">
            <a:off x="7942278" y="1757844"/>
            <a:ext cx="3992915" cy="2904975"/>
          </a:xfrm>
          <a:prstGeom prst="rect">
            <a:avLst/>
          </a:prstGeom>
          <a:noFill/>
        </p:spPr>
        <p:txBody>
          <a:bodyPr wrap="square" rtlCol="0">
            <a:spAutoFit/>
          </a:bodyPr>
          <a:lstStyle/>
          <a:p>
            <a:pPr marL="171450" indent="-171450" algn="just">
              <a:buFont typeface="Arial" pitchFamily="34" charset="0" panose="020B0604020202020204"/>
              <a:buChar char="•"/>
            </a:pPr>
            <a:r>
              <a:rPr lang="en-GB" sz="1600" b="1" i="0" u="none" strike="noStrike">
                <a:solidFill>
                  <a:schemeClr val="tx1"/>
                </a:solidFill>
                <a:latin typeface="Arial Black" pitchFamily="34" charset="0"/>
                <a:ea typeface="Arial Black" pitchFamily="34" charset="0"/>
                <a:cs typeface="Arial Black" pitchFamily="34" charset="0"/>
              </a:rPr>
              <a:t>9. Close the windows and set lightings to the brand standard.</a:t>
            </a:r>
          </a:p>
          <a:p>
            <a:pPr marL="171450" indent="-171450" algn="just">
              <a:buFont typeface="Arial" pitchFamily="34" charset="0" panose="020B0604020202020204"/>
              <a:buChar char="•"/>
            </a:pPr>
            <a:endParaRPr lang="en-GB" sz="1600" b="1" i="0" u="none" strike="noStrike">
              <a:solidFill>
                <a:schemeClr val="tx1"/>
              </a:solidFill>
              <a:latin typeface="Arial Black" pitchFamily="34" charset="0"/>
              <a:ea typeface="Arial Black" pitchFamily="34" charset="0"/>
              <a:cs typeface="Arial Black" pitchFamily="34" charset="0"/>
            </a:endParaRPr>
          </a:p>
          <a:p>
            <a:pPr marL="171450" indent="-171450" algn="just">
              <a:buFont typeface="Arial" pitchFamily="34" charset="0" panose="020B0604020202020204"/>
              <a:buChar char="•"/>
            </a:pPr>
            <a:r>
              <a:rPr lang="en-GB" sz="1600" b="1" i="0" u="none" strike="noStrike">
                <a:solidFill>
                  <a:schemeClr val="tx1"/>
                </a:solidFill>
                <a:latin typeface="Arial Black" pitchFamily="34" charset="0"/>
                <a:ea typeface="Arial Black" pitchFamily="34" charset="0"/>
                <a:cs typeface="Arial Black" pitchFamily="34" charset="0"/>
              </a:rPr>
              <a:t>10. Check the remote controlers of the air condition and tv if are functional,check the smoke detector, take a last look, check the smell, close the door.</a:t>
            </a:r>
          </a:p>
          <a:p>
            <a:pPr marL="171450" indent="-171450" algn="just">
              <a:buFont typeface="Arial" pitchFamily="34" charset="0" panose="020B0604020202020204"/>
              <a:buChar char="•"/>
            </a:pPr>
            <a:r>
              <a:rPr lang="en-GB" sz="1600" b="1" i="0" u="none" strike="noStrike">
                <a:solidFill>
                  <a:schemeClr val="tx1"/>
                </a:solidFill>
                <a:latin typeface="Arial Black" pitchFamily="34" charset="0"/>
                <a:ea typeface="Arial Black" pitchFamily="34" charset="0"/>
                <a:cs typeface="Arial Black" pitchFamily="34" charset="0"/>
              </a:rPr>
              <a:t> </a:t>
            </a:r>
            <a:r>
              <a:rPr lang="en-GB" sz="2000" b="1" i="0" u="none" strike="noStrike">
                <a:solidFill>
                  <a:schemeClr val="tx1"/>
                </a:solidFill>
                <a:latin typeface="Arial Black" pitchFamily="34" charset="0"/>
                <a:ea typeface="Arial Black" pitchFamily="34" charset="0"/>
                <a:cs typeface="Arial Black" pitchFamily="34" charset="0"/>
              </a:rPr>
              <a:t>WELL DONE! Take your     BREAK!</a:t>
            </a:r>
          </a:p>
          <a:p>
            <a:pPr marL="171450" indent="-171450" algn="just">
              <a:buFont typeface="Arial" pitchFamily="34" charset="0" panose="020B0604020202020204"/>
              <a:buChar char="•"/>
            </a:pPr>
            <a:endParaRPr lang="en-GB" sz="1600" b="1" i="0" u="none" strike="noStrike">
              <a:solidFill>
                <a:schemeClr val="tx1"/>
              </a:solidFill>
              <a:latin typeface="Arial Black" pitchFamily="34" charset="0"/>
              <a:ea typeface="Arial Black" pitchFamily="34" charset="0"/>
              <a:cs typeface="Arial Black" pitchFamily="34" charset="0"/>
            </a:endParaRPr>
          </a:p>
        </p:txBody>
      </p:sp>
      <p:pic>
        <p:nvPicPr>
          <p:cNvPr id="9" name="Picture 8"/>
          <p:cNvPicPr>
            <a:picLocks noChangeAspect="1"/>
          </p:cNvPicPr>
          <p:nvPr/>
        </p:nvPicPr>
        <p:blipFill>
          <a:blip r:embed="rId4"/>
          <a:srcRect/>
          <a:stretch>
            <a:fillRect/>
          </a:stretch>
        </p:blipFill>
        <p:spPr>
          <a:xfrm>
            <a:off x="4179353" y="5532437"/>
            <a:ext cx="1805707" cy="1325563"/>
          </a:xfrm>
          <a:prstGeom prst="rect">
            <a:avLst/>
          </a:prstGeom>
        </p:spPr>
      </p:pic>
      <p:pic>
        <p:nvPicPr>
          <p:cNvPr id="10" name="Picture 9"/>
          <p:cNvPicPr>
            <a:picLocks noChangeAspect="1"/>
          </p:cNvPicPr>
          <p:nvPr/>
        </p:nvPicPr>
        <p:blipFill>
          <a:blip r:embed="rId5"/>
          <a:srcRect/>
          <a:stretch>
            <a:fillRect/>
          </a:stretch>
        </p:blipFill>
        <p:spPr>
          <a:xfrm>
            <a:off x="7877522" y="5532435"/>
            <a:ext cx="2248965" cy="1325565"/>
          </a:xfrm>
          <a:prstGeom prst="rect">
            <a:avLst/>
          </a:prstGeom>
        </p:spPr>
      </p:pic>
      <p:pic>
        <p:nvPicPr>
          <p:cNvPr id="11" name="Picture 10"/>
          <p:cNvPicPr>
            <a:picLocks noChangeAspect="1"/>
          </p:cNvPicPr>
          <p:nvPr/>
        </p:nvPicPr>
        <p:blipFill>
          <a:blip r:embed="rId6"/>
          <a:srcRect/>
          <a:stretch>
            <a:fillRect/>
          </a:stretch>
        </p:blipFill>
        <p:spPr>
          <a:xfrm>
            <a:off x="5985061" y="5532437"/>
            <a:ext cx="1892462" cy="136352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619359" y="1825625"/>
            <a:ext cx="4359388" cy="4930624"/>
          </a:xfrm>
        </p:spPr>
        <p:txBody>
          <a:bodyPr/>
          <a:lstStyle/>
          <a:p>
            <a:pPr marL="914400" lvl="2" indent="0">
              <a:buNone/>
            </a:pPr>
            <a:r>
              <a:rPr lang="en-GB" sz="2000" b="1">
                <a:latin typeface="Cooper Black" pitchFamily="18" charset="0"/>
                <a:ea typeface="Cooper Black" pitchFamily="18" charset="0"/>
                <a:cs typeface="Cooper Black" pitchFamily="18" charset="0"/>
              </a:rPr>
              <a:t>Equipment and tools</a:t>
            </a:r>
          </a:p>
          <a:p>
            <a:pPr marL="914400" lvl="2" indent="0">
              <a:buNone/>
            </a:pPr>
            <a:endParaRPr lang="en-GB" sz="2000" b="1">
              <a:latin typeface="Cooper Black" pitchFamily="18" charset="0"/>
              <a:ea typeface="Cooper Black" pitchFamily="18" charset="0"/>
              <a:cs typeface="Cooper Black" pitchFamily="18" charset="0"/>
            </a:endParaRP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Mops</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Vacuum</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Brushes</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Floor extended stick</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Trolley</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Caddy</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Toilette brush and cleaner</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Duster and furniture polish</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Gloves</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Microfiber Rags</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Dirty liner caddy</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Blind duster</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Scrubber</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Polishing machine</a:t>
            </a:r>
          </a:p>
          <a:p>
            <a:endParaRPr sz="1600" b="1"/>
          </a:p>
        </p:txBody>
      </p:sp>
      <p:sp>
        <p:nvSpPr>
          <p:cNvPr id="4" name="Content Placeholder 3"/>
          <p:cNvSpPr>
            <a:spLocks noGrp="1" noEditPoints="1"/>
          </p:cNvSpPr>
          <p:nvPr>
            <p:ph sz="half" idx="2"/>
          </p:nvPr>
        </p:nvSpPr>
        <p:spPr/>
        <p:txBody>
          <a:bodyPr/>
          <a:lstStyle/>
          <a:p>
            <a:pPr lvl="2">
              <a:buFont typeface="Arial" pitchFamily="34" charset="0" panose="020B0604020202020204"/>
              <a:buChar char="•"/>
            </a:pPr>
            <a:r>
              <a:rPr lang="en-GB" sz="1800">
                <a:solidFill>
                  <a:srgbClr val="FF0000"/>
                </a:solidFill>
                <a:latin typeface="Arial Black" pitchFamily="34" charset="0"/>
                <a:ea typeface="Arial Black" pitchFamily="34" charset="0"/>
                <a:cs typeface="Arial Black" pitchFamily="34" charset="0"/>
              </a:rPr>
              <a:t>WARNING</a:t>
            </a:r>
            <a:r>
              <a:rPr lang="en-GB" sz="1200">
                <a:latin typeface="Arial Black" pitchFamily="34" charset="0"/>
                <a:ea typeface="Arial Black" pitchFamily="34" charset="0"/>
                <a:cs typeface="Arial Black" pitchFamily="34" charset="0"/>
              </a:rPr>
              <a:t>: </a:t>
            </a:r>
            <a:r>
              <a:rPr lang="en-GB" sz="1600">
                <a:latin typeface="Arial Black" pitchFamily="34" charset="0"/>
                <a:ea typeface="Arial Black" pitchFamily="34" charset="0"/>
                <a:cs typeface="Arial Black" pitchFamily="34" charset="0"/>
              </a:rPr>
              <a:t>PLEASE KEEP ALL TOOLS AND EQUIPMENT CLEAN ,IN GOOD SHAPE AND PLACE THEM ON DESIGNED AREA! </a:t>
            </a:r>
          </a:p>
          <a:p>
            <a:pPr lvl="2">
              <a:buFont typeface="Arial" pitchFamily="34" charset="0" panose="020B0604020202020204"/>
              <a:buChar char="•"/>
            </a:pPr>
            <a:r>
              <a:rPr lang="en-GB" sz="1600" b="1">
                <a:latin typeface="Arial Black" pitchFamily="34" charset="0"/>
                <a:ea typeface="Arial Black" pitchFamily="34" charset="0"/>
                <a:cs typeface="Arial Black" pitchFamily="34" charset="0"/>
              </a:rPr>
              <a:t>ANY ISSUES MUST BE REPORTED, REGISTERED AND MARK AS"OUT OF ORDER/DO NOT USE ".</a:t>
            </a:r>
            <a:endParaRPr lang="en-GB" sz="1600">
              <a:latin typeface="Arial Black" pitchFamily="34" charset="0"/>
              <a:ea typeface="Arial Black" pitchFamily="34" charset="0"/>
              <a:cs typeface="Arial Black" pitchFamily="34" charset="0"/>
            </a:endParaRPr>
          </a:p>
          <a:p>
            <a:pPr lvl="2">
              <a:buFont typeface="Arial" pitchFamily="34" charset="0" panose="020B0604020202020204"/>
              <a:buChar char="•"/>
            </a:pPr>
            <a:endParaRPr lang="en-GB" sz="1600">
              <a:latin typeface="Arial Black" pitchFamily="34" charset="0"/>
              <a:ea typeface="Arial Black" pitchFamily="34" charset="0"/>
              <a:cs typeface="Arial Black" pitchFamily="34" charset="0"/>
            </a:endParaRPr>
          </a:p>
          <a:p/>
        </p:txBody>
      </p:sp>
      <p:pic>
        <p:nvPicPr>
          <p:cNvPr id="5" name="Picture 6"/>
          <p:cNvPicPr>
            <a:picLocks noChangeAspect="1"/>
          </p:cNvPicPr>
          <p:nvPr/>
        </p:nvPicPr>
        <p:blipFill>
          <a:blip r:embed="rId1"/>
          <a:srcRect/>
          <a:stretch>
            <a:fillRect/>
          </a:stretch>
        </p:blipFill>
        <p:spPr>
          <a:xfrm>
            <a:off x="-280300" y="-681875"/>
            <a:ext cx="12192000" cy="1942770"/>
          </a:xfrm>
          <a:prstGeom prst="rect">
            <a:avLst/>
          </a:prstGeom>
        </p:spPr>
      </p:pic>
      <p:pic>
        <p:nvPicPr>
          <p:cNvPr id="6" name="Picture 3"/>
          <p:cNvPicPr>
            <a:picLocks noChangeAspect="1"/>
          </p:cNvPicPr>
          <p:nvPr/>
        </p:nvPicPr>
        <p:blipFill>
          <a:blip r:embed="rId2"/>
          <a:srcRect/>
          <a:stretch>
            <a:fillRect/>
          </a:stretch>
        </p:blipFill>
        <p:spPr>
          <a:xfrm>
            <a:off x="10126487" y="6095776"/>
            <a:ext cx="2065513" cy="762224"/>
          </a:xfrm>
          <a:prstGeom prst="rect">
            <a:avLst/>
          </a:prstGeom>
        </p:spPr>
      </p:pic>
      <p:pic>
        <p:nvPicPr>
          <p:cNvPr id="7" name="Picture 6"/>
          <p:cNvPicPr>
            <a:picLocks noChangeAspect="1"/>
          </p:cNvPicPr>
          <p:nvPr/>
        </p:nvPicPr>
        <p:blipFill>
          <a:blip r:embed="rId3"/>
          <a:srcRect/>
          <a:stretch>
            <a:fillRect/>
          </a:stretch>
        </p:blipFill>
        <p:spPr>
          <a:xfrm>
            <a:off x="3977707" y="1925431"/>
            <a:ext cx="1956816" cy="3852672"/>
          </a:xfrm>
          <a:prstGeom prst="rect">
            <a:avLst/>
          </a:prstGeom>
        </p:spPr>
      </p:pic>
      <p:pic>
        <p:nvPicPr>
          <p:cNvPr id="8" name="Picture 7"/>
          <p:cNvPicPr>
            <a:picLocks noChangeAspect="1"/>
          </p:cNvPicPr>
          <p:nvPr/>
        </p:nvPicPr>
        <p:blipFill>
          <a:blip r:embed="rId4"/>
          <a:srcRect/>
          <a:stretch>
            <a:fillRect/>
          </a:stretch>
        </p:blipFill>
        <p:spPr>
          <a:xfrm>
            <a:off x="9194891" y="4169440"/>
            <a:ext cx="2716809" cy="1503923"/>
          </a:xfrm>
          <a:prstGeom prst="rect">
            <a:avLst/>
          </a:prstGeom>
        </p:spPr>
      </p:pic>
      <p:pic>
        <p:nvPicPr>
          <p:cNvPr id="9" name="Picture 8"/>
          <p:cNvPicPr>
            <a:picLocks noChangeAspect="1"/>
          </p:cNvPicPr>
          <p:nvPr/>
        </p:nvPicPr>
        <p:blipFill>
          <a:blip r:embed="rId5"/>
          <a:srcRect/>
          <a:stretch>
            <a:fillRect/>
          </a:stretch>
        </p:blipFill>
        <p:spPr>
          <a:xfrm>
            <a:off x="6172200" y="4169440"/>
            <a:ext cx="2867339" cy="150392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76200" y="1690688"/>
            <a:ext cx="6272842" cy="5167312"/>
          </a:xfrm>
        </p:spPr>
        <p:txBody>
          <a:bodyPr/>
          <a:lstStyle/>
          <a:p>
            <a:r>
              <a:rPr lang="en-GB" sz="2400">
                <a:solidFill>
                  <a:srgbClr val="FF0000"/>
                </a:solidFill>
                <a:latin typeface="Cooper Black" pitchFamily="18" charset="0"/>
                <a:ea typeface="Cooper Black" pitchFamily="18" charset="0"/>
                <a:cs typeface="Cooper Black" pitchFamily="18" charset="0"/>
              </a:rPr>
              <a:t>Chemicals usage instructions</a:t>
            </a:r>
            <a:r>
              <a:rPr lang="en-GB" sz="2400">
                <a:solidFill>
                  <a:srgbClr val="FF0000"/>
                </a:solidFill>
              </a:rPr>
              <a:t>:</a:t>
            </a:r>
          </a:p>
          <a:p>
            <a:r>
              <a:rPr lang="en-GB" sz="1600">
                <a:latin typeface="Arial Black" pitchFamily="34" charset="0"/>
                <a:ea typeface="Arial Black" pitchFamily="34" charset="0"/>
                <a:cs typeface="Arial Black" pitchFamily="34" charset="0"/>
              </a:rPr>
              <a:t>Use safety equipment( PPE)when you use chemicals.</a:t>
            </a:r>
          </a:p>
          <a:p>
            <a:r>
              <a:rPr lang="en-GB" sz="1600">
                <a:latin typeface="Arial Black" pitchFamily="34" charset="0"/>
                <a:ea typeface="Arial Black" pitchFamily="34" charset="0"/>
                <a:cs typeface="Arial Black" pitchFamily="34" charset="0"/>
              </a:rPr>
              <a:t>Lookout for instructions to know which chemical you have to use on specific area.</a:t>
            </a:r>
          </a:p>
          <a:p>
            <a:r>
              <a:rPr lang="en-GB" sz="1600">
                <a:latin typeface="Arial Black" pitchFamily="34" charset="0"/>
                <a:ea typeface="Arial Black" pitchFamily="34" charset="0"/>
                <a:cs typeface="Arial Black" pitchFamily="34" charset="0"/>
              </a:rPr>
              <a:t> If you are not sure after you have done the COSHH training, ask help to a team member.</a:t>
            </a:r>
          </a:p>
          <a:p>
            <a:r>
              <a:rPr lang="en-GB" sz="1600">
                <a:latin typeface="Arial Black" pitchFamily="34" charset="0"/>
                <a:ea typeface="Arial Black" pitchFamily="34" charset="0"/>
                <a:cs typeface="Arial Black" pitchFamily="34" charset="0"/>
              </a:rPr>
              <a:t>Use just chemicals approved by company.</a:t>
            </a:r>
          </a:p>
          <a:p>
            <a:r>
              <a:rPr lang="en-GB" sz="1600">
                <a:latin typeface="Arial Black" pitchFamily="34" charset="0"/>
                <a:ea typeface="Arial Black" pitchFamily="34" charset="0"/>
                <a:cs typeface="Arial Black" pitchFamily="34" charset="0"/>
              </a:rPr>
              <a:t>Do not mix the chemicals.</a:t>
            </a:r>
          </a:p>
          <a:p>
            <a:r>
              <a:rPr lang="en-GB" sz="1600">
                <a:latin typeface="Arial Black" pitchFamily="34" charset="0"/>
                <a:ea typeface="Arial Black" pitchFamily="34" charset="0"/>
                <a:cs typeface="Arial Black" pitchFamily="34" charset="0"/>
              </a:rPr>
              <a:t>Do not eat when use chemicals.</a:t>
            </a:r>
          </a:p>
          <a:p>
            <a:r>
              <a:rPr lang="en-GB" sz="1600">
                <a:latin typeface="Arial Black" pitchFamily="34" charset="0"/>
                <a:ea typeface="Arial Black" pitchFamily="34" charset="0"/>
                <a:cs typeface="Arial Black" pitchFamily="34" charset="0"/>
              </a:rPr>
              <a:t>Keep all chemicals in a special caddy, away from food, liner or people who are not trained or equipped in the handling of chemicals.</a:t>
            </a:r>
          </a:p>
          <a:p>
            <a:r>
              <a:rPr lang="en-GB" sz="1600">
                <a:latin typeface="Arial Black" pitchFamily="34" charset="0"/>
                <a:ea typeface="Arial Black" pitchFamily="34" charset="0"/>
                <a:cs typeface="Arial Black" pitchFamily="34" charset="0"/>
              </a:rPr>
              <a:t>Attach a HAZARD WARNING label to the reckless disposals container, to make people aware of the toxic waste.</a:t>
            </a:r>
          </a:p>
          <a:p>
            <a:r>
              <a:rPr lang="en-GB" sz="1600">
                <a:latin typeface="Arial Black" pitchFamily="34" charset="0"/>
                <a:ea typeface="Arial Black" pitchFamily="34" charset="0"/>
                <a:cs typeface="Arial Black" pitchFamily="34" charset="0"/>
              </a:rPr>
              <a:t>ALWAYS WASH YOUR HANDS after using chemicals.</a:t>
            </a:r>
          </a:p>
          <a:p>
            <a:endParaRPr lang="en-GB" sz="1600">
              <a:latin typeface="Arial Black" pitchFamily="34" charset="0"/>
              <a:ea typeface="Arial Black" pitchFamily="34" charset="0"/>
              <a:cs typeface="Arial Black" pitchFamily="34" charset="0"/>
            </a:endParaRPr>
          </a:p>
          <a:p>
            <a:endParaRPr lang="en-GB" sz="1600">
              <a:latin typeface="Arial Black" pitchFamily="34" charset="0"/>
              <a:ea typeface="Arial Black" pitchFamily="34" charset="0"/>
              <a:cs typeface="Arial Black" pitchFamily="34" charset="0"/>
            </a:endParaRPr>
          </a:p>
          <a:p>
            <a:endParaRPr lang="en-GB"/>
          </a:p>
        </p:txBody>
      </p:sp>
      <p:sp>
        <p:nvSpPr>
          <p:cNvPr id="4" name="Content Placeholder 3"/>
          <p:cNvSpPr>
            <a:spLocks noGrp="1" noEditPoints="1"/>
          </p:cNvSpPr>
          <p:nvPr>
            <p:ph sz="half" idx="2"/>
          </p:nvPr>
        </p:nvSpPr>
        <p:spPr>
          <a:xfrm>
            <a:off x="6349042" y="1690688"/>
            <a:ext cx="5842958" cy="5167312"/>
          </a:xfrm>
        </p:spPr>
        <p:txBody>
          <a:bodyPr/>
          <a:lstStyle/>
          <a:p>
            <a:r>
              <a:rPr lang="en-GB" sz="2400">
                <a:solidFill>
                  <a:schemeClr val="accent6"/>
                </a:solidFill>
                <a:latin typeface="Cooper Black" pitchFamily="18" charset="0"/>
                <a:ea typeface="Cooper Black" pitchFamily="18" charset="0"/>
                <a:cs typeface="Cooper Black" pitchFamily="18" charset="0"/>
              </a:rPr>
              <a:t>Safety signs:</a:t>
            </a:r>
          </a:p>
          <a:p>
            <a:r>
              <a:rPr lang="en-GB" sz="1800">
                <a:latin typeface="Arial Black" pitchFamily="34" charset="0"/>
                <a:ea typeface="Arial Black" pitchFamily="34" charset="0"/>
                <a:cs typeface="Arial Black" pitchFamily="34" charset="0"/>
              </a:rPr>
              <a:t>Prohibition signs</a:t>
            </a:r>
          </a:p>
          <a:p>
            <a:r>
              <a:rPr lang="en-GB" sz="1800">
                <a:latin typeface="Arial Black" pitchFamily="34" charset="0"/>
                <a:ea typeface="Arial Black" pitchFamily="34" charset="0"/>
                <a:cs typeface="Arial Black" pitchFamily="34" charset="0"/>
              </a:rPr>
              <a:t>Safe condition signs</a:t>
            </a:r>
          </a:p>
          <a:p>
            <a:r>
              <a:rPr lang="en-GB" sz="1800">
                <a:latin typeface="Arial Black" pitchFamily="34" charset="0"/>
                <a:ea typeface="Arial Black" pitchFamily="34" charset="0"/>
                <a:cs typeface="Arial Black" pitchFamily="34" charset="0"/>
              </a:rPr>
              <a:t>warning signs</a:t>
            </a:r>
          </a:p>
          <a:p>
            <a:r>
              <a:rPr lang="en-GB" sz="1800">
                <a:latin typeface="Arial Black" pitchFamily="34" charset="0"/>
                <a:ea typeface="Arial Black" pitchFamily="34" charset="0"/>
                <a:cs typeface="Arial Black" pitchFamily="34" charset="0"/>
              </a:rPr>
              <a:t>Firefighting signs</a:t>
            </a:r>
          </a:p>
          <a:p>
            <a:r>
              <a:rPr lang="en-GB" sz="1800">
                <a:latin typeface="Arial Black" pitchFamily="34" charset="0"/>
                <a:ea typeface="Arial Black" pitchFamily="34" charset="0"/>
                <a:cs typeface="Arial Black" pitchFamily="34" charset="0"/>
              </a:rPr>
              <a:t>Warning signs</a:t>
            </a:r>
          </a:p>
          <a:p>
            <a:r>
              <a:rPr lang="en-GB" sz="1800">
                <a:latin typeface="Arial Black" pitchFamily="34" charset="0"/>
                <a:ea typeface="Arial Black" pitchFamily="34" charset="0"/>
                <a:cs typeface="Arial Black" pitchFamily="34" charset="0"/>
              </a:rPr>
              <a:t>Mandatory signs</a:t>
            </a:r>
          </a:p>
          <a:p>
            <a:endParaRPr lang="en-GB"/>
          </a:p>
        </p:txBody>
      </p:sp>
      <p:pic>
        <p:nvPicPr>
          <p:cNvPr id="5" name="Picture 6"/>
          <p:cNvPicPr>
            <a:picLocks noChangeAspect="1"/>
          </p:cNvPicPr>
          <p:nvPr/>
        </p:nvPicPr>
        <p:blipFill>
          <a:blip r:embed="rId1"/>
          <a:srcRect/>
          <a:stretch>
            <a:fillRect/>
          </a:stretch>
        </p:blipFill>
        <p:spPr>
          <a:xfrm>
            <a:off x="0" y="-252083"/>
            <a:ext cx="12192000" cy="1942770"/>
          </a:xfrm>
          <a:prstGeom prst="rect">
            <a:avLst/>
          </a:prstGeom>
        </p:spPr>
      </p:pic>
      <p:pic>
        <p:nvPicPr>
          <p:cNvPr id="6" name="Picture 3"/>
          <p:cNvPicPr>
            <a:picLocks noChangeAspect="1"/>
          </p:cNvPicPr>
          <p:nvPr/>
        </p:nvPicPr>
        <p:blipFill>
          <a:blip r:embed="rId2"/>
          <a:srcRect/>
          <a:stretch>
            <a:fillRect/>
          </a:stretch>
        </p:blipFill>
        <p:spPr>
          <a:xfrm>
            <a:off x="10126487" y="6095776"/>
            <a:ext cx="2065513" cy="762224"/>
          </a:xfrm>
          <a:prstGeom prst="rect">
            <a:avLst/>
          </a:prstGeom>
        </p:spPr>
      </p:pic>
      <p:pic>
        <p:nvPicPr>
          <p:cNvPr id="7" name="Picture 6"/>
          <p:cNvPicPr>
            <a:picLocks noChangeAspect="1"/>
          </p:cNvPicPr>
          <p:nvPr/>
        </p:nvPicPr>
        <p:blipFill>
          <a:blip r:embed="rId3"/>
          <a:srcRect/>
          <a:stretch>
            <a:fillRect/>
          </a:stretch>
        </p:blipFill>
        <p:spPr>
          <a:xfrm>
            <a:off x="6349042" y="5490684"/>
            <a:ext cx="2345932" cy="1286560"/>
          </a:xfrm>
          <a:prstGeom prst="rect">
            <a:avLst/>
          </a:prstGeom>
        </p:spPr>
      </p:pic>
      <p:pic>
        <p:nvPicPr>
          <p:cNvPr id="8" name="Picture 7"/>
          <p:cNvPicPr>
            <a:picLocks noChangeAspect="1"/>
          </p:cNvPicPr>
          <p:nvPr/>
        </p:nvPicPr>
        <p:blipFill>
          <a:blip r:embed="rId4"/>
          <a:srcRect/>
          <a:stretch>
            <a:fillRect/>
          </a:stretch>
        </p:blipFill>
        <p:spPr>
          <a:xfrm>
            <a:off x="8694974" y="4349091"/>
            <a:ext cx="1397992" cy="2428153"/>
          </a:xfrm>
          <a:prstGeom prst="rect">
            <a:avLst/>
          </a:prstGeom>
        </p:spPr>
      </p:pic>
      <p:pic>
        <p:nvPicPr>
          <p:cNvPr id="9" name="Picture 8"/>
          <p:cNvPicPr>
            <a:picLocks noChangeAspect="1"/>
          </p:cNvPicPr>
          <p:nvPr/>
        </p:nvPicPr>
        <p:blipFill>
          <a:blip r:embed="rId5"/>
          <a:srcRect/>
          <a:stretch>
            <a:fillRect/>
          </a:stretch>
        </p:blipFill>
        <p:spPr>
          <a:xfrm>
            <a:off x="6349042" y="4349091"/>
            <a:ext cx="2345932" cy="1141593"/>
          </a:xfrm>
          <a:prstGeom prst="rect">
            <a:avLst/>
          </a:prstGeom>
        </p:spPr>
      </p:pic>
      <p:pic>
        <p:nvPicPr>
          <p:cNvPr id="10" name="Picture 9"/>
          <p:cNvPicPr>
            <a:picLocks noChangeAspect="1"/>
          </p:cNvPicPr>
          <p:nvPr/>
        </p:nvPicPr>
        <p:blipFill>
          <a:blip r:embed="rId6"/>
          <a:srcRect/>
          <a:stretch>
            <a:fillRect/>
          </a:stretch>
        </p:blipFill>
        <p:spPr>
          <a:xfrm>
            <a:off x="9270521" y="1690687"/>
            <a:ext cx="2921479" cy="2658403"/>
          </a:xfrm>
          <a:prstGeom prst="rect">
            <a:avLst/>
          </a:prstGeom>
        </p:spPr>
      </p:pic>
      <p:pic>
        <p:nvPicPr>
          <p:cNvPr id="11" name="Picture 10"/>
          <p:cNvPicPr>
            <a:picLocks noChangeAspect="1"/>
          </p:cNvPicPr>
          <p:nvPr/>
        </p:nvPicPr>
        <p:blipFill>
          <a:blip r:embed="rId7"/>
          <a:srcRect/>
          <a:stretch>
            <a:fillRect/>
          </a:stretch>
        </p:blipFill>
        <p:spPr>
          <a:xfrm>
            <a:off x="10126487" y="4349091"/>
            <a:ext cx="2065513" cy="178487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838200" y="1825625"/>
            <a:ext cx="5181600" cy="4949881"/>
          </a:xfrm>
        </p:spPr>
        <p:txBody>
          <a:bodyPr/>
          <a:lstStyle/>
          <a:p>
            <a:r>
              <a:rPr lang="en-GB" sz="2000" b="1">
                <a:solidFill>
                  <a:srgbClr val="FF0000"/>
                </a:solidFill>
                <a:latin typeface="Cooper Black" pitchFamily="18" charset="0"/>
                <a:ea typeface="Cooper Black" pitchFamily="18" charset="0"/>
                <a:cs typeface="Cooper Black" pitchFamily="18" charset="0"/>
              </a:rPr>
              <a:t>FIRE  alarm procedure</a:t>
            </a:r>
          </a:p>
          <a:p>
            <a:r>
              <a:rPr lang="en-GB" sz="1600">
                <a:latin typeface="Arial Black" pitchFamily="34" charset="0"/>
                <a:ea typeface="Arial Black" pitchFamily="34" charset="0"/>
                <a:cs typeface="Arial Black" pitchFamily="34" charset="0"/>
              </a:rPr>
              <a:t>Make sure that you are familiar with   fire alarm emergency exits and emergency meeting point.</a:t>
            </a:r>
          </a:p>
          <a:p>
            <a:r>
              <a:rPr lang="en-GB" sz="1600">
                <a:latin typeface="Arial Black" pitchFamily="34" charset="0"/>
                <a:ea typeface="Arial Black" pitchFamily="34" charset="0"/>
                <a:cs typeface="Arial Black" pitchFamily="34" charset="0"/>
              </a:rPr>
              <a:t>Be aware about Basic Fire Safety procedure to know what kind of actions are required when you discover a fire(press the alarm bell and leave the building)</a:t>
            </a:r>
          </a:p>
          <a:p>
            <a:r>
              <a:rPr lang="en-GB" sz="1600">
                <a:latin typeface="Arial Black" pitchFamily="34" charset="0"/>
                <a:ea typeface="Arial Black" pitchFamily="34" charset="0"/>
                <a:cs typeface="Arial Black" pitchFamily="34" charset="0"/>
              </a:rPr>
              <a:t>When you hear the fire alarm, put all equipment in the next room, close the door and find the next fire evacuation exit.</a:t>
            </a:r>
          </a:p>
          <a:p>
            <a:r>
              <a:rPr lang="en-GB" sz="1600">
                <a:latin typeface="Arial Black" pitchFamily="34" charset="0"/>
                <a:ea typeface="Arial Black" pitchFamily="34" charset="0"/>
                <a:cs typeface="Arial Black" pitchFamily="34" charset="0"/>
              </a:rPr>
              <a:t>Make sure that you are informed about fire extinguishers locations and how to use them in case that is need it.</a:t>
            </a:r>
          </a:p>
          <a:p>
            <a:r>
              <a:rPr lang="en-GB" sz="1600">
                <a:latin typeface="Arial Black" pitchFamily="34" charset="0"/>
                <a:ea typeface="Arial Black" pitchFamily="34" charset="0"/>
                <a:cs typeface="Arial Black" pitchFamily="34" charset="0"/>
              </a:rPr>
              <a:t>Make sure about evacuation routes are free of obstructions.</a:t>
            </a:r>
          </a:p>
          <a:p>
            <a:r>
              <a:rPr lang="en-GB" sz="1600">
                <a:latin typeface="Arial Black" pitchFamily="34" charset="0"/>
                <a:ea typeface="Arial Black" pitchFamily="34" charset="0"/>
                <a:cs typeface="Arial Black" pitchFamily="34" charset="0"/>
              </a:rPr>
              <a:t>.</a:t>
            </a:r>
          </a:p>
          <a:p>
            <a:endParaRPr lang="en-GB" sz="1800"/>
          </a:p>
          <a:p>
            <a:endParaRPr lang="en-GB" sz="1800"/>
          </a:p>
          <a:p>
            <a:endParaRPr lang="en-GB" sz="2400"/>
          </a:p>
        </p:txBody>
      </p:sp>
      <p:sp>
        <p:nvSpPr>
          <p:cNvPr id="4" name="Content Placeholder 3"/>
          <p:cNvSpPr>
            <a:spLocks noGrp="1" noEditPoints="1"/>
          </p:cNvSpPr>
          <p:nvPr>
            <p:ph sz="half" idx="2"/>
          </p:nvPr>
        </p:nvSpPr>
        <p:spPr>
          <a:xfrm flipH="1">
            <a:off x="12873025" y="3028496"/>
            <a:ext cx="5054125" cy="1908834"/>
          </a:xfrm>
          <a:blipFill>
            <a:blip r:embed="rId1"/>
            <a:srcRect/>
            <a:stretch>
              <a:fillRect/>
            </a:stretch>
          </a:blipFill>
        </p:spPr>
        <p:txBody>
          <a:bodyPr/>
          <a:lstStyle/>
          <a:p/>
        </p:txBody>
      </p:sp>
      <p:pic>
        <p:nvPicPr>
          <p:cNvPr id="5" name="Picture 6"/>
          <p:cNvPicPr>
            <a:picLocks noChangeAspect="1"/>
          </p:cNvPicPr>
          <p:nvPr/>
        </p:nvPicPr>
        <p:blipFill>
          <a:blip r:embed="rId2"/>
          <a:srcRect/>
          <a:stretch>
            <a:fillRect/>
          </a:stretch>
        </p:blipFill>
        <p:spPr>
          <a:xfrm>
            <a:off x="0" y="-292893"/>
            <a:ext cx="12192000" cy="1983580"/>
          </a:xfrm>
          <a:prstGeom prst="rect">
            <a:avLst/>
          </a:prstGeom>
        </p:spPr>
      </p:pic>
      <p:pic>
        <p:nvPicPr>
          <p:cNvPr id="6" name="Picture 3"/>
          <p:cNvPicPr>
            <a:picLocks noChangeAspect="1"/>
          </p:cNvPicPr>
          <p:nvPr/>
        </p:nvPicPr>
        <p:blipFill>
          <a:blip r:embed="rId3"/>
          <a:srcRect/>
          <a:stretch>
            <a:fillRect/>
          </a:stretch>
        </p:blipFill>
        <p:spPr>
          <a:xfrm>
            <a:off x="10126487" y="6095776"/>
            <a:ext cx="2065513" cy="762224"/>
          </a:xfrm>
          <a:prstGeom prst="rect">
            <a:avLst/>
          </a:prstGeom>
        </p:spPr>
      </p:pic>
      <p:pic>
        <p:nvPicPr>
          <p:cNvPr id="7" name="Picture 6"/>
          <p:cNvPicPr>
            <a:picLocks noChangeAspect="1"/>
          </p:cNvPicPr>
          <p:nvPr/>
        </p:nvPicPr>
        <p:blipFill>
          <a:blip r:embed="rId4"/>
          <a:srcRect/>
          <a:stretch>
            <a:fillRect/>
          </a:stretch>
        </p:blipFill>
        <p:spPr>
          <a:xfrm rot="10800000" flipV="1">
            <a:off x="6244240" y="1825625"/>
            <a:ext cx="2549064" cy="1911798"/>
          </a:xfrm>
          <a:prstGeom prst="rect">
            <a:avLst/>
          </a:prstGeom>
        </p:spPr>
      </p:pic>
      <p:pic>
        <p:nvPicPr>
          <p:cNvPr id="8" name="Picture 7"/>
          <p:cNvPicPr>
            <a:picLocks noChangeAspect="1"/>
          </p:cNvPicPr>
          <p:nvPr/>
        </p:nvPicPr>
        <p:blipFill>
          <a:blip r:embed="rId5"/>
          <a:srcRect/>
          <a:stretch>
            <a:fillRect/>
          </a:stretch>
        </p:blipFill>
        <p:spPr>
          <a:xfrm>
            <a:off x="6292094" y="3872360"/>
            <a:ext cx="2453357" cy="1983580"/>
          </a:xfrm>
          <a:prstGeom prst="rect">
            <a:avLst/>
          </a:prstGeom>
        </p:spPr>
      </p:pic>
      <p:pic>
        <p:nvPicPr>
          <p:cNvPr id="9" name="Picture 8"/>
          <p:cNvPicPr>
            <a:picLocks noChangeAspect="1"/>
          </p:cNvPicPr>
          <p:nvPr/>
        </p:nvPicPr>
        <p:blipFill>
          <a:blip r:embed="rId6"/>
          <a:srcRect/>
          <a:stretch>
            <a:fillRect/>
          </a:stretch>
        </p:blipFill>
        <p:spPr>
          <a:xfrm>
            <a:off x="9125251" y="1825625"/>
            <a:ext cx="2549065" cy="1843190"/>
          </a:xfrm>
          <a:prstGeom prst="rect">
            <a:avLst/>
          </a:prstGeom>
        </p:spPr>
      </p:pic>
      <p:pic>
        <p:nvPicPr>
          <p:cNvPr id="10" name="Picture 9"/>
          <p:cNvPicPr>
            <a:picLocks noChangeAspect="1"/>
          </p:cNvPicPr>
          <p:nvPr/>
        </p:nvPicPr>
        <p:blipFill>
          <a:blip r:embed="rId7"/>
          <a:srcRect/>
          <a:stretch>
            <a:fillRect/>
          </a:stretch>
        </p:blipFill>
        <p:spPr>
          <a:xfrm rot="10800000">
            <a:off x="9125250" y="3872360"/>
            <a:ext cx="2549066" cy="198358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p:txBody>
      </p:sp>
      <p:sp>
        <p:nvSpPr>
          <p:cNvPr id="3" name="Content Placeholder 2"/>
          <p:cNvSpPr>
            <a:spLocks noGrp="1" noEditPoints="1"/>
          </p:cNvSpPr>
          <p:nvPr>
            <p:ph sz="half" idx="1"/>
          </p:nvPr>
        </p:nvSpPr>
        <p:spPr>
          <a:xfrm>
            <a:off x="0" y="1690688"/>
            <a:ext cx="12192000" cy="5167312"/>
          </a:xfrm>
        </p:spPr>
        <p:txBody>
          <a:bodyPr/>
          <a:lstStyle/>
          <a:p>
            <a:r>
              <a:rPr lang="en-GB" sz="2400">
                <a:latin typeface="Cooper Black" pitchFamily="18" charset="0"/>
                <a:ea typeface="Cooper Black" pitchFamily="18" charset="0"/>
                <a:cs typeface="Cooper Black" pitchFamily="18" charset="0"/>
              </a:rPr>
              <a:t>Fire extinguishers types and how to use them:</a:t>
            </a:r>
          </a:p>
          <a:p>
            <a:r>
              <a:rPr lang="en-GB" sz="1800">
                <a:latin typeface="Arial Black" pitchFamily="34" charset="0"/>
                <a:ea typeface="Arial Black" pitchFamily="34" charset="0"/>
                <a:cs typeface="Arial Black" pitchFamily="34" charset="0"/>
              </a:rPr>
              <a:t>Dry Powder( blue label): Suitable for most fires, especially flammable liquids or electrical equipment.</a:t>
            </a:r>
          </a:p>
          <a:p>
            <a:r>
              <a:rPr lang="en-GB" sz="1800">
                <a:latin typeface="Arial Black" pitchFamily="34" charset="0"/>
                <a:ea typeface="Arial Black" pitchFamily="34" charset="0"/>
                <a:cs typeface="Arial Black" pitchFamily="34" charset="0"/>
              </a:rPr>
              <a:t>Foam(cream label): Suitable for combustibles and flammable liquids</a:t>
            </a:r>
          </a:p>
          <a:p>
            <a:r>
              <a:rPr lang="en-GB" sz="1800">
                <a:latin typeface="Arial Black" pitchFamily="34" charset="0"/>
                <a:ea typeface="Arial Black" pitchFamily="34" charset="0"/>
                <a:cs typeface="Arial Black" pitchFamily="34" charset="0"/>
              </a:rPr>
              <a:t>Wet Chemical(canary yellow label: Suitable for cooling oils and fats.</a:t>
            </a:r>
          </a:p>
          <a:p>
            <a:r>
              <a:rPr lang="en-GB" sz="1800">
                <a:latin typeface="Arial Black" pitchFamily="34" charset="0"/>
                <a:ea typeface="Arial Black" pitchFamily="34" charset="0"/>
                <a:cs typeface="Arial Black" pitchFamily="34" charset="0"/>
              </a:rPr>
              <a:t>Water (signal red label): Suitable for common combustibles.</a:t>
            </a:r>
          </a:p>
          <a:p>
            <a:r>
              <a:rPr lang="en-GB" sz="1800">
                <a:latin typeface="Arial Black" pitchFamily="34" charset="0"/>
                <a:ea typeface="Arial Black" pitchFamily="34" charset="0"/>
                <a:cs typeface="Arial Black" pitchFamily="34" charset="0"/>
              </a:rPr>
              <a:t>Carbon Dioxide(black label): Suitable for live electrical fires.</a:t>
            </a:r>
          </a:p>
          <a:p>
            <a:r>
              <a:rPr lang="en-GB" sz="1800">
                <a:solidFill>
                  <a:srgbClr val="FF0000"/>
                </a:solidFill>
                <a:latin typeface="Arial Black" pitchFamily="34" charset="0"/>
                <a:ea typeface="Arial Black" pitchFamily="34" charset="0"/>
                <a:cs typeface="Arial Black" pitchFamily="34" charset="0"/>
              </a:rPr>
              <a:t>WARNING: In case of the fire alarm, take the first emergency exit to the designed aria.</a:t>
            </a:r>
          </a:p>
          <a:p>
            <a:r>
              <a:rPr lang="en-GB" sz="1800">
                <a:solidFill>
                  <a:srgbClr val="FF0000"/>
                </a:solidFill>
                <a:latin typeface="Arial Black" pitchFamily="34" charset="0"/>
                <a:ea typeface="Arial Black" pitchFamily="34" charset="0"/>
                <a:cs typeface="Arial Black" pitchFamily="34" charset="0"/>
              </a:rPr>
              <a:t>                  Use the stairs, not the elevator.                 </a:t>
            </a:r>
            <a:r>
              <a:rPr lang="en-GB" sz="1800">
                <a:solidFill>
                  <a:srgbClr val="FF0000"/>
                </a:solidFill>
                <a:latin typeface="Arial Black" pitchFamily="34" charset="0"/>
                <a:ea typeface="Arial Black" pitchFamily="34" charset="0"/>
                <a:cs typeface="Arial Black" pitchFamily="34" charset="0"/>
              </a:rPr>
              <a:t>     </a:t>
            </a:r>
          </a:p>
          <a:p>
            <a:endParaRPr lang="en-GB" sz="1800">
              <a:solidFill>
                <a:srgbClr val="FF0000"/>
              </a:solidFill>
              <a:latin typeface="Arial Black" pitchFamily="34" charset="0"/>
              <a:ea typeface="Arial Black" pitchFamily="34" charset="0"/>
              <a:cs typeface="Arial Black" pitchFamily="34" charset="0"/>
            </a:endParaRPr>
          </a:p>
          <a:p>
            <a:endParaRPr lang="en-GB" sz="2400">
              <a:latin typeface="Cooper Black" pitchFamily="18" charset="0"/>
              <a:ea typeface="Cooper Black" pitchFamily="18" charset="0"/>
              <a:cs typeface="Cooper Black" pitchFamily="18" charset="0"/>
            </a:endParaRPr>
          </a:p>
        </p:txBody>
      </p:sp>
      <p:sp>
        <p:nvSpPr>
          <p:cNvPr id="4" name="Content Placeholder 3"/>
          <p:cNvSpPr>
            <a:spLocks noGrp="1" noEditPoints="1"/>
          </p:cNvSpPr>
          <p:nvPr>
            <p:ph sz="half" idx="2"/>
          </p:nvPr>
        </p:nvSpPr>
        <p:spPr>
          <a:xfrm>
            <a:off x="-6233970" y="-1384743"/>
            <a:ext cx="5181600" cy="4351338"/>
          </a:xfrm>
          <a:blipFill>
            <a:blip r:embed="rId1"/>
            <a:srcRect/>
            <a:stretch>
              <a:fillRect/>
            </a:stretch>
          </a:blipFill>
        </p:spPr>
        <p:txBody>
          <a:bodyPr/>
          <a:lstStyle/>
          <a:p/>
        </p:txBody>
      </p:sp>
      <p:pic>
        <p:nvPicPr>
          <p:cNvPr id="5" name="Picture 6"/>
          <p:cNvPicPr>
            <a:picLocks noChangeAspect="1"/>
          </p:cNvPicPr>
          <p:nvPr/>
        </p:nvPicPr>
        <p:blipFill>
          <a:blip r:embed="rId2"/>
          <a:srcRect/>
          <a:stretch>
            <a:fillRect/>
          </a:stretch>
        </p:blipFill>
        <p:spPr>
          <a:xfrm>
            <a:off x="0" y="-252082"/>
            <a:ext cx="12192000" cy="1942770"/>
          </a:xfrm>
          <a:prstGeom prst="rect">
            <a:avLst/>
          </a:prstGeom>
        </p:spPr>
      </p:pic>
      <p:pic>
        <p:nvPicPr>
          <p:cNvPr id="6" name="Picture 3"/>
          <p:cNvPicPr>
            <a:picLocks noChangeAspect="1"/>
          </p:cNvPicPr>
          <p:nvPr/>
        </p:nvPicPr>
        <p:blipFill>
          <a:blip r:embed="rId3"/>
          <a:srcRect/>
          <a:stretch>
            <a:fillRect/>
          </a:stretch>
        </p:blipFill>
        <p:spPr>
          <a:xfrm>
            <a:off x="10126487" y="6095776"/>
            <a:ext cx="2065513" cy="762224"/>
          </a:xfrm>
          <a:prstGeom prst="rect">
            <a:avLst/>
          </a:prstGeom>
        </p:spPr>
      </p:pic>
      <p:pic>
        <p:nvPicPr>
          <p:cNvPr id="7" name="Picture 6"/>
          <p:cNvPicPr>
            <a:picLocks noChangeAspect="1"/>
          </p:cNvPicPr>
          <p:nvPr/>
        </p:nvPicPr>
        <p:blipFill>
          <a:blip r:embed="rId4"/>
          <a:srcRect/>
          <a:stretch>
            <a:fillRect/>
          </a:stretch>
        </p:blipFill>
        <p:spPr>
          <a:xfrm>
            <a:off x="9439790" y="2553291"/>
            <a:ext cx="1719454" cy="1721053"/>
          </a:xfrm>
          <a:prstGeom prst="rect">
            <a:avLst/>
          </a:prstGeom>
        </p:spPr>
      </p:pic>
      <p:pic>
        <p:nvPicPr>
          <p:cNvPr id="8" name="Picture 7"/>
          <p:cNvPicPr>
            <a:picLocks noChangeAspect="1"/>
          </p:cNvPicPr>
          <p:nvPr/>
        </p:nvPicPr>
        <p:blipFill>
          <a:blip r:embed="rId5"/>
          <a:srcRect/>
          <a:stretch>
            <a:fillRect/>
          </a:stretch>
        </p:blipFill>
        <p:spPr>
          <a:xfrm rot="10800000">
            <a:off x="1" y="5136947"/>
            <a:ext cx="2518976" cy="1721053"/>
          </a:xfrm>
          <a:prstGeom prst="rect">
            <a:avLst/>
          </a:prstGeom>
        </p:spPr>
      </p:pic>
      <p:pic>
        <p:nvPicPr>
          <p:cNvPr id="9" name="Picture 8"/>
          <p:cNvPicPr>
            <a:picLocks noChangeAspect="1"/>
          </p:cNvPicPr>
          <p:nvPr/>
        </p:nvPicPr>
        <p:blipFill>
          <a:blip r:embed="rId6"/>
          <a:srcRect/>
          <a:stretch>
            <a:fillRect/>
          </a:stretch>
        </p:blipFill>
        <p:spPr>
          <a:xfrm>
            <a:off x="7455841" y="5136947"/>
            <a:ext cx="2670646" cy="1721053"/>
          </a:xfrm>
          <a:prstGeom prst="rect">
            <a:avLst/>
          </a:prstGeom>
        </p:spPr>
      </p:pic>
      <p:pic>
        <p:nvPicPr>
          <p:cNvPr id="10" name="Picture 9"/>
          <p:cNvPicPr>
            <a:picLocks noChangeAspect="1"/>
          </p:cNvPicPr>
          <p:nvPr/>
        </p:nvPicPr>
        <p:blipFill>
          <a:blip r:embed="rId7"/>
          <a:srcRect/>
          <a:stretch>
            <a:fillRect/>
          </a:stretch>
        </p:blipFill>
        <p:spPr>
          <a:xfrm>
            <a:off x="3579689" y="5678860"/>
            <a:ext cx="2815440" cy="1085707"/>
          </a:xfrm>
          <a:prstGeom prst="rect">
            <a:avLst/>
          </a:prstGeom>
        </p:spPr>
      </p:pic>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Arab" typeface="Times New Roman"/>
        <a:font script="Armn" typeface="Arial"/>
        <a:font script="Beng" typeface="Vrinda"/>
        <a:font script="Bopo" typeface="Microsoft JhengHei"/>
        <a:font script="Cher" typeface="Plantagenet Cherokee"/>
        <a:font script="Deva" typeface="Mangal"/>
        <a:font script="Ethi" typeface="Nyala"/>
        <a:font script="Geor" typeface="Sylfaen"/>
        <a:font script="Gujr" typeface="Shruti"/>
        <a:font script="Guru" typeface="Raavi"/>
        <a:font script="Hang" typeface="맑은 고딕"/>
        <a:font script="Hebr" typeface="Times New Roman"/>
        <a:font script="Knda" typeface="Tunga"/>
        <a:font script="Khmr" typeface="MoolBoran"/>
        <a:font script="Laoo" typeface="DokChampa"/>
        <a:font script="Mlym" typeface="Kartika"/>
        <a:font script="Mong" typeface="Mongolian Baiti"/>
        <a:font script="Mymr" typeface="Myanmar Text"/>
        <a:font script="Orya" typeface="Kalinga"/>
        <a:font script="Sinh" typeface="Iskoola Pota"/>
        <a:font script="Syrc" typeface="Estrangelo Edessa"/>
        <a:font script="Taml" typeface="Latha"/>
        <a:font script="Telu" typeface="Gautami"/>
        <a:font script="Thaa" typeface="MV Boli"/>
        <a:font script="Thai" typeface="Angsana New"/>
        <a:font script="Tibt" typeface="Microsoft Himalaya"/>
        <a:font script="Cans" typeface="Euphemia"/>
        <a:font script="Yiii" typeface="Microsoft Yi Baiti"/>
        <a:font script="Osma" typeface="Ebrima"/>
        <a:font script="Tale" typeface="Microsoft Tai Le"/>
        <a:font script="Bugi" typeface="Leelawadee UI"/>
        <a:font script="Talu" typeface="Microsoft New Tai Lue"/>
        <a:font script="Tfng" typeface="Ebrima"/>
        <a:font script="Hans" typeface="等线 Light"/>
        <a:font script="Hant" typeface="新細明體"/>
        <a:font script="Java" typeface="Javanese Text"/>
        <a:font script="Nkoo" typeface="Ebrima"/>
        <a:font script="Phag" typeface="Phagspa"/>
        <a:font script="Syre" typeface="Estrangelo Edessa"/>
        <a:font script="Syrj" typeface="Estrangelo Edessa"/>
        <a:font script="Syrn" typeface="Estrangelo Edessa"/>
        <a:font script="Jpan" typeface="游ゴシック Light"/>
        <a:font script="Olck" typeface="Nirmala UI"/>
        <a:font script="Lisu" typeface="Segoe UI"/>
        <a:font script="Sora" typeface="Nirmala UI"/>
      </a:majorFont>
      <a:minorFont>
        <a:latin typeface="Calibri" panose="020F0502020204030204"/>
        <a:ea typeface=""/>
        <a:cs typeface=""/>
        <a:font script="Arab" typeface="Arial"/>
        <a:font script="Armn" typeface="Arial"/>
        <a:font script="Beng" typeface="Vrinda"/>
        <a:font script="Bopo" typeface="Microsoft JhengHei"/>
        <a:font script="Cher" typeface="Plantagenet Cherokee"/>
        <a:font script="Deva" typeface="Mangal"/>
        <a:font script="Ethi" typeface="Nyala"/>
        <a:font script="Geor" typeface="Sylfaen"/>
        <a:font script="Gujr" typeface="Shruti"/>
        <a:font script="Guru" typeface="Raavi"/>
        <a:font script="Hang" typeface="맑은 고딕"/>
        <a:font script="Hebr" typeface="Arial"/>
        <a:font script="Knda" typeface="Tunga"/>
        <a:font script="Khmr" typeface="DaunPenh"/>
        <a:font script="Laoo" typeface="DokChampa"/>
        <a:font script="Mlym" typeface="Kartika"/>
        <a:font script="Mong" typeface="Mongolian Baiti"/>
        <a:font script="Mymr" typeface="Myanmar Text"/>
        <a:font script="Orya" typeface="Kalinga"/>
        <a:font script="Sinh" typeface="Iskoola Pota"/>
        <a:font script="Syrc" typeface="Estrangelo Edessa"/>
        <a:font script="Taml" typeface="Latha"/>
        <a:font script="Telu" typeface="Gautami"/>
        <a:font script="Thaa" typeface="MV Boli"/>
        <a:font script="Thai" typeface="Cordia New"/>
        <a:font script="Tibt" typeface="Microsoft Himalaya"/>
        <a:font script="Cans" typeface="Euphemia"/>
        <a:font script="Yiii" typeface="Microsoft Yi Baiti"/>
        <a:font script="Osma" typeface="Ebrima"/>
        <a:font script="Tale" typeface="Microsoft Tai Le"/>
        <a:font script="Bugi" typeface="Leelawadee UI"/>
        <a:font script="Talu" typeface="Microsoft New Tai Lue"/>
        <a:font script="Tfng" typeface="Ebrima"/>
        <a:font script="Hans" typeface="等线"/>
        <a:font script="Hant" typeface="新細明體"/>
        <a:font script="Java" typeface="Javanese Text"/>
        <a:font script="Nkoo" typeface="Ebrima"/>
        <a:font script="Phag" typeface="Phagspa"/>
        <a:font script="Syre" typeface="Estrangelo Edessa"/>
        <a:font script="Syrj" typeface="Estrangelo Edessa"/>
        <a:font script="Syrn" typeface="Estrangelo Edessa"/>
        <a:font script="Jpan" typeface="游ゴシック"/>
        <a:font script="Olck" typeface="Nirmala UI"/>
        <a:font script="Lisu" typeface="Segoe UI"/>
        <a:font script="Sora" typeface="Nirmala U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Notes Theme">
  <a:themeElements>
    <a:clrScheme name="Office Notes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Notes Theme">
      <a:majorFont>
        <a:latin typeface="Calibri"/>
        <a:ea typeface=""/>
        <a:cs typeface=""/>
      </a:majorFont>
      <a:minorFont>
        <a:latin typeface="Calibri"/>
        <a:ea typeface=""/>
        <a:cs typeface=""/>
      </a:minorFont>
    </a:fontScheme>
    <a:fmtScheme name="Office Notes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1"/>
        </a:gradFill>
      </a:fillStyleLst>
      <a:lnStyleLst>
        <a:ln w="9525" cap="flat" cmpd="sng">
          <a:solidFill>
            <a:schemeClr val="phClr">
              <a:shade val="95000"/>
              <a:satMod val="105000"/>
            </a:schemeClr>
          </a:solidFill>
          <a:prstDash val="solid"/>
        </a:ln>
        <a:ln w="25400" cap="flat" cmpd="sng">
          <a:solidFill>
            <a:schemeClr val="phClr"/>
          </a:solidFill>
          <a:prstDash val="solid"/>
        </a:ln>
        <a:ln w="38100" cap="flat" cmpd="sng">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Mobile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claudia zaharia</dc:creator>
  <cp:lastModifiedBy>claudia zaharia</cp:lastModifiedBy>
  <cp:revision>1</cp:revision>
  <dcterms:created xsi:type="dcterms:W3CDTF">2024-02-27T23:57:56Z</dcterms:created>
  <dcterms:modified xsi:type="dcterms:W3CDTF">2024-02-28T20:03:19Z</dcterms:modified>
</cp:coreProperties>
</file>