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Welcome. I am Ioan Saibel, the hiring manager for this academic recruitment simulation. This pack explains the proposed role, selection criteria and seven interview questions. During the live interview, I will focus on the questions rather than deliver a long presentation.</a:t>
            </a:r>
          </a:p>
          <a:p>
            <a:endParaRPr/>
          </a:p>
          <a:p>
            <a:r>
              <a:t>EXPLICAȚII ÎN ROMÂNĂ</a:t>
            </a:r>
          </a:p>
          <a:p>
            <a:r>
              <a:t>Tu conduci interviul. Slide-urile despre post sunt suportul scris. Nu le prezinți pe toate înainte de întrebări, deoarece ai maximum 20 de minute.</a:t>
            </a:r>
          </a:p>
          <a:p>
            <a:endParaRPr/>
          </a:p>
          <a:p>
            <a:r>
              <a:t>SOURCES</a:t>
            </a:r>
          </a:p>
          <a:p>
            <a:r>
              <a:t>Assessment brief supplied by the student. Photo: University of West Georgia, https://www.westga.edu/academics/cmcs/computing-and-math/computing/index.php (accessed 27 September 2026). Image illustrates collaboration, not UWTSD.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These are proposed terms for an entry-level graduate role, not published UWTSD conditions. The graduate supports pilots and recommends changes. Senior managers retain policy and budget decisions. The salary, hybrid pattern, contract and reporting title require employer approval in a real recruitment process.</a:t>
            </a:r>
          </a:p>
          <a:p>
            <a:endParaRPr/>
          </a:p>
          <a:p>
            <a:r>
              <a:t>EXPLICAȚII ÎN ROMÂNĂ</a:t>
            </a:r>
          </a:p>
          <a:p>
            <a:r>
              <a:t>Salariul și programul sunt ipoteze pentru exercițiu. Rolul este pentru un absolvent, de aceea nu îi atribuim responsabilitatea de a aproba singur politica întregii universități.</a:t>
            </a:r>
          </a:p>
          <a:p>
            <a:endParaRPr/>
          </a:p>
          <a:p>
            <a:r>
              <a:t>SOURCES</a:t>
            </a:r>
          </a:p>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The responsibilities connect recruitment to organisational goals: learning quality, student confidence and responsible practice. The graduate prepares resources and gathers evidence, while specialists review security and policy questions. Faster production of work is not sufficient evidence of better learning.</a:t>
            </a:r>
          </a:p>
          <a:p>
            <a:endParaRPr/>
          </a:p>
          <a:p>
            <a:r>
              <a:t>EXPLICAȚII ÎN ROMÂNĂ</a:t>
            </a:r>
          </a:p>
          <a:p>
            <a:r>
              <a:t>Explică legătura dintre responsabilități și obiectivele universității. Candidatul organizează instruirea, testează idei și verifică rezultatele. Nu este necesar să fie programator avansat.</a:t>
            </a:r>
          </a:p>
          <a:p>
            <a:endParaRPr/>
          </a:p>
          <a:p>
            <a:r>
              <a:t>SOURCES</a:t>
            </a:r>
          </a:p>
          <a:p>
            <a:r>
              <a:t>Ng, D.T.K., Leung, J.K.L., Chu, S.K.W. and Qiao, M.S. (2021) ‘Conceptualizing AI literacy: An exploratory review’, Computers and Education: Artificial Intelligence, 2, 100041. https://doi.org/10.1016/j.caeai.2021.100041</a:t>
            </a:r>
          </a:p>
          <a:p>
            <a:r>
              <a:t>Chan, C.K.Y. (2023) ‘A comprehensive AI policy education framework for university teaching and learning’, International Journal of Educational Technology in Higher Education, 20, 38. https://doi.org/10.1186/s41239-023-00408-3</a:t>
            </a:r>
          </a:p>
          <a:p>
            <a:r>
              <a:t>Kasneci, E. et al. (2023) ‘ChatGPT for good? On opportunities and challenges of large language models for education’, Learning and Individual Differences, 103, 102274. https://doi.org/10.1016/j.lindif.2023.102274</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Essential means required to perform the job. Accept evidence from university projects, volunteering or work, so the criteria remain suitable for a graduate role. Assess qualifications through the application, AI judgement through questions 1 and 3, communication through question 2, inclusion through question 4 and planning through question 5.</a:t>
            </a:r>
          </a:p>
          <a:p>
            <a:endParaRPr/>
          </a:p>
          <a:p>
            <a:r>
              <a:t>EXPLICAȚII ÎN ROMÂNĂ</a:t>
            </a:r>
          </a:p>
          <a:p>
            <a:r>
              <a:t>Essential înseamnă obligatoriu. Candidatul poate demonstra competențele prin proiecte universitare sau voluntariat. Nu cerem automat mulți ani de experiență pentru un post de absolvent.</a:t>
            </a:r>
          </a:p>
          <a:p>
            <a:endParaRPr/>
          </a:p>
          <a:p>
            <a:r>
              <a:t>SOURCES</a:t>
            </a:r>
          </a:p>
          <a:p>
            <a:r>
              <a:t>Long, D. and Magerko, B. (2020) ‘What is AI literacy? Competencies and design considerations’, Proceedings of the 2020 CHI Conference on Human Factors in Computing Systems, pp. 1–16. https://doi.org/10.1145/3313831.3376727</a:t>
            </a:r>
          </a:p>
          <a:p>
            <a:r>
              <a:t>Ng, D.T.K., Leung, J.K.L., Chu, S.K.W. and Qiao, M.S. (2021) ‘Conceptualizing AI literacy: An exploratory review’, Computers and Education: Artificial Intelligence, 2, 100041. https://doi.org/10.1016/j.caeai.2021.100041</a:t>
            </a:r>
          </a:p>
          <a:p>
            <a:r>
              <a:t>Photo: UT Dallas Eugene McDermott Library, https://library.utdallas.edu/borrow-request/devices-equipment/ (accessed 27 September 2026). Not a UWTSD photograph.</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Desirable criteria strengthen an application but do not replace essential requirements. Use the same core questions and scoring anchors for each candidate. Offer appropriate adjustments and record evidence rather than impressions. Structure can improve consistency, but interviewer judgement can still introduce bias.</a:t>
            </a:r>
          </a:p>
          <a:p>
            <a:endParaRPr/>
          </a:p>
          <a:p>
            <a:r>
              <a:t>EXPLICAȚII ÎN ROMÂNĂ</a:t>
            </a:r>
          </a:p>
          <a:p>
            <a:r>
              <a:t>Desirable înseamnă avantaj, nu condiție obligatorie. La interviu notezi dovezi concrete, nu doar dacă îți place persoana. Aceleași întrebări principale și aceleași criterii susțin o evaluare consecventă.</a:t>
            </a:r>
          </a:p>
          <a:p>
            <a:endParaRPr/>
          </a:p>
          <a:p>
            <a:r>
              <a:t>SOURCES</a:t>
            </a:r>
          </a:p>
          <a:p>
            <a:r>
              <a:t>Levashina, J., Hartwell, C.J., Morgeson, F.P. and Campion, M.A. (2014) ‘The structured employment interview: Narrative and quantitative review of the research literature’, Personnel Psychology, 67(1), pp. 241–293. https://doi.org/10.1111/peps.12052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I propose a short induction module followed by a practical workshop. Use a prepared AI answer containing unsupported claims and a false reference. Students verify it using reliable sources, revise it and explain any permitted AI assistance. Compare a short task before and after training. These activities adapt the literature rather than reproduce an existing UWTSD programme.</a:t>
            </a:r>
          </a:p>
          <a:p>
            <a:endParaRPr/>
          </a:p>
          <a:p>
            <a:r>
              <a:t>EXPLICAȚII ÎN ROMÂNĂ</a:t>
            </a:r>
          </a:p>
          <a:p>
            <a:r>
              <a:t>Exemplu simplu: oferi un răspuns AI care conține o sursă inventată. Studenții caută sursa, identifică eroarea și explică ce au corectat. Astfel verifici înțelegerea, nu doar prezența la curs.</a:t>
            </a:r>
          </a:p>
          <a:p>
            <a:endParaRPr/>
          </a:p>
          <a:p>
            <a:r>
              <a:t>SOURCES</a:t>
            </a:r>
          </a:p>
          <a:p>
            <a:r>
              <a:t>Ng, D.T.K., Leung, J.K.L., Chu, S.K.W. and Qiao, M.S. (2021) ‘Conceptualizing AI literacy: An exploratory review’, Computers and Education: Artificial Intelligence, 2, 100041. https://doi.org/10.1016/j.caeai.2021.100041</a:t>
            </a:r>
          </a:p>
          <a:p>
            <a:r>
              <a:t>Long, D. and Magerko, B. (2020) ‘What is AI literacy? Competencies and design considerations’, Proceedings of the 2020 CHI Conference on Human Factors in Computing Systems, pp. 1–16. https://doi.org/10.1145/3313831.3376727</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Effective implementation involves more than buying a tool. Staff need time to learn how AI affects their subject and assessment. The graduate coordinates support, while managers allocate resources and specialists review risk. Chan’s study is grounded in Hong Kong, so its framework needs local adaptation rather than direct transfer to UWTSD. Celik supports attention to pedagogical and ethical knowledge.</a:t>
            </a:r>
          </a:p>
          <a:p>
            <a:endParaRPr/>
          </a:p>
          <a:p>
            <a:r>
              <a:t>EXPLICAȚII ÎN ROMÂNĂ</a:t>
            </a:r>
          </a:p>
          <a:p>
            <a:r>
              <a:t>Fiecare echipă are un rol. Profesorii clarifică evaluarea, conducerea asigură resursele, biblioteca ajută la verificarea surselor, iar serviciile de carieră conectează competențele cu munca. Menționează că studiile trebuie adaptate contextului UWTSD.</a:t>
            </a:r>
          </a:p>
          <a:p>
            <a:endParaRPr/>
          </a:p>
          <a:p>
            <a:r>
              <a:t>SOURCES</a:t>
            </a:r>
          </a:p>
          <a:p>
            <a:r>
              <a:t>Chan, C.K.Y. (2023) ‘A comprehensive AI policy education framework for university teaching and learning’, International Journal of Educational Technology in Higher Education, 20, 38. https://doi.org/10.1186/s41239-023-00408-3</a:t>
            </a:r>
          </a:p>
          <a:p>
            <a:r>
              <a:t>Celik, I. (2023) ‘Towards Intelligent-TPACK: An empirical study on teachers’ professional knowledge to ethically integrate artificial intelligence (AI)-based tools into education’, Computers in Human Behavior, 138, 107468. https://doi.org/10.1016/j.chb.2022.107468</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A small pilot limits commitment before evidence exists. Compare source-verification performance before and after, review access needs and record staff time. Attendance and satisfaction alone cannot show learning. A single small group cannot establish causation or represent all students. Recommend expansion only after reviewing results, costs and unresolved risks.</a:t>
            </a:r>
          </a:p>
          <a:p>
            <a:endParaRPr/>
          </a:p>
          <a:p>
            <a:r>
              <a:t>EXPLICAȚII ÎN ROMÂNĂ</a:t>
            </a:r>
          </a:p>
          <a:p>
            <a:r>
              <a:t>Pilot înseamnă o testare la scară mică. Evaluezi dacă studenții verifică mai bine sursele și dacă profesorii au suficient timp. O singură grupă nu dovedește că programul va funcționa la fel peste tot.</a:t>
            </a:r>
          </a:p>
          <a:p>
            <a:endParaRPr/>
          </a:p>
          <a:p>
            <a:r>
              <a:t>SOURCES</a:t>
            </a:r>
          </a:p>
          <a:p>
            <a:r>
              <a:t>Kasneci, E. et al. (2023) ‘ChatGPT for good? On opportunities and challenges of large language models for education’, Learning and Individual Differences, 103, 102274. https://doi.org/10.1016/j.lindif.2023.102274</a:t>
            </a:r>
          </a:p>
          <a:p>
            <a:r>
              <a:t>Chan, C.K.Y. (2023) ‘A comprehensive AI policy education framework for university teaching and learning’, International Journal of Educational Technology in Higher Education, 20, 38. https://doi.org/10.1186/s41239-023-00408-3</a:t>
            </a:r>
          </a:p>
          <a:p>
            <a:r>
              <a:t>Photo: Swen Reichhold / Leipzig University, https://www.uni-leipzig.de/projekt-metaklub/newsdetail/artikel/sept-gives-it-companies-short-term-access-to-talent-from-vietnam-2024-04-30 (accessed 27 September 2026). Not UWTSD.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Allow about two minutes per question, including a brief probe. Q1: listen for useful learning support alongside inaccurate output, dependence and bias. Probe: Which risk would you address first, and why? Q2: look for a practical source check, an accessible explanation and a check of learner understanding. Probe: How would you know they had learned? Q3: look for stopping further sharing, following the university incident route, seeking specialist advice and supporting the student without promising deletion. Probe: Who would you contact? Q4: look for supported practice, accessible materials and equivalent options when paid tools are unavailable. Probe: How would you discover unmet needs?</a:t>
            </a:r>
          </a:p>
          <a:p>
            <a:endParaRPr/>
          </a:p>
          <a:p>
            <a:r>
              <a:t>EXPLICAȚII ÎN ROMÂNĂ</a:t>
            </a:r>
          </a:p>
          <a:p>
            <a:r>
              <a:t>La fiecare întrebare, asculți și notezi. Q1: beneficii și riscuri. Q2: pași clari de verificare. Q3: oprește divulgarea și cere ajutorul persoanei responsabile. Q4: acces și sprijin pentru studenți. Folosește cel mult o întrebare scurtă de clarificare dacă timpul permite.</a:t>
            </a:r>
          </a:p>
          <a:p>
            <a:endParaRPr/>
          </a:p>
          <a:p>
            <a:r>
              <a:t>SOURCES</a:t>
            </a:r>
          </a:p>
          <a:p>
            <a:r>
              <a:t>Levashina, J., Hartwell, C.J., Morgeson, F.P. and Campion, M.A. (2014) ‘The structured employment interview: Narrative and quantitative review of the research literature’, Personnel Psychology, 67(1), pp. 241–293. https://doi.org/10.1111/peps.12052</a:t>
            </a:r>
          </a:p>
          <a:p>
            <a:r>
              <a:t>Long, D. and Magerko, B. (2020) ‘What is AI literacy? Competencies and design considerations’, Proceedings of the 2020 CHI Conference on Human Factors in Computing Systems, pp. 1–16. https://doi.org/10.1145/3313831.3376727</a:t>
            </a:r>
          </a:p>
          <a:p>
            <a:r>
              <a:t>Kasneci, E. et al. (2023) ‘ChatGPT for good? On opportunities and challenges of large language models for education’, Learning and Individual Differences, 103, 102274. https://doi.org/10.1016/j.lindif.2023.102274</a:t>
            </a:r>
          </a:p>
          <a:p>
            <a:r>
              <a:t>Chan, C.K.Y. (2023) ‘A comprehensive AI policy education framework for university teaching and learning’, International Journal of Educational Technology in Higher Education, 20, 38. https://doi.org/10.1186/s41239-023-00408-3</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Allow about two minutes per question. Q5: seek a manageable scope, baseline, learning measure, resource estimate and review point. Probe: What finding would make you stop or change the pilot? Q6: seek listening, acknowledgement of workload and a small subject-relevant example, rather than forcing adoption. Probe: How would you agree a useful next step? Q7: accept an example from study, volunteering or work. Look for a problem, a tested change, feedback and reflection. Probe: What would you do differently? These seven questions assess the advertised criteria.</a:t>
            </a:r>
          </a:p>
          <a:p>
            <a:endParaRPr/>
          </a:p>
          <a:p>
            <a:r>
              <a:t>EXPLICAȚII ÎN ROMÂNĂ</a:t>
            </a:r>
          </a:p>
          <a:p>
            <a:r>
              <a:t>Q5: verifici planificarea și evaluarea. Q6: verifici colaborarea cu un profesor sceptic. Q7: verifici inițiativa și capacitatea de a învăța din feedback. Nu trebuie să răspunzi tu în locul candidatului. Explicațiile sunt pentru tine, ca să recunoști un răspuns bun.</a:t>
            </a:r>
          </a:p>
          <a:p>
            <a:endParaRPr/>
          </a:p>
          <a:p>
            <a:r>
              <a:t>SOURCES</a:t>
            </a:r>
          </a:p>
          <a:p>
            <a:r>
              <a:t>Levashina, J., Hartwell, C.J., Morgeson, F.P. and Campion, M.A. (2014) ‘The structured employment interview: Narrative and quantitative review of the research literature’, Personnel Psychology, 67(1), pp. 241–293. https://doi.org/10.1111/peps.12052</a:t>
            </a:r>
          </a:p>
          <a:p>
            <a:r>
              <a:t>Celik, I. (2023) ‘Towards Intelligent-TPACK: An empirical study on teachers’ professional knowledge to ethically integrate artificial intelligence (AI)-based tools into education’, Computers in Human Behavior, 138, 107468. https://doi.org/10.1016/j.chb.2022.107468</a:t>
            </a:r>
          </a:p>
          <a:p>
            <a:r>
              <a:t>Chan, C.K.Y. (2023) ‘A comprehensive AI policy education framework for university teaching and learning’, International Journal of Educational Technology in Higher Education, 20, 38. https://doi.org/10.1186/s41239-023-00408-3</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Opening: Thank you for joining us. I will ask seven questions about responsible AI, student support and your approach to improvement. I will take brief notes and leave time for your questions. Closing: Thank you. We will review your examples against the role criteria and explain the next steps. Score each answer consistently after the interview, using brief evidence notes. Do not make the decision on total score alone: examine weaknesses in essential criteria. This is a proposed teaching rubric, not a validated selection instrument. A short interview provides limited evidence.</a:t>
            </a:r>
          </a:p>
          <a:p>
            <a:endParaRPr/>
          </a:p>
          <a:p>
            <a:r>
              <a:t>EXPLICAȚII ÎN ROMÂNĂ</a:t>
            </a:r>
          </a:p>
          <a:p>
            <a:r>
              <a:t>Exersează cu cronometru. Deschiderea: mulțumești, explici cele șapte întrebări și faptul că iei notițe. La final mulțumești și explici pașii următori. Notezi câte un scor de la 1 la 5 pentru fiecare răspuns. Nu consumi cele 20 de minute citind toate slide-urile.</a:t>
            </a:r>
          </a:p>
          <a:p>
            <a:endParaRPr/>
          </a:p>
          <a:p>
            <a:r>
              <a:t>SOURCES</a:t>
            </a:r>
          </a:p>
          <a:p>
            <a:r>
              <a:t>Levashina, J., Hartwell, C.J., Morgeson, F.P. and Campion, M.A. (2014) ‘The structured employment interview: Narrative and quantitative review of the research literature’, Personnel Psychology, 67(1), pp. 241–293. https://doi.org/10.1111/peps.12052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These sources support the educational and institutional recommendations.</a:t>
            </a:r>
          </a:p>
          <a:p>
            <a:endParaRPr/>
          </a:p>
          <a:p>
            <a:r>
              <a:t>EXPLICAȚII ÎN ROMÂNĂ</a:t>
            </a:r>
          </a:p>
          <a:p>
            <a:r>
              <a:t>Sursele susțin ideile despre instruire, profesori și organizarea universității. Citește ideile principale înainte de interviu, ca să le poți explica.</a:t>
            </a:r>
          </a:p>
          <a:p>
            <a:endParaRPr/>
          </a:p>
          <a:p>
            <a:r>
              <a:t>SOURCES</a:t>
            </a:r>
          </a:p>
          <a:p>
            <a:r>
              <a:t>Long, D. and Magerko, B. (2020) ‘What is AI literacy? Competencies and design considerations’, Proceedings of the 2020 CHI Conference on Human Factors in Computing Systems, pp. 1–16. https://doi.org/10.1145/3313831.3376727</a:t>
            </a:r>
          </a:p>
          <a:p>
            <a:endParaRPr/>
          </a:p>
          <a:p>
            <a:r>
              <a:t>Ng, D.T.K., Leung, J.K.L., Chu, S.K.W. and Qiao, M.S. (2021) ‘Conceptualizing AI literacy: An exploratory review’, Computers and Education: Artificial Intelligence, 2, 100041. https://doi.org/10.1016/j.caeai.2021.100041</a:t>
            </a:r>
          </a:p>
          <a:p>
            <a:endParaRPr/>
          </a:p>
          <a:p>
            <a:r>
              <a:t>Chan, C.K.Y. (2023) ‘A comprehensive AI policy education framework for university teaching and learning’, International Journal of Educational Technology in Higher Education, 20, 38. https://doi.org/10.1186/s41239-023-00408-3</a:t>
            </a:r>
          </a:p>
          <a:p>
            <a:endParaRPr/>
          </a:p>
          <a:p>
            <a:r>
              <a:t>Celik, I. (2023) ‘Towards Intelligent-TPACK: An empirical study on teachers’ professional knowledge to ethically integrate artificial intelligence (AI)-based tools into education’, Computers in Human Behavior, 138, 107468. https://doi.org/10.1016/j.chb.2022.107468</a:t>
            </a:r>
          </a:p>
          <a:p>
            <a:endParaRPr/>
          </a:p>
          <a:p>
            <a:r>
              <a:t>Kasneci, E. et al. (2023) ‘ChatGPT for good? On opportunities and challenges of large language models for education’, Learning and Individual Differences, 103, 102274. https://doi.org/10.1016/j.lindif.2023.102274</a:t>
            </a:r>
          </a:p>
          <a:p>
            <a:endParaRPr/>
          </a:p>
          <a:p>
            <a:r>
              <a:t>Levashina, J., Hartwell, C.J., Morgeson, F.P. and Campion, M.A. (2014) ‘The structured employment interview: Narrative and quantitative review of the research literature’, Personnel Psychology, 67(1), pp. 241–293. https://doi.org/10.1111/peps.12052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These sources inform interview structure and AI literacy criteria. The older interview review and AI literacy framework provide foundational concepts.</a:t>
            </a:r>
          </a:p>
          <a:p>
            <a:endParaRPr/>
          </a:p>
          <a:p>
            <a:r>
              <a:t>EXPLICAȚII ÎN ROMÂNĂ</a:t>
            </a:r>
          </a:p>
          <a:p>
            <a:r>
              <a:t>Aceste surse explică de ce folosim întrebări structurate și cum definim competențele AI. Lucrările mai vechi sunt fundamentale pentru conceptele respective.</a:t>
            </a:r>
          </a:p>
          <a:p>
            <a:endParaRPr/>
          </a:p>
          <a:p>
            <a:r>
              <a:t>SOURCES</a:t>
            </a:r>
          </a:p>
          <a:p>
            <a:r>
              <a:t>Levashina, J., Hartwell, C.J., Morgeson, F.P. and Campion, M.A. (2014) ‘The structured employment interview: Narrative and quantitative review of the research literature’, Personnel Psychology, 67(1), pp. 241–293. https://doi.org/10.1111/peps.12052</a:t>
            </a:r>
          </a:p>
          <a:p>
            <a:r>
              <a:t>Long, D. and Magerko, B. (2020) ‘What is AI literacy? Competencies and design considerations’, Proceedings of the 2020 CHI Conference on Human Factors in Computing Systems, pp. 1–16. https://doi.org/10.1145/3313831.3376727</a:t>
            </a:r>
          </a:p>
          <a:p>
            <a:r>
              <a:t>Ng, D.T.K., Leung, J.K.L., Chu, S.K.W. and Qiao, M.S. (2021) ‘Conceptualizing AI literacy: An exploratory review’, Computers and Education: Artificial Intelligence, 2, 100041. https://doi.org/10.1016/j.caeai.2021.100041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ENGLISH SPEAKING GUIDE</a:t>
            </a:r>
          </a:p>
          <a:p>
            <a:r>
              <a:t>All web image sources accessed 27 September 2026. Photographs illustrate university collaboration and are not evidence of UWTSD facilities or activities.</a:t>
            </a:r>
          </a:p>
          <a:p>
            <a:endParaRPr/>
          </a:p>
          <a:p>
            <a:r>
              <a:t>EXPLICAȚII ÎN ROMÂNĂ</a:t>
            </a:r>
          </a:p>
          <a:p>
            <a:r>
              <a:t>Fotografiile au sursele menționate și sunt doar ilustrative. Cerințele provin din documentul primit. Formatul PowerPoint urmează indicația profesorului comunicată de tine.</a:t>
            </a:r>
          </a:p>
          <a:p>
            <a:endParaRPr/>
          </a:p>
          <a:p>
            <a:r>
              <a:t>SOURCES</a:t>
            </a:r>
          </a:p>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02D43"/>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969A20A-257A-424E-9F90-26308E81020F}"/>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FFFFFF"/>
                </a:solidFill>
                <a:latin typeface="Aptos"/>
                <a:ea typeface="Aptos"/>
                <a:cs typeface="Aptos"/>
              </a:defRPr>
            </a:pPr>
            <a:r>
              <a:rPr sz="3150" b="1">
                <a:solidFill>
                  <a:srgbClr val="FFFFFF"/>
                </a:solidFill>
                <a:latin typeface="Aptos"/>
                <a:ea typeface="Aptos"/>
                <a:cs typeface="Aptos"/>
              </a:rPr>
              <a:t>Graduate AI Strategist</a:t>
            </a:r>
          </a:p>
        </p:txBody>
      </p:sp>
      <p:sp>
        <p:nvSpPr>
          <p:cNvPr id="2" name="Rectangle 1">
            <a:extLst>
              <a:ext uri="{FF2B5EF4-FFF2-40B4-BE49-F238E27FC236}">
                <a16:creationId xmlns:a16="http://schemas.microsoft.com/office/drawing/2014/main" id="{0EF0D601-FA49-4480-B7DD-379BD5301113}"/>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BCDADD"/>
                </a:solidFill>
                <a:latin typeface="Aptos"/>
                <a:ea typeface="Aptos"/>
                <a:cs typeface="Aptos"/>
              </a:defRPr>
            </a:pPr>
            <a:r>
              <a:rPr sz="1275" b="0">
                <a:solidFill>
                  <a:srgbClr val="BCDADD"/>
                </a:solidFill>
                <a:latin typeface="Aptos"/>
                <a:ea typeface="Aptos"/>
                <a:cs typeface="Aptos"/>
              </a:rPr>
              <a:t>LCBB5012 • Academic recruitment simulation</a:t>
            </a:r>
          </a:p>
        </p:txBody>
      </p:sp>
      <p:sp>
        <p:nvSpPr>
          <p:cNvPr id="3" name="Rectangle 2">
            <a:extLst>
              <a:ext uri="{FF2B5EF4-FFF2-40B4-BE49-F238E27FC236}">
                <a16:creationId xmlns:a16="http://schemas.microsoft.com/office/drawing/2014/main" id="{6E417080-21B3-452B-92E1-35B24F6BDB32}"/>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BCDADD"/>
                </a:solidFill>
                <a:latin typeface="Aptos"/>
                <a:ea typeface="Aptos"/>
                <a:cs typeface="Aptos"/>
              </a:defRPr>
            </a:pPr>
            <a:r>
              <a:rPr sz="1425" b="0">
                <a:solidFill>
                  <a:srgbClr val="BCDADD"/>
                </a:solidFill>
                <a:latin typeface="Aptos"/>
                <a:ea typeface="Aptos"/>
                <a:cs typeface="Aptos"/>
              </a:rPr>
              <a:t>01</a:t>
            </a:r>
          </a:p>
        </p:txBody>
      </p:sp>
      <p:sp>
        <p:nvSpPr>
          <p:cNvPr id="4" name="Rectangle 3">
            <a:extLst>
              <a:ext uri="{FF2B5EF4-FFF2-40B4-BE49-F238E27FC236}">
                <a16:creationId xmlns:a16="http://schemas.microsoft.com/office/drawing/2014/main" id="{BE1351AF-4518-4991-8CE1-B7BF17B78B0E}"/>
              </a:ext>
            </a:extLst>
          </p:cNvPr>
          <p:cNvSpPr>
            <a:spLocks noGrp="1"/>
          </p:cNvSpPr>
          <p:nvPr/>
        </p:nvSpPr>
        <p:spPr>
          <a:xfrm>
            <a:off x="609600" y="1457325"/>
            <a:ext cx="5810250" cy="619125"/>
          </a:xfrm>
          <a:prstGeom prst="rect">
            <a:avLst/>
          </a:prstGeom>
          <a:noFill/>
          <a:ln w="0">
            <a:noFill/>
          </a:ln>
        </p:spPr>
        <p:txBody>
          <a:bodyPr>
            <a:noAutofit/>
          </a:bodyPr>
          <a:lstStyle/>
          <a:p>
            <a:pPr>
              <a:defRPr sz="2550" b="0">
                <a:solidFill>
                  <a:srgbClr val="8DE0DE"/>
                </a:solidFill>
                <a:latin typeface="Aptos"/>
                <a:ea typeface="Aptos"/>
                <a:cs typeface="Aptos"/>
              </a:defRPr>
            </a:pPr>
            <a:r>
              <a:rPr sz="2550" b="0">
                <a:solidFill>
                  <a:srgbClr val="8DE0DE"/>
                </a:solidFill>
                <a:latin typeface="Aptos"/>
                <a:ea typeface="Aptos"/>
                <a:cs typeface="Aptos"/>
              </a:rPr>
              <a:t>Recruitment at UWTSD</a:t>
            </a:r>
          </a:p>
        </p:txBody>
      </p:sp>
      <p:sp>
        <p:nvSpPr>
          <p:cNvPr id="5" name="Rectangle 4">
            <a:extLst>
              <a:ext uri="{FF2B5EF4-FFF2-40B4-BE49-F238E27FC236}">
                <a16:creationId xmlns:a16="http://schemas.microsoft.com/office/drawing/2014/main" id="{D1026930-EF63-4173-ADE2-539C8AE9621B}"/>
              </a:ext>
            </a:extLst>
          </p:cNvPr>
          <p:cNvSpPr>
            <a:spLocks noGrp="1"/>
          </p:cNvSpPr>
          <p:nvPr/>
        </p:nvSpPr>
        <p:spPr>
          <a:xfrm>
            <a:off x="609600" y="2476500"/>
            <a:ext cx="5048250" cy="1731706"/>
          </a:xfrm>
          <a:prstGeom prst="rect">
            <a:avLst/>
          </a:prstGeom>
          <a:noFill/>
          <a:ln w="0">
            <a:noFill/>
          </a:ln>
        </p:spPr>
        <p:txBody>
          <a:bodyPr>
            <a:noAutofit/>
          </a:bodyPr>
          <a:lstStyle/>
          <a:p>
            <a:pPr>
              <a:defRPr sz="2175" b="0">
                <a:solidFill>
                  <a:srgbClr val="FFFFFF"/>
                </a:solidFill>
                <a:latin typeface="Aptos"/>
                <a:ea typeface="Aptos"/>
                <a:cs typeface="Aptos"/>
              </a:defRPr>
            </a:pPr>
            <a:r>
              <a:rPr sz="2175" b="0">
                <a:solidFill>
                  <a:srgbClr val="FFFFFF"/>
                </a:solidFill>
                <a:latin typeface="Aptos"/>
                <a:ea typeface="Aptos"/>
                <a:cs typeface="Aptos"/>
              </a:rPr>
              <a:t>Ioan Saibel</a:t>
            </a:r>
          </a:p>
          <a:p>
            <a:pPr>
              <a:defRPr sz="2175" b="0">
                <a:solidFill>
                  <a:srgbClr val="FFFFFF"/>
                </a:solidFill>
                <a:latin typeface="Aptos"/>
                <a:ea typeface="Aptos"/>
                <a:cs typeface="Aptos"/>
              </a:defRPr>
            </a:pPr>
            <a:r>
              <a:rPr sz="2175" b="0">
                <a:solidFill>
                  <a:srgbClr val="FFFFFF"/>
                </a:solidFill>
                <a:latin typeface="Aptos"/>
                <a:ea typeface="Aptos"/>
                <a:cs typeface="Aptos"/>
              </a:rPr>
              <a:t>Hiring Manager</a:t>
            </a:r>
            <a:endParaRPr lang="en-GB" sz="2175" b="0">
              <a:solidFill>
                <a:srgbClr val="FFFFFF"/>
              </a:solidFill>
              <a:latin typeface="Aptos"/>
              <a:ea typeface="Aptos"/>
              <a:cs typeface="Aptos"/>
            </a:endParaRPr>
          </a:p>
          <a:p>
            <a:pPr>
              <a:defRPr sz="2175" b="0">
                <a:solidFill>
                  <a:srgbClr val="FFFFFF"/>
                </a:solidFill>
                <a:latin typeface="Aptos"/>
                <a:ea typeface="Aptos"/>
                <a:cs typeface="Aptos"/>
              </a:defRPr>
            </a:pPr>
            <a:endParaRPr lang="en-GB" sz="2175" b="0">
              <a:solidFill>
                <a:srgbClr val="FFFFFF"/>
              </a:solidFill>
              <a:latin typeface="Aptos"/>
              <a:ea typeface="Aptos"/>
              <a:cs typeface="Aptos"/>
            </a:endParaRPr>
          </a:p>
          <a:p>
            <a:r>
              <a:rPr lang="en-US" b="1"/>
              <a:t> </a:t>
            </a:r>
            <a:r>
              <a:rPr lang="en-US" b="1">
                <a:solidFill>
                  <a:schemeClr val="bg1"/>
                </a:solidFill>
              </a:rPr>
              <a:t>Student ID: 2420427</a:t>
            </a:r>
            <a:endParaRPr lang="en-GB">
              <a:solidFill>
                <a:schemeClr val="bg1"/>
              </a:solidFill>
            </a:endParaRPr>
          </a:p>
          <a:p>
            <a:r>
              <a:rPr lang="en-US" b="1">
                <a:solidFill>
                  <a:schemeClr val="bg1"/>
                </a:solidFill>
              </a:rPr>
              <a:t> Lecturer: Eric Osei</a:t>
            </a:r>
          </a:p>
          <a:p>
            <a:br>
              <a:rPr lang="en-US"/>
            </a:br>
            <a:endParaRPr lang="en-GB"/>
          </a:p>
          <a:p>
            <a:pPr>
              <a:defRPr sz="2175" b="0">
                <a:solidFill>
                  <a:srgbClr val="FFFFFF"/>
                </a:solidFill>
                <a:latin typeface="Aptos"/>
                <a:ea typeface="Aptos"/>
                <a:cs typeface="Aptos"/>
              </a:defRPr>
            </a:pPr>
            <a:endParaRPr sz="2175" b="0">
              <a:solidFill>
                <a:srgbClr val="FFFFFF"/>
              </a:solidFill>
              <a:latin typeface="Aptos"/>
              <a:ea typeface="Aptos"/>
              <a:cs typeface="Aptos"/>
            </a:endParaRPr>
          </a:p>
        </p:txBody>
      </p:sp>
      <p:sp>
        <p:nvSpPr>
          <p:cNvPr id="6" name="Rectangle 5">
            <a:extLst>
              <a:ext uri="{FF2B5EF4-FFF2-40B4-BE49-F238E27FC236}">
                <a16:creationId xmlns:a16="http://schemas.microsoft.com/office/drawing/2014/main" id="{3126DA5D-0CC9-4286-8BBA-6432C42438E7}"/>
              </a:ext>
            </a:extLst>
          </p:cNvPr>
          <p:cNvSpPr>
            <a:spLocks noGrp="1"/>
          </p:cNvSpPr>
          <p:nvPr/>
        </p:nvSpPr>
        <p:spPr>
          <a:xfrm>
            <a:off x="609600" y="4505325"/>
            <a:ext cx="4953000" cy="857250"/>
          </a:xfrm>
          <a:prstGeom prst="rect">
            <a:avLst/>
          </a:prstGeom>
          <a:noFill/>
          <a:ln w="0">
            <a:noFill/>
          </a:ln>
        </p:spPr>
        <p:txBody>
          <a:bodyPr>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Responsible AI in higher education</a:t>
            </a:r>
          </a:p>
          <a:p>
            <a:pPr>
              <a:defRPr sz="2025" b="0">
                <a:solidFill>
                  <a:srgbClr val="FFFFFF"/>
                </a:solidFill>
                <a:latin typeface="Aptos"/>
                <a:ea typeface="Aptos"/>
                <a:cs typeface="Aptos"/>
              </a:defRPr>
            </a:pPr>
            <a:r>
              <a:rPr sz="2025" b="0">
                <a:solidFill>
                  <a:srgbClr val="FFFFFF"/>
                </a:solidFill>
                <a:latin typeface="Aptos"/>
                <a:ea typeface="Aptos"/>
                <a:cs typeface="Aptos"/>
              </a:rPr>
              <a:t>Academic year 2026–2027</a:t>
            </a:r>
          </a:p>
        </p:txBody>
      </p:sp>
      <p:pic>
        <p:nvPicPr>
          <p:cNvPr id="14" name="Picture 13"/>
          <p:cNvPicPr>
            <a:picLocks noChangeAspect="1"/>
          </p:cNvPicPr>
          <p:nvPr/>
        </p:nvPicPr>
        <p:blipFill>
          <a:blip r:embed="rId3"/>
          <a:srcRect l="18693" r="18693"/>
          <a:stretch>
            <a:fillRect/>
          </a:stretch>
        </p:blipFill>
        <p:spPr>
          <a:xfrm>
            <a:off x="6524625" y="1438275"/>
            <a:ext cx="5048250" cy="4238625"/>
          </a:xfrm>
          <a:prstGeom prst="rect">
            <a:avLst/>
          </a:prstGeom>
        </p:spPr>
      </p:pic>
      <p:pic>
        <p:nvPicPr>
          <p:cNvPr id="9" name="drawing" title="Discover University of Wales Trinity Saint David">
            <a:extLst>
              <a:ext uri="{FF2B5EF4-FFF2-40B4-BE49-F238E27FC236}">
                <a16:creationId xmlns:a16="http://schemas.microsoft.com/office/drawing/2014/main" id="{14A37F0F-4F45-9D90-4F68-4251F027C9FB}"/>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9705109" y="352425"/>
            <a:ext cx="1867766" cy="7239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70993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761EA96-123E-4611-9A14-9F1381DC7F81}"/>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Job description</a:t>
            </a:r>
          </a:p>
        </p:txBody>
      </p:sp>
      <p:sp>
        <p:nvSpPr>
          <p:cNvPr id="2" name="Rectangle 1">
            <a:extLst>
              <a:ext uri="{FF2B5EF4-FFF2-40B4-BE49-F238E27FC236}">
                <a16:creationId xmlns:a16="http://schemas.microsoft.com/office/drawing/2014/main" id="{01535C96-86E7-4CE1-93FA-C140C71F214A}"/>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All employment terms below are proposed for the simulation, not an official vacancy</a:t>
            </a:r>
          </a:p>
        </p:txBody>
      </p:sp>
      <p:sp>
        <p:nvSpPr>
          <p:cNvPr id="3" name="Rectangle 2">
            <a:extLst>
              <a:ext uri="{FF2B5EF4-FFF2-40B4-BE49-F238E27FC236}">
                <a16:creationId xmlns:a16="http://schemas.microsoft.com/office/drawing/2014/main" id="{0078ED73-1269-4B91-B933-30DB1F09013A}"/>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02</a:t>
            </a:r>
          </a:p>
        </p:txBody>
      </p:sp>
      <p:sp>
        <p:nvSpPr>
          <p:cNvPr id="4" name="Rectangle 3">
            <a:extLst>
              <a:ext uri="{FF2B5EF4-FFF2-40B4-BE49-F238E27FC236}">
                <a16:creationId xmlns:a16="http://schemas.microsoft.com/office/drawing/2014/main" id="{87CAD4A6-4BAF-4411-8C7E-C47DB30F9A69}"/>
              </a:ext>
            </a:extLst>
          </p:cNvPr>
          <p:cNvSpPr>
            <a:spLocks noGrp="1"/>
          </p:cNvSpPr>
          <p:nvPr/>
        </p:nvSpPr>
        <p:spPr>
          <a:xfrm>
            <a:off x="609600" y="1524000"/>
            <a:ext cx="4762500" cy="428625"/>
          </a:xfrm>
          <a:prstGeom prst="rect">
            <a:avLst/>
          </a:prstGeom>
          <a:noFill/>
          <a:ln w="0">
            <a:noFill/>
          </a:ln>
        </p:spPr>
        <p:txBody>
          <a:bodyPr>
            <a:noAutofit/>
          </a:bodyPr>
          <a:lstStyle/>
          <a:p>
            <a:pPr>
              <a:defRPr sz="2175" b="1">
                <a:solidFill>
                  <a:srgbClr val="007F83"/>
                </a:solidFill>
                <a:latin typeface="Aptos"/>
                <a:ea typeface="Aptos"/>
                <a:cs typeface="Aptos"/>
              </a:defRPr>
            </a:pPr>
            <a:r>
              <a:rPr sz="2175" b="1">
                <a:solidFill>
                  <a:srgbClr val="007F83"/>
                </a:solidFill>
                <a:latin typeface="Aptos"/>
                <a:ea typeface="Aptos"/>
                <a:cs typeface="Aptos"/>
              </a:rPr>
              <a:t>Purpose</a:t>
            </a:r>
          </a:p>
        </p:txBody>
      </p:sp>
      <p:sp>
        <p:nvSpPr>
          <p:cNvPr id="5" name="Rectangle 4">
            <a:extLst>
              <a:ext uri="{FF2B5EF4-FFF2-40B4-BE49-F238E27FC236}">
                <a16:creationId xmlns:a16="http://schemas.microsoft.com/office/drawing/2014/main" id="{B935B641-AF61-4D8D-9E66-8FD940E39609}"/>
              </a:ext>
            </a:extLst>
          </p:cNvPr>
          <p:cNvSpPr>
            <a:spLocks noGrp="1"/>
          </p:cNvSpPr>
          <p:nvPr/>
        </p:nvSpPr>
        <p:spPr>
          <a:xfrm>
            <a:off x="609600" y="2114550"/>
            <a:ext cx="4762500" cy="1333500"/>
          </a:xfrm>
          <a:prstGeom prst="rect">
            <a:avLst/>
          </a:prstGeom>
          <a:noFill/>
          <a:ln w="0">
            <a:noFill/>
          </a:ln>
        </p:spPr>
        <p:txBody>
          <a:bodyPr>
            <a:noAutofit/>
          </a:bodyPr>
          <a:lstStyle/>
          <a:p>
            <a:pPr>
              <a:defRPr sz="2700" b="1">
                <a:solidFill>
                  <a:srgbClr val="102D43"/>
                </a:solidFill>
                <a:latin typeface="Aptos"/>
                <a:ea typeface="Aptos"/>
                <a:cs typeface="Aptos"/>
              </a:defRPr>
            </a:pPr>
            <a:r>
              <a:rPr sz="2700" b="1">
                <a:solidFill>
                  <a:srgbClr val="102D43"/>
                </a:solidFill>
                <a:latin typeface="Aptos"/>
                <a:ea typeface="Aptos"/>
                <a:cs typeface="Aptos"/>
              </a:rPr>
              <a:t>Help students and staff use AI responsibly in learning and work.</a:t>
            </a:r>
          </a:p>
        </p:txBody>
      </p:sp>
      <p:sp>
        <p:nvSpPr>
          <p:cNvPr id="6" name="Rectangle 5">
            <a:extLst>
              <a:ext uri="{FF2B5EF4-FFF2-40B4-BE49-F238E27FC236}">
                <a16:creationId xmlns:a16="http://schemas.microsoft.com/office/drawing/2014/main" id="{073DFD34-6A51-4616-89E8-416A6621DB6F}"/>
              </a:ext>
            </a:extLst>
          </p:cNvPr>
          <p:cNvSpPr>
            <a:spLocks noGrp="1"/>
          </p:cNvSpPr>
          <p:nvPr/>
        </p:nvSpPr>
        <p:spPr>
          <a:xfrm>
            <a:off x="609600" y="3819525"/>
            <a:ext cx="4953000" cy="1714500"/>
          </a:xfrm>
          <a:prstGeom prst="rect">
            <a:avLst/>
          </a:prstGeom>
          <a:noFill/>
          <a:ln w="0">
            <a:noFill/>
          </a:ln>
        </p:spPr>
        <p:txBody>
          <a:bodyPr>
            <a:noAutofit/>
          </a:bodyPr>
          <a:lstStyle/>
          <a:p>
            <a:pPr>
              <a:defRPr sz="1950" b="0">
                <a:solidFill>
                  <a:srgbClr val="102D43"/>
                </a:solidFill>
                <a:latin typeface="Aptos"/>
                <a:ea typeface="Aptos"/>
                <a:cs typeface="Aptos"/>
              </a:defRPr>
            </a:pPr>
            <a:r>
              <a:rPr sz="1950" b="0">
                <a:solidFill>
                  <a:srgbClr val="102D43"/>
                </a:solidFill>
                <a:latin typeface="Aptos"/>
                <a:ea typeface="Aptos"/>
                <a:cs typeface="Aptos"/>
              </a:rPr>
              <a:t>Employer: UWTSD</a:t>
            </a:r>
          </a:p>
          <a:p>
            <a:pPr>
              <a:defRPr sz="1950" b="0">
                <a:solidFill>
                  <a:srgbClr val="102D43"/>
                </a:solidFill>
                <a:latin typeface="Aptos"/>
                <a:ea typeface="Aptos"/>
                <a:cs typeface="Aptos"/>
              </a:defRPr>
            </a:pPr>
            <a:r>
              <a:rPr sz="1950" b="0">
                <a:solidFill>
                  <a:srgbClr val="102D43"/>
                </a:solidFill>
                <a:latin typeface="Aptos"/>
                <a:ea typeface="Aptos"/>
                <a:cs typeface="Aptos"/>
              </a:rPr>
              <a:t>Reports to: Digital Learning Lead</a:t>
            </a:r>
          </a:p>
          <a:p>
            <a:pPr>
              <a:defRPr sz="1950" b="0">
                <a:solidFill>
                  <a:srgbClr val="102D43"/>
                </a:solidFill>
                <a:latin typeface="Aptos"/>
                <a:ea typeface="Aptos"/>
                <a:cs typeface="Aptos"/>
              </a:defRPr>
            </a:pPr>
            <a:r>
              <a:rPr sz="1950" b="0">
                <a:solidFill>
                  <a:srgbClr val="102D43"/>
                </a:solidFill>
                <a:latin typeface="Aptos"/>
                <a:ea typeface="Aptos"/>
                <a:cs typeface="Aptos"/>
              </a:rPr>
              <a:t>Team: Learning and Teaching</a:t>
            </a:r>
          </a:p>
          <a:p>
            <a:pPr>
              <a:defRPr sz="1950" b="0">
                <a:solidFill>
                  <a:srgbClr val="102D43"/>
                </a:solidFill>
                <a:latin typeface="Aptos"/>
                <a:ea typeface="Aptos"/>
                <a:cs typeface="Aptos"/>
              </a:defRPr>
            </a:pPr>
            <a:r>
              <a:rPr sz="1950" b="0">
                <a:solidFill>
                  <a:srgbClr val="102D43"/>
                </a:solidFill>
                <a:latin typeface="Aptos"/>
                <a:ea typeface="Aptos"/>
                <a:cs typeface="Aptos"/>
              </a:rPr>
              <a:t>Direct reports: None</a:t>
            </a:r>
          </a:p>
        </p:txBody>
      </p:sp>
      <p:sp>
        <p:nvSpPr>
          <p:cNvPr id="7" name="Rectangle 6">
            <a:extLst>
              <a:ext uri="{FF2B5EF4-FFF2-40B4-BE49-F238E27FC236}">
                <a16:creationId xmlns:a16="http://schemas.microsoft.com/office/drawing/2014/main" id="{B722BC26-0DE5-423D-8FB6-62C221F0C6C6}"/>
              </a:ext>
            </a:extLst>
          </p:cNvPr>
          <p:cNvSpPr>
            <a:spLocks noGrp="1"/>
          </p:cNvSpPr>
          <p:nvPr/>
        </p:nvSpPr>
        <p:spPr>
          <a:xfrm>
            <a:off x="6334125" y="1524000"/>
            <a:ext cx="5191125" cy="4095750"/>
          </a:xfrm>
          <a:prstGeom prst="rect">
            <a:avLst/>
          </a:prstGeom>
          <a:noFill/>
          <a:ln w="0">
            <a:noFill/>
          </a:ln>
        </p:spPr>
        <p:txBody>
          <a:bodyPr>
            <a:noAutofit/>
          </a:bodyPr>
          <a:lstStyle/>
          <a:p>
            <a:pPr marL="228600" indent="-114300">
              <a:spcAft>
                <a:spcPts val="1600"/>
              </a:spcAft>
              <a:buChar char="•"/>
              <a:defRPr sz="2025" b="0">
                <a:solidFill>
                  <a:srgbClr val="102D43"/>
                </a:solidFill>
                <a:latin typeface="Aptos"/>
                <a:ea typeface="Aptos"/>
                <a:cs typeface="Aptos"/>
              </a:defRPr>
            </a:pPr>
            <a:r>
              <a:rPr sz="2025" b="0">
                <a:solidFill>
                  <a:srgbClr val="102D43"/>
                </a:solidFill>
                <a:latin typeface="Aptos"/>
                <a:ea typeface="Aptos"/>
                <a:cs typeface="Aptos"/>
              </a:rPr>
              <a:t>Location: UWTSD Birmingham campus</a:t>
            </a:r>
          </a:p>
          <a:p>
            <a:pPr marL="228600" indent="-114300">
              <a:spcAft>
                <a:spcPts val="1600"/>
              </a:spcAft>
              <a:buChar char="•"/>
              <a:defRPr sz="2025" b="0">
                <a:solidFill>
                  <a:srgbClr val="102D43"/>
                </a:solidFill>
                <a:latin typeface="Aptos"/>
                <a:ea typeface="Aptos"/>
                <a:cs typeface="Aptos"/>
              </a:defRPr>
            </a:pPr>
            <a:r>
              <a:rPr sz="2025" b="0">
                <a:solidFill>
                  <a:srgbClr val="102D43"/>
                </a:solidFill>
                <a:latin typeface="Aptos"/>
                <a:ea typeface="Aptos"/>
                <a:cs typeface="Aptos"/>
              </a:rPr>
              <a:t>Working pattern: Hybrid, 3 days onsite</a:t>
            </a:r>
          </a:p>
          <a:p>
            <a:pPr marL="228600" indent="-114300">
              <a:spcAft>
                <a:spcPts val="1600"/>
              </a:spcAft>
              <a:buChar char="•"/>
              <a:defRPr sz="2025" b="0">
                <a:solidFill>
                  <a:srgbClr val="102D43"/>
                </a:solidFill>
                <a:latin typeface="Aptos"/>
                <a:ea typeface="Aptos"/>
                <a:cs typeface="Aptos"/>
              </a:defRPr>
            </a:pPr>
            <a:r>
              <a:rPr sz="2025" b="0">
                <a:solidFill>
                  <a:srgbClr val="102D43"/>
                </a:solidFill>
                <a:latin typeface="Aptos"/>
                <a:ea typeface="Aptos"/>
                <a:cs typeface="Aptos"/>
              </a:rPr>
              <a:t>Hours: 37 per week, Monday–Friday</a:t>
            </a:r>
          </a:p>
          <a:p>
            <a:pPr marL="228600" indent="-114300">
              <a:spcAft>
                <a:spcPts val="1600"/>
              </a:spcAft>
              <a:buChar char="•"/>
              <a:defRPr sz="2025" b="0">
                <a:solidFill>
                  <a:srgbClr val="102D43"/>
                </a:solidFill>
                <a:latin typeface="Aptos"/>
                <a:ea typeface="Aptos"/>
                <a:cs typeface="Aptos"/>
              </a:defRPr>
            </a:pPr>
            <a:r>
              <a:rPr sz="2025" b="0">
                <a:solidFill>
                  <a:srgbClr val="102D43"/>
                </a:solidFill>
                <a:latin typeface="Aptos"/>
                <a:ea typeface="Aptos"/>
                <a:cs typeface="Aptos"/>
              </a:rPr>
              <a:t>Salary: £30,000–£34,000 per year</a:t>
            </a:r>
          </a:p>
          <a:p>
            <a:pPr marL="228600" indent="-114300">
              <a:spcAft>
                <a:spcPts val="1600"/>
              </a:spcAft>
              <a:buChar char="•"/>
              <a:defRPr sz="2025" b="0">
                <a:solidFill>
                  <a:srgbClr val="102D43"/>
                </a:solidFill>
                <a:latin typeface="Aptos"/>
                <a:ea typeface="Aptos"/>
                <a:cs typeface="Aptos"/>
              </a:defRPr>
            </a:pPr>
            <a:r>
              <a:rPr sz="2025" b="0">
                <a:solidFill>
                  <a:srgbClr val="102D43"/>
                </a:solidFill>
                <a:latin typeface="Aptos"/>
                <a:ea typeface="Aptos"/>
                <a:cs typeface="Aptos"/>
              </a:rPr>
              <a:t>Contract: 12 months, full-time</a:t>
            </a:r>
          </a:p>
        </p:txBody>
      </p:sp>
    </p:spTree>
    <p:extLst>
      <p:ext uri="{BB962C8B-B14F-4D97-AF65-F5344CB8AC3E}">
        <p14:creationId xmlns:p14="http://schemas.microsoft.com/office/powerpoint/2010/main" val="1621703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35AD8C3-01DC-496C-B809-3D1EB6AD96B6}"/>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Key duties and responsibilities</a:t>
            </a:r>
          </a:p>
        </p:txBody>
      </p:sp>
      <p:sp>
        <p:nvSpPr>
          <p:cNvPr id="2" name="Rectangle 1">
            <a:extLst>
              <a:ext uri="{FF2B5EF4-FFF2-40B4-BE49-F238E27FC236}">
                <a16:creationId xmlns:a16="http://schemas.microsoft.com/office/drawing/2014/main" id="{91EE7D95-3BD1-4F8C-903E-358EF176226D}"/>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Role design informed by Ng et al. (2021), Chan (2023) and Kasneci et al. (2023)</a:t>
            </a:r>
          </a:p>
        </p:txBody>
      </p:sp>
      <p:sp>
        <p:nvSpPr>
          <p:cNvPr id="3" name="Rectangle 2">
            <a:extLst>
              <a:ext uri="{FF2B5EF4-FFF2-40B4-BE49-F238E27FC236}">
                <a16:creationId xmlns:a16="http://schemas.microsoft.com/office/drawing/2014/main" id="{EA699D3B-5573-40EA-A1C1-82FAC294B6AC}"/>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03</a:t>
            </a:r>
          </a:p>
        </p:txBody>
      </p:sp>
      <p:sp>
        <p:nvSpPr>
          <p:cNvPr id="4" name="Rectangle 3">
            <a:extLst>
              <a:ext uri="{FF2B5EF4-FFF2-40B4-BE49-F238E27FC236}">
                <a16:creationId xmlns:a16="http://schemas.microsoft.com/office/drawing/2014/main" id="{3BF01A9D-2818-4DC4-9218-1FAEB72A25C9}"/>
              </a:ext>
            </a:extLst>
          </p:cNvPr>
          <p:cNvSpPr>
            <a:spLocks noGrp="1"/>
          </p:cNvSpPr>
          <p:nvPr/>
        </p:nvSpPr>
        <p:spPr>
          <a:xfrm>
            <a:off x="609600" y="1666875"/>
            <a:ext cx="5095875" cy="3238500"/>
          </a:xfrm>
          <a:prstGeom prst="rect">
            <a:avLst/>
          </a:prstGeom>
          <a:noFill/>
          <a:ln w="0">
            <a:noFill/>
          </a:ln>
        </p:spPr>
        <p:txBody>
          <a:bodyPr>
            <a:noAutofit/>
          </a:bodyPr>
          <a:lstStyle/>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Identify student and staff AI learning needs</a:t>
            </a:r>
          </a:p>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Deliver accessible workshops and learning resources</a:t>
            </a:r>
          </a:p>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Teach source checking and transparent AI use</a:t>
            </a:r>
          </a:p>
        </p:txBody>
      </p:sp>
      <p:sp>
        <p:nvSpPr>
          <p:cNvPr id="5" name="Rectangle 4">
            <a:extLst>
              <a:ext uri="{FF2B5EF4-FFF2-40B4-BE49-F238E27FC236}">
                <a16:creationId xmlns:a16="http://schemas.microsoft.com/office/drawing/2014/main" id="{2D7690A3-C46B-4FC1-AE4D-80CB1BFCF732}"/>
              </a:ext>
            </a:extLst>
          </p:cNvPr>
          <p:cNvSpPr>
            <a:spLocks noGrp="1"/>
          </p:cNvSpPr>
          <p:nvPr/>
        </p:nvSpPr>
        <p:spPr>
          <a:xfrm>
            <a:off x="6381750" y="1666875"/>
            <a:ext cx="5191125" cy="3238500"/>
          </a:xfrm>
          <a:prstGeom prst="rect">
            <a:avLst/>
          </a:prstGeom>
          <a:noFill/>
          <a:ln w="0">
            <a:noFill/>
          </a:ln>
        </p:spPr>
        <p:txBody>
          <a:bodyPr>
            <a:noAutofit/>
          </a:bodyPr>
          <a:lstStyle/>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Pilot approved tools with academic and support teams</a:t>
            </a:r>
          </a:p>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Record risks and escalate sensitive decisions</a:t>
            </a:r>
          </a:p>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Evaluate learning gains and recommend improvements</a:t>
            </a:r>
          </a:p>
        </p:txBody>
      </p:sp>
      <p:sp>
        <p:nvSpPr>
          <p:cNvPr id="6" name="Rectangle 5">
            <a:extLst>
              <a:ext uri="{FF2B5EF4-FFF2-40B4-BE49-F238E27FC236}">
                <a16:creationId xmlns:a16="http://schemas.microsoft.com/office/drawing/2014/main" id="{D7B7DEF9-C301-40A8-90F3-C17F0F44B400}"/>
              </a:ext>
            </a:extLst>
          </p:cNvPr>
          <p:cNvSpPr>
            <a:spLocks noGrp="1"/>
          </p:cNvSpPr>
          <p:nvPr/>
        </p:nvSpPr>
        <p:spPr>
          <a:xfrm>
            <a:off x="609600" y="5324475"/>
            <a:ext cx="10668000" cy="590550"/>
          </a:xfrm>
          <a:prstGeom prst="rect">
            <a:avLst/>
          </a:prstGeom>
          <a:noFill/>
          <a:ln w="0">
            <a:noFill/>
          </a:ln>
        </p:spPr>
        <p:txBody>
          <a:bodyPr>
            <a:noAutofit/>
          </a:bodyPr>
          <a:lstStyle/>
          <a:p>
            <a:pPr>
              <a:defRPr sz="1875" b="1">
                <a:solidFill>
                  <a:srgbClr val="007F83"/>
                </a:solidFill>
                <a:latin typeface="Aptos"/>
                <a:ea typeface="Aptos"/>
                <a:cs typeface="Aptos"/>
              </a:defRPr>
            </a:pPr>
            <a:r>
              <a:rPr sz="1875" b="1">
                <a:solidFill>
                  <a:srgbClr val="007F83"/>
                </a:solidFill>
                <a:latin typeface="Aptos"/>
                <a:ea typeface="Aptos"/>
                <a:cs typeface="Aptos"/>
              </a:rPr>
              <a:t>Expected outputs: training materials, a small pilot, a risk log and an evaluation report</a:t>
            </a:r>
          </a:p>
        </p:txBody>
      </p:sp>
    </p:spTree>
    <p:extLst>
      <p:ext uri="{BB962C8B-B14F-4D97-AF65-F5344CB8AC3E}">
        <p14:creationId xmlns:p14="http://schemas.microsoft.com/office/powerpoint/2010/main" val="1567079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7932A5-060F-4860-9C7F-D9088A2AC97B}"/>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Person specification</a:t>
            </a:r>
          </a:p>
        </p:txBody>
      </p:sp>
      <p:sp>
        <p:nvSpPr>
          <p:cNvPr id="2" name="Rectangle 1">
            <a:extLst>
              <a:ext uri="{FF2B5EF4-FFF2-40B4-BE49-F238E27FC236}">
                <a16:creationId xmlns:a16="http://schemas.microsoft.com/office/drawing/2014/main" id="{F3A81BCC-F6B2-4914-A44C-4BC055E5BE82}"/>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Competency basis: Long and Magerko (2020) and Ng et al. (2021)</a:t>
            </a:r>
          </a:p>
        </p:txBody>
      </p:sp>
      <p:sp>
        <p:nvSpPr>
          <p:cNvPr id="3" name="Rectangle 2">
            <a:extLst>
              <a:ext uri="{FF2B5EF4-FFF2-40B4-BE49-F238E27FC236}">
                <a16:creationId xmlns:a16="http://schemas.microsoft.com/office/drawing/2014/main" id="{DB44B15B-1EBF-4E45-8186-F0013E45A472}"/>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04</a:t>
            </a:r>
          </a:p>
        </p:txBody>
      </p:sp>
      <p:sp>
        <p:nvSpPr>
          <p:cNvPr id="4" name="Rectangle 3">
            <a:extLst>
              <a:ext uri="{FF2B5EF4-FFF2-40B4-BE49-F238E27FC236}">
                <a16:creationId xmlns:a16="http://schemas.microsoft.com/office/drawing/2014/main" id="{61FE2A75-702E-4517-B366-C85C9B39D4B3}"/>
              </a:ext>
            </a:extLst>
          </p:cNvPr>
          <p:cNvSpPr>
            <a:spLocks noGrp="1"/>
          </p:cNvSpPr>
          <p:nvPr/>
        </p:nvSpPr>
        <p:spPr>
          <a:xfrm>
            <a:off x="609600" y="1381125"/>
            <a:ext cx="5238750" cy="523875"/>
          </a:xfrm>
          <a:prstGeom prst="rect">
            <a:avLst/>
          </a:prstGeom>
          <a:noFill/>
          <a:ln w="0">
            <a:noFill/>
          </a:ln>
        </p:spPr>
        <p:txBody>
          <a:bodyPr>
            <a:noAutofit/>
          </a:bodyPr>
          <a:lstStyle/>
          <a:p>
            <a:pPr>
              <a:defRPr sz="2325" b="1">
                <a:solidFill>
                  <a:srgbClr val="007F83"/>
                </a:solidFill>
                <a:latin typeface="Aptos"/>
                <a:ea typeface="Aptos"/>
                <a:cs typeface="Aptos"/>
              </a:defRPr>
            </a:pPr>
            <a:r>
              <a:rPr sz="2325" b="1">
                <a:solidFill>
                  <a:srgbClr val="007F83"/>
                </a:solidFill>
                <a:latin typeface="Aptos"/>
                <a:ea typeface="Aptos"/>
                <a:cs typeface="Aptos"/>
              </a:rPr>
              <a:t>Essential criteria</a:t>
            </a:r>
          </a:p>
        </p:txBody>
      </p:sp>
      <p:sp>
        <p:nvSpPr>
          <p:cNvPr id="5" name="Rectangle 4">
            <a:extLst>
              <a:ext uri="{FF2B5EF4-FFF2-40B4-BE49-F238E27FC236}">
                <a16:creationId xmlns:a16="http://schemas.microsoft.com/office/drawing/2014/main" id="{FCDFF38F-A748-4294-A264-C541C79D391D}"/>
              </a:ext>
            </a:extLst>
          </p:cNvPr>
          <p:cNvSpPr>
            <a:spLocks noGrp="1"/>
          </p:cNvSpPr>
          <p:nvPr/>
        </p:nvSpPr>
        <p:spPr>
          <a:xfrm>
            <a:off x="609600" y="2057400"/>
            <a:ext cx="6572250" cy="3571875"/>
          </a:xfrm>
          <a:prstGeom prst="rect">
            <a:avLst/>
          </a:prstGeom>
          <a:noFill/>
          <a:ln w="0">
            <a:noFill/>
          </a:ln>
        </p:spPr>
        <p:txBody>
          <a:bodyPr>
            <a:noAutofit/>
          </a:bodyPr>
          <a:lstStyle/>
          <a:p>
            <a:pPr marL="228600" indent="-114300">
              <a:spcAft>
                <a:spcPts val="1600"/>
              </a:spcAft>
              <a:buChar char="•"/>
              <a:defRPr sz="1950" b="0">
                <a:solidFill>
                  <a:srgbClr val="102D43"/>
                </a:solidFill>
                <a:latin typeface="Aptos"/>
                <a:ea typeface="Aptos"/>
                <a:cs typeface="Aptos"/>
              </a:defRPr>
            </a:pPr>
            <a:r>
              <a:rPr sz="1950" b="0">
                <a:solidFill>
                  <a:srgbClr val="102D43"/>
                </a:solidFill>
                <a:latin typeface="Aptos"/>
                <a:ea typeface="Aptos"/>
                <a:cs typeface="Aptos"/>
              </a:rPr>
              <a:t>Degree or equivalent relevant learning and experience</a:t>
            </a:r>
          </a:p>
          <a:p>
            <a:pPr marL="228600" indent="-114300">
              <a:spcAft>
                <a:spcPts val="1600"/>
              </a:spcAft>
              <a:buChar char="•"/>
              <a:defRPr sz="1950" b="0">
                <a:solidFill>
                  <a:srgbClr val="102D43"/>
                </a:solidFill>
                <a:latin typeface="Aptos"/>
                <a:ea typeface="Aptos"/>
                <a:cs typeface="Aptos"/>
              </a:defRPr>
            </a:pPr>
            <a:r>
              <a:rPr sz="1950" b="0">
                <a:solidFill>
                  <a:srgbClr val="102D43"/>
                </a:solidFill>
                <a:latin typeface="Aptos"/>
                <a:ea typeface="Aptos"/>
                <a:cs typeface="Aptos"/>
              </a:rPr>
              <a:t>Explains AI capabilities and limitations clearly</a:t>
            </a:r>
          </a:p>
          <a:p>
            <a:pPr marL="228600" indent="-114300">
              <a:spcAft>
                <a:spcPts val="1600"/>
              </a:spcAft>
              <a:buChar char="•"/>
              <a:defRPr sz="1950" b="0">
                <a:solidFill>
                  <a:srgbClr val="102D43"/>
                </a:solidFill>
                <a:latin typeface="Aptos"/>
                <a:ea typeface="Aptos"/>
                <a:cs typeface="Aptos"/>
              </a:defRPr>
            </a:pPr>
            <a:r>
              <a:rPr sz="1950" b="0">
                <a:solidFill>
                  <a:srgbClr val="102D43"/>
                </a:solidFill>
                <a:latin typeface="Aptos"/>
                <a:ea typeface="Aptos"/>
                <a:cs typeface="Aptos"/>
              </a:rPr>
              <a:t>Checks sources and recognises bias or privacy risks</a:t>
            </a:r>
          </a:p>
          <a:p>
            <a:pPr marL="228600" indent="-114300">
              <a:spcAft>
                <a:spcPts val="1600"/>
              </a:spcAft>
              <a:buChar char="•"/>
              <a:defRPr sz="1950" b="0">
                <a:solidFill>
                  <a:srgbClr val="102D43"/>
                </a:solidFill>
                <a:latin typeface="Aptos"/>
                <a:ea typeface="Aptos"/>
                <a:cs typeface="Aptos"/>
              </a:defRPr>
            </a:pPr>
            <a:r>
              <a:rPr sz="1950" b="0">
                <a:solidFill>
                  <a:srgbClr val="102D43"/>
                </a:solidFill>
                <a:latin typeface="Aptos"/>
                <a:ea typeface="Aptos"/>
                <a:cs typeface="Aptos"/>
              </a:rPr>
              <a:t>Communicates with diverse, non-technical learners</a:t>
            </a:r>
          </a:p>
          <a:p>
            <a:pPr marL="228600" indent="-114300">
              <a:spcAft>
                <a:spcPts val="1600"/>
              </a:spcAft>
              <a:buChar char="•"/>
              <a:defRPr sz="1950" b="0">
                <a:solidFill>
                  <a:srgbClr val="102D43"/>
                </a:solidFill>
                <a:latin typeface="Aptos"/>
                <a:ea typeface="Aptos"/>
                <a:cs typeface="Aptos"/>
              </a:defRPr>
            </a:pPr>
            <a:r>
              <a:rPr sz="1950" b="0">
                <a:solidFill>
                  <a:srgbClr val="102D43"/>
                </a:solidFill>
                <a:latin typeface="Aptos"/>
                <a:ea typeface="Aptos"/>
                <a:cs typeface="Aptos"/>
              </a:rPr>
              <a:t>Plans tasks and reflects on feedback</a:t>
            </a:r>
          </a:p>
        </p:txBody>
      </p:sp>
      <p:pic>
        <p:nvPicPr>
          <p:cNvPr id="12" name="Picture 11"/>
          <p:cNvPicPr>
            <a:picLocks noChangeAspect="1"/>
          </p:cNvPicPr>
          <p:nvPr/>
        </p:nvPicPr>
        <p:blipFill>
          <a:blip r:embed="rId3"/>
          <a:srcRect l="16837" r="16837"/>
          <a:stretch>
            <a:fillRect/>
          </a:stretch>
        </p:blipFill>
        <p:spPr>
          <a:xfrm>
            <a:off x="7810500" y="1695450"/>
            <a:ext cx="3714750" cy="3733800"/>
          </a:xfrm>
          <a:prstGeom prst="rect">
            <a:avLst/>
          </a:prstGeom>
        </p:spPr>
      </p:pic>
    </p:spTree>
    <p:extLst>
      <p:ext uri="{BB962C8B-B14F-4D97-AF65-F5344CB8AC3E}">
        <p14:creationId xmlns:p14="http://schemas.microsoft.com/office/powerpoint/2010/main" val="851325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7805F2-11C8-4C8F-B624-5A9CFDB1AF17}"/>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Desirable qualities and selection evidence</a:t>
            </a:r>
          </a:p>
        </p:txBody>
      </p:sp>
      <p:sp>
        <p:nvSpPr>
          <p:cNvPr id="2" name="Rectangle 1">
            <a:extLst>
              <a:ext uri="{FF2B5EF4-FFF2-40B4-BE49-F238E27FC236}">
                <a16:creationId xmlns:a16="http://schemas.microsoft.com/office/drawing/2014/main" id="{3FD61156-9A36-401C-92AC-90476169F23F}"/>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Selection approach informed by Levashina et al. (2014)</a:t>
            </a:r>
          </a:p>
        </p:txBody>
      </p:sp>
      <p:sp>
        <p:nvSpPr>
          <p:cNvPr id="3" name="Rectangle 2">
            <a:extLst>
              <a:ext uri="{FF2B5EF4-FFF2-40B4-BE49-F238E27FC236}">
                <a16:creationId xmlns:a16="http://schemas.microsoft.com/office/drawing/2014/main" id="{CF4AD697-AA8F-40C1-9C2D-84D5D2E695DE}"/>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05</a:t>
            </a:r>
          </a:p>
        </p:txBody>
      </p:sp>
      <p:sp>
        <p:nvSpPr>
          <p:cNvPr id="4" name="Rectangle 3">
            <a:extLst>
              <a:ext uri="{FF2B5EF4-FFF2-40B4-BE49-F238E27FC236}">
                <a16:creationId xmlns:a16="http://schemas.microsoft.com/office/drawing/2014/main" id="{C197A4ED-4C83-483F-B759-60111AEAACAE}"/>
              </a:ext>
            </a:extLst>
          </p:cNvPr>
          <p:cNvSpPr>
            <a:spLocks noGrp="1"/>
          </p:cNvSpPr>
          <p:nvPr/>
        </p:nvSpPr>
        <p:spPr>
          <a:xfrm>
            <a:off x="609600" y="1476375"/>
            <a:ext cx="4953000" cy="476250"/>
          </a:xfrm>
          <a:prstGeom prst="rect">
            <a:avLst/>
          </a:prstGeom>
          <a:noFill/>
          <a:ln w="0">
            <a:noFill/>
          </a:ln>
        </p:spPr>
        <p:txBody>
          <a:bodyPr>
            <a:noAutofit/>
          </a:bodyPr>
          <a:lstStyle/>
          <a:p>
            <a:pPr>
              <a:defRPr sz="2400" b="1">
                <a:solidFill>
                  <a:srgbClr val="007F83"/>
                </a:solidFill>
                <a:latin typeface="Aptos"/>
                <a:ea typeface="Aptos"/>
                <a:cs typeface="Aptos"/>
              </a:defRPr>
            </a:pPr>
            <a:r>
              <a:rPr sz="2400" b="1">
                <a:solidFill>
                  <a:srgbClr val="007F83"/>
                </a:solidFill>
                <a:latin typeface="Aptos"/>
                <a:ea typeface="Aptos"/>
                <a:cs typeface="Aptos"/>
              </a:rPr>
              <a:t>Desirable</a:t>
            </a:r>
          </a:p>
        </p:txBody>
      </p:sp>
      <p:sp>
        <p:nvSpPr>
          <p:cNvPr id="5" name="Rectangle 4">
            <a:extLst>
              <a:ext uri="{FF2B5EF4-FFF2-40B4-BE49-F238E27FC236}">
                <a16:creationId xmlns:a16="http://schemas.microsoft.com/office/drawing/2014/main" id="{B9D76860-1D21-4027-8C26-E3F218B3C58B}"/>
              </a:ext>
            </a:extLst>
          </p:cNvPr>
          <p:cNvSpPr>
            <a:spLocks noGrp="1"/>
          </p:cNvSpPr>
          <p:nvPr/>
        </p:nvSpPr>
        <p:spPr>
          <a:xfrm>
            <a:off x="609600" y="2190750"/>
            <a:ext cx="5000625" cy="3238500"/>
          </a:xfrm>
          <a:prstGeom prst="rect">
            <a:avLst/>
          </a:prstGeom>
          <a:noFill/>
          <a:ln w="0">
            <a:noFill/>
          </a:ln>
        </p:spPr>
        <p:txBody>
          <a:bodyPr>
            <a:noAutofit/>
          </a:bodyPr>
          <a:lstStyle/>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Peer mentoring or workshop experience</a:t>
            </a:r>
          </a:p>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Familiarity with a learning platform</a:t>
            </a:r>
          </a:p>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Experience testing a small improvement</a:t>
            </a:r>
          </a:p>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Awareness of graduate workplace AI use</a:t>
            </a:r>
          </a:p>
        </p:txBody>
      </p:sp>
      <p:sp>
        <p:nvSpPr>
          <p:cNvPr id="6" name="Rectangle 5">
            <a:extLst>
              <a:ext uri="{FF2B5EF4-FFF2-40B4-BE49-F238E27FC236}">
                <a16:creationId xmlns:a16="http://schemas.microsoft.com/office/drawing/2014/main" id="{8D86B72F-5285-491D-A7CF-E7FB1271F006}"/>
              </a:ext>
            </a:extLst>
          </p:cNvPr>
          <p:cNvSpPr>
            <a:spLocks noGrp="1"/>
          </p:cNvSpPr>
          <p:nvPr/>
        </p:nvSpPr>
        <p:spPr>
          <a:xfrm>
            <a:off x="6572250" y="1476375"/>
            <a:ext cx="4953000" cy="476250"/>
          </a:xfrm>
          <a:prstGeom prst="rect">
            <a:avLst/>
          </a:prstGeom>
          <a:noFill/>
          <a:ln w="0">
            <a:noFill/>
          </a:ln>
        </p:spPr>
        <p:txBody>
          <a:bodyPr>
            <a:noAutofit/>
          </a:bodyPr>
          <a:lstStyle/>
          <a:p>
            <a:pPr>
              <a:defRPr sz="2400" b="1">
                <a:solidFill>
                  <a:srgbClr val="007F83"/>
                </a:solidFill>
                <a:latin typeface="Aptos"/>
                <a:ea typeface="Aptos"/>
                <a:cs typeface="Aptos"/>
              </a:defRPr>
            </a:pPr>
            <a:r>
              <a:rPr sz="2400" b="1">
                <a:solidFill>
                  <a:srgbClr val="007F83"/>
                </a:solidFill>
                <a:latin typeface="Aptos"/>
                <a:ea typeface="Aptos"/>
                <a:cs typeface="Aptos"/>
              </a:rPr>
              <a:t>Evidence to assess</a:t>
            </a:r>
          </a:p>
        </p:txBody>
      </p:sp>
      <p:sp>
        <p:nvSpPr>
          <p:cNvPr id="7" name="Rectangle 6">
            <a:extLst>
              <a:ext uri="{FF2B5EF4-FFF2-40B4-BE49-F238E27FC236}">
                <a16:creationId xmlns:a16="http://schemas.microsoft.com/office/drawing/2014/main" id="{F7173164-CB4D-46E1-93D7-ECE9EDB6C82D}"/>
              </a:ext>
            </a:extLst>
          </p:cNvPr>
          <p:cNvSpPr>
            <a:spLocks noGrp="1"/>
          </p:cNvSpPr>
          <p:nvPr/>
        </p:nvSpPr>
        <p:spPr>
          <a:xfrm>
            <a:off x="6572250" y="2190750"/>
            <a:ext cx="4953000" cy="3238500"/>
          </a:xfrm>
          <a:prstGeom prst="rect">
            <a:avLst/>
          </a:prstGeom>
          <a:noFill/>
          <a:ln w="0">
            <a:noFill/>
          </a:ln>
        </p:spPr>
        <p:txBody>
          <a:bodyPr>
            <a:noAutofit/>
          </a:bodyPr>
          <a:lstStyle/>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Application examples and relevant projects</a:t>
            </a:r>
          </a:p>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Clear explanation during the interview</a:t>
            </a:r>
          </a:p>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Specific actions, outcomes and reflection</a:t>
            </a:r>
          </a:p>
          <a:p>
            <a:pPr marL="228600" indent="-114300">
              <a:spcAft>
                <a:spcPts val="1600"/>
              </a:spcAft>
              <a:buChar char="•"/>
              <a:defRPr sz="2100" b="0">
                <a:solidFill>
                  <a:srgbClr val="102D43"/>
                </a:solidFill>
                <a:latin typeface="Aptos"/>
                <a:ea typeface="Aptos"/>
                <a:cs typeface="Aptos"/>
              </a:defRPr>
            </a:pPr>
            <a:r>
              <a:rPr sz="2100" b="0">
                <a:solidFill>
                  <a:srgbClr val="102D43"/>
                </a:solidFill>
                <a:latin typeface="Aptos"/>
                <a:ea typeface="Aptos"/>
                <a:cs typeface="Aptos"/>
              </a:rPr>
              <a:t>Scores against criteria set in advance</a:t>
            </a:r>
          </a:p>
        </p:txBody>
      </p:sp>
    </p:spTree>
    <p:extLst>
      <p:ext uri="{BB962C8B-B14F-4D97-AF65-F5344CB8AC3E}">
        <p14:creationId xmlns:p14="http://schemas.microsoft.com/office/powerpoint/2010/main" val="1021398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5E63013-4964-46FE-AE99-717BB1E24781}"/>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Student AI literacy programme</a:t>
            </a:r>
          </a:p>
        </p:txBody>
      </p:sp>
      <p:sp>
        <p:nvSpPr>
          <p:cNvPr id="2" name="Rectangle 1">
            <a:extLst>
              <a:ext uri="{FF2B5EF4-FFF2-40B4-BE49-F238E27FC236}">
                <a16:creationId xmlns:a16="http://schemas.microsoft.com/office/drawing/2014/main" id="{E93219A6-A417-4427-9F8A-86CC038917A6}"/>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Proposed training informed by Ng et al. (2021) and Long and Magerko (2020)</a:t>
            </a:r>
          </a:p>
        </p:txBody>
      </p:sp>
      <p:sp>
        <p:nvSpPr>
          <p:cNvPr id="3" name="Rectangle 2">
            <a:extLst>
              <a:ext uri="{FF2B5EF4-FFF2-40B4-BE49-F238E27FC236}">
                <a16:creationId xmlns:a16="http://schemas.microsoft.com/office/drawing/2014/main" id="{E58C1B97-3ACC-47D9-8980-62D22938B1EA}"/>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06</a:t>
            </a:r>
          </a:p>
        </p:txBody>
      </p:sp>
      <p:sp>
        <p:nvSpPr>
          <p:cNvPr id="4" name="Rectangle 3">
            <a:extLst>
              <a:ext uri="{FF2B5EF4-FFF2-40B4-BE49-F238E27FC236}">
                <a16:creationId xmlns:a16="http://schemas.microsoft.com/office/drawing/2014/main" id="{A9B3009F-17FA-472C-B56E-98CF36EA81A2}"/>
              </a:ext>
            </a:extLst>
          </p:cNvPr>
          <p:cNvSpPr>
            <a:spLocks noGrp="1"/>
          </p:cNvSpPr>
          <p:nvPr/>
        </p:nvSpPr>
        <p:spPr>
          <a:xfrm>
            <a:off x="609600" y="1524000"/>
            <a:ext cx="2381250" cy="714375"/>
          </a:xfrm>
          <a:prstGeom prst="rect">
            <a:avLst/>
          </a:prstGeom>
          <a:noFill/>
          <a:ln w="0">
            <a:noFill/>
          </a:ln>
        </p:spPr>
        <p:txBody>
          <a:bodyPr>
            <a:noAutofit/>
          </a:bodyPr>
          <a:lstStyle/>
          <a:p>
            <a:pPr>
              <a:defRPr sz="4500" b="1">
                <a:solidFill>
                  <a:srgbClr val="007F83"/>
                </a:solidFill>
                <a:latin typeface="Aptos"/>
                <a:ea typeface="Aptos"/>
                <a:cs typeface="Aptos"/>
              </a:defRPr>
            </a:pPr>
            <a:r>
              <a:rPr sz="4500" b="1">
                <a:solidFill>
                  <a:srgbClr val="007F83"/>
                </a:solidFill>
                <a:latin typeface="Aptos"/>
                <a:ea typeface="Aptos"/>
                <a:cs typeface="Aptos"/>
              </a:rPr>
              <a:t>01</a:t>
            </a:r>
          </a:p>
        </p:txBody>
      </p:sp>
      <p:sp>
        <p:nvSpPr>
          <p:cNvPr id="5" name="Rectangle 4">
            <a:extLst>
              <a:ext uri="{FF2B5EF4-FFF2-40B4-BE49-F238E27FC236}">
                <a16:creationId xmlns:a16="http://schemas.microsoft.com/office/drawing/2014/main" id="{02C56447-96EB-4637-8465-9335BC20CF79}"/>
              </a:ext>
            </a:extLst>
          </p:cNvPr>
          <p:cNvSpPr>
            <a:spLocks noGrp="1"/>
          </p:cNvSpPr>
          <p:nvPr/>
        </p:nvSpPr>
        <p:spPr>
          <a:xfrm>
            <a:off x="609600" y="2333625"/>
            <a:ext cx="2476500" cy="523875"/>
          </a:xfrm>
          <a:prstGeom prst="rect">
            <a:avLst/>
          </a:prstGeom>
          <a:noFill/>
          <a:ln w="0">
            <a:noFill/>
          </a:ln>
        </p:spPr>
        <p:txBody>
          <a:bodyPr>
            <a:noAutofit/>
          </a:bodyPr>
          <a:lstStyle/>
          <a:p>
            <a:pPr>
              <a:defRPr sz="2325" b="1">
                <a:solidFill>
                  <a:srgbClr val="102D43"/>
                </a:solidFill>
                <a:latin typeface="Aptos"/>
                <a:ea typeface="Aptos"/>
                <a:cs typeface="Aptos"/>
              </a:defRPr>
            </a:pPr>
            <a:r>
              <a:rPr sz="2325" b="1">
                <a:solidFill>
                  <a:srgbClr val="102D43"/>
                </a:solidFill>
                <a:latin typeface="Aptos"/>
                <a:ea typeface="Aptos"/>
                <a:cs typeface="Aptos"/>
              </a:rPr>
              <a:t>Understand</a:t>
            </a:r>
          </a:p>
        </p:txBody>
      </p:sp>
      <p:sp>
        <p:nvSpPr>
          <p:cNvPr id="6" name="Rectangle 5">
            <a:extLst>
              <a:ext uri="{FF2B5EF4-FFF2-40B4-BE49-F238E27FC236}">
                <a16:creationId xmlns:a16="http://schemas.microsoft.com/office/drawing/2014/main" id="{8C1E5D75-9930-49E2-BBA2-DE3DB8620D86}"/>
              </a:ext>
            </a:extLst>
          </p:cNvPr>
          <p:cNvSpPr>
            <a:spLocks noGrp="1"/>
          </p:cNvSpPr>
          <p:nvPr/>
        </p:nvSpPr>
        <p:spPr>
          <a:xfrm>
            <a:off x="609600" y="3028950"/>
            <a:ext cx="2428875" cy="904875"/>
          </a:xfrm>
          <a:prstGeom prst="rect">
            <a:avLst/>
          </a:prstGeom>
          <a:noFill/>
          <a:ln w="0">
            <a:noFill/>
          </a:ln>
        </p:spPr>
        <p:txBody>
          <a:bodyPr>
            <a:noAutofit/>
          </a:bodyPr>
          <a:lstStyle/>
          <a:p>
            <a:pPr>
              <a:defRPr sz="1950" b="0">
                <a:solidFill>
                  <a:srgbClr val="102D43"/>
                </a:solidFill>
                <a:latin typeface="Aptos"/>
                <a:ea typeface="Aptos"/>
                <a:cs typeface="Aptos"/>
              </a:defRPr>
            </a:pPr>
            <a:r>
              <a:rPr sz="1950" b="0">
                <a:solidFill>
                  <a:srgbClr val="102D43"/>
                </a:solidFill>
                <a:latin typeface="Aptos"/>
                <a:ea typeface="Aptos"/>
                <a:cs typeface="Aptos"/>
              </a:rPr>
              <a:t>AI basics and limitations</a:t>
            </a:r>
          </a:p>
        </p:txBody>
      </p:sp>
      <p:sp>
        <p:nvSpPr>
          <p:cNvPr id="7" name="Rectangle 6">
            <a:extLst>
              <a:ext uri="{FF2B5EF4-FFF2-40B4-BE49-F238E27FC236}">
                <a16:creationId xmlns:a16="http://schemas.microsoft.com/office/drawing/2014/main" id="{84ADA311-B4F5-4588-8655-42E14A24DA21}"/>
              </a:ext>
            </a:extLst>
          </p:cNvPr>
          <p:cNvSpPr>
            <a:spLocks noGrp="1"/>
          </p:cNvSpPr>
          <p:nvPr/>
        </p:nvSpPr>
        <p:spPr>
          <a:xfrm>
            <a:off x="3467100" y="1524000"/>
            <a:ext cx="2381250" cy="714375"/>
          </a:xfrm>
          <a:prstGeom prst="rect">
            <a:avLst/>
          </a:prstGeom>
          <a:noFill/>
          <a:ln w="0">
            <a:noFill/>
          </a:ln>
        </p:spPr>
        <p:txBody>
          <a:bodyPr>
            <a:noAutofit/>
          </a:bodyPr>
          <a:lstStyle/>
          <a:p>
            <a:pPr>
              <a:defRPr sz="4500" b="1">
                <a:solidFill>
                  <a:srgbClr val="007F83"/>
                </a:solidFill>
                <a:latin typeface="Aptos"/>
                <a:ea typeface="Aptos"/>
                <a:cs typeface="Aptos"/>
              </a:defRPr>
            </a:pPr>
            <a:r>
              <a:rPr sz="4500" b="1">
                <a:solidFill>
                  <a:srgbClr val="007F83"/>
                </a:solidFill>
                <a:latin typeface="Aptos"/>
                <a:ea typeface="Aptos"/>
                <a:cs typeface="Aptos"/>
              </a:rPr>
              <a:t>02</a:t>
            </a:r>
          </a:p>
        </p:txBody>
      </p:sp>
      <p:sp>
        <p:nvSpPr>
          <p:cNvPr id="8" name="Rectangle 7">
            <a:extLst>
              <a:ext uri="{FF2B5EF4-FFF2-40B4-BE49-F238E27FC236}">
                <a16:creationId xmlns:a16="http://schemas.microsoft.com/office/drawing/2014/main" id="{D130AA71-5F39-41F3-903B-6E23B66E3597}"/>
              </a:ext>
            </a:extLst>
          </p:cNvPr>
          <p:cNvSpPr>
            <a:spLocks noGrp="1"/>
          </p:cNvSpPr>
          <p:nvPr/>
        </p:nvSpPr>
        <p:spPr>
          <a:xfrm>
            <a:off x="3467100" y="2333625"/>
            <a:ext cx="2476500" cy="523875"/>
          </a:xfrm>
          <a:prstGeom prst="rect">
            <a:avLst/>
          </a:prstGeom>
          <a:noFill/>
          <a:ln w="0">
            <a:noFill/>
          </a:ln>
        </p:spPr>
        <p:txBody>
          <a:bodyPr>
            <a:noAutofit/>
          </a:bodyPr>
          <a:lstStyle/>
          <a:p>
            <a:pPr>
              <a:defRPr sz="2325" b="1">
                <a:solidFill>
                  <a:srgbClr val="102D43"/>
                </a:solidFill>
                <a:latin typeface="Aptos"/>
                <a:ea typeface="Aptos"/>
                <a:cs typeface="Aptos"/>
              </a:defRPr>
            </a:pPr>
            <a:r>
              <a:rPr sz="2325" b="1">
                <a:solidFill>
                  <a:srgbClr val="102D43"/>
                </a:solidFill>
                <a:latin typeface="Aptos"/>
                <a:ea typeface="Aptos"/>
                <a:cs typeface="Aptos"/>
              </a:rPr>
              <a:t>Practise</a:t>
            </a:r>
          </a:p>
        </p:txBody>
      </p:sp>
      <p:sp>
        <p:nvSpPr>
          <p:cNvPr id="9" name="Rectangle 8">
            <a:extLst>
              <a:ext uri="{FF2B5EF4-FFF2-40B4-BE49-F238E27FC236}">
                <a16:creationId xmlns:a16="http://schemas.microsoft.com/office/drawing/2014/main" id="{3FBD1ABD-0D37-4B70-8693-9CDA56F90B63}"/>
              </a:ext>
            </a:extLst>
          </p:cNvPr>
          <p:cNvSpPr>
            <a:spLocks noGrp="1"/>
          </p:cNvSpPr>
          <p:nvPr/>
        </p:nvSpPr>
        <p:spPr>
          <a:xfrm>
            <a:off x="3467100" y="3028950"/>
            <a:ext cx="2428875" cy="904875"/>
          </a:xfrm>
          <a:prstGeom prst="rect">
            <a:avLst/>
          </a:prstGeom>
          <a:noFill/>
          <a:ln w="0">
            <a:noFill/>
          </a:ln>
        </p:spPr>
        <p:txBody>
          <a:bodyPr>
            <a:noAutofit/>
          </a:bodyPr>
          <a:lstStyle/>
          <a:p>
            <a:pPr>
              <a:defRPr sz="1950" b="0">
                <a:solidFill>
                  <a:srgbClr val="102D43"/>
                </a:solidFill>
                <a:latin typeface="Aptos"/>
                <a:ea typeface="Aptos"/>
                <a:cs typeface="Aptos"/>
              </a:defRPr>
            </a:pPr>
            <a:r>
              <a:rPr sz="1950" b="0">
                <a:solidFill>
                  <a:srgbClr val="102D43"/>
                </a:solidFill>
                <a:latin typeface="Aptos"/>
                <a:ea typeface="Aptos"/>
                <a:cs typeface="Aptos"/>
              </a:rPr>
              <a:t>A supported subject task</a:t>
            </a:r>
          </a:p>
        </p:txBody>
      </p:sp>
      <p:sp>
        <p:nvSpPr>
          <p:cNvPr id="10" name="Rectangle 9">
            <a:extLst>
              <a:ext uri="{FF2B5EF4-FFF2-40B4-BE49-F238E27FC236}">
                <a16:creationId xmlns:a16="http://schemas.microsoft.com/office/drawing/2014/main" id="{FE616E8E-1F39-40B9-BBD3-A3FFD25B65BB}"/>
              </a:ext>
            </a:extLst>
          </p:cNvPr>
          <p:cNvSpPr>
            <a:spLocks noGrp="1"/>
          </p:cNvSpPr>
          <p:nvPr/>
        </p:nvSpPr>
        <p:spPr>
          <a:xfrm>
            <a:off x="6324600" y="1524000"/>
            <a:ext cx="2381250" cy="714375"/>
          </a:xfrm>
          <a:prstGeom prst="rect">
            <a:avLst/>
          </a:prstGeom>
          <a:noFill/>
          <a:ln w="0">
            <a:noFill/>
          </a:ln>
        </p:spPr>
        <p:txBody>
          <a:bodyPr>
            <a:noAutofit/>
          </a:bodyPr>
          <a:lstStyle/>
          <a:p>
            <a:pPr>
              <a:defRPr sz="4500" b="1">
                <a:solidFill>
                  <a:srgbClr val="007F83"/>
                </a:solidFill>
                <a:latin typeface="Aptos"/>
                <a:ea typeface="Aptos"/>
                <a:cs typeface="Aptos"/>
              </a:defRPr>
            </a:pPr>
            <a:r>
              <a:rPr sz="4500" b="1">
                <a:solidFill>
                  <a:srgbClr val="007F83"/>
                </a:solidFill>
                <a:latin typeface="Aptos"/>
                <a:ea typeface="Aptos"/>
                <a:cs typeface="Aptos"/>
              </a:rPr>
              <a:t>03</a:t>
            </a:r>
          </a:p>
        </p:txBody>
      </p:sp>
      <p:sp>
        <p:nvSpPr>
          <p:cNvPr id="11" name="Rectangle 10">
            <a:extLst>
              <a:ext uri="{FF2B5EF4-FFF2-40B4-BE49-F238E27FC236}">
                <a16:creationId xmlns:a16="http://schemas.microsoft.com/office/drawing/2014/main" id="{C62BCD51-1C71-458A-84C7-1C50A75831F1}"/>
              </a:ext>
            </a:extLst>
          </p:cNvPr>
          <p:cNvSpPr>
            <a:spLocks noGrp="1"/>
          </p:cNvSpPr>
          <p:nvPr/>
        </p:nvSpPr>
        <p:spPr>
          <a:xfrm>
            <a:off x="6324600" y="2333625"/>
            <a:ext cx="2476500" cy="523875"/>
          </a:xfrm>
          <a:prstGeom prst="rect">
            <a:avLst/>
          </a:prstGeom>
          <a:noFill/>
          <a:ln w="0">
            <a:noFill/>
          </a:ln>
        </p:spPr>
        <p:txBody>
          <a:bodyPr>
            <a:noAutofit/>
          </a:bodyPr>
          <a:lstStyle/>
          <a:p>
            <a:pPr>
              <a:defRPr sz="2325" b="1">
                <a:solidFill>
                  <a:srgbClr val="102D43"/>
                </a:solidFill>
                <a:latin typeface="Aptos"/>
                <a:ea typeface="Aptos"/>
                <a:cs typeface="Aptos"/>
              </a:defRPr>
            </a:pPr>
            <a:r>
              <a:rPr sz="2325" b="1">
                <a:solidFill>
                  <a:srgbClr val="102D43"/>
                </a:solidFill>
                <a:latin typeface="Aptos"/>
                <a:ea typeface="Aptos"/>
                <a:cs typeface="Aptos"/>
              </a:rPr>
              <a:t>Verify</a:t>
            </a:r>
          </a:p>
        </p:txBody>
      </p:sp>
      <p:sp>
        <p:nvSpPr>
          <p:cNvPr id="12" name="Rectangle 11">
            <a:extLst>
              <a:ext uri="{FF2B5EF4-FFF2-40B4-BE49-F238E27FC236}">
                <a16:creationId xmlns:a16="http://schemas.microsoft.com/office/drawing/2014/main" id="{95F405AB-968C-4C35-BFDE-0B4DEBE884AF}"/>
              </a:ext>
            </a:extLst>
          </p:cNvPr>
          <p:cNvSpPr>
            <a:spLocks noGrp="1"/>
          </p:cNvSpPr>
          <p:nvPr/>
        </p:nvSpPr>
        <p:spPr>
          <a:xfrm>
            <a:off x="6324600" y="3028950"/>
            <a:ext cx="2428875" cy="904875"/>
          </a:xfrm>
          <a:prstGeom prst="rect">
            <a:avLst/>
          </a:prstGeom>
          <a:noFill/>
          <a:ln w="0">
            <a:noFill/>
          </a:ln>
        </p:spPr>
        <p:txBody>
          <a:bodyPr>
            <a:noAutofit/>
          </a:bodyPr>
          <a:lstStyle/>
          <a:p>
            <a:pPr>
              <a:defRPr sz="1950" b="0">
                <a:solidFill>
                  <a:srgbClr val="102D43"/>
                </a:solidFill>
                <a:latin typeface="Aptos"/>
                <a:ea typeface="Aptos"/>
                <a:cs typeface="Aptos"/>
              </a:defRPr>
            </a:pPr>
            <a:r>
              <a:rPr sz="1950" b="0">
                <a:solidFill>
                  <a:srgbClr val="102D43"/>
                </a:solidFill>
                <a:latin typeface="Aptos"/>
                <a:ea typeface="Aptos"/>
                <a:cs typeface="Aptos"/>
              </a:rPr>
              <a:t>Check claims and sources</a:t>
            </a:r>
          </a:p>
        </p:txBody>
      </p:sp>
      <p:sp>
        <p:nvSpPr>
          <p:cNvPr id="13" name="Rectangle 12">
            <a:extLst>
              <a:ext uri="{FF2B5EF4-FFF2-40B4-BE49-F238E27FC236}">
                <a16:creationId xmlns:a16="http://schemas.microsoft.com/office/drawing/2014/main" id="{71208FBC-EE21-4A0A-B8CD-D5E429D88EB6}"/>
              </a:ext>
            </a:extLst>
          </p:cNvPr>
          <p:cNvSpPr>
            <a:spLocks noGrp="1"/>
          </p:cNvSpPr>
          <p:nvPr/>
        </p:nvSpPr>
        <p:spPr>
          <a:xfrm>
            <a:off x="9182100" y="1524000"/>
            <a:ext cx="2381250" cy="714375"/>
          </a:xfrm>
          <a:prstGeom prst="rect">
            <a:avLst/>
          </a:prstGeom>
          <a:noFill/>
          <a:ln w="0">
            <a:noFill/>
          </a:ln>
        </p:spPr>
        <p:txBody>
          <a:bodyPr>
            <a:noAutofit/>
          </a:bodyPr>
          <a:lstStyle/>
          <a:p>
            <a:pPr>
              <a:defRPr sz="4500" b="1">
                <a:solidFill>
                  <a:srgbClr val="007F83"/>
                </a:solidFill>
                <a:latin typeface="Aptos"/>
                <a:ea typeface="Aptos"/>
                <a:cs typeface="Aptos"/>
              </a:defRPr>
            </a:pPr>
            <a:r>
              <a:rPr sz="4500" b="1">
                <a:solidFill>
                  <a:srgbClr val="007F83"/>
                </a:solidFill>
                <a:latin typeface="Aptos"/>
                <a:ea typeface="Aptos"/>
                <a:cs typeface="Aptos"/>
              </a:rPr>
              <a:t>04</a:t>
            </a:r>
          </a:p>
        </p:txBody>
      </p:sp>
      <p:sp>
        <p:nvSpPr>
          <p:cNvPr id="14" name="Rectangle 13">
            <a:extLst>
              <a:ext uri="{FF2B5EF4-FFF2-40B4-BE49-F238E27FC236}">
                <a16:creationId xmlns:a16="http://schemas.microsoft.com/office/drawing/2014/main" id="{1F7353FE-10C3-401E-9121-BD122E2ACC53}"/>
              </a:ext>
            </a:extLst>
          </p:cNvPr>
          <p:cNvSpPr>
            <a:spLocks noGrp="1"/>
          </p:cNvSpPr>
          <p:nvPr/>
        </p:nvSpPr>
        <p:spPr>
          <a:xfrm>
            <a:off x="9182100" y="2333625"/>
            <a:ext cx="2476500" cy="523875"/>
          </a:xfrm>
          <a:prstGeom prst="rect">
            <a:avLst/>
          </a:prstGeom>
          <a:noFill/>
          <a:ln w="0">
            <a:noFill/>
          </a:ln>
        </p:spPr>
        <p:txBody>
          <a:bodyPr>
            <a:noAutofit/>
          </a:bodyPr>
          <a:lstStyle/>
          <a:p>
            <a:pPr>
              <a:defRPr sz="2325" b="1">
                <a:solidFill>
                  <a:srgbClr val="102D43"/>
                </a:solidFill>
                <a:latin typeface="Aptos"/>
                <a:ea typeface="Aptos"/>
                <a:cs typeface="Aptos"/>
              </a:defRPr>
            </a:pPr>
            <a:r>
              <a:rPr sz="2325" b="1">
                <a:solidFill>
                  <a:srgbClr val="102D43"/>
                </a:solidFill>
                <a:latin typeface="Aptos"/>
                <a:ea typeface="Aptos"/>
                <a:cs typeface="Aptos"/>
              </a:rPr>
              <a:t>Reflect</a:t>
            </a:r>
          </a:p>
        </p:txBody>
      </p:sp>
      <p:sp>
        <p:nvSpPr>
          <p:cNvPr id="15" name="Rectangle 14">
            <a:extLst>
              <a:ext uri="{FF2B5EF4-FFF2-40B4-BE49-F238E27FC236}">
                <a16:creationId xmlns:a16="http://schemas.microsoft.com/office/drawing/2014/main" id="{20E5E393-DB14-4424-BCB1-983AC0405148}"/>
              </a:ext>
            </a:extLst>
          </p:cNvPr>
          <p:cNvSpPr>
            <a:spLocks noGrp="1"/>
          </p:cNvSpPr>
          <p:nvPr/>
        </p:nvSpPr>
        <p:spPr>
          <a:xfrm>
            <a:off x="9182100" y="3028950"/>
            <a:ext cx="2428875" cy="904875"/>
          </a:xfrm>
          <a:prstGeom prst="rect">
            <a:avLst/>
          </a:prstGeom>
          <a:noFill/>
          <a:ln w="0">
            <a:noFill/>
          </a:ln>
        </p:spPr>
        <p:txBody>
          <a:bodyPr>
            <a:noAutofit/>
          </a:bodyPr>
          <a:lstStyle/>
          <a:p>
            <a:pPr>
              <a:defRPr sz="1950" b="0">
                <a:solidFill>
                  <a:srgbClr val="102D43"/>
                </a:solidFill>
                <a:latin typeface="Aptos"/>
                <a:ea typeface="Aptos"/>
                <a:cs typeface="Aptos"/>
              </a:defRPr>
            </a:pPr>
            <a:r>
              <a:rPr sz="1950" b="0">
                <a:solidFill>
                  <a:srgbClr val="102D43"/>
                </a:solidFill>
                <a:latin typeface="Aptos"/>
                <a:ea typeface="Aptos"/>
                <a:cs typeface="Aptos"/>
              </a:rPr>
              <a:t>Explain choices and AI use</a:t>
            </a:r>
          </a:p>
        </p:txBody>
      </p:sp>
      <p:sp>
        <p:nvSpPr>
          <p:cNvPr id="16" name="Rectangle 15">
            <a:extLst>
              <a:ext uri="{FF2B5EF4-FFF2-40B4-BE49-F238E27FC236}">
                <a16:creationId xmlns:a16="http://schemas.microsoft.com/office/drawing/2014/main" id="{2B77621A-E13D-4663-A571-D697A28D5E98}"/>
              </a:ext>
            </a:extLst>
          </p:cNvPr>
          <p:cNvSpPr>
            <a:spLocks noGrp="1"/>
          </p:cNvSpPr>
          <p:nvPr/>
        </p:nvSpPr>
        <p:spPr>
          <a:xfrm>
            <a:off x="609600" y="4324350"/>
            <a:ext cx="4953000" cy="476250"/>
          </a:xfrm>
          <a:prstGeom prst="rect">
            <a:avLst/>
          </a:prstGeom>
          <a:noFill/>
          <a:ln w="0">
            <a:noFill/>
          </a:ln>
        </p:spPr>
        <p:txBody>
          <a:bodyPr>
            <a:noAutofit/>
          </a:bodyPr>
          <a:lstStyle/>
          <a:p>
            <a:pPr>
              <a:defRPr sz="2175" b="1">
                <a:solidFill>
                  <a:srgbClr val="007F83"/>
                </a:solidFill>
                <a:latin typeface="Aptos"/>
                <a:ea typeface="Aptos"/>
                <a:cs typeface="Aptos"/>
              </a:defRPr>
            </a:pPr>
            <a:r>
              <a:rPr sz="2175" b="1">
                <a:solidFill>
                  <a:srgbClr val="007F83"/>
                </a:solidFill>
                <a:latin typeface="Aptos"/>
                <a:ea typeface="Aptos"/>
                <a:cs typeface="Aptos"/>
              </a:rPr>
              <a:t>Workshop example</a:t>
            </a:r>
          </a:p>
        </p:txBody>
      </p:sp>
      <p:sp>
        <p:nvSpPr>
          <p:cNvPr id="17" name="Rectangle 16">
            <a:extLst>
              <a:ext uri="{FF2B5EF4-FFF2-40B4-BE49-F238E27FC236}">
                <a16:creationId xmlns:a16="http://schemas.microsoft.com/office/drawing/2014/main" id="{1421950F-F190-4F5F-8DCF-C5F416662BE6}"/>
              </a:ext>
            </a:extLst>
          </p:cNvPr>
          <p:cNvSpPr>
            <a:spLocks noGrp="1"/>
          </p:cNvSpPr>
          <p:nvPr/>
        </p:nvSpPr>
        <p:spPr>
          <a:xfrm>
            <a:off x="609600" y="4953000"/>
            <a:ext cx="10572750" cy="819150"/>
          </a:xfrm>
          <a:prstGeom prst="rect">
            <a:avLst/>
          </a:prstGeom>
          <a:noFill/>
          <a:ln w="0">
            <a:noFill/>
          </a:ln>
        </p:spPr>
        <p:txBody>
          <a:bodyPr>
            <a:noAutofit/>
          </a:bodyPr>
          <a:lstStyle/>
          <a:p>
            <a:pPr>
              <a:defRPr sz="2325" b="0">
                <a:solidFill>
                  <a:srgbClr val="102D43"/>
                </a:solidFill>
                <a:latin typeface="Aptos"/>
                <a:ea typeface="Aptos"/>
                <a:cs typeface="Aptos"/>
              </a:defRPr>
            </a:pPr>
            <a:r>
              <a:rPr sz="2325" b="0">
                <a:solidFill>
                  <a:srgbClr val="102D43"/>
                </a:solidFill>
                <a:latin typeface="Aptos"/>
                <a:ea typeface="Aptos"/>
                <a:cs typeface="Aptos"/>
              </a:rPr>
              <a:t>Students inspect an AI-generated answer, find unsupported claims and explain their corrections.</a:t>
            </a:r>
          </a:p>
        </p:txBody>
      </p:sp>
    </p:spTree>
    <p:extLst>
      <p:ext uri="{BB962C8B-B14F-4D97-AF65-F5344CB8AC3E}">
        <p14:creationId xmlns:p14="http://schemas.microsoft.com/office/powerpoint/2010/main" val="402115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02D43"/>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D317B04-0BEA-4770-B5B2-57E3B74F1222}"/>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FFFFFF"/>
                </a:solidFill>
                <a:latin typeface="Aptos"/>
                <a:ea typeface="Aptos"/>
                <a:cs typeface="Aptos"/>
              </a:defRPr>
            </a:pPr>
            <a:r>
              <a:rPr sz="3150" b="1">
                <a:solidFill>
                  <a:srgbClr val="FFFFFF"/>
                </a:solidFill>
                <a:latin typeface="Aptos"/>
                <a:ea typeface="Aptos"/>
                <a:cs typeface="Aptos"/>
              </a:rPr>
              <a:t>University readiness</a:t>
            </a:r>
          </a:p>
        </p:txBody>
      </p:sp>
      <p:sp>
        <p:nvSpPr>
          <p:cNvPr id="2" name="Rectangle 1">
            <a:extLst>
              <a:ext uri="{FF2B5EF4-FFF2-40B4-BE49-F238E27FC236}">
                <a16:creationId xmlns:a16="http://schemas.microsoft.com/office/drawing/2014/main" id="{CB4F0ACA-42BE-42DF-BF7D-D342D095C268}"/>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BCDADD"/>
                </a:solidFill>
                <a:latin typeface="Aptos"/>
                <a:ea typeface="Aptos"/>
                <a:cs typeface="Aptos"/>
              </a:defRPr>
            </a:pPr>
            <a:r>
              <a:rPr sz="1275" b="0">
                <a:solidFill>
                  <a:srgbClr val="BCDADD"/>
                </a:solidFill>
                <a:latin typeface="Aptos"/>
                <a:ea typeface="Aptos"/>
                <a:cs typeface="Aptos"/>
              </a:rPr>
              <a:t>Recommendations informed by Chan (2023) and Celik (2023)</a:t>
            </a:r>
          </a:p>
        </p:txBody>
      </p:sp>
      <p:sp>
        <p:nvSpPr>
          <p:cNvPr id="3" name="Rectangle 2">
            <a:extLst>
              <a:ext uri="{FF2B5EF4-FFF2-40B4-BE49-F238E27FC236}">
                <a16:creationId xmlns:a16="http://schemas.microsoft.com/office/drawing/2014/main" id="{2FDD5190-F498-4086-8E13-AB7D883B66D4}"/>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BCDADD"/>
                </a:solidFill>
                <a:latin typeface="Aptos"/>
                <a:ea typeface="Aptos"/>
                <a:cs typeface="Aptos"/>
              </a:defRPr>
            </a:pPr>
            <a:r>
              <a:rPr sz="1425" b="0">
                <a:solidFill>
                  <a:srgbClr val="BCDADD"/>
                </a:solidFill>
                <a:latin typeface="Aptos"/>
                <a:ea typeface="Aptos"/>
                <a:cs typeface="Aptos"/>
              </a:rPr>
              <a:t>07</a:t>
            </a:r>
          </a:p>
        </p:txBody>
      </p:sp>
      <p:sp>
        <p:nvSpPr>
          <p:cNvPr id="4" name="Rectangle 3">
            <a:extLst>
              <a:ext uri="{FF2B5EF4-FFF2-40B4-BE49-F238E27FC236}">
                <a16:creationId xmlns:a16="http://schemas.microsoft.com/office/drawing/2014/main" id="{112E1F2A-C6CE-4231-8C96-3CDDC71E81DD}"/>
              </a:ext>
            </a:extLst>
          </p:cNvPr>
          <p:cNvSpPr>
            <a:spLocks noGrp="1"/>
          </p:cNvSpPr>
          <p:nvPr/>
        </p:nvSpPr>
        <p:spPr>
          <a:xfrm>
            <a:off x="609600" y="1533525"/>
            <a:ext cx="4000500" cy="504825"/>
          </a:xfrm>
          <a:prstGeom prst="rect">
            <a:avLst/>
          </a:prstGeom>
          <a:noFill/>
          <a:ln w="0">
            <a:noFill/>
          </a:ln>
        </p:spPr>
        <p:txBody>
          <a:bodyPr>
            <a:noAutofit/>
          </a:bodyPr>
          <a:lstStyle/>
          <a:p>
            <a:pPr>
              <a:defRPr sz="2100" b="1">
                <a:solidFill>
                  <a:srgbClr val="8DE0DE"/>
                </a:solidFill>
                <a:latin typeface="Aptos"/>
                <a:ea typeface="Aptos"/>
                <a:cs typeface="Aptos"/>
              </a:defRPr>
            </a:pPr>
            <a:r>
              <a:rPr sz="2100" b="1">
                <a:solidFill>
                  <a:srgbClr val="8DE0DE"/>
                </a:solidFill>
                <a:latin typeface="Aptos"/>
                <a:ea typeface="Aptos"/>
                <a:cs typeface="Aptos"/>
              </a:rPr>
              <a:t>Academic staff</a:t>
            </a:r>
          </a:p>
        </p:txBody>
      </p:sp>
      <p:sp>
        <p:nvSpPr>
          <p:cNvPr id="5" name="Rectangle 4">
            <a:extLst>
              <a:ext uri="{FF2B5EF4-FFF2-40B4-BE49-F238E27FC236}">
                <a16:creationId xmlns:a16="http://schemas.microsoft.com/office/drawing/2014/main" id="{52AA8BD0-5C33-4426-9720-1CD0DE481E3F}"/>
              </a:ext>
            </a:extLst>
          </p:cNvPr>
          <p:cNvSpPr>
            <a:spLocks noGrp="1"/>
          </p:cNvSpPr>
          <p:nvPr/>
        </p:nvSpPr>
        <p:spPr>
          <a:xfrm>
            <a:off x="5048250" y="1533525"/>
            <a:ext cx="6381750" cy="790575"/>
          </a:xfrm>
          <a:prstGeom prst="rect">
            <a:avLst/>
          </a:prstGeom>
          <a:noFill/>
          <a:ln w="0">
            <a:noFill/>
          </a:ln>
        </p:spPr>
        <p:txBody>
          <a:bodyPr>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Set clear assessment expectations and test subject examples</a:t>
            </a:r>
          </a:p>
        </p:txBody>
      </p:sp>
      <p:sp>
        <p:nvSpPr>
          <p:cNvPr id="6" name="Rectangle 5">
            <a:extLst>
              <a:ext uri="{FF2B5EF4-FFF2-40B4-BE49-F238E27FC236}">
                <a16:creationId xmlns:a16="http://schemas.microsoft.com/office/drawing/2014/main" id="{042A82F5-4D68-4992-8DE6-B01F075BCF2D}"/>
              </a:ext>
            </a:extLst>
          </p:cNvPr>
          <p:cNvSpPr>
            <a:spLocks noGrp="1"/>
          </p:cNvSpPr>
          <p:nvPr/>
        </p:nvSpPr>
        <p:spPr>
          <a:xfrm>
            <a:off x="609600" y="2590800"/>
            <a:ext cx="4000500" cy="504825"/>
          </a:xfrm>
          <a:prstGeom prst="rect">
            <a:avLst/>
          </a:prstGeom>
          <a:noFill/>
          <a:ln w="0">
            <a:noFill/>
          </a:ln>
        </p:spPr>
        <p:txBody>
          <a:bodyPr>
            <a:noAutofit/>
          </a:bodyPr>
          <a:lstStyle/>
          <a:p>
            <a:pPr>
              <a:defRPr sz="2100" b="1">
                <a:solidFill>
                  <a:srgbClr val="8DE0DE"/>
                </a:solidFill>
                <a:latin typeface="Aptos"/>
                <a:ea typeface="Aptos"/>
                <a:cs typeface="Aptos"/>
              </a:defRPr>
            </a:pPr>
            <a:r>
              <a:rPr sz="2100" b="1">
                <a:solidFill>
                  <a:srgbClr val="8DE0DE"/>
                </a:solidFill>
                <a:latin typeface="Aptos"/>
                <a:ea typeface="Aptos"/>
                <a:cs typeface="Aptos"/>
              </a:rPr>
              <a:t>Management and IT</a:t>
            </a:r>
          </a:p>
        </p:txBody>
      </p:sp>
      <p:sp>
        <p:nvSpPr>
          <p:cNvPr id="7" name="Rectangle 6">
            <a:extLst>
              <a:ext uri="{FF2B5EF4-FFF2-40B4-BE49-F238E27FC236}">
                <a16:creationId xmlns:a16="http://schemas.microsoft.com/office/drawing/2014/main" id="{7B2E0DBE-9362-4E26-84E7-98603FACA38D}"/>
              </a:ext>
            </a:extLst>
          </p:cNvPr>
          <p:cNvSpPr>
            <a:spLocks noGrp="1"/>
          </p:cNvSpPr>
          <p:nvPr/>
        </p:nvSpPr>
        <p:spPr>
          <a:xfrm>
            <a:off x="5048250" y="2590800"/>
            <a:ext cx="6381750" cy="790575"/>
          </a:xfrm>
          <a:prstGeom prst="rect">
            <a:avLst/>
          </a:prstGeom>
          <a:noFill/>
          <a:ln w="0">
            <a:noFill/>
          </a:ln>
        </p:spPr>
        <p:txBody>
          <a:bodyPr>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Approve tools, assign responsibility and resource the pilot</a:t>
            </a:r>
          </a:p>
        </p:txBody>
      </p:sp>
      <p:sp>
        <p:nvSpPr>
          <p:cNvPr id="8" name="Rectangle 7">
            <a:extLst>
              <a:ext uri="{FF2B5EF4-FFF2-40B4-BE49-F238E27FC236}">
                <a16:creationId xmlns:a16="http://schemas.microsoft.com/office/drawing/2014/main" id="{56E1F023-27D2-4F77-B780-700868C9F7E6}"/>
              </a:ext>
            </a:extLst>
          </p:cNvPr>
          <p:cNvSpPr>
            <a:spLocks noGrp="1"/>
          </p:cNvSpPr>
          <p:nvPr/>
        </p:nvSpPr>
        <p:spPr>
          <a:xfrm>
            <a:off x="609600" y="3648075"/>
            <a:ext cx="4000500" cy="504825"/>
          </a:xfrm>
          <a:prstGeom prst="rect">
            <a:avLst/>
          </a:prstGeom>
          <a:noFill/>
          <a:ln w="0">
            <a:noFill/>
          </a:ln>
        </p:spPr>
        <p:txBody>
          <a:bodyPr>
            <a:noAutofit/>
          </a:bodyPr>
          <a:lstStyle/>
          <a:p>
            <a:pPr>
              <a:defRPr sz="2100" b="1">
                <a:solidFill>
                  <a:srgbClr val="8DE0DE"/>
                </a:solidFill>
                <a:latin typeface="Aptos"/>
                <a:ea typeface="Aptos"/>
                <a:cs typeface="Aptos"/>
              </a:defRPr>
            </a:pPr>
            <a:r>
              <a:rPr sz="2100" b="1">
                <a:solidFill>
                  <a:srgbClr val="8DE0DE"/>
                </a:solidFill>
                <a:latin typeface="Aptos"/>
                <a:ea typeface="Aptos"/>
                <a:cs typeface="Aptos"/>
              </a:rPr>
              <a:t>Library and learner developers</a:t>
            </a:r>
          </a:p>
        </p:txBody>
      </p:sp>
      <p:sp>
        <p:nvSpPr>
          <p:cNvPr id="9" name="Rectangle 8">
            <a:extLst>
              <a:ext uri="{FF2B5EF4-FFF2-40B4-BE49-F238E27FC236}">
                <a16:creationId xmlns:a16="http://schemas.microsoft.com/office/drawing/2014/main" id="{3587EFBF-6C2B-4AE0-BB96-921D70F64338}"/>
              </a:ext>
            </a:extLst>
          </p:cNvPr>
          <p:cNvSpPr>
            <a:spLocks noGrp="1"/>
          </p:cNvSpPr>
          <p:nvPr/>
        </p:nvSpPr>
        <p:spPr>
          <a:xfrm>
            <a:off x="5048250" y="3648075"/>
            <a:ext cx="6381750" cy="790575"/>
          </a:xfrm>
          <a:prstGeom prst="rect">
            <a:avLst/>
          </a:prstGeom>
          <a:noFill/>
          <a:ln w="0">
            <a:noFill/>
          </a:ln>
        </p:spPr>
        <p:txBody>
          <a:bodyPr>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Teach verification, attribution and accessible study methods</a:t>
            </a:r>
          </a:p>
        </p:txBody>
      </p:sp>
      <p:sp>
        <p:nvSpPr>
          <p:cNvPr id="10" name="Rectangle 9">
            <a:extLst>
              <a:ext uri="{FF2B5EF4-FFF2-40B4-BE49-F238E27FC236}">
                <a16:creationId xmlns:a16="http://schemas.microsoft.com/office/drawing/2014/main" id="{F7115413-41BF-4C68-A44B-189291A1B8E4}"/>
              </a:ext>
            </a:extLst>
          </p:cNvPr>
          <p:cNvSpPr>
            <a:spLocks noGrp="1"/>
          </p:cNvSpPr>
          <p:nvPr/>
        </p:nvSpPr>
        <p:spPr>
          <a:xfrm>
            <a:off x="609600" y="4705350"/>
            <a:ext cx="4000500" cy="504825"/>
          </a:xfrm>
          <a:prstGeom prst="rect">
            <a:avLst/>
          </a:prstGeom>
          <a:noFill/>
          <a:ln w="0">
            <a:noFill/>
          </a:ln>
        </p:spPr>
        <p:txBody>
          <a:bodyPr>
            <a:noAutofit/>
          </a:bodyPr>
          <a:lstStyle/>
          <a:p>
            <a:pPr>
              <a:defRPr sz="2100" b="1">
                <a:solidFill>
                  <a:srgbClr val="8DE0DE"/>
                </a:solidFill>
                <a:latin typeface="Aptos"/>
                <a:ea typeface="Aptos"/>
                <a:cs typeface="Aptos"/>
              </a:defRPr>
            </a:pPr>
            <a:r>
              <a:rPr sz="2100" b="1">
                <a:solidFill>
                  <a:srgbClr val="8DE0DE"/>
                </a:solidFill>
                <a:latin typeface="Aptos"/>
                <a:ea typeface="Aptos"/>
                <a:cs typeface="Aptos"/>
              </a:rPr>
              <a:t>Careers and student services</a:t>
            </a:r>
          </a:p>
        </p:txBody>
      </p:sp>
      <p:sp>
        <p:nvSpPr>
          <p:cNvPr id="11" name="Rectangle 10">
            <a:extLst>
              <a:ext uri="{FF2B5EF4-FFF2-40B4-BE49-F238E27FC236}">
                <a16:creationId xmlns:a16="http://schemas.microsoft.com/office/drawing/2014/main" id="{6D9BC70B-0120-4053-8B01-96C10A19ECA1}"/>
              </a:ext>
            </a:extLst>
          </p:cNvPr>
          <p:cNvSpPr>
            <a:spLocks noGrp="1"/>
          </p:cNvSpPr>
          <p:nvPr/>
        </p:nvSpPr>
        <p:spPr>
          <a:xfrm>
            <a:off x="5048250" y="4705350"/>
            <a:ext cx="6381750" cy="790575"/>
          </a:xfrm>
          <a:prstGeom prst="rect">
            <a:avLst/>
          </a:prstGeom>
          <a:noFill/>
          <a:ln w="0">
            <a:noFill/>
          </a:ln>
        </p:spPr>
        <p:txBody>
          <a:bodyPr>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Connect AI practice to work and identify access barriers</a:t>
            </a:r>
          </a:p>
        </p:txBody>
      </p:sp>
    </p:spTree>
    <p:extLst>
      <p:ext uri="{BB962C8B-B14F-4D97-AF65-F5344CB8AC3E}">
        <p14:creationId xmlns:p14="http://schemas.microsoft.com/office/powerpoint/2010/main" val="1625303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0121935-DF9A-41FD-8F53-E15087987BDA}"/>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A small pilot before wider adoption</a:t>
            </a:r>
          </a:p>
        </p:txBody>
      </p:sp>
      <p:sp>
        <p:nvSpPr>
          <p:cNvPr id="2" name="Rectangle 1">
            <a:extLst>
              <a:ext uri="{FF2B5EF4-FFF2-40B4-BE49-F238E27FC236}">
                <a16:creationId xmlns:a16="http://schemas.microsoft.com/office/drawing/2014/main" id="{DAF2BF3E-2827-4666-895C-C446961B60A9}"/>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Proposed approach informed by Kasneci et al. (2023) and Chan (2023)</a:t>
            </a:r>
          </a:p>
        </p:txBody>
      </p:sp>
      <p:sp>
        <p:nvSpPr>
          <p:cNvPr id="3" name="Rectangle 2">
            <a:extLst>
              <a:ext uri="{FF2B5EF4-FFF2-40B4-BE49-F238E27FC236}">
                <a16:creationId xmlns:a16="http://schemas.microsoft.com/office/drawing/2014/main" id="{7BCAB6C7-5067-44F5-9F6B-B6DBFB0900AA}"/>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08</a:t>
            </a:r>
          </a:p>
        </p:txBody>
      </p:sp>
      <p:sp>
        <p:nvSpPr>
          <p:cNvPr id="4" name="Rectangle 3">
            <a:extLst>
              <a:ext uri="{FF2B5EF4-FFF2-40B4-BE49-F238E27FC236}">
                <a16:creationId xmlns:a16="http://schemas.microsoft.com/office/drawing/2014/main" id="{F376BBA4-BED1-4B07-BAEA-E2B18639A55F}"/>
              </a:ext>
            </a:extLst>
          </p:cNvPr>
          <p:cNvSpPr>
            <a:spLocks noGrp="1"/>
          </p:cNvSpPr>
          <p:nvPr/>
        </p:nvSpPr>
        <p:spPr>
          <a:xfrm>
            <a:off x="609600" y="1476375"/>
            <a:ext cx="5334000" cy="476250"/>
          </a:xfrm>
          <a:prstGeom prst="rect">
            <a:avLst/>
          </a:prstGeom>
          <a:noFill/>
          <a:ln w="0">
            <a:noFill/>
          </a:ln>
        </p:spPr>
        <p:txBody>
          <a:bodyPr>
            <a:noAutofit/>
          </a:bodyPr>
          <a:lstStyle/>
          <a:p>
            <a:pPr>
              <a:defRPr sz="2325" b="1">
                <a:solidFill>
                  <a:srgbClr val="007F83"/>
                </a:solidFill>
                <a:latin typeface="Aptos"/>
                <a:ea typeface="Aptos"/>
                <a:cs typeface="Aptos"/>
              </a:defRPr>
            </a:pPr>
            <a:r>
              <a:rPr sz="2325" b="1">
                <a:solidFill>
                  <a:srgbClr val="007F83"/>
                </a:solidFill>
                <a:latin typeface="Aptos"/>
                <a:ea typeface="Aptos"/>
                <a:cs typeface="Aptos"/>
              </a:rPr>
              <a:t>First 90 days</a:t>
            </a:r>
          </a:p>
        </p:txBody>
      </p:sp>
      <p:sp>
        <p:nvSpPr>
          <p:cNvPr id="5" name="Rectangle 4">
            <a:extLst>
              <a:ext uri="{FF2B5EF4-FFF2-40B4-BE49-F238E27FC236}">
                <a16:creationId xmlns:a16="http://schemas.microsoft.com/office/drawing/2014/main" id="{1560C9A5-F3F3-42E5-95C8-54123B76D600}"/>
              </a:ext>
            </a:extLst>
          </p:cNvPr>
          <p:cNvSpPr>
            <a:spLocks noGrp="1"/>
          </p:cNvSpPr>
          <p:nvPr/>
        </p:nvSpPr>
        <p:spPr>
          <a:xfrm>
            <a:off x="609600" y="2190750"/>
            <a:ext cx="5905500" cy="2857500"/>
          </a:xfrm>
          <a:prstGeom prst="rect">
            <a:avLst/>
          </a:prstGeom>
          <a:noFill/>
          <a:ln w="0">
            <a:noFill/>
          </a:ln>
        </p:spPr>
        <p:txBody>
          <a:bodyPr>
            <a:noAutofit/>
          </a:bodyPr>
          <a:lstStyle/>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Days 1–30: establish needs and agree safeguards</a:t>
            </a:r>
          </a:p>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Days 31–60: run a pilot with one student group</a:t>
            </a:r>
          </a:p>
          <a:p>
            <a:pPr marL="228600" indent="-114300">
              <a:spcAft>
                <a:spcPts val="1600"/>
              </a:spcAft>
              <a:buChar char="•"/>
              <a:defRPr sz="2175" b="0">
                <a:solidFill>
                  <a:srgbClr val="102D43"/>
                </a:solidFill>
                <a:latin typeface="Aptos"/>
                <a:ea typeface="Aptos"/>
                <a:cs typeface="Aptos"/>
              </a:defRPr>
            </a:pPr>
            <a:r>
              <a:rPr sz="2175" b="0">
                <a:solidFill>
                  <a:srgbClr val="102D43"/>
                </a:solidFill>
                <a:latin typeface="Aptos"/>
                <a:ea typeface="Aptos"/>
                <a:cs typeface="Aptos"/>
              </a:rPr>
              <a:t>Days 61–90: review evidence and recommend changes</a:t>
            </a:r>
          </a:p>
        </p:txBody>
      </p:sp>
      <p:pic>
        <p:nvPicPr>
          <p:cNvPr id="14" name="Picture 13"/>
          <p:cNvPicPr>
            <a:picLocks noChangeAspect="1"/>
          </p:cNvPicPr>
          <p:nvPr/>
        </p:nvPicPr>
        <p:blipFill>
          <a:blip r:embed="rId3"/>
          <a:srcRect t="1862" b="1862"/>
          <a:stretch>
            <a:fillRect/>
          </a:stretch>
        </p:blipFill>
        <p:spPr>
          <a:xfrm>
            <a:off x="7286625" y="1466850"/>
            <a:ext cx="4191000" cy="2857500"/>
          </a:xfrm>
          <a:prstGeom prst="rect">
            <a:avLst/>
          </a:prstGeom>
        </p:spPr>
      </p:pic>
      <p:sp>
        <p:nvSpPr>
          <p:cNvPr id="7" name="Rectangle 6">
            <a:extLst>
              <a:ext uri="{FF2B5EF4-FFF2-40B4-BE49-F238E27FC236}">
                <a16:creationId xmlns:a16="http://schemas.microsoft.com/office/drawing/2014/main" id="{11D73B23-7880-4B26-BA8C-4A7C7935018B}"/>
              </a:ext>
            </a:extLst>
          </p:cNvPr>
          <p:cNvSpPr>
            <a:spLocks noGrp="1"/>
          </p:cNvSpPr>
          <p:nvPr/>
        </p:nvSpPr>
        <p:spPr>
          <a:xfrm>
            <a:off x="7286625" y="4591050"/>
            <a:ext cx="4191000" cy="419100"/>
          </a:xfrm>
          <a:prstGeom prst="rect">
            <a:avLst/>
          </a:prstGeom>
          <a:noFill/>
          <a:ln w="0">
            <a:noFill/>
          </a:ln>
        </p:spPr>
        <p:txBody>
          <a:bodyPr>
            <a:noAutofit/>
          </a:bodyPr>
          <a:lstStyle/>
          <a:p>
            <a:pPr>
              <a:defRPr sz="2175" b="1">
                <a:solidFill>
                  <a:srgbClr val="007F83"/>
                </a:solidFill>
                <a:latin typeface="Aptos"/>
                <a:ea typeface="Aptos"/>
                <a:cs typeface="Aptos"/>
              </a:defRPr>
            </a:pPr>
            <a:r>
              <a:rPr sz="2175" b="1">
                <a:solidFill>
                  <a:srgbClr val="007F83"/>
                </a:solidFill>
                <a:latin typeface="Aptos"/>
                <a:ea typeface="Aptos"/>
                <a:cs typeface="Aptos"/>
              </a:rPr>
              <a:t>Success measures</a:t>
            </a:r>
          </a:p>
        </p:txBody>
      </p:sp>
      <p:sp>
        <p:nvSpPr>
          <p:cNvPr id="8" name="Rectangle 7">
            <a:extLst>
              <a:ext uri="{FF2B5EF4-FFF2-40B4-BE49-F238E27FC236}">
                <a16:creationId xmlns:a16="http://schemas.microsoft.com/office/drawing/2014/main" id="{F0895505-6978-4D1E-8AD3-1EEB0D69B50C}"/>
              </a:ext>
            </a:extLst>
          </p:cNvPr>
          <p:cNvSpPr>
            <a:spLocks noGrp="1"/>
          </p:cNvSpPr>
          <p:nvPr/>
        </p:nvSpPr>
        <p:spPr>
          <a:xfrm>
            <a:off x="7286625" y="5133975"/>
            <a:ext cx="4191000" cy="981075"/>
          </a:xfrm>
          <a:prstGeom prst="rect">
            <a:avLst/>
          </a:prstGeom>
          <a:noFill/>
          <a:ln w="0">
            <a:noFill/>
          </a:ln>
        </p:spPr>
        <p:txBody>
          <a:bodyPr>
            <a:noAutofit/>
          </a:bodyPr>
          <a:lstStyle/>
          <a:p>
            <a:pPr>
              <a:defRPr sz="1950" b="0">
                <a:solidFill>
                  <a:srgbClr val="102D43"/>
                </a:solidFill>
                <a:latin typeface="Aptos"/>
                <a:ea typeface="Aptos"/>
                <a:cs typeface="Aptos"/>
              </a:defRPr>
            </a:pPr>
            <a:r>
              <a:rPr sz="1950" b="0">
                <a:solidFill>
                  <a:srgbClr val="102D43"/>
                </a:solidFill>
                <a:latin typeface="Aptos"/>
                <a:ea typeface="Aptos"/>
                <a:cs typeface="Aptos"/>
              </a:rPr>
              <a:t>Better source checking</a:t>
            </a:r>
          </a:p>
          <a:p>
            <a:pPr>
              <a:defRPr sz="1950" b="0">
                <a:solidFill>
                  <a:srgbClr val="102D43"/>
                </a:solidFill>
                <a:latin typeface="Aptos"/>
                <a:ea typeface="Aptos"/>
                <a:cs typeface="Aptos"/>
              </a:defRPr>
            </a:pPr>
            <a:r>
              <a:rPr sz="1950" b="0">
                <a:solidFill>
                  <a:srgbClr val="102D43"/>
                </a:solidFill>
                <a:latin typeface="Aptos"/>
                <a:ea typeface="Aptos"/>
                <a:cs typeface="Aptos"/>
              </a:rPr>
              <a:t>Fewer gaps in access</a:t>
            </a:r>
          </a:p>
          <a:p>
            <a:pPr>
              <a:defRPr sz="1950" b="0">
                <a:solidFill>
                  <a:srgbClr val="102D43"/>
                </a:solidFill>
                <a:latin typeface="Aptos"/>
                <a:ea typeface="Aptos"/>
                <a:cs typeface="Aptos"/>
              </a:defRPr>
            </a:pPr>
            <a:r>
              <a:rPr sz="1950" b="0">
                <a:solidFill>
                  <a:srgbClr val="102D43"/>
                </a:solidFill>
                <a:latin typeface="Aptos"/>
                <a:ea typeface="Aptos"/>
                <a:cs typeface="Aptos"/>
              </a:rPr>
              <a:t>Manageable staff workload</a:t>
            </a:r>
          </a:p>
        </p:txBody>
      </p:sp>
    </p:spTree>
    <p:extLst>
      <p:ext uri="{BB962C8B-B14F-4D97-AF65-F5344CB8AC3E}">
        <p14:creationId xmlns:p14="http://schemas.microsoft.com/office/powerpoint/2010/main" val="991107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3530287-C14D-46D6-B851-47A394E6D832}"/>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Interview questions 1–4</a:t>
            </a:r>
          </a:p>
        </p:txBody>
      </p:sp>
      <p:sp>
        <p:nvSpPr>
          <p:cNvPr id="2" name="Rectangle 1">
            <a:extLst>
              <a:ext uri="{FF2B5EF4-FFF2-40B4-BE49-F238E27FC236}">
                <a16:creationId xmlns:a16="http://schemas.microsoft.com/office/drawing/2014/main" id="{EB2DE1E1-B24F-4645-8026-DDDFC342E1E4}"/>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Structured questions linked to the person specification (Levashina et al., 2014)</a:t>
            </a:r>
          </a:p>
        </p:txBody>
      </p:sp>
      <p:sp>
        <p:nvSpPr>
          <p:cNvPr id="3" name="Rectangle 2">
            <a:extLst>
              <a:ext uri="{FF2B5EF4-FFF2-40B4-BE49-F238E27FC236}">
                <a16:creationId xmlns:a16="http://schemas.microsoft.com/office/drawing/2014/main" id="{EC5D3298-8592-4CC2-950A-FE4FA253A5A5}"/>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09</a:t>
            </a:r>
          </a:p>
        </p:txBody>
      </p:sp>
      <p:sp>
        <p:nvSpPr>
          <p:cNvPr id="4" name="Rectangle 3">
            <a:extLst>
              <a:ext uri="{FF2B5EF4-FFF2-40B4-BE49-F238E27FC236}">
                <a16:creationId xmlns:a16="http://schemas.microsoft.com/office/drawing/2014/main" id="{64776213-7C5D-4E69-A116-675B26107F7D}"/>
              </a:ext>
            </a:extLst>
          </p:cNvPr>
          <p:cNvSpPr>
            <a:spLocks noGrp="1"/>
          </p:cNvSpPr>
          <p:nvPr/>
        </p:nvSpPr>
        <p:spPr>
          <a:xfrm>
            <a:off x="609600" y="1476375"/>
            <a:ext cx="809625" cy="619125"/>
          </a:xfrm>
          <a:prstGeom prst="rect">
            <a:avLst/>
          </a:prstGeom>
          <a:noFill/>
          <a:ln w="0">
            <a:noFill/>
          </a:ln>
        </p:spPr>
        <p:txBody>
          <a:bodyPr>
            <a:noAutofit/>
          </a:bodyPr>
          <a:lstStyle/>
          <a:p>
            <a:pPr>
              <a:defRPr sz="3000" b="1">
                <a:solidFill>
                  <a:srgbClr val="007F83"/>
                </a:solidFill>
                <a:latin typeface="Aptos"/>
                <a:ea typeface="Aptos"/>
                <a:cs typeface="Aptos"/>
              </a:defRPr>
            </a:pPr>
            <a:r>
              <a:rPr sz="3000" b="1">
                <a:solidFill>
                  <a:srgbClr val="007F83"/>
                </a:solidFill>
                <a:latin typeface="Aptos"/>
                <a:ea typeface="Aptos"/>
                <a:cs typeface="Aptos"/>
              </a:rPr>
              <a:t>01</a:t>
            </a:r>
          </a:p>
        </p:txBody>
      </p:sp>
      <p:sp>
        <p:nvSpPr>
          <p:cNvPr id="5" name="Rectangle 4">
            <a:extLst>
              <a:ext uri="{FF2B5EF4-FFF2-40B4-BE49-F238E27FC236}">
                <a16:creationId xmlns:a16="http://schemas.microsoft.com/office/drawing/2014/main" id="{F0077020-F95D-4C1D-BD59-32B6C2A4CF1E}"/>
              </a:ext>
            </a:extLst>
          </p:cNvPr>
          <p:cNvSpPr>
            <a:spLocks noGrp="1"/>
          </p:cNvSpPr>
          <p:nvPr/>
        </p:nvSpPr>
        <p:spPr>
          <a:xfrm>
            <a:off x="1666875" y="1476375"/>
            <a:ext cx="9715500" cy="857250"/>
          </a:xfrm>
          <a:prstGeom prst="rect">
            <a:avLst/>
          </a:prstGeom>
          <a:noFill/>
          <a:ln w="0">
            <a:noFill/>
          </a:ln>
        </p:spPr>
        <p:txBody>
          <a:bodyPr>
            <a:noAutofit/>
          </a:bodyPr>
          <a:lstStyle/>
          <a:p>
            <a:pPr>
              <a:defRPr sz="2175" b="0">
                <a:solidFill>
                  <a:srgbClr val="102D43"/>
                </a:solidFill>
                <a:latin typeface="Aptos"/>
                <a:ea typeface="Aptos"/>
                <a:cs typeface="Aptos"/>
              </a:defRPr>
            </a:pPr>
            <a:r>
              <a:rPr sz="2175" b="0">
                <a:solidFill>
                  <a:srgbClr val="102D43"/>
                </a:solidFill>
                <a:latin typeface="Aptos"/>
                <a:ea typeface="Aptos"/>
                <a:cs typeface="Aptos"/>
              </a:rPr>
              <a:t>What opportunities and risks does AI create for university students?</a:t>
            </a:r>
          </a:p>
        </p:txBody>
      </p:sp>
      <p:sp>
        <p:nvSpPr>
          <p:cNvPr id="6" name="Rectangle 5">
            <a:extLst>
              <a:ext uri="{FF2B5EF4-FFF2-40B4-BE49-F238E27FC236}">
                <a16:creationId xmlns:a16="http://schemas.microsoft.com/office/drawing/2014/main" id="{5EF73875-9CFD-4400-B492-B8AAD515AF4F}"/>
              </a:ext>
            </a:extLst>
          </p:cNvPr>
          <p:cNvSpPr>
            <a:spLocks noGrp="1"/>
          </p:cNvSpPr>
          <p:nvPr/>
        </p:nvSpPr>
        <p:spPr>
          <a:xfrm>
            <a:off x="609600" y="2600325"/>
            <a:ext cx="809625" cy="619125"/>
          </a:xfrm>
          <a:prstGeom prst="rect">
            <a:avLst/>
          </a:prstGeom>
          <a:noFill/>
          <a:ln w="0">
            <a:noFill/>
          </a:ln>
        </p:spPr>
        <p:txBody>
          <a:bodyPr>
            <a:noAutofit/>
          </a:bodyPr>
          <a:lstStyle/>
          <a:p>
            <a:pPr>
              <a:defRPr sz="3000" b="1">
                <a:solidFill>
                  <a:srgbClr val="007F83"/>
                </a:solidFill>
                <a:latin typeface="Aptos"/>
                <a:ea typeface="Aptos"/>
                <a:cs typeface="Aptos"/>
              </a:defRPr>
            </a:pPr>
            <a:r>
              <a:rPr sz="3000" b="1">
                <a:solidFill>
                  <a:srgbClr val="007F83"/>
                </a:solidFill>
                <a:latin typeface="Aptos"/>
                <a:ea typeface="Aptos"/>
                <a:cs typeface="Aptos"/>
              </a:rPr>
              <a:t>02</a:t>
            </a:r>
          </a:p>
        </p:txBody>
      </p:sp>
      <p:sp>
        <p:nvSpPr>
          <p:cNvPr id="7" name="Rectangle 6">
            <a:extLst>
              <a:ext uri="{FF2B5EF4-FFF2-40B4-BE49-F238E27FC236}">
                <a16:creationId xmlns:a16="http://schemas.microsoft.com/office/drawing/2014/main" id="{2D3F4E60-99A7-464A-A32F-0AE815E1FCA0}"/>
              </a:ext>
            </a:extLst>
          </p:cNvPr>
          <p:cNvSpPr>
            <a:spLocks noGrp="1"/>
          </p:cNvSpPr>
          <p:nvPr/>
        </p:nvSpPr>
        <p:spPr>
          <a:xfrm>
            <a:off x="1666875" y="2600325"/>
            <a:ext cx="9715500" cy="857250"/>
          </a:xfrm>
          <a:prstGeom prst="rect">
            <a:avLst/>
          </a:prstGeom>
          <a:noFill/>
          <a:ln w="0">
            <a:noFill/>
          </a:ln>
        </p:spPr>
        <p:txBody>
          <a:bodyPr>
            <a:noAutofit/>
          </a:bodyPr>
          <a:lstStyle/>
          <a:p>
            <a:pPr>
              <a:defRPr sz="2175" b="0">
                <a:solidFill>
                  <a:srgbClr val="102D43"/>
                </a:solidFill>
                <a:latin typeface="Aptos"/>
                <a:ea typeface="Aptos"/>
                <a:cs typeface="Aptos"/>
              </a:defRPr>
            </a:pPr>
            <a:r>
              <a:rPr sz="2175" b="0">
                <a:solidFill>
                  <a:srgbClr val="102D43"/>
                </a:solidFill>
                <a:latin typeface="Aptos"/>
                <a:ea typeface="Aptos"/>
                <a:cs typeface="Aptos"/>
              </a:rPr>
              <a:t>How would you teach a beginner to check an AI-generated answer?</a:t>
            </a:r>
          </a:p>
        </p:txBody>
      </p:sp>
      <p:sp>
        <p:nvSpPr>
          <p:cNvPr id="8" name="Rectangle 7">
            <a:extLst>
              <a:ext uri="{FF2B5EF4-FFF2-40B4-BE49-F238E27FC236}">
                <a16:creationId xmlns:a16="http://schemas.microsoft.com/office/drawing/2014/main" id="{8A7922B3-5E4E-4F2D-A266-575B91B463EF}"/>
              </a:ext>
            </a:extLst>
          </p:cNvPr>
          <p:cNvSpPr>
            <a:spLocks noGrp="1"/>
          </p:cNvSpPr>
          <p:nvPr/>
        </p:nvSpPr>
        <p:spPr>
          <a:xfrm>
            <a:off x="609600" y="3724275"/>
            <a:ext cx="809625" cy="619125"/>
          </a:xfrm>
          <a:prstGeom prst="rect">
            <a:avLst/>
          </a:prstGeom>
          <a:noFill/>
          <a:ln w="0">
            <a:noFill/>
          </a:ln>
        </p:spPr>
        <p:txBody>
          <a:bodyPr>
            <a:noAutofit/>
          </a:bodyPr>
          <a:lstStyle/>
          <a:p>
            <a:pPr>
              <a:defRPr sz="3000" b="1">
                <a:solidFill>
                  <a:srgbClr val="007F83"/>
                </a:solidFill>
                <a:latin typeface="Aptos"/>
                <a:ea typeface="Aptos"/>
                <a:cs typeface="Aptos"/>
              </a:defRPr>
            </a:pPr>
            <a:r>
              <a:rPr sz="3000" b="1">
                <a:solidFill>
                  <a:srgbClr val="007F83"/>
                </a:solidFill>
                <a:latin typeface="Aptos"/>
                <a:ea typeface="Aptos"/>
                <a:cs typeface="Aptos"/>
              </a:rPr>
              <a:t>03</a:t>
            </a:r>
          </a:p>
        </p:txBody>
      </p:sp>
      <p:sp>
        <p:nvSpPr>
          <p:cNvPr id="9" name="Rectangle 8">
            <a:extLst>
              <a:ext uri="{FF2B5EF4-FFF2-40B4-BE49-F238E27FC236}">
                <a16:creationId xmlns:a16="http://schemas.microsoft.com/office/drawing/2014/main" id="{0B7CF401-D6D9-41BD-BA1E-482D655996FD}"/>
              </a:ext>
            </a:extLst>
          </p:cNvPr>
          <p:cNvSpPr>
            <a:spLocks noGrp="1"/>
          </p:cNvSpPr>
          <p:nvPr/>
        </p:nvSpPr>
        <p:spPr>
          <a:xfrm>
            <a:off x="1666875" y="3724275"/>
            <a:ext cx="9715500" cy="857250"/>
          </a:xfrm>
          <a:prstGeom prst="rect">
            <a:avLst/>
          </a:prstGeom>
          <a:noFill/>
          <a:ln w="0">
            <a:noFill/>
          </a:ln>
        </p:spPr>
        <p:txBody>
          <a:bodyPr>
            <a:noAutofit/>
          </a:bodyPr>
          <a:lstStyle/>
          <a:p>
            <a:pPr>
              <a:defRPr sz="2175" b="0">
                <a:solidFill>
                  <a:srgbClr val="102D43"/>
                </a:solidFill>
                <a:latin typeface="Aptos"/>
                <a:ea typeface="Aptos"/>
                <a:cs typeface="Aptos"/>
              </a:defRPr>
            </a:pPr>
            <a:r>
              <a:rPr sz="2175" b="0">
                <a:solidFill>
                  <a:srgbClr val="102D43"/>
                </a:solidFill>
                <a:latin typeface="Aptos"/>
                <a:ea typeface="Aptos"/>
                <a:cs typeface="Aptos"/>
              </a:rPr>
              <a:t>A student uploads private information to an AI tool. What would you do?</a:t>
            </a:r>
          </a:p>
        </p:txBody>
      </p:sp>
      <p:sp>
        <p:nvSpPr>
          <p:cNvPr id="10" name="Rectangle 9">
            <a:extLst>
              <a:ext uri="{FF2B5EF4-FFF2-40B4-BE49-F238E27FC236}">
                <a16:creationId xmlns:a16="http://schemas.microsoft.com/office/drawing/2014/main" id="{07FADC5B-972B-43E4-A524-387F8C337FF1}"/>
              </a:ext>
            </a:extLst>
          </p:cNvPr>
          <p:cNvSpPr>
            <a:spLocks noGrp="1"/>
          </p:cNvSpPr>
          <p:nvPr/>
        </p:nvSpPr>
        <p:spPr>
          <a:xfrm>
            <a:off x="609600" y="4848225"/>
            <a:ext cx="809625" cy="619125"/>
          </a:xfrm>
          <a:prstGeom prst="rect">
            <a:avLst/>
          </a:prstGeom>
          <a:noFill/>
          <a:ln w="0">
            <a:noFill/>
          </a:ln>
        </p:spPr>
        <p:txBody>
          <a:bodyPr>
            <a:noAutofit/>
          </a:bodyPr>
          <a:lstStyle/>
          <a:p>
            <a:pPr>
              <a:defRPr sz="3000" b="1">
                <a:solidFill>
                  <a:srgbClr val="007F83"/>
                </a:solidFill>
                <a:latin typeface="Aptos"/>
                <a:ea typeface="Aptos"/>
                <a:cs typeface="Aptos"/>
              </a:defRPr>
            </a:pPr>
            <a:r>
              <a:rPr sz="3000" b="1">
                <a:solidFill>
                  <a:srgbClr val="007F83"/>
                </a:solidFill>
                <a:latin typeface="Aptos"/>
                <a:ea typeface="Aptos"/>
                <a:cs typeface="Aptos"/>
              </a:rPr>
              <a:t>04</a:t>
            </a:r>
          </a:p>
        </p:txBody>
      </p:sp>
      <p:sp>
        <p:nvSpPr>
          <p:cNvPr id="11" name="Rectangle 10">
            <a:extLst>
              <a:ext uri="{FF2B5EF4-FFF2-40B4-BE49-F238E27FC236}">
                <a16:creationId xmlns:a16="http://schemas.microsoft.com/office/drawing/2014/main" id="{3825A9E9-45CE-4991-BA56-BE01AAD4B930}"/>
              </a:ext>
            </a:extLst>
          </p:cNvPr>
          <p:cNvSpPr>
            <a:spLocks noGrp="1"/>
          </p:cNvSpPr>
          <p:nvPr/>
        </p:nvSpPr>
        <p:spPr>
          <a:xfrm>
            <a:off x="1666875" y="4848225"/>
            <a:ext cx="9715500" cy="857250"/>
          </a:xfrm>
          <a:prstGeom prst="rect">
            <a:avLst/>
          </a:prstGeom>
          <a:noFill/>
          <a:ln w="0">
            <a:noFill/>
          </a:ln>
        </p:spPr>
        <p:txBody>
          <a:bodyPr>
            <a:noAutofit/>
          </a:bodyPr>
          <a:lstStyle/>
          <a:p>
            <a:pPr>
              <a:defRPr sz="2175" b="0">
                <a:solidFill>
                  <a:srgbClr val="102D43"/>
                </a:solidFill>
                <a:latin typeface="Aptos"/>
                <a:ea typeface="Aptos"/>
                <a:cs typeface="Aptos"/>
              </a:defRPr>
            </a:pPr>
            <a:r>
              <a:rPr sz="2175" b="0">
                <a:solidFill>
                  <a:srgbClr val="102D43"/>
                </a:solidFill>
                <a:latin typeface="Aptos"/>
                <a:ea typeface="Aptos"/>
                <a:cs typeface="Aptos"/>
              </a:rPr>
              <a:t>How would you include students who lack confidence or access to AI?</a:t>
            </a:r>
          </a:p>
        </p:txBody>
      </p:sp>
    </p:spTree>
    <p:extLst>
      <p:ext uri="{BB962C8B-B14F-4D97-AF65-F5344CB8AC3E}">
        <p14:creationId xmlns:p14="http://schemas.microsoft.com/office/powerpoint/2010/main" val="977369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856B78-B17D-4009-8CC1-B2E805D98B70}"/>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Interview questions 5–7</a:t>
            </a:r>
          </a:p>
        </p:txBody>
      </p:sp>
      <p:sp>
        <p:nvSpPr>
          <p:cNvPr id="2" name="Rectangle 1">
            <a:extLst>
              <a:ext uri="{FF2B5EF4-FFF2-40B4-BE49-F238E27FC236}">
                <a16:creationId xmlns:a16="http://schemas.microsoft.com/office/drawing/2014/main" id="{0B7AD21B-2010-428E-95D0-77DB819D38E9}"/>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Assessment focuses on planning, collaboration and evidence of learning</a:t>
            </a:r>
          </a:p>
        </p:txBody>
      </p:sp>
      <p:sp>
        <p:nvSpPr>
          <p:cNvPr id="3" name="Rectangle 2">
            <a:extLst>
              <a:ext uri="{FF2B5EF4-FFF2-40B4-BE49-F238E27FC236}">
                <a16:creationId xmlns:a16="http://schemas.microsoft.com/office/drawing/2014/main" id="{5EEECCBB-20F1-4FC6-85E4-15843E83BD71}"/>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10</a:t>
            </a:r>
          </a:p>
        </p:txBody>
      </p:sp>
      <p:sp>
        <p:nvSpPr>
          <p:cNvPr id="4" name="Rectangle 3">
            <a:extLst>
              <a:ext uri="{FF2B5EF4-FFF2-40B4-BE49-F238E27FC236}">
                <a16:creationId xmlns:a16="http://schemas.microsoft.com/office/drawing/2014/main" id="{10551CFE-B3EE-4665-9BC7-829F5396832E}"/>
              </a:ext>
            </a:extLst>
          </p:cNvPr>
          <p:cNvSpPr>
            <a:spLocks noGrp="1"/>
          </p:cNvSpPr>
          <p:nvPr/>
        </p:nvSpPr>
        <p:spPr>
          <a:xfrm>
            <a:off x="609600" y="1581150"/>
            <a:ext cx="809625" cy="619125"/>
          </a:xfrm>
          <a:prstGeom prst="rect">
            <a:avLst/>
          </a:prstGeom>
          <a:noFill/>
          <a:ln w="0">
            <a:noFill/>
          </a:ln>
        </p:spPr>
        <p:txBody>
          <a:bodyPr>
            <a:noAutofit/>
          </a:bodyPr>
          <a:lstStyle/>
          <a:p>
            <a:pPr>
              <a:defRPr sz="3150" b="1">
                <a:solidFill>
                  <a:srgbClr val="007F83"/>
                </a:solidFill>
                <a:latin typeface="Aptos"/>
                <a:ea typeface="Aptos"/>
                <a:cs typeface="Aptos"/>
              </a:defRPr>
            </a:pPr>
            <a:r>
              <a:rPr sz="3150" b="1">
                <a:solidFill>
                  <a:srgbClr val="007F83"/>
                </a:solidFill>
                <a:latin typeface="Aptos"/>
                <a:ea typeface="Aptos"/>
                <a:cs typeface="Aptos"/>
              </a:rPr>
              <a:t>05</a:t>
            </a:r>
          </a:p>
        </p:txBody>
      </p:sp>
      <p:sp>
        <p:nvSpPr>
          <p:cNvPr id="5" name="Rectangle 4">
            <a:extLst>
              <a:ext uri="{FF2B5EF4-FFF2-40B4-BE49-F238E27FC236}">
                <a16:creationId xmlns:a16="http://schemas.microsoft.com/office/drawing/2014/main" id="{CFF5D92E-386C-4460-BE6E-8CBAEA2F5204}"/>
              </a:ext>
            </a:extLst>
          </p:cNvPr>
          <p:cNvSpPr>
            <a:spLocks noGrp="1"/>
          </p:cNvSpPr>
          <p:nvPr/>
        </p:nvSpPr>
        <p:spPr>
          <a:xfrm>
            <a:off x="1666875" y="1581150"/>
            <a:ext cx="9572625" cy="895350"/>
          </a:xfrm>
          <a:prstGeom prst="rect">
            <a:avLst/>
          </a:prstGeom>
          <a:noFill/>
          <a:ln w="0">
            <a:noFill/>
          </a:ln>
        </p:spPr>
        <p:txBody>
          <a:bodyPr>
            <a:noAutofit/>
          </a:bodyPr>
          <a:lstStyle/>
          <a:p>
            <a:pPr>
              <a:defRPr sz="2325" b="0">
                <a:solidFill>
                  <a:srgbClr val="102D43"/>
                </a:solidFill>
                <a:latin typeface="Aptos"/>
                <a:ea typeface="Aptos"/>
                <a:cs typeface="Aptos"/>
              </a:defRPr>
            </a:pPr>
            <a:r>
              <a:rPr sz="2325" b="0">
                <a:solidFill>
                  <a:srgbClr val="102D43"/>
                </a:solidFill>
                <a:latin typeface="Aptos"/>
                <a:ea typeface="Aptos"/>
                <a:cs typeface="Aptos"/>
              </a:rPr>
              <a:t>How would you plan and evaluate a small AI literacy pilot?</a:t>
            </a:r>
          </a:p>
        </p:txBody>
      </p:sp>
      <p:sp>
        <p:nvSpPr>
          <p:cNvPr id="6" name="Rectangle 5">
            <a:extLst>
              <a:ext uri="{FF2B5EF4-FFF2-40B4-BE49-F238E27FC236}">
                <a16:creationId xmlns:a16="http://schemas.microsoft.com/office/drawing/2014/main" id="{D15649AC-4701-4DFB-BD6A-E34FAD8DFC38}"/>
              </a:ext>
            </a:extLst>
          </p:cNvPr>
          <p:cNvSpPr>
            <a:spLocks noGrp="1"/>
          </p:cNvSpPr>
          <p:nvPr/>
        </p:nvSpPr>
        <p:spPr>
          <a:xfrm>
            <a:off x="609600" y="2981325"/>
            <a:ext cx="809625" cy="619125"/>
          </a:xfrm>
          <a:prstGeom prst="rect">
            <a:avLst/>
          </a:prstGeom>
          <a:noFill/>
          <a:ln w="0">
            <a:noFill/>
          </a:ln>
        </p:spPr>
        <p:txBody>
          <a:bodyPr>
            <a:noAutofit/>
          </a:bodyPr>
          <a:lstStyle/>
          <a:p>
            <a:pPr>
              <a:defRPr sz="3150" b="1">
                <a:solidFill>
                  <a:srgbClr val="007F83"/>
                </a:solidFill>
                <a:latin typeface="Aptos"/>
                <a:ea typeface="Aptos"/>
                <a:cs typeface="Aptos"/>
              </a:defRPr>
            </a:pPr>
            <a:r>
              <a:rPr sz="3150" b="1">
                <a:solidFill>
                  <a:srgbClr val="007F83"/>
                </a:solidFill>
                <a:latin typeface="Aptos"/>
                <a:ea typeface="Aptos"/>
                <a:cs typeface="Aptos"/>
              </a:rPr>
              <a:t>06</a:t>
            </a:r>
          </a:p>
        </p:txBody>
      </p:sp>
      <p:sp>
        <p:nvSpPr>
          <p:cNvPr id="7" name="Rectangle 6">
            <a:extLst>
              <a:ext uri="{FF2B5EF4-FFF2-40B4-BE49-F238E27FC236}">
                <a16:creationId xmlns:a16="http://schemas.microsoft.com/office/drawing/2014/main" id="{0CC67723-F088-4241-B1F8-437A2A324289}"/>
              </a:ext>
            </a:extLst>
          </p:cNvPr>
          <p:cNvSpPr>
            <a:spLocks noGrp="1"/>
          </p:cNvSpPr>
          <p:nvPr/>
        </p:nvSpPr>
        <p:spPr>
          <a:xfrm>
            <a:off x="1666875" y="2981325"/>
            <a:ext cx="9572625" cy="895350"/>
          </a:xfrm>
          <a:prstGeom prst="rect">
            <a:avLst/>
          </a:prstGeom>
          <a:noFill/>
          <a:ln w="0">
            <a:noFill/>
          </a:ln>
        </p:spPr>
        <p:txBody>
          <a:bodyPr>
            <a:noAutofit/>
          </a:bodyPr>
          <a:lstStyle/>
          <a:p>
            <a:pPr>
              <a:defRPr sz="2325" b="0">
                <a:solidFill>
                  <a:srgbClr val="102D43"/>
                </a:solidFill>
                <a:latin typeface="Aptos"/>
                <a:ea typeface="Aptos"/>
                <a:cs typeface="Aptos"/>
              </a:defRPr>
            </a:pPr>
            <a:r>
              <a:rPr sz="2325" b="0">
                <a:solidFill>
                  <a:srgbClr val="102D43"/>
                </a:solidFill>
                <a:latin typeface="Aptos"/>
                <a:ea typeface="Aptos"/>
                <a:cs typeface="Aptos"/>
              </a:rPr>
              <a:t>A lecturer doubts the value of AI training. How would you respond?</a:t>
            </a:r>
          </a:p>
        </p:txBody>
      </p:sp>
      <p:sp>
        <p:nvSpPr>
          <p:cNvPr id="8" name="Rectangle 7">
            <a:extLst>
              <a:ext uri="{FF2B5EF4-FFF2-40B4-BE49-F238E27FC236}">
                <a16:creationId xmlns:a16="http://schemas.microsoft.com/office/drawing/2014/main" id="{59CC399D-471C-4A6B-ACF0-0EA6349DDE66}"/>
              </a:ext>
            </a:extLst>
          </p:cNvPr>
          <p:cNvSpPr>
            <a:spLocks noGrp="1"/>
          </p:cNvSpPr>
          <p:nvPr/>
        </p:nvSpPr>
        <p:spPr>
          <a:xfrm>
            <a:off x="609600" y="4381500"/>
            <a:ext cx="809625" cy="619125"/>
          </a:xfrm>
          <a:prstGeom prst="rect">
            <a:avLst/>
          </a:prstGeom>
          <a:noFill/>
          <a:ln w="0">
            <a:noFill/>
          </a:ln>
        </p:spPr>
        <p:txBody>
          <a:bodyPr>
            <a:noAutofit/>
          </a:bodyPr>
          <a:lstStyle/>
          <a:p>
            <a:pPr>
              <a:defRPr sz="3150" b="1">
                <a:solidFill>
                  <a:srgbClr val="007F83"/>
                </a:solidFill>
                <a:latin typeface="Aptos"/>
                <a:ea typeface="Aptos"/>
                <a:cs typeface="Aptos"/>
              </a:defRPr>
            </a:pPr>
            <a:r>
              <a:rPr sz="3150" b="1">
                <a:solidFill>
                  <a:srgbClr val="007F83"/>
                </a:solidFill>
                <a:latin typeface="Aptos"/>
                <a:ea typeface="Aptos"/>
                <a:cs typeface="Aptos"/>
              </a:rPr>
              <a:t>07</a:t>
            </a:r>
          </a:p>
        </p:txBody>
      </p:sp>
      <p:sp>
        <p:nvSpPr>
          <p:cNvPr id="9" name="Rectangle 8">
            <a:extLst>
              <a:ext uri="{FF2B5EF4-FFF2-40B4-BE49-F238E27FC236}">
                <a16:creationId xmlns:a16="http://schemas.microsoft.com/office/drawing/2014/main" id="{828252E7-2D71-4DBD-8662-A05FB14F2E2A}"/>
              </a:ext>
            </a:extLst>
          </p:cNvPr>
          <p:cNvSpPr>
            <a:spLocks noGrp="1"/>
          </p:cNvSpPr>
          <p:nvPr/>
        </p:nvSpPr>
        <p:spPr>
          <a:xfrm>
            <a:off x="1666875" y="4381500"/>
            <a:ext cx="9572625" cy="895350"/>
          </a:xfrm>
          <a:prstGeom prst="rect">
            <a:avLst/>
          </a:prstGeom>
          <a:noFill/>
          <a:ln w="0">
            <a:noFill/>
          </a:ln>
        </p:spPr>
        <p:txBody>
          <a:bodyPr>
            <a:noAutofit/>
          </a:bodyPr>
          <a:lstStyle/>
          <a:p>
            <a:pPr>
              <a:defRPr sz="2325" b="0">
                <a:solidFill>
                  <a:srgbClr val="102D43"/>
                </a:solidFill>
                <a:latin typeface="Aptos"/>
                <a:ea typeface="Aptos"/>
                <a:cs typeface="Aptos"/>
              </a:defRPr>
            </a:pPr>
            <a:r>
              <a:rPr sz="2325" b="0">
                <a:solidFill>
                  <a:srgbClr val="102D43"/>
                </a:solidFill>
                <a:latin typeface="Aptos"/>
                <a:ea typeface="Aptos"/>
                <a:cs typeface="Aptos"/>
              </a:rPr>
              <a:t>Tell me about an improvement you tested. What changed after feedback?</a:t>
            </a:r>
          </a:p>
        </p:txBody>
      </p:sp>
    </p:spTree>
    <p:extLst>
      <p:ext uri="{BB962C8B-B14F-4D97-AF65-F5344CB8AC3E}">
        <p14:creationId xmlns:p14="http://schemas.microsoft.com/office/powerpoint/2010/main" val="552219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02D4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02F4E1-52AF-45A1-9F4E-4F933C6EFFD4}"/>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FFFFFF"/>
                </a:solidFill>
                <a:latin typeface="Aptos"/>
                <a:ea typeface="Aptos"/>
                <a:cs typeface="Aptos"/>
              </a:defRPr>
            </a:pPr>
            <a:r>
              <a:rPr sz="3150" b="1">
                <a:solidFill>
                  <a:srgbClr val="FFFFFF"/>
                </a:solidFill>
                <a:latin typeface="Aptos"/>
                <a:ea typeface="Aptos"/>
                <a:cs typeface="Aptos"/>
              </a:rPr>
              <a:t>Interview timing and scoring</a:t>
            </a:r>
          </a:p>
        </p:txBody>
      </p:sp>
      <p:sp>
        <p:nvSpPr>
          <p:cNvPr id="2" name="Rectangle 1">
            <a:extLst>
              <a:ext uri="{FF2B5EF4-FFF2-40B4-BE49-F238E27FC236}">
                <a16:creationId xmlns:a16="http://schemas.microsoft.com/office/drawing/2014/main" id="{315A3638-8CD0-4A6B-AC6A-064B0D6F03B2}"/>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BCDADD"/>
                </a:solidFill>
                <a:latin typeface="Aptos"/>
                <a:ea typeface="Aptos"/>
                <a:cs typeface="Aptos"/>
              </a:defRPr>
            </a:pPr>
            <a:r>
              <a:rPr sz="1275" b="0">
                <a:solidFill>
                  <a:srgbClr val="BCDADD"/>
                </a:solidFill>
                <a:latin typeface="Aptos"/>
                <a:ea typeface="Aptos"/>
                <a:cs typeface="Aptos"/>
              </a:rPr>
              <a:t>Proposed rubric informed by Levashina et al. (2014)</a:t>
            </a:r>
          </a:p>
        </p:txBody>
      </p:sp>
      <p:sp>
        <p:nvSpPr>
          <p:cNvPr id="3" name="Rectangle 2">
            <a:extLst>
              <a:ext uri="{FF2B5EF4-FFF2-40B4-BE49-F238E27FC236}">
                <a16:creationId xmlns:a16="http://schemas.microsoft.com/office/drawing/2014/main" id="{CC83A767-C42D-4032-8FB1-3FB374C4847F}"/>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BCDADD"/>
                </a:solidFill>
                <a:latin typeface="Aptos"/>
                <a:ea typeface="Aptos"/>
                <a:cs typeface="Aptos"/>
              </a:defRPr>
            </a:pPr>
            <a:r>
              <a:rPr sz="1425" b="0">
                <a:solidFill>
                  <a:srgbClr val="BCDADD"/>
                </a:solidFill>
                <a:latin typeface="Aptos"/>
                <a:ea typeface="Aptos"/>
                <a:cs typeface="Aptos"/>
              </a:rPr>
              <a:t>11</a:t>
            </a:r>
          </a:p>
        </p:txBody>
      </p:sp>
      <p:sp>
        <p:nvSpPr>
          <p:cNvPr id="4" name="Rectangle 3">
            <a:extLst>
              <a:ext uri="{FF2B5EF4-FFF2-40B4-BE49-F238E27FC236}">
                <a16:creationId xmlns:a16="http://schemas.microsoft.com/office/drawing/2014/main" id="{CF4525D8-A1F6-4E13-A653-C1555320E195}"/>
              </a:ext>
            </a:extLst>
          </p:cNvPr>
          <p:cNvSpPr>
            <a:spLocks noGrp="1"/>
          </p:cNvSpPr>
          <p:nvPr/>
        </p:nvSpPr>
        <p:spPr>
          <a:xfrm>
            <a:off x="609600" y="1476375"/>
            <a:ext cx="5334000" cy="523875"/>
          </a:xfrm>
          <a:prstGeom prst="rect">
            <a:avLst/>
          </a:prstGeom>
          <a:noFill/>
          <a:ln w="0">
            <a:noFill/>
          </a:ln>
        </p:spPr>
        <p:txBody>
          <a:bodyPr>
            <a:noAutofit/>
          </a:bodyPr>
          <a:lstStyle/>
          <a:p>
            <a:pPr>
              <a:defRPr sz="2625" b="1">
                <a:solidFill>
                  <a:srgbClr val="8DE0DE"/>
                </a:solidFill>
                <a:latin typeface="Aptos"/>
                <a:ea typeface="Aptos"/>
                <a:cs typeface="Aptos"/>
              </a:defRPr>
            </a:pPr>
            <a:r>
              <a:rPr sz="2625" b="1">
                <a:solidFill>
                  <a:srgbClr val="8DE0DE"/>
                </a:solidFill>
                <a:latin typeface="Aptos"/>
                <a:ea typeface="Aptos"/>
                <a:cs typeface="Aptos"/>
              </a:rPr>
              <a:t>20 minutes maximum</a:t>
            </a:r>
          </a:p>
        </p:txBody>
      </p:sp>
      <p:sp>
        <p:nvSpPr>
          <p:cNvPr id="5" name="Rectangle 4">
            <a:extLst>
              <a:ext uri="{FF2B5EF4-FFF2-40B4-BE49-F238E27FC236}">
                <a16:creationId xmlns:a16="http://schemas.microsoft.com/office/drawing/2014/main" id="{5B49F06D-E1D7-470A-AF63-23669B702695}"/>
              </a:ext>
            </a:extLst>
          </p:cNvPr>
          <p:cNvSpPr>
            <a:spLocks noGrp="1"/>
          </p:cNvSpPr>
          <p:nvPr/>
        </p:nvSpPr>
        <p:spPr>
          <a:xfrm>
            <a:off x="609600" y="2343150"/>
            <a:ext cx="5524500" cy="2762250"/>
          </a:xfrm>
          <a:prstGeom prst="rect">
            <a:avLst/>
          </a:prstGeom>
          <a:noFill/>
          <a:ln w="0">
            <a:noFill/>
          </a:ln>
        </p:spPr>
        <p:txBody>
          <a:bodyPr>
            <a:noAutofit/>
          </a:bodyPr>
          <a:lstStyle/>
          <a:p>
            <a:pPr marL="228600" indent="-114300">
              <a:spcAft>
                <a:spcPts val="1600"/>
              </a:spcAft>
              <a:buChar char="•"/>
              <a:defRPr sz="2100" b="0">
                <a:solidFill>
                  <a:srgbClr val="FFFFFF"/>
                </a:solidFill>
                <a:latin typeface="Aptos"/>
                <a:ea typeface="Aptos"/>
                <a:cs typeface="Aptos"/>
              </a:defRPr>
            </a:pPr>
            <a:r>
              <a:rPr sz="2100" b="0">
                <a:solidFill>
                  <a:srgbClr val="FFFFFF"/>
                </a:solidFill>
                <a:latin typeface="Aptos"/>
                <a:ea typeface="Aptos"/>
                <a:cs typeface="Aptos"/>
              </a:rPr>
              <a:t>2 minutes: welcome and explain the role</a:t>
            </a:r>
          </a:p>
          <a:p>
            <a:pPr marL="228600" indent="-114300">
              <a:spcAft>
                <a:spcPts val="1600"/>
              </a:spcAft>
              <a:buChar char="•"/>
              <a:defRPr sz="2100" b="0">
                <a:solidFill>
                  <a:srgbClr val="FFFFFF"/>
                </a:solidFill>
                <a:latin typeface="Aptos"/>
                <a:ea typeface="Aptos"/>
                <a:cs typeface="Aptos"/>
              </a:defRPr>
            </a:pPr>
            <a:r>
              <a:rPr sz="2100" b="0">
                <a:solidFill>
                  <a:srgbClr val="FFFFFF"/>
                </a:solidFill>
                <a:latin typeface="Aptos"/>
                <a:ea typeface="Aptos"/>
                <a:cs typeface="Aptos"/>
              </a:rPr>
              <a:t>14 minutes: seven core questions</a:t>
            </a:r>
          </a:p>
          <a:p>
            <a:pPr marL="228600" indent="-114300">
              <a:spcAft>
                <a:spcPts val="1600"/>
              </a:spcAft>
              <a:buChar char="•"/>
              <a:defRPr sz="2100" b="0">
                <a:solidFill>
                  <a:srgbClr val="FFFFFF"/>
                </a:solidFill>
                <a:latin typeface="Aptos"/>
                <a:ea typeface="Aptos"/>
                <a:cs typeface="Aptos"/>
              </a:defRPr>
            </a:pPr>
            <a:r>
              <a:rPr sz="2100" b="0">
                <a:solidFill>
                  <a:srgbClr val="FFFFFF"/>
                </a:solidFill>
                <a:latin typeface="Aptos"/>
                <a:ea typeface="Aptos"/>
                <a:cs typeface="Aptos"/>
              </a:rPr>
              <a:t>3 minutes: candidate questions and closing</a:t>
            </a:r>
          </a:p>
          <a:p>
            <a:pPr marL="228600" indent="-114300">
              <a:spcAft>
                <a:spcPts val="1600"/>
              </a:spcAft>
              <a:buChar char="•"/>
              <a:defRPr sz="2100" b="0">
                <a:solidFill>
                  <a:srgbClr val="FFFFFF"/>
                </a:solidFill>
                <a:latin typeface="Aptos"/>
                <a:ea typeface="Aptos"/>
                <a:cs typeface="Aptos"/>
              </a:defRPr>
            </a:pPr>
            <a:r>
              <a:rPr sz="2100" b="0">
                <a:solidFill>
                  <a:srgbClr val="FFFFFF"/>
                </a:solidFill>
                <a:latin typeface="Aptos"/>
                <a:ea typeface="Aptos"/>
                <a:cs typeface="Aptos"/>
              </a:rPr>
              <a:t>1 minute: time buffer</a:t>
            </a:r>
          </a:p>
        </p:txBody>
      </p:sp>
      <p:sp>
        <p:nvSpPr>
          <p:cNvPr id="6" name="Rectangle 5">
            <a:extLst>
              <a:ext uri="{FF2B5EF4-FFF2-40B4-BE49-F238E27FC236}">
                <a16:creationId xmlns:a16="http://schemas.microsoft.com/office/drawing/2014/main" id="{09ADDE4B-CEAC-4E46-913E-6B05BA5F494D}"/>
              </a:ext>
            </a:extLst>
          </p:cNvPr>
          <p:cNvSpPr>
            <a:spLocks noGrp="1"/>
          </p:cNvSpPr>
          <p:nvPr/>
        </p:nvSpPr>
        <p:spPr>
          <a:xfrm>
            <a:off x="6858000" y="1476375"/>
            <a:ext cx="4667250" cy="523875"/>
          </a:xfrm>
          <a:prstGeom prst="rect">
            <a:avLst/>
          </a:prstGeom>
          <a:noFill/>
          <a:ln w="0">
            <a:noFill/>
          </a:ln>
        </p:spPr>
        <p:txBody>
          <a:bodyPr>
            <a:noAutofit/>
          </a:bodyPr>
          <a:lstStyle/>
          <a:p>
            <a:pPr>
              <a:defRPr sz="2475" b="1">
                <a:solidFill>
                  <a:srgbClr val="8DE0DE"/>
                </a:solidFill>
                <a:latin typeface="Aptos"/>
                <a:ea typeface="Aptos"/>
                <a:cs typeface="Aptos"/>
              </a:defRPr>
            </a:pPr>
            <a:r>
              <a:rPr sz="2475" b="1">
                <a:solidFill>
                  <a:srgbClr val="8DE0DE"/>
                </a:solidFill>
                <a:latin typeface="Aptos"/>
                <a:ea typeface="Aptos"/>
                <a:cs typeface="Aptos"/>
              </a:rPr>
              <a:t>One score per answer</a:t>
            </a:r>
          </a:p>
        </p:txBody>
      </p:sp>
      <p:sp>
        <p:nvSpPr>
          <p:cNvPr id="7" name="Rectangle 6">
            <a:extLst>
              <a:ext uri="{FF2B5EF4-FFF2-40B4-BE49-F238E27FC236}">
                <a16:creationId xmlns:a16="http://schemas.microsoft.com/office/drawing/2014/main" id="{0299EBD4-E192-49EB-935B-1FFB5B54FC74}"/>
              </a:ext>
            </a:extLst>
          </p:cNvPr>
          <p:cNvSpPr>
            <a:spLocks noGrp="1"/>
          </p:cNvSpPr>
          <p:nvPr/>
        </p:nvSpPr>
        <p:spPr>
          <a:xfrm>
            <a:off x="6858000" y="2324100"/>
            <a:ext cx="4667250" cy="2476500"/>
          </a:xfrm>
          <a:prstGeom prst="rect">
            <a:avLst/>
          </a:prstGeom>
          <a:noFill/>
          <a:ln w="0">
            <a:noFill/>
          </a:ln>
        </p:spPr>
        <p:txBody>
          <a:bodyPr>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1   No relevant evidence</a:t>
            </a:r>
          </a:p>
          <a:p>
            <a:pPr>
              <a:defRPr sz="2025" b="0">
                <a:solidFill>
                  <a:srgbClr val="FFFFFF"/>
                </a:solidFill>
                <a:latin typeface="Aptos"/>
                <a:ea typeface="Aptos"/>
                <a:cs typeface="Aptos"/>
              </a:defRPr>
            </a:pPr>
            <a:r>
              <a:rPr sz="2025" b="0">
                <a:solidFill>
                  <a:srgbClr val="FFFFFF"/>
                </a:solidFill>
                <a:latin typeface="Aptos"/>
                <a:ea typeface="Aptos"/>
                <a:cs typeface="Aptos"/>
              </a:rPr>
              <a:t>2   Partial or vague response</a:t>
            </a:r>
          </a:p>
          <a:p>
            <a:pPr>
              <a:defRPr sz="2025" b="0">
                <a:solidFill>
                  <a:srgbClr val="FFFFFF"/>
                </a:solidFill>
                <a:latin typeface="Aptos"/>
                <a:ea typeface="Aptos"/>
                <a:cs typeface="Aptos"/>
              </a:defRPr>
            </a:pPr>
            <a:r>
              <a:rPr sz="2025" b="0">
                <a:solidFill>
                  <a:srgbClr val="FFFFFF"/>
                </a:solidFill>
                <a:latin typeface="Aptos"/>
                <a:ea typeface="Aptos"/>
                <a:cs typeface="Aptos"/>
              </a:rPr>
              <a:t>3   Relevant, workable approach</a:t>
            </a:r>
          </a:p>
          <a:p>
            <a:pPr>
              <a:defRPr sz="2025" b="0">
                <a:solidFill>
                  <a:srgbClr val="FFFFFF"/>
                </a:solidFill>
                <a:latin typeface="Aptos"/>
                <a:ea typeface="Aptos"/>
                <a:cs typeface="Aptos"/>
              </a:defRPr>
            </a:pPr>
            <a:r>
              <a:rPr sz="2025" b="0">
                <a:solidFill>
                  <a:srgbClr val="FFFFFF"/>
                </a:solidFill>
                <a:latin typeface="Aptos"/>
                <a:ea typeface="Aptos"/>
                <a:cs typeface="Aptos"/>
              </a:rPr>
              <a:t>4   Specific evidence and reflection</a:t>
            </a:r>
          </a:p>
          <a:p>
            <a:pPr>
              <a:defRPr sz="2025" b="0">
                <a:solidFill>
                  <a:srgbClr val="FFFFFF"/>
                </a:solidFill>
                <a:latin typeface="Aptos"/>
                <a:ea typeface="Aptos"/>
                <a:cs typeface="Aptos"/>
              </a:defRPr>
            </a:pPr>
            <a:r>
              <a:rPr sz="2025" b="0">
                <a:solidFill>
                  <a:srgbClr val="FFFFFF"/>
                </a:solidFill>
                <a:latin typeface="Aptos"/>
                <a:ea typeface="Aptos"/>
                <a:cs typeface="Aptos"/>
              </a:rPr>
              <a:t>5   Strong judgement and trade-offs</a:t>
            </a:r>
          </a:p>
        </p:txBody>
      </p:sp>
      <p:sp>
        <p:nvSpPr>
          <p:cNvPr id="8" name="Rectangle 7">
            <a:extLst>
              <a:ext uri="{FF2B5EF4-FFF2-40B4-BE49-F238E27FC236}">
                <a16:creationId xmlns:a16="http://schemas.microsoft.com/office/drawing/2014/main" id="{81FAD342-9CCF-4B1C-A81F-D9565EB5A39A}"/>
              </a:ext>
            </a:extLst>
          </p:cNvPr>
          <p:cNvSpPr>
            <a:spLocks noGrp="1"/>
          </p:cNvSpPr>
          <p:nvPr/>
        </p:nvSpPr>
        <p:spPr>
          <a:xfrm>
            <a:off x="609600" y="5467350"/>
            <a:ext cx="10763250" cy="581025"/>
          </a:xfrm>
          <a:prstGeom prst="rect">
            <a:avLst/>
          </a:prstGeom>
          <a:noFill/>
          <a:ln w="0">
            <a:noFill/>
          </a:ln>
        </p:spPr>
        <p:txBody>
          <a:bodyPr>
            <a:noAutofit/>
          </a:bodyPr>
          <a:lstStyle/>
          <a:p>
            <a:pPr>
              <a:defRPr sz="1950" b="0">
                <a:solidFill>
                  <a:srgbClr val="FFFFFF"/>
                </a:solidFill>
                <a:latin typeface="Aptos"/>
                <a:ea typeface="Aptos"/>
                <a:cs typeface="Aptos"/>
              </a:defRPr>
            </a:pPr>
            <a:r>
              <a:rPr sz="1950" b="0">
                <a:solidFill>
                  <a:srgbClr val="FFFFFF"/>
                </a:solidFill>
                <a:latin typeface="Aptos"/>
                <a:ea typeface="Aptos"/>
                <a:cs typeface="Aptos"/>
              </a:rPr>
              <a:t>Maximum 35 points. Record evidence and review essential criteria before deciding.</a:t>
            </a:r>
          </a:p>
        </p:txBody>
      </p:sp>
    </p:spTree>
    <p:extLst>
      <p:ext uri="{BB962C8B-B14F-4D97-AF65-F5344CB8AC3E}">
        <p14:creationId xmlns:p14="http://schemas.microsoft.com/office/powerpoint/2010/main" val="869303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F008E38-2F75-4AF3-B630-B725BE308D8F}"/>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References</a:t>
            </a:r>
          </a:p>
        </p:txBody>
      </p:sp>
      <p:sp>
        <p:nvSpPr>
          <p:cNvPr id="2" name="Rectangle 1">
            <a:extLst>
              <a:ext uri="{FF2B5EF4-FFF2-40B4-BE49-F238E27FC236}">
                <a16:creationId xmlns:a16="http://schemas.microsoft.com/office/drawing/2014/main" id="{1C8BCD65-2515-4C92-B14A-68C38FE883E9}"/>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Harvard style • Academic sources 1–3</a:t>
            </a:r>
          </a:p>
        </p:txBody>
      </p:sp>
      <p:sp>
        <p:nvSpPr>
          <p:cNvPr id="3" name="Rectangle 2">
            <a:extLst>
              <a:ext uri="{FF2B5EF4-FFF2-40B4-BE49-F238E27FC236}">
                <a16:creationId xmlns:a16="http://schemas.microsoft.com/office/drawing/2014/main" id="{0965BFF0-8BBC-46F3-9D59-2FC6D671F7D2}"/>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12</a:t>
            </a:r>
          </a:p>
        </p:txBody>
      </p:sp>
      <p:sp>
        <p:nvSpPr>
          <p:cNvPr id="4" name="Rectangle 3">
            <a:extLst>
              <a:ext uri="{FF2B5EF4-FFF2-40B4-BE49-F238E27FC236}">
                <a16:creationId xmlns:a16="http://schemas.microsoft.com/office/drawing/2014/main" id="{DF34B016-DB8D-4207-B055-1D9FB96B876F}"/>
              </a:ext>
            </a:extLst>
          </p:cNvPr>
          <p:cNvSpPr>
            <a:spLocks noGrp="1"/>
          </p:cNvSpPr>
          <p:nvPr/>
        </p:nvSpPr>
        <p:spPr>
          <a:xfrm>
            <a:off x="609600" y="1524000"/>
            <a:ext cx="10906125" cy="1285875"/>
          </a:xfrm>
          <a:prstGeom prst="rect">
            <a:avLst/>
          </a:prstGeom>
          <a:noFill/>
          <a:ln w="0">
            <a:noFill/>
          </a:ln>
        </p:spPr>
        <p:txBody>
          <a:bodyPr>
            <a:noAutofit/>
          </a:bodyPr>
          <a:lstStyle/>
          <a:p>
            <a:pPr>
              <a:defRPr sz="1725" b="0">
                <a:solidFill>
                  <a:srgbClr val="102D43"/>
                </a:solidFill>
                <a:latin typeface="Aptos"/>
                <a:ea typeface="Aptos"/>
                <a:cs typeface="Aptos"/>
              </a:defRPr>
            </a:pPr>
            <a:r>
              <a:rPr sz="1725" b="0">
                <a:solidFill>
                  <a:srgbClr val="102D43"/>
                </a:solidFill>
                <a:latin typeface="Aptos"/>
                <a:ea typeface="Aptos"/>
                <a:cs typeface="Aptos"/>
              </a:rPr>
              <a:t>Celik, I. (2023) ‘Towards Intelligent-TPACK: An empirical study on teachers’ professional knowledge to ethically integrate artificial intelligence (AI)-based tools into education’, Computers in Human Behavior, 138, 107468. https://doi.org/10.1016/j.chb.2022.107468</a:t>
            </a:r>
          </a:p>
        </p:txBody>
      </p:sp>
      <p:sp>
        <p:nvSpPr>
          <p:cNvPr id="5" name="Rectangle 4">
            <a:extLst>
              <a:ext uri="{FF2B5EF4-FFF2-40B4-BE49-F238E27FC236}">
                <a16:creationId xmlns:a16="http://schemas.microsoft.com/office/drawing/2014/main" id="{B5D5D76B-133A-48E2-BDC6-BA7B435F78ED}"/>
              </a:ext>
            </a:extLst>
          </p:cNvPr>
          <p:cNvSpPr>
            <a:spLocks noGrp="1"/>
          </p:cNvSpPr>
          <p:nvPr/>
        </p:nvSpPr>
        <p:spPr>
          <a:xfrm>
            <a:off x="609600" y="2952750"/>
            <a:ext cx="10906125" cy="1285875"/>
          </a:xfrm>
          <a:prstGeom prst="rect">
            <a:avLst/>
          </a:prstGeom>
          <a:noFill/>
          <a:ln w="0">
            <a:noFill/>
          </a:ln>
        </p:spPr>
        <p:txBody>
          <a:bodyPr>
            <a:noAutofit/>
          </a:bodyPr>
          <a:lstStyle/>
          <a:p>
            <a:pPr>
              <a:defRPr sz="1725" b="0">
                <a:solidFill>
                  <a:srgbClr val="102D43"/>
                </a:solidFill>
                <a:latin typeface="Aptos"/>
                <a:ea typeface="Aptos"/>
                <a:cs typeface="Aptos"/>
              </a:defRPr>
            </a:pPr>
            <a:r>
              <a:rPr sz="1725" b="0">
                <a:solidFill>
                  <a:srgbClr val="102D43"/>
                </a:solidFill>
                <a:latin typeface="Aptos"/>
                <a:ea typeface="Aptos"/>
                <a:cs typeface="Aptos"/>
              </a:rPr>
              <a:t>Chan, C.K.Y. (2023) ‘A comprehensive AI policy education framework for university teaching and learning’, International Journal of Educational Technology in Higher Education, 20, 38. https://doi.org/10.1186/s41239-023-00408-3</a:t>
            </a:r>
          </a:p>
        </p:txBody>
      </p:sp>
      <p:sp>
        <p:nvSpPr>
          <p:cNvPr id="6" name="Rectangle 5">
            <a:extLst>
              <a:ext uri="{FF2B5EF4-FFF2-40B4-BE49-F238E27FC236}">
                <a16:creationId xmlns:a16="http://schemas.microsoft.com/office/drawing/2014/main" id="{89974BE7-A4B4-4FDA-BE47-B5B2872CDD10}"/>
              </a:ext>
            </a:extLst>
          </p:cNvPr>
          <p:cNvSpPr>
            <a:spLocks noGrp="1"/>
          </p:cNvSpPr>
          <p:nvPr/>
        </p:nvSpPr>
        <p:spPr>
          <a:xfrm>
            <a:off x="609600" y="4381500"/>
            <a:ext cx="10906125" cy="1285875"/>
          </a:xfrm>
          <a:prstGeom prst="rect">
            <a:avLst/>
          </a:prstGeom>
          <a:noFill/>
          <a:ln w="0">
            <a:noFill/>
          </a:ln>
        </p:spPr>
        <p:txBody>
          <a:bodyPr>
            <a:noAutofit/>
          </a:bodyPr>
          <a:lstStyle/>
          <a:p>
            <a:pPr>
              <a:defRPr sz="1725" b="0">
                <a:solidFill>
                  <a:srgbClr val="102D43"/>
                </a:solidFill>
                <a:latin typeface="Aptos"/>
                <a:ea typeface="Aptos"/>
                <a:cs typeface="Aptos"/>
              </a:defRPr>
            </a:pPr>
            <a:r>
              <a:rPr sz="1725" b="0">
                <a:solidFill>
                  <a:srgbClr val="102D43"/>
                </a:solidFill>
                <a:latin typeface="Aptos"/>
                <a:ea typeface="Aptos"/>
                <a:cs typeface="Aptos"/>
              </a:rPr>
              <a:t>Kasneci, E. et al. (2023) ‘ChatGPT for good? On opportunities and challenges of large language models for education’, Learning and Individual Differences, 103, 102274. https://doi.org/10.1016/j.lindif.2023.102274</a:t>
            </a:r>
          </a:p>
        </p:txBody>
      </p:sp>
    </p:spTree>
    <p:extLst>
      <p:ext uri="{BB962C8B-B14F-4D97-AF65-F5344CB8AC3E}">
        <p14:creationId xmlns:p14="http://schemas.microsoft.com/office/powerpoint/2010/main" val="2073583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0599B9D-C31B-4AEC-BFC2-1617ECD207DA}"/>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References continued</a:t>
            </a:r>
          </a:p>
        </p:txBody>
      </p:sp>
      <p:sp>
        <p:nvSpPr>
          <p:cNvPr id="2" name="Rectangle 1">
            <a:extLst>
              <a:ext uri="{FF2B5EF4-FFF2-40B4-BE49-F238E27FC236}">
                <a16:creationId xmlns:a16="http://schemas.microsoft.com/office/drawing/2014/main" id="{982E4853-9873-4363-84FF-4FE8DCEC3EC8}"/>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Harvard style • Academic sources 4–6</a:t>
            </a:r>
          </a:p>
        </p:txBody>
      </p:sp>
      <p:sp>
        <p:nvSpPr>
          <p:cNvPr id="3" name="Rectangle 2">
            <a:extLst>
              <a:ext uri="{FF2B5EF4-FFF2-40B4-BE49-F238E27FC236}">
                <a16:creationId xmlns:a16="http://schemas.microsoft.com/office/drawing/2014/main" id="{612FD2F7-7018-462E-9FF4-498622CBC7ED}"/>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13</a:t>
            </a:r>
          </a:p>
        </p:txBody>
      </p:sp>
      <p:sp>
        <p:nvSpPr>
          <p:cNvPr id="4" name="Rectangle 3">
            <a:extLst>
              <a:ext uri="{FF2B5EF4-FFF2-40B4-BE49-F238E27FC236}">
                <a16:creationId xmlns:a16="http://schemas.microsoft.com/office/drawing/2014/main" id="{64030396-B35B-4328-8F95-7E15E4EFFA66}"/>
              </a:ext>
            </a:extLst>
          </p:cNvPr>
          <p:cNvSpPr>
            <a:spLocks noGrp="1"/>
          </p:cNvSpPr>
          <p:nvPr/>
        </p:nvSpPr>
        <p:spPr>
          <a:xfrm>
            <a:off x="609600" y="1466850"/>
            <a:ext cx="10906125" cy="1390650"/>
          </a:xfrm>
          <a:prstGeom prst="rect">
            <a:avLst/>
          </a:prstGeom>
          <a:noFill/>
          <a:ln w="0">
            <a:noFill/>
          </a:ln>
        </p:spPr>
        <p:txBody>
          <a:bodyPr>
            <a:noAutofit/>
          </a:bodyPr>
          <a:lstStyle/>
          <a:p>
            <a:pPr>
              <a:defRPr sz="1725" b="0">
                <a:solidFill>
                  <a:srgbClr val="102D43"/>
                </a:solidFill>
                <a:latin typeface="Aptos"/>
                <a:ea typeface="Aptos"/>
                <a:cs typeface="Aptos"/>
              </a:defRPr>
            </a:pPr>
            <a:r>
              <a:rPr sz="1725" b="0">
                <a:solidFill>
                  <a:srgbClr val="102D43"/>
                </a:solidFill>
                <a:latin typeface="Aptos"/>
                <a:ea typeface="Aptos"/>
                <a:cs typeface="Aptos"/>
              </a:rPr>
              <a:t>Levashina, J., Hartwell, C.J., Morgeson, F.P. and Campion, M.A. (2014) ‘The structured employment interview: Narrative and quantitative review of the research literature’, Personnel Psychology, 67(1), pp. 241–293. https://doi.org/10.1111/peps.12052</a:t>
            </a:r>
          </a:p>
        </p:txBody>
      </p:sp>
      <p:sp>
        <p:nvSpPr>
          <p:cNvPr id="5" name="Rectangle 4">
            <a:extLst>
              <a:ext uri="{FF2B5EF4-FFF2-40B4-BE49-F238E27FC236}">
                <a16:creationId xmlns:a16="http://schemas.microsoft.com/office/drawing/2014/main" id="{D1CB08DA-4A54-48FA-BF08-B47436A96DE3}"/>
              </a:ext>
            </a:extLst>
          </p:cNvPr>
          <p:cNvSpPr>
            <a:spLocks noGrp="1"/>
          </p:cNvSpPr>
          <p:nvPr/>
        </p:nvSpPr>
        <p:spPr>
          <a:xfrm>
            <a:off x="609600" y="2962275"/>
            <a:ext cx="10906125" cy="1390650"/>
          </a:xfrm>
          <a:prstGeom prst="rect">
            <a:avLst/>
          </a:prstGeom>
          <a:noFill/>
          <a:ln w="0">
            <a:noFill/>
          </a:ln>
        </p:spPr>
        <p:txBody>
          <a:bodyPr>
            <a:noAutofit/>
          </a:bodyPr>
          <a:lstStyle/>
          <a:p>
            <a:pPr>
              <a:defRPr sz="1725" b="0">
                <a:solidFill>
                  <a:srgbClr val="102D43"/>
                </a:solidFill>
                <a:latin typeface="Aptos"/>
                <a:ea typeface="Aptos"/>
                <a:cs typeface="Aptos"/>
              </a:defRPr>
            </a:pPr>
            <a:r>
              <a:rPr sz="1725" b="0">
                <a:solidFill>
                  <a:srgbClr val="102D43"/>
                </a:solidFill>
                <a:latin typeface="Aptos"/>
                <a:ea typeface="Aptos"/>
                <a:cs typeface="Aptos"/>
              </a:rPr>
              <a:t>Long, D. and Magerko, B. (2020) ‘What is AI literacy? Competencies and design considerations’, Proceedings of the 2020 CHI Conference on Human Factors in Computing Systems, pp. 1–16. https://doi.org/10.1145/3313831.3376727</a:t>
            </a:r>
          </a:p>
        </p:txBody>
      </p:sp>
      <p:sp>
        <p:nvSpPr>
          <p:cNvPr id="6" name="Rectangle 5">
            <a:extLst>
              <a:ext uri="{FF2B5EF4-FFF2-40B4-BE49-F238E27FC236}">
                <a16:creationId xmlns:a16="http://schemas.microsoft.com/office/drawing/2014/main" id="{F500FE0F-45FE-4034-8800-40FD9757C6BE}"/>
              </a:ext>
            </a:extLst>
          </p:cNvPr>
          <p:cNvSpPr>
            <a:spLocks noGrp="1"/>
          </p:cNvSpPr>
          <p:nvPr/>
        </p:nvSpPr>
        <p:spPr>
          <a:xfrm>
            <a:off x="609600" y="4457700"/>
            <a:ext cx="10906125" cy="1390650"/>
          </a:xfrm>
          <a:prstGeom prst="rect">
            <a:avLst/>
          </a:prstGeom>
          <a:noFill/>
          <a:ln w="0">
            <a:noFill/>
          </a:ln>
        </p:spPr>
        <p:txBody>
          <a:bodyPr>
            <a:noAutofit/>
          </a:bodyPr>
          <a:lstStyle/>
          <a:p>
            <a:pPr>
              <a:defRPr sz="1725" b="0">
                <a:solidFill>
                  <a:srgbClr val="102D43"/>
                </a:solidFill>
                <a:latin typeface="Aptos"/>
                <a:ea typeface="Aptos"/>
                <a:cs typeface="Aptos"/>
              </a:defRPr>
            </a:pPr>
            <a:r>
              <a:rPr sz="1725" b="0">
                <a:solidFill>
                  <a:srgbClr val="102D43"/>
                </a:solidFill>
                <a:latin typeface="Aptos"/>
                <a:ea typeface="Aptos"/>
                <a:cs typeface="Aptos"/>
              </a:rPr>
              <a:t>Ng, D.T.K., Leung, J.K.L., Chu, S.K.W. and Qiao, M.S. (2021) ‘Conceptualizing AI literacy: An exploratory review’, Computers and Education: Artificial Intelligence, 2, 100041. https://doi.org/10.1016/j.caeai.2021.100041</a:t>
            </a:r>
          </a:p>
        </p:txBody>
      </p:sp>
    </p:spTree>
    <p:extLst>
      <p:ext uri="{BB962C8B-B14F-4D97-AF65-F5344CB8AC3E}">
        <p14:creationId xmlns:p14="http://schemas.microsoft.com/office/powerpoint/2010/main" val="869351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2F7F8"/>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AB254CA-E26C-465D-8A61-73F129855690}"/>
              </a:ext>
            </a:extLst>
          </p:cNvPr>
          <p:cNvSpPr>
            <a:spLocks noGrp="1"/>
          </p:cNvSpPr>
          <p:nvPr/>
        </p:nvSpPr>
        <p:spPr>
          <a:xfrm>
            <a:off x="609600" y="428625"/>
            <a:ext cx="10858500" cy="933450"/>
          </a:xfrm>
          <a:prstGeom prst="rect">
            <a:avLst/>
          </a:prstGeom>
          <a:noFill/>
          <a:ln w="0">
            <a:noFill/>
          </a:ln>
        </p:spPr>
        <p:txBody>
          <a:bodyPr>
            <a:noAutofit/>
          </a:bodyPr>
          <a:lstStyle/>
          <a:p>
            <a:pPr>
              <a:defRPr sz="3150" b="1">
                <a:solidFill>
                  <a:srgbClr val="102D43"/>
                </a:solidFill>
                <a:latin typeface="Aptos"/>
                <a:ea typeface="Aptos"/>
                <a:cs typeface="Aptos"/>
              </a:defRPr>
            </a:pPr>
            <a:r>
              <a:rPr sz="3150" b="1">
                <a:solidFill>
                  <a:srgbClr val="102D43"/>
                </a:solidFill>
                <a:latin typeface="Aptos"/>
                <a:ea typeface="Aptos"/>
                <a:cs typeface="Aptos"/>
              </a:rPr>
              <a:t>Image credits and assessment source</a:t>
            </a:r>
          </a:p>
        </p:txBody>
      </p:sp>
      <p:sp>
        <p:nvSpPr>
          <p:cNvPr id="2" name="Rectangle 1">
            <a:extLst>
              <a:ext uri="{FF2B5EF4-FFF2-40B4-BE49-F238E27FC236}">
                <a16:creationId xmlns:a16="http://schemas.microsoft.com/office/drawing/2014/main" id="{6E3E8F97-04DE-4E79-906D-61AF0F3728AA}"/>
              </a:ext>
            </a:extLst>
          </p:cNvPr>
          <p:cNvSpPr>
            <a:spLocks noGrp="1"/>
          </p:cNvSpPr>
          <p:nvPr/>
        </p:nvSpPr>
        <p:spPr>
          <a:xfrm>
            <a:off x="609600" y="6229350"/>
            <a:ext cx="10287000" cy="342900"/>
          </a:xfrm>
          <a:prstGeom prst="rect">
            <a:avLst/>
          </a:prstGeom>
          <a:noFill/>
          <a:ln w="0">
            <a:noFill/>
          </a:ln>
        </p:spPr>
        <p:txBody>
          <a:bodyPr>
            <a:noAutofit/>
          </a:bodyPr>
          <a:lstStyle/>
          <a:p>
            <a:pPr>
              <a:defRPr sz="1275" b="0">
                <a:solidFill>
                  <a:srgbClr val="536775"/>
                </a:solidFill>
                <a:latin typeface="Aptos"/>
                <a:ea typeface="Aptos"/>
                <a:cs typeface="Aptos"/>
              </a:defRPr>
            </a:pPr>
            <a:r>
              <a:rPr sz="1275" b="0">
                <a:solidFill>
                  <a:srgbClr val="536775"/>
                </a:solidFill>
                <a:latin typeface="Aptos"/>
                <a:ea typeface="Aptos"/>
                <a:cs typeface="Aptos"/>
              </a:rPr>
              <a:t>All photographs are illustrative and depict institutions other than UWTSD</a:t>
            </a:r>
          </a:p>
        </p:txBody>
      </p:sp>
      <p:sp>
        <p:nvSpPr>
          <p:cNvPr id="3" name="Rectangle 2">
            <a:extLst>
              <a:ext uri="{FF2B5EF4-FFF2-40B4-BE49-F238E27FC236}">
                <a16:creationId xmlns:a16="http://schemas.microsoft.com/office/drawing/2014/main" id="{0674094F-B48F-48EC-B602-A76687B8D50C}"/>
              </a:ext>
            </a:extLst>
          </p:cNvPr>
          <p:cNvSpPr>
            <a:spLocks noGrp="1"/>
          </p:cNvSpPr>
          <p:nvPr/>
        </p:nvSpPr>
        <p:spPr>
          <a:xfrm>
            <a:off x="11191875" y="6229350"/>
            <a:ext cx="428625" cy="333375"/>
          </a:xfrm>
          <a:prstGeom prst="rect">
            <a:avLst/>
          </a:prstGeom>
          <a:noFill/>
          <a:ln w="0">
            <a:noFill/>
          </a:ln>
        </p:spPr>
        <p:txBody>
          <a:bodyPr>
            <a:noAutofit/>
          </a:bodyPr>
          <a:lstStyle/>
          <a:p>
            <a:pPr>
              <a:defRPr sz="1425" b="0">
                <a:solidFill>
                  <a:srgbClr val="007F83"/>
                </a:solidFill>
                <a:latin typeface="Aptos"/>
                <a:ea typeface="Aptos"/>
                <a:cs typeface="Aptos"/>
              </a:defRPr>
            </a:pPr>
            <a:r>
              <a:rPr sz="1425" b="0">
                <a:solidFill>
                  <a:srgbClr val="007F83"/>
                </a:solidFill>
                <a:latin typeface="Aptos"/>
                <a:ea typeface="Aptos"/>
                <a:cs typeface="Aptos"/>
              </a:rPr>
              <a:t>14</a:t>
            </a:r>
          </a:p>
        </p:txBody>
      </p:sp>
      <p:sp>
        <p:nvSpPr>
          <p:cNvPr id="4" name="Rectangle 3">
            <a:extLst>
              <a:ext uri="{FF2B5EF4-FFF2-40B4-BE49-F238E27FC236}">
                <a16:creationId xmlns:a16="http://schemas.microsoft.com/office/drawing/2014/main" id="{FBC694A5-CCB7-4175-97F8-6EDCC0314C34}"/>
              </a:ext>
            </a:extLst>
          </p:cNvPr>
          <p:cNvSpPr>
            <a:spLocks noGrp="1"/>
          </p:cNvSpPr>
          <p:nvPr/>
        </p:nvSpPr>
        <p:spPr>
          <a:xfrm>
            <a:off x="609600" y="1485900"/>
            <a:ext cx="1666875" cy="457200"/>
          </a:xfrm>
          <a:prstGeom prst="rect">
            <a:avLst/>
          </a:prstGeom>
          <a:noFill/>
          <a:ln w="0">
            <a:noFill/>
          </a:ln>
        </p:spPr>
        <p:txBody>
          <a:bodyPr>
            <a:noAutofit/>
          </a:bodyPr>
          <a:lstStyle/>
          <a:p>
            <a:pPr>
              <a:defRPr sz="1950" b="1">
                <a:solidFill>
                  <a:srgbClr val="007F83"/>
                </a:solidFill>
                <a:latin typeface="Aptos"/>
                <a:ea typeface="Aptos"/>
                <a:cs typeface="Aptos"/>
              </a:defRPr>
            </a:pPr>
            <a:r>
              <a:rPr sz="1950" b="1">
                <a:solidFill>
                  <a:srgbClr val="007F83"/>
                </a:solidFill>
                <a:latin typeface="Aptos"/>
                <a:ea typeface="Aptos"/>
                <a:cs typeface="Aptos"/>
              </a:rPr>
              <a:t>Slide 1</a:t>
            </a:r>
          </a:p>
        </p:txBody>
      </p:sp>
      <p:sp>
        <p:nvSpPr>
          <p:cNvPr id="5" name="Rectangle 4">
            <a:extLst>
              <a:ext uri="{FF2B5EF4-FFF2-40B4-BE49-F238E27FC236}">
                <a16:creationId xmlns:a16="http://schemas.microsoft.com/office/drawing/2014/main" id="{166269A4-55E1-440F-85F7-DA2F6B4A270C}"/>
              </a:ext>
            </a:extLst>
          </p:cNvPr>
          <p:cNvSpPr>
            <a:spLocks noGrp="1"/>
          </p:cNvSpPr>
          <p:nvPr/>
        </p:nvSpPr>
        <p:spPr>
          <a:xfrm>
            <a:off x="2428875" y="1476375"/>
            <a:ext cx="9096375" cy="952500"/>
          </a:xfrm>
          <a:prstGeom prst="rect">
            <a:avLst/>
          </a:prstGeom>
          <a:noFill/>
          <a:ln w="0">
            <a:noFill/>
          </a:ln>
        </p:spPr>
        <p:txBody>
          <a:bodyPr>
            <a:noAutofit/>
          </a:bodyPr>
          <a:lstStyle/>
          <a:p>
            <a:pPr>
              <a:defRPr sz="1650" b="0">
                <a:solidFill>
                  <a:srgbClr val="102D43"/>
                </a:solidFill>
                <a:latin typeface="Aptos"/>
                <a:ea typeface="Aptos"/>
                <a:cs typeface="Aptos"/>
              </a:defRPr>
            </a:pPr>
            <a:r>
              <a:rPr sz="1650" b="0">
                <a:solidFill>
                  <a:srgbClr val="102D43"/>
                </a:solidFill>
                <a:latin typeface="Aptos"/>
                <a:ea typeface="Aptos"/>
                <a:cs typeface="Aptos"/>
              </a:rPr>
              <a:t>University of West Georgia (n.d.) Computing programs and degrees.</a:t>
            </a:r>
          </a:p>
          <a:p>
            <a:pPr>
              <a:defRPr sz="1650" b="0">
                <a:solidFill>
                  <a:srgbClr val="102D43"/>
                </a:solidFill>
                <a:latin typeface="Aptos"/>
                <a:ea typeface="Aptos"/>
                <a:cs typeface="Aptos"/>
              </a:defRPr>
            </a:pPr>
            <a:r>
              <a:rPr sz="1650" b="0">
                <a:solidFill>
                  <a:srgbClr val="102D43"/>
                </a:solidFill>
                <a:latin typeface="Aptos"/>
                <a:ea typeface="Aptos"/>
                <a:cs typeface="Aptos"/>
              </a:rPr>
              <a:t>https://www.westga.edu/academics/cmcs/computing-and-math/computing/index.php</a:t>
            </a:r>
          </a:p>
        </p:txBody>
      </p:sp>
      <p:sp>
        <p:nvSpPr>
          <p:cNvPr id="6" name="Rectangle 5">
            <a:extLst>
              <a:ext uri="{FF2B5EF4-FFF2-40B4-BE49-F238E27FC236}">
                <a16:creationId xmlns:a16="http://schemas.microsoft.com/office/drawing/2014/main" id="{525C5509-0193-4126-ABD6-7F7EA1F913FC}"/>
              </a:ext>
            </a:extLst>
          </p:cNvPr>
          <p:cNvSpPr>
            <a:spLocks noGrp="1"/>
          </p:cNvSpPr>
          <p:nvPr/>
        </p:nvSpPr>
        <p:spPr>
          <a:xfrm>
            <a:off x="609600" y="2714625"/>
            <a:ext cx="1666875" cy="457200"/>
          </a:xfrm>
          <a:prstGeom prst="rect">
            <a:avLst/>
          </a:prstGeom>
          <a:noFill/>
          <a:ln w="0">
            <a:noFill/>
          </a:ln>
        </p:spPr>
        <p:txBody>
          <a:bodyPr>
            <a:noAutofit/>
          </a:bodyPr>
          <a:lstStyle/>
          <a:p>
            <a:pPr>
              <a:defRPr sz="1950" b="1">
                <a:solidFill>
                  <a:srgbClr val="007F83"/>
                </a:solidFill>
                <a:latin typeface="Aptos"/>
                <a:ea typeface="Aptos"/>
                <a:cs typeface="Aptos"/>
              </a:defRPr>
            </a:pPr>
            <a:r>
              <a:rPr sz="1950" b="1">
                <a:solidFill>
                  <a:srgbClr val="007F83"/>
                </a:solidFill>
                <a:latin typeface="Aptos"/>
                <a:ea typeface="Aptos"/>
                <a:cs typeface="Aptos"/>
              </a:rPr>
              <a:t>Slide 4</a:t>
            </a:r>
          </a:p>
        </p:txBody>
      </p:sp>
      <p:sp>
        <p:nvSpPr>
          <p:cNvPr id="7" name="Rectangle 6">
            <a:extLst>
              <a:ext uri="{FF2B5EF4-FFF2-40B4-BE49-F238E27FC236}">
                <a16:creationId xmlns:a16="http://schemas.microsoft.com/office/drawing/2014/main" id="{F6858198-D037-45C8-BDCD-481794190BFA}"/>
              </a:ext>
            </a:extLst>
          </p:cNvPr>
          <p:cNvSpPr>
            <a:spLocks noGrp="1"/>
          </p:cNvSpPr>
          <p:nvPr/>
        </p:nvSpPr>
        <p:spPr>
          <a:xfrm>
            <a:off x="2428875" y="2705100"/>
            <a:ext cx="9096375" cy="952500"/>
          </a:xfrm>
          <a:prstGeom prst="rect">
            <a:avLst/>
          </a:prstGeom>
          <a:noFill/>
          <a:ln w="0">
            <a:noFill/>
          </a:ln>
        </p:spPr>
        <p:txBody>
          <a:bodyPr>
            <a:noAutofit/>
          </a:bodyPr>
          <a:lstStyle/>
          <a:p>
            <a:pPr>
              <a:defRPr sz="1650" b="0">
                <a:solidFill>
                  <a:srgbClr val="102D43"/>
                </a:solidFill>
                <a:latin typeface="Aptos"/>
                <a:ea typeface="Aptos"/>
                <a:cs typeface="Aptos"/>
              </a:defRPr>
            </a:pPr>
            <a:r>
              <a:rPr sz="1650" b="0">
                <a:solidFill>
                  <a:srgbClr val="102D43"/>
                </a:solidFill>
                <a:latin typeface="Aptos"/>
                <a:ea typeface="Aptos"/>
                <a:cs typeface="Aptos"/>
              </a:rPr>
              <a:t>UT Dallas Eugene McDermott Library (n.d.) Devices &amp; equipment.</a:t>
            </a:r>
          </a:p>
          <a:p>
            <a:pPr>
              <a:defRPr sz="1650" b="0">
                <a:solidFill>
                  <a:srgbClr val="102D43"/>
                </a:solidFill>
                <a:latin typeface="Aptos"/>
                <a:ea typeface="Aptos"/>
                <a:cs typeface="Aptos"/>
              </a:defRPr>
            </a:pPr>
            <a:r>
              <a:rPr sz="1650" b="0">
                <a:solidFill>
                  <a:srgbClr val="102D43"/>
                </a:solidFill>
                <a:latin typeface="Aptos"/>
                <a:ea typeface="Aptos"/>
                <a:cs typeface="Aptos"/>
              </a:rPr>
              <a:t>https://library.utdallas.edu/borrow-request/devices-equipment/</a:t>
            </a:r>
          </a:p>
        </p:txBody>
      </p:sp>
      <p:sp>
        <p:nvSpPr>
          <p:cNvPr id="8" name="Rectangle 7">
            <a:extLst>
              <a:ext uri="{FF2B5EF4-FFF2-40B4-BE49-F238E27FC236}">
                <a16:creationId xmlns:a16="http://schemas.microsoft.com/office/drawing/2014/main" id="{62713CD9-C5F8-41D0-9E5C-A6FA32E9349C}"/>
              </a:ext>
            </a:extLst>
          </p:cNvPr>
          <p:cNvSpPr>
            <a:spLocks noGrp="1"/>
          </p:cNvSpPr>
          <p:nvPr/>
        </p:nvSpPr>
        <p:spPr>
          <a:xfrm>
            <a:off x="609600" y="3943350"/>
            <a:ext cx="1666875" cy="457200"/>
          </a:xfrm>
          <a:prstGeom prst="rect">
            <a:avLst/>
          </a:prstGeom>
          <a:noFill/>
          <a:ln w="0">
            <a:noFill/>
          </a:ln>
        </p:spPr>
        <p:txBody>
          <a:bodyPr>
            <a:noAutofit/>
          </a:bodyPr>
          <a:lstStyle/>
          <a:p>
            <a:pPr>
              <a:defRPr sz="1950" b="1">
                <a:solidFill>
                  <a:srgbClr val="007F83"/>
                </a:solidFill>
                <a:latin typeface="Aptos"/>
                <a:ea typeface="Aptos"/>
                <a:cs typeface="Aptos"/>
              </a:defRPr>
            </a:pPr>
            <a:r>
              <a:rPr sz="1950" b="1">
                <a:solidFill>
                  <a:srgbClr val="007F83"/>
                </a:solidFill>
                <a:latin typeface="Aptos"/>
                <a:ea typeface="Aptos"/>
                <a:cs typeface="Aptos"/>
              </a:rPr>
              <a:t>Slide 8</a:t>
            </a:r>
          </a:p>
        </p:txBody>
      </p:sp>
      <p:sp>
        <p:nvSpPr>
          <p:cNvPr id="9" name="Rectangle 8">
            <a:extLst>
              <a:ext uri="{FF2B5EF4-FFF2-40B4-BE49-F238E27FC236}">
                <a16:creationId xmlns:a16="http://schemas.microsoft.com/office/drawing/2014/main" id="{75B78F82-4B87-4452-86EF-8BA523EDA8D5}"/>
              </a:ext>
            </a:extLst>
          </p:cNvPr>
          <p:cNvSpPr>
            <a:spLocks noGrp="1"/>
          </p:cNvSpPr>
          <p:nvPr/>
        </p:nvSpPr>
        <p:spPr>
          <a:xfrm>
            <a:off x="2428875" y="3933825"/>
            <a:ext cx="9096375" cy="933450"/>
          </a:xfrm>
          <a:prstGeom prst="rect">
            <a:avLst/>
          </a:prstGeom>
          <a:noFill/>
          <a:ln w="0">
            <a:noFill/>
          </a:ln>
        </p:spPr>
        <p:txBody>
          <a:bodyPr>
            <a:noAutofit/>
          </a:bodyPr>
          <a:lstStyle/>
          <a:p>
            <a:pPr>
              <a:defRPr sz="1650" b="0">
                <a:solidFill>
                  <a:srgbClr val="102D43"/>
                </a:solidFill>
                <a:latin typeface="Aptos"/>
                <a:ea typeface="Aptos"/>
                <a:cs typeface="Aptos"/>
              </a:defRPr>
            </a:pPr>
            <a:r>
              <a:rPr sz="1650" b="0">
                <a:solidFill>
                  <a:srgbClr val="102D43"/>
                </a:solidFill>
                <a:latin typeface="Aptos"/>
                <a:ea typeface="Aptos"/>
                <a:cs typeface="Aptos"/>
              </a:rPr>
              <a:t>Swen Reichhold / Leipzig University (2024) SEPT gives IT companies short-term access to talent from Vietnam. 30 April. Full URL in slide notes.</a:t>
            </a:r>
          </a:p>
        </p:txBody>
      </p:sp>
      <p:sp>
        <p:nvSpPr>
          <p:cNvPr id="10" name="Rectangle 9">
            <a:extLst>
              <a:ext uri="{FF2B5EF4-FFF2-40B4-BE49-F238E27FC236}">
                <a16:creationId xmlns:a16="http://schemas.microsoft.com/office/drawing/2014/main" id="{6E209F72-77F8-47BB-8728-83D7097C76C5}"/>
              </a:ext>
            </a:extLst>
          </p:cNvPr>
          <p:cNvSpPr>
            <a:spLocks noGrp="1"/>
          </p:cNvSpPr>
          <p:nvPr/>
        </p:nvSpPr>
        <p:spPr>
          <a:xfrm>
            <a:off x="609600" y="5257800"/>
            <a:ext cx="1666875" cy="457200"/>
          </a:xfrm>
          <a:prstGeom prst="rect">
            <a:avLst/>
          </a:prstGeom>
          <a:noFill/>
          <a:ln w="0">
            <a:noFill/>
          </a:ln>
        </p:spPr>
        <p:txBody>
          <a:bodyPr>
            <a:noAutofit/>
          </a:bodyPr>
          <a:lstStyle/>
          <a:p>
            <a:pPr>
              <a:defRPr sz="1950" b="1">
                <a:solidFill>
                  <a:srgbClr val="007F83"/>
                </a:solidFill>
                <a:latin typeface="Aptos"/>
                <a:ea typeface="Aptos"/>
                <a:cs typeface="Aptos"/>
              </a:defRPr>
            </a:pPr>
            <a:r>
              <a:rPr sz="1950" b="1">
                <a:solidFill>
                  <a:srgbClr val="007F83"/>
                </a:solidFill>
                <a:latin typeface="Aptos"/>
                <a:ea typeface="Aptos"/>
                <a:cs typeface="Aptos"/>
              </a:rPr>
              <a:t>Brief</a:t>
            </a:r>
          </a:p>
        </p:txBody>
      </p:sp>
      <p:sp>
        <p:nvSpPr>
          <p:cNvPr id="11" name="Rectangle 10">
            <a:extLst>
              <a:ext uri="{FF2B5EF4-FFF2-40B4-BE49-F238E27FC236}">
                <a16:creationId xmlns:a16="http://schemas.microsoft.com/office/drawing/2014/main" id="{42134903-E5EA-4417-A1FF-1571795B5DAB}"/>
              </a:ext>
            </a:extLst>
          </p:cNvPr>
          <p:cNvSpPr>
            <a:spLocks noGrp="1"/>
          </p:cNvSpPr>
          <p:nvPr/>
        </p:nvSpPr>
        <p:spPr>
          <a:xfrm>
            <a:off x="2428875" y="5248275"/>
            <a:ext cx="9096375" cy="809625"/>
          </a:xfrm>
          <a:prstGeom prst="rect">
            <a:avLst/>
          </a:prstGeom>
          <a:noFill/>
          <a:ln w="0">
            <a:noFill/>
          </a:ln>
        </p:spPr>
        <p:txBody>
          <a:bodyPr>
            <a:noAutofit/>
          </a:bodyPr>
          <a:lstStyle/>
          <a:p>
            <a:pPr>
              <a:defRPr sz="1650" b="0">
                <a:solidFill>
                  <a:srgbClr val="102D43"/>
                </a:solidFill>
                <a:latin typeface="Aptos"/>
                <a:ea typeface="Aptos"/>
                <a:cs typeface="Aptos"/>
              </a:defRPr>
            </a:pPr>
            <a:r>
              <a:rPr sz="1650" b="0">
                <a:solidFill>
                  <a:srgbClr val="102D43"/>
                </a:solidFill>
                <a:latin typeface="Aptos"/>
                <a:ea typeface="Aptos"/>
                <a:cs typeface="Aptos"/>
              </a:rPr>
              <a:t>UWTSD (2026) LCBB5012 Component 1: Academic Interview for HR Processes. Assessment brief supplied by the student.</a:t>
            </a:r>
          </a:p>
        </p:txBody>
      </p:sp>
    </p:spTree>
    <p:extLst>
      <p:ext uri="{BB962C8B-B14F-4D97-AF65-F5344CB8AC3E}">
        <p14:creationId xmlns:p14="http://schemas.microsoft.com/office/powerpoint/2010/main" val="1804853318"/>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14</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Ioan Saibel (2420427)</cp:lastModifiedBy>
  <cp:revision>2</cp:revision>
  <dcterms:created xsi:type="dcterms:W3CDTF">2026-09-27T04:57:00Z</dcterms:created>
  <dcterms:modified xsi:type="dcterms:W3CDTF">2026-10-12T04:34:02Z</dcterms:modified>
</cp:coreProperties>
</file>