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256" r:id="rId5"/>
    <p:sldId id="284" r:id="rId6"/>
    <p:sldId id="257" r:id="rId7"/>
    <p:sldId id="329" r:id="rId8"/>
    <p:sldId id="292" r:id="rId9"/>
    <p:sldId id="291" r:id="rId10"/>
    <p:sldId id="286" r:id="rId11"/>
    <p:sldId id="366" r:id="rId12"/>
    <p:sldId id="298" r:id="rId13"/>
    <p:sldId id="349" r:id="rId14"/>
    <p:sldId id="331" r:id="rId15"/>
    <p:sldId id="358" r:id="rId16"/>
    <p:sldId id="307" r:id="rId17"/>
    <p:sldId id="361" r:id="rId18"/>
    <p:sldId id="316" r:id="rId19"/>
    <p:sldId id="330" r:id="rId20"/>
    <p:sldId id="261" r:id="rId21"/>
    <p:sldId id="362" r:id="rId22"/>
    <p:sldId id="367" r:id="rId23"/>
    <p:sldId id="282" r:id="rId24"/>
    <p:sldId id="368" r:id="rId25"/>
    <p:sldId id="321" r:id="rId26"/>
    <p:sldId id="34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8BEFEC-494E-4159-A9FF-4D4AD66BD5F7}" v="57" dt="2025-02-19T11:02:18.3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7" autoAdjust="0"/>
    <p:restoredTop sz="96395" autoAdjust="0"/>
  </p:normalViewPr>
  <p:slideViewPr>
    <p:cSldViewPr snapToGrid="0" showGuides="1">
      <p:cViewPr>
        <p:scale>
          <a:sx n="92" d="100"/>
          <a:sy n="92" d="100"/>
        </p:scale>
        <p:origin x="66" y="65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502"/>
    </p:cViewPr>
  </p:sorter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Evans (Lib)" userId="a038501e-367a-4d45-83b6-fbcb256771ea" providerId="ADAL" clId="{848BEFEC-494E-4159-A9FF-4D4AD66BD5F7}"/>
    <pc:docChg chg="modSld">
      <pc:chgData name="Alison Evans (Lib)" userId="a038501e-367a-4d45-83b6-fbcb256771ea" providerId="ADAL" clId="{848BEFEC-494E-4159-A9FF-4D4AD66BD5F7}" dt="2025-02-19T11:05:17.815" v="3" actId="113"/>
      <pc:docMkLst>
        <pc:docMk/>
      </pc:docMkLst>
      <pc:sldChg chg="modSp mod">
        <pc:chgData name="Alison Evans (Lib)" userId="a038501e-367a-4d45-83b6-fbcb256771ea" providerId="ADAL" clId="{848BEFEC-494E-4159-A9FF-4D4AD66BD5F7}" dt="2025-02-19T11:05:17.815" v="3" actId="113"/>
        <pc:sldMkLst>
          <pc:docMk/>
          <pc:sldMk cId="3424395403" sldId="261"/>
        </pc:sldMkLst>
        <pc:spChg chg="mod">
          <ac:chgData name="Alison Evans (Lib)" userId="a038501e-367a-4d45-83b6-fbcb256771ea" providerId="ADAL" clId="{848BEFEC-494E-4159-A9FF-4D4AD66BD5F7}" dt="2025-02-19T11:05:13.691" v="2" actId="113"/>
          <ac:spMkLst>
            <pc:docMk/>
            <pc:sldMk cId="3424395403" sldId="261"/>
            <ac:spMk id="6" creationId="{23C70641-87CC-C5F7-482E-D105A4468AEE}"/>
          </ac:spMkLst>
        </pc:spChg>
        <pc:spChg chg="mod">
          <ac:chgData name="Alison Evans (Lib)" userId="a038501e-367a-4d45-83b6-fbcb256771ea" providerId="ADAL" clId="{848BEFEC-494E-4159-A9FF-4D4AD66BD5F7}" dt="2025-02-19T11:05:17.815" v="3" actId="113"/>
          <ac:spMkLst>
            <pc:docMk/>
            <pc:sldMk cId="3424395403" sldId="261"/>
            <ac:spMk id="9" creationId="{B4938E66-5C2B-A997-C3FC-E0D4927E957B}"/>
          </ac:spMkLst>
        </pc:spChg>
      </pc:sldChg>
      <pc:sldChg chg="modSp mod">
        <pc:chgData name="Alison Evans (Lib)" userId="a038501e-367a-4d45-83b6-fbcb256771ea" providerId="ADAL" clId="{848BEFEC-494E-4159-A9FF-4D4AD66BD5F7}" dt="2025-02-19T11:04:56.106" v="1" actId="113"/>
        <pc:sldMkLst>
          <pc:docMk/>
          <pc:sldMk cId="101034434" sldId="298"/>
        </pc:sldMkLst>
        <pc:spChg chg="mod">
          <ac:chgData name="Alison Evans (Lib)" userId="a038501e-367a-4d45-83b6-fbcb256771ea" providerId="ADAL" clId="{848BEFEC-494E-4159-A9FF-4D4AD66BD5F7}" dt="2025-02-19T11:04:56.106" v="1" actId="113"/>
          <ac:spMkLst>
            <pc:docMk/>
            <pc:sldMk cId="101034434" sldId="298"/>
            <ac:spMk id="4" creationId="{1F5ACE98-6A1B-E38A-395F-111AC31827CD}"/>
          </ac:spMkLst>
        </pc:spChg>
        <pc:spChg chg="mod">
          <ac:chgData name="Alison Evans (Lib)" userId="a038501e-367a-4d45-83b6-fbcb256771ea" providerId="ADAL" clId="{848BEFEC-494E-4159-A9FF-4D4AD66BD5F7}" dt="2025-02-19T11:04:51.786" v="0" actId="113"/>
          <ac:spMkLst>
            <pc:docMk/>
            <pc:sldMk cId="101034434" sldId="298"/>
            <ac:spMk id="6" creationId="{9CEC8B60-58A2-AE2C-4D57-25145580A7D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7E3266-2F8A-4DAA-87F1-693F487F022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D0DA582-007A-4C35-99B2-9A1926ABB641}">
      <dgm:prSet phldrT="[Text]"/>
      <dgm:spPr>
        <a:solidFill>
          <a:srgbClr val="C00000"/>
        </a:solidFill>
      </dgm:spPr>
      <dgm:t>
        <a:bodyPr/>
        <a:lstStyle/>
        <a:p>
          <a:r>
            <a:rPr lang="en-GB" dirty="0"/>
            <a:t>Currency</a:t>
          </a:r>
        </a:p>
      </dgm:t>
    </dgm:pt>
    <dgm:pt modelId="{23851B0F-41C8-4DD2-8ACA-1C87ED5C98D4}" type="parTrans" cxnId="{8139474E-BC13-4CC2-AF3F-9FAC76FE5144}">
      <dgm:prSet/>
      <dgm:spPr/>
      <dgm:t>
        <a:bodyPr/>
        <a:lstStyle/>
        <a:p>
          <a:endParaRPr lang="en-GB"/>
        </a:p>
      </dgm:t>
    </dgm:pt>
    <dgm:pt modelId="{06E43795-63E7-461C-AA9B-CC57C1224951}" type="sibTrans" cxnId="{8139474E-BC13-4CC2-AF3F-9FAC76FE5144}">
      <dgm:prSet/>
      <dgm:spPr/>
      <dgm:t>
        <a:bodyPr/>
        <a:lstStyle/>
        <a:p>
          <a:endParaRPr lang="en-GB"/>
        </a:p>
      </dgm:t>
    </dgm:pt>
    <dgm:pt modelId="{F455EB21-BE61-438A-A3FA-3FA936EEB918}">
      <dgm:prSet phldrT="[Text]"/>
      <dgm:spPr>
        <a:solidFill>
          <a:srgbClr val="FFC000"/>
        </a:solidFill>
      </dgm:spPr>
      <dgm:t>
        <a:bodyPr/>
        <a:lstStyle/>
        <a:p>
          <a:r>
            <a:rPr lang="en-GB" dirty="0"/>
            <a:t>Relevance</a:t>
          </a:r>
        </a:p>
      </dgm:t>
    </dgm:pt>
    <dgm:pt modelId="{7AB2740A-8ED3-4DBF-929F-4FE09627E912}" type="parTrans" cxnId="{B2C40733-6DF2-4B4B-B4E2-0E5EAE64031C}">
      <dgm:prSet/>
      <dgm:spPr/>
      <dgm:t>
        <a:bodyPr/>
        <a:lstStyle/>
        <a:p>
          <a:endParaRPr lang="en-GB"/>
        </a:p>
      </dgm:t>
    </dgm:pt>
    <dgm:pt modelId="{95209755-8907-46DC-A992-DF94C53CB86F}" type="sibTrans" cxnId="{B2C40733-6DF2-4B4B-B4E2-0E5EAE64031C}">
      <dgm:prSet/>
      <dgm:spPr/>
      <dgm:t>
        <a:bodyPr/>
        <a:lstStyle/>
        <a:p>
          <a:endParaRPr lang="en-GB"/>
        </a:p>
      </dgm:t>
    </dgm:pt>
    <dgm:pt modelId="{45BEA2E3-84DB-4D15-B2E8-5DC443E88736}">
      <dgm:prSet phldrT="[Text]"/>
      <dgm:spPr>
        <a:solidFill>
          <a:srgbClr val="00B050"/>
        </a:solidFill>
      </dgm:spPr>
      <dgm:t>
        <a:bodyPr/>
        <a:lstStyle/>
        <a:p>
          <a:r>
            <a:rPr lang="en-GB" dirty="0"/>
            <a:t>Authority</a:t>
          </a:r>
        </a:p>
      </dgm:t>
    </dgm:pt>
    <dgm:pt modelId="{304E672C-56C7-4ECF-A4A3-B4608F0FBC9E}" type="parTrans" cxnId="{4429A8C3-4299-4125-94E0-AB4CA2245A8C}">
      <dgm:prSet/>
      <dgm:spPr/>
      <dgm:t>
        <a:bodyPr/>
        <a:lstStyle/>
        <a:p>
          <a:endParaRPr lang="en-GB"/>
        </a:p>
      </dgm:t>
    </dgm:pt>
    <dgm:pt modelId="{04547E13-F886-4954-8ECA-13C09931F5F6}" type="sibTrans" cxnId="{4429A8C3-4299-4125-94E0-AB4CA2245A8C}">
      <dgm:prSet/>
      <dgm:spPr/>
      <dgm:t>
        <a:bodyPr/>
        <a:lstStyle/>
        <a:p>
          <a:endParaRPr lang="en-GB"/>
        </a:p>
      </dgm:t>
    </dgm:pt>
    <dgm:pt modelId="{8D721122-BE53-422D-987E-5669DFBB97C1}">
      <dgm:prSet phldrT="[Text]"/>
      <dgm:spPr>
        <a:solidFill>
          <a:srgbClr val="7030A0"/>
        </a:solidFill>
      </dgm:spPr>
      <dgm:t>
        <a:bodyPr/>
        <a:lstStyle/>
        <a:p>
          <a:r>
            <a:rPr lang="en-GB" dirty="0"/>
            <a:t>Accuracy</a:t>
          </a:r>
        </a:p>
      </dgm:t>
    </dgm:pt>
    <dgm:pt modelId="{97D90C19-7E3D-4E10-ABB6-2B94935BD2AF}" type="parTrans" cxnId="{3E7CD4F4-A8B8-4634-9607-D6AE8E189500}">
      <dgm:prSet/>
      <dgm:spPr/>
      <dgm:t>
        <a:bodyPr/>
        <a:lstStyle/>
        <a:p>
          <a:endParaRPr lang="en-GB"/>
        </a:p>
      </dgm:t>
    </dgm:pt>
    <dgm:pt modelId="{B330DB19-1B23-4771-B504-0E388CACAC49}" type="sibTrans" cxnId="{3E7CD4F4-A8B8-4634-9607-D6AE8E189500}">
      <dgm:prSet/>
      <dgm:spPr/>
      <dgm:t>
        <a:bodyPr/>
        <a:lstStyle/>
        <a:p>
          <a:endParaRPr lang="en-GB"/>
        </a:p>
      </dgm:t>
    </dgm:pt>
    <dgm:pt modelId="{3427A11A-D755-4E09-A21D-C896E76F6861}">
      <dgm:prSet phldrT="[Text]"/>
      <dgm:spPr>
        <a:solidFill>
          <a:srgbClr val="0070C0"/>
        </a:solidFill>
      </dgm:spPr>
      <dgm:t>
        <a:bodyPr/>
        <a:lstStyle/>
        <a:p>
          <a:r>
            <a:rPr lang="en-GB" dirty="0"/>
            <a:t>Purpose</a:t>
          </a:r>
        </a:p>
      </dgm:t>
    </dgm:pt>
    <dgm:pt modelId="{97F2D86A-275D-449F-82E8-56AB49658C4E}" type="parTrans" cxnId="{C8CC4E6B-6A14-468A-8B40-6F155C6181FC}">
      <dgm:prSet/>
      <dgm:spPr/>
      <dgm:t>
        <a:bodyPr/>
        <a:lstStyle/>
        <a:p>
          <a:endParaRPr lang="en-GB"/>
        </a:p>
      </dgm:t>
    </dgm:pt>
    <dgm:pt modelId="{F3349EB4-CB52-44A4-BF13-DE07C1C1C80D}" type="sibTrans" cxnId="{C8CC4E6B-6A14-468A-8B40-6F155C6181FC}">
      <dgm:prSet/>
      <dgm:spPr/>
      <dgm:t>
        <a:bodyPr/>
        <a:lstStyle/>
        <a:p>
          <a:endParaRPr lang="en-GB"/>
        </a:p>
      </dgm:t>
    </dgm:pt>
    <dgm:pt modelId="{98D2A1FA-698C-4F23-BD33-A0AB1B040EC4}" type="pres">
      <dgm:prSet presAssocID="{647E3266-2F8A-4DAA-87F1-693F487F022E}" presName="cycle" presStyleCnt="0">
        <dgm:presLayoutVars>
          <dgm:dir/>
          <dgm:resizeHandles val="exact"/>
        </dgm:presLayoutVars>
      </dgm:prSet>
      <dgm:spPr/>
    </dgm:pt>
    <dgm:pt modelId="{E96567B0-E8BD-42E7-AAF3-5BC47E44479A}" type="pres">
      <dgm:prSet presAssocID="{ED0DA582-007A-4C35-99B2-9A1926ABB641}" presName="node" presStyleLbl="node1" presStyleIdx="0" presStyleCnt="5">
        <dgm:presLayoutVars>
          <dgm:bulletEnabled val="1"/>
        </dgm:presLayoutVars>
      </dgm:prSet>
      <dgm:spPr/>
    </dgm:pt>
    <dgm:pt modelId="{2A865E5A-BB3A-40C0-B5C1-33FAAD242AD6}" type="pres">
      <dgm:prSet presAssocID="{06E43795-63E7-461C-AA9B-CC57C1224951}" presName="sibTrans" presStyleLbl="sibTrans2D1" presStyleIdx="0" presStyleCnt="5"/>
      <dgm:spPr/>
    </dgm:pt>
    <dgm:pt modelId="{974E1F10-7911-468B-AC3F-2FD6D7BA4C4A}" type="pres">
      <dgm:prSet presAssocID="{06E43795-63E7-461C-AA9B-CC57C1224951}" presName="connectorText" presStyleLbl="sibTrans2D1" presStyleIdx="0" presStyleCnt="5"/>
      <dgm:spPr/>
    </dgm:pt>
    <dgm:pt modelId="{3BE0F346-62DF-45DD-B7E3-9142586EDE56}" type="pres">
      <dgm:prSet presAssocID="{F455EB21-BE61-438A-A3FA-3FA936EEB918}" presName="node" presStyleLbl="node1" presStyleIdx="1" presStyleCnt="5">
        <dgm:presLayoutVars>
          <dgm:bulletEnabled val="1"/>
        </dgm:presLayoutVars>
      </dgm:prSet>
      <dgm:spPr/>
    </dgm:pt>
    <dgm:pt modelId="{20118B8B-D4EF-48BA-8F0E-522181AB8A62}" type="pres">
      <dgm:prSet presAssocID="{95209755-8907-46DC-A992-DF94C53CB86F}" presName="sibTrans" presStyleLbl="sibTrans2D1" presStyleIdx="1" presStyleCnt="5"/>
      <dgm:spPr/>
    </dgm:pt>
    <dgm:pt modelId="{7B068F66-51FD-4C34-BA78-3CCF828C07E0}" type="pres">
      <dgm:prSet presAssocID="{95209755-8907-46DC-A992-DF94C53CB86F}" presName="connectorText" presStyleLbl="sibTrans2D1" presStyleIdx="1" presStyleCnt="5"/>
      <dgm:spPr/>
    </dgm:pt>
    <dgm:pt modelId="{1CB49458-AB87-4227-B951-EC93FC51A3F2}" type="pres">
      <dgm:prSet presAssocID="{45BEA2E3-84DB-4D15-B2E8-5DC443E88736}" presName="node" presStyleLbl="node1" presStyleIdx="2" presStyleCnt="5">
        <dgm:presLayoutVars>
          <dgm:bulletEnabled val="1"/>
        </dgm:presLayoutVars>
      </dgm:prSet>
      <dgm:spPr/>
    </dgm:pt>
    <dgm:pt modelId="{4F229AF2-6EA5-4FB6-8463-0FC0C1BD3EBF}" type="pres">
      <dgm:prSet presAssocID="{04547E13-F886-4954-8ECA-13C09931F5F6}" presName="sibTrans" presStyleLbl="sibTrans2D1" presStyleIdx="2" presStyleCnt="5"/>
      <dgm:spPr/>
    </dgm:pt>
    <dgm:pt modelId="{6023BCB2-7A18-4E0D-852F-DAE381935B11}" type="pres">
      <dgm:prSet presAssocID="{04547E13-F886-4954-8ECA-13C09931F5F6}" presName="connectorText" presStyleLbl="sibTrans2D1" presStyleIdx="2" presStyleCnt="5"/>
      <dgm:spPr/>
    </dgm:pt>
    <dgm:pt modelId="{F45445CE-CFDB-447C-A4BC-17DF37FEFB5C}" type="pres">
      <dgm:prSet presAssocID="{8D721122-BE53-422D-987E-5669DFBB97C1}" presName="node" presStyleLbl="node1" presStyleIdx="3" presStyleCnt="5">
        <dgm:presLayoutVars>
          <dgm:bulletEnabled val="1"/>
        </dgm:presLayoutVars>
      </dgm:prSet>
      <dgm:spPr/>
    </dgm:pt>
    <dgm:pt modelId="{F8AEBB07-10CE-4F1A-98B1-31A86504CEB8}" type="pres">
      <dgm:prSet presAssocID="{B330DB19-1B23-4771-B504-0E388CACAC49}" presName="sibTrans" presStyleLbl="sibTrans2D1" presStyleIdx="3" presStyleCnt="5"/>
      <dgm:spPr/>
    </dgm:pt>
    <dgm:pt modelId="{F90CC0CB-5E73-4D7B-A65B-75C0BF33AC99}" type="pres">
      <dgm:prSet presAssocID="{B330DB19-1B23-4771-B504-0E388CACAC49}" presName="connectorText" presStyleLbl="sibTrans2D1" presStyleIdx="3" presStyleCnt="5"/>
      <dgm:spPr/>
    </dgm:pt>
    <dgm:pt modelId="{C921F1EC-20B3-4622-A497-33681ED33DD2}" type="pres">
      <dgm:prSet presAssocID="{3427A11A-D755-4E09-A21D-C896E76F6861}" presName="node" presStyleLbl="node1" presStyleIdx="4" presStyleCnt="5">
        <dgm:presLayoutVars>
          <dgm:bulletEnabled val="1"/>
        </dgm:presLayoutVars>
      </dgm:prSet>
      <dgm:spPr/>
    </dgm:pt>
    <dgm:pt modelId="{AC5C0DC3-F72C-49FD-A626-9FC213E9DFE8}" type="pres">
      <dgm:prSet presAssocID="{F3349EB4-CB52-44A4-BF13-DE07C1C1C80D}" presName="sibTrans" presStyleLbl="sibTrans2D1" presStyleIdx="4" presStyleCnt="5"/>
      <dgm:spPr/>
    </dgm:pt>
    <dgm:pt modelId="{2CCAC438-BBD7-49CF-8038-16EBB9C248AD}" type="pres">
      <dgm:prSet presAssocID="{F3349EB4-CB52-44A4-BF13-DE07C1C1C80D}" presName="connectorText" presStyleLbl="sibTrans2D1" presStyleIdx="4" presStyleCnt="5"/>
      <dgm:spPr/>
    </dgm:pt>
  </dgm:ptLst>
  <dgm:cxnLst>
    <dgm:cxn modelId="{33D1B513-FC96-45D7-AC24-1BFBA616F4EE}" type="presOf" srcId="{F3349EB4-CB52-44A4-BF13-DE07C1C1C80D}" destId="{2CCAC438-BBD7-49CF-8038-16EBB9C248AD}" srcOrd="1" destOrd="0" presId="urn:microsoft.com/office/officeart/2005/8/layout/cycle2"/>
    <dgm:cxn modelId="{35FEAB1A-C96B-407E-8116-18D8FA64BCF6}" type="presOf" srcId="{95209755-8907-46DC-A992-DF94C53CB86F}" destId="{7B068F66-51FD-4C34-BA78-3CCF828C07E0}" srcOrd="1" destOrd="0" presId="urn:microsoft.com/office/officeart/2005/8/layout/cycle2"/>
    <dgm:cxn modelId="{B2C40733-6DF2-4B4B-B4E2-0E5EAE64031C}" srcId="{647E3266-2F8A-4DAA-87F1-693F487F022E}" destId="{F455EB21-BE61-438A-A3FA-3FA936EEB918}" srcOrd="1" destOrd="0" parTransId="{7AB2740A-8ED3-4DBF-929F-4FE09627E912}" sibTransId="{95209755-8907-46DC-A992-DF94C53CB86F}"/>
    <dgm:cxn modelId="{0B07DA37-1184-436F-95B7-76F82727CFAE}" type="presOf" srcId="{647E3266-2F8A-4DAA-87F1-693F487F022E}" destId="{98D2A1FA-698C-4F23-BD33-A0AB1B040EC4}" srcOrd="0" destOrd="0" presId="urn:microsoft.com/office/officeart/2005/8/layout/cycle2"/>
    <dgm:cxn modelId="{6757525D-3E2D-4136-9727-C3C1A2B3E9C4}" type="presOf" srcId="{F455EB21-BE61-438A-A3FA-3FA936EEB918}" destId="{3BE0F346-62DF-45DD-B7E3-9142586EDE56}" srcOrd="0" destOrd="0" presId="urn:microsoft.com/office/officeart/2005/8/layout/cycle2"/>
    <dgm:cxn modelId="{2FAD1544-A806-4D2A-A634-FB947FEA604F}" type="presOf" srcId="{04547E13-F886-4954-8ECA-13C09931F5F6}" destId="{4F229AF2-6EA5-4FB6-8463-0FC0C1BD3EBF}" srcOrd="0" destOrd="0" presId="urn:microsoft.com/office/officeart/2005/8/layout/cycle2"/>
    <dgm:cxn modelId="{C8CC4E6B-6A14-468A-8B40-6F155C6181FC}" srcId="{647E3266-2F8A-4DAA-87F1-693F487F022E}" destId="{3427A11A-D755-4E09-A21D-C896E76F6861}" srcOrd="4" destOrd="0" parTransId="{97F2D86A-275D-449F-82E8-56AB49658C4E}" sibTransId="{F3349EB4-CB52-44A4-BF13-DE07C1C1C80D}"/>
    <dgm:cxn modelId="{59D2524D-6CF5-43DF-B515-962CA9276F4B}" type="presOf" srcId="{F3349EB4-CB52-44A4-BF13-DE07C1C1C80D}" destId="{AC5C0DC3-F72C-49FD-A626-9FC213E9DFE8}" srcOrd="0" destOrd="0" presId="urn:microsoft.com/office/officeart/2005/8/layout/cycle2"/>
    <dgm:cxn modelId="{8139474E-BC13-4CC2-AF3F-9FAC76FE5144}" srcId="{647E3266-2F8A-4DAA-87F1-693F487F022E}" destId="{ED0DA582-007A-4C35-99B2-9A1926ABB641}" srcOrd="0" destOrd="0" parTransId="{23851B0F-41C8-4DD2-8ACA-1C87ED5C98D4}" sibTransId="{06E43795-63E7-461C-AA9B-CC57C1224951}"/>
    <dgm:cxn modelId="{D3ED4D70-73CA-4656-B0D6-A0E6E2D8307D}" type="presOf" srcId="{04547E13-F886-4954-8ECA-13C09931F5F6}" destId="{6023BCB2-7A18-4E0D-852F-DAE381935B11}" srcOrd="1" destOrd="0" presId="urn:microsoft.com/office/officeart/2005/8/layout/cycle2"/>
    <dgm:cxn modelId="{34056E51-5C4F-43EE-BBF5-E95435434F22}" type="presOf" srcId="{95209755-8907-46DC-A992-DF94C53CB86F}" destId="{20118B8B-D4EF-48BA-8F0E-522181AB8A62}" srcOrd="0" destOrd="0" presId="urn:microsoft.com/office/officeart/2005/8/layout/cycle2"/>
    <dgm:cxn modelId="{D6FE4C7B-DCD8-4EFD-9F07-BE0FE1C557DF}" type="presOf" srcId="{B330DB19-1B23-4771-B504-0E388CACAC49}" destId="{F90CC0CB-5E73-4D7B-A65B-75C0BF33AC99}" srcOrd="1" destOrd="0" presId="urn:microsoft.com/office/officeart/2005/8/layout/cycle2"/>
    <dgm:cxn modelId="{9A941281-7479-407C-992A-DD25D608EF73}" type="presOf" srcId="{45BEA2E3-84DB-4D15-B2E8-5DC443E88736}" destId="{1CB49458-AB87-4227-B951-EC93FC51A3F2}" srcOrd="0" destOrd="0" presId="urn:microsoft.com/office/officeart/2005/8/layout/cycle2"/>
    <dgm:cxn modelId="{F6139181-BD95-4851-A3EA-288B328417C0}" type="presOf" srcId="{06E43795-63E7-461C-AA9B-CC57C1224951}" destId="{974E1F10-7911-468B-AC3F-2FD6D7BA4C4A}" srcOrd="1" destOrd="0" presId="urn:microsoft.com/office/officeart/2005/8/layout/cycle2"/>
    <dgm:cxn modelId="{698FA690-CF35-4E87-91F9-2E7B0A70839F}" type="presOf" srcId="{B330DB19-1B23-4771-B504-0E388CACAC49}" destId="{F8AEBB07-10CE-4F1A-98B1-31A86504CEB8}" srcOrd="0" destOrd="0" presId="urn:microsoft.com/office/officeart/2005/8/layout/cycle2"/>
    <dgm:cxn modelId="{97E97AA6-8042-420D-9CE7-3E7A8C2BD204}" type="presOf" srcId="{06E43795-63E7-461C-AA9B-CC57C1224951}" destId="{2A865E5A-BB3A-40C0-B5C1-33FAAD242AD6}" srcOrd="0" destOrd="0" presId="urn:microsoft.com/office/officeart/2005/8/layout/cycle2"/>
    <dgm:cxn modelId="{54ABE4A6-166E-492A-B6F3-80B2CD7F4F64}" type="presOf" srcId="{3427A11A-D755-4E09-A21D-C896E76F6861}" destId="{C921F1EC-20B3-4622-A497-33681ED33DD2}" srcOrd="0" destOrd="0" presId="urn:microsoft.com/office/officeart/2005/8/layout/cycle2"/>
    <dgm:cxn modelId="{D8869BB2-6D75-4C44-9F20-C72BF5E7C6EE}" type="presOf" srcId="{8D721122-BE53-422D-987E-5669DFBB97C1}" destId="{F45445CE-CFDB-447C-A4BC-17DF37FEFB5C}" srcOrd="0" destOrd="0" presId="urn:microsoft.com/office/officeart/2005/8/layout/cycle2"/>
    <dgm:cxn modelId="{4429A8C3-4299-4125-94E0-AB4CA2245A8C}" srcId="{647E3266-2F8A-4DAA-87F1-693F487F022E}" destId="{45BEA2E3-84DB-4D15-B2E8-5DC443E88736}" srcOrd="2" destOrd="0" parTransId="{304E672C-56C7-4ECF-A4A3-B4608F0FBC9E}" sibTransId="{04547E13-F886-4954-8ECA-13C09931F5F6}"/>
    <dgm:cxn modelId="{3E7CD4F4-A8B8-4634-9607-D6AE8E189500}" srcId="{647E3266-2F8A-4DAA-87F1-693F487F022E}" destId="{8D721122-BE53-422D-987E-5669DFBB97C1}" srcOrd="3" destOrd="0" parTransId="{97D90C19-7E3D-4E10-ABB6-2B94935BD2AF}" sibTransId="{B330DB19-1B23-4771-B504-0E388CACAC49}"/>
    <dgm:cxn modelId="{448007F5-9287-4662-AFBC-10EA84213E02}" type="presOf" srcId="{ED0DA582-007A-4C35-99B2-9A1926ABB641}" destId="{E96567B0-E8BD-42E7-AAF3-5BC47E44479A}" srcOrd="0" destOrd="0" presId="urn:microsoft.com/office/officeart/2005/8/layout/cycle2"/>
    <dgm:cxn modelId="{A16FB0C0-830A-4819-B968-22C092916985}" type="presParOf" srcId="{98D2A1FA-698C-4F23-BD33-A0AB1B040EC4}" destId="{E96567B0-E8BD-42E7-AAF3-5BC47E44479A}" srcOrd="0" destOrd="0" presId="urn:microsoft.com/office/officeart/2005/8/layout/cycle2"/>
    <dgm:cxn modelId="{886E413D-BC8F-473C-BA15-AE4068EE1558}" type="presParOf" srcId="{98D2A1FA-698C-4F23-BD33-A0AB1B040EC4}" destId="{2A865E5A-BB3A-40C0-B5C1-33FAAD242AD6}" srcOrd="1" destOrd="0" presId="urn:microsoft.com/office/officeart/2005/8/layout/cycle2"/>
    <dgm:cxn modelId="{98391766-EBF7-4485-AA19-21BC9F118B30}" type="presParOf" srcId="{2A865E5A-BB3A-40C0-B5C1-33FAAD242AD6}" destId="{974E1F10-7911-468B-AC3F-2FD6D7BA4C4A}" srcOrd="0" destOrd="0" presId="urn:microsoft.com/office/officeart/2005/8/layout/cycle2"/>
    <dgm:cxn modelId="{35CCE8AF-0E88-421D-BB2A-B479B2A744D1}" type="presParOf" srcId="{98D2A1FA-698C-4F23-BD33-A0AB1B040EC4}" destId="{3BE0F346-62DF-45DD-B7E3-9142586EDE56}" srcOrd="2" destOrd="0" presId="urn:microsoft.com/office/officeart/2005/8/layout/cycle2"/>
    <dgm:cxn modelId="{99858E23-3624-4CFE-9088-92C109F7F1AF}" type="presParOf" srcId="{98D2A1FA-698C-4F23-BD33-A0AB1B040EC4}" destId="{20118B8B-D4EF-48BA-8F0E-522181AB8A62}" srcOrd="3" destOrd="0" presId="urn:microsoft.com/office/officeart/2005/8/layout/cycle2"/>
    <dgm:cxn modelId="{DD77CEFA-4356-4561-83CF-26B3FE570C40}" type="presParOf" srcId="{20118B8B-D4EF-48BA-8F0E-522181AB8A62}" destId="{7B068F66-51FD-4C34-BA78-3CCF828C07E0}" srcOrd="0" destOrd="0" presId="urn:microsoft.com/office/officeart/2005/8/layout/cycle2"/>
    <dgm:cxn modelId="{3F3A95D5-CCE8-45F5-8963-0BD6D1D69D30}" type="presParOf" srcId="{98D2A1FA-698C-4F23-BD33-A0AB1B040EC4}" destId="{1CB49458-AB87-4227-B951-EC93FC51A3F2}" srcOrd="4" destOrd="0" presId="urn:microsoft.com/office/officeart/2005/8/layout/cycle2"/>
    <dgm:cxn modelId="{CCEAF2F2-6170-49A6-A1B7-FA3A22949B69}" type="presParOf" srcId="{98D2A1FA-698C-4F23-BD33-A0AB1B040EC4}" destId="{4F229AF2-6EA5-4FB6-8463-0FC0C1BD3EBF}" srcOrd="5" destOrd="0" presId="urn:microsoft.com/office/officeart/2005/8/layout/cycle2"/>
    <dgm:cxn modelId="{6A3C0D13-0297-44F3-846E-25CE2136DE03}" type="presParOf" srcId="{4F229AF2-6EA5-4FB6-8463-0FC0C1BD3EBF}" destId="{6023BCB2-7A18-4E0D-852F-DAE381935B11}" srcOrd="0" destOrd="0" presId="urn:microsoft.com/office/officeart/2005/8/layout/cycle2"/>
    <dgm:cxn modelId="{09EC1298-BD3C-4A06-A598-824FA81D08E7}" type="presParOf" srcId="{98D2A1FA-698C-4F23-BD33-A0AB1B040EC4}" destId="{F45445CE-CFDB-447C-A4BC-17DF37FEFB5C}" srcOrd="6" destOrd="0" presId="urn:microsoft.com/office/officeart/2005/8/layout/cycle2"/>
    <dgm:cxn modelId="{07C51659-95F0-469F-BACA-92A919E77694}" type="presParOf" srcId="{98D2A1FA-698C-4F23-BD33-A0AB1B040EC4}" destId="{F8AEBB07-10CE-4F1A-98B1-31A86504CEB8}" srcOrd="7" destOrd="0" presId="urn:microsoft.com/office/officeart/2005/8/layout/cycle2"/>
    <dgm:cxn modelId="{B130BF53-E93A-43F7-9705-39AEA4FDEC67}" type="presParOf" srcId="{F8AEBB07-10CE-4F1A-98B1-31A86504CEB8}" destId="{F90CC0CB-5E73-4D7B-A65B-75C0BF33AC99}" srcOrd="0" destOrd="0" presId="urn:microsoft.com/office/officeart/2005/8/layout/cycle2"/>
    <dgm:cxn modelId="{EB38D4F1-0488-4CB5-B7BB-1A484BCEEAD9}" type="presParOf" srcId="{98D2A1FA-698C-4F23-BD33-A0AB1B040EC4}" destId="{C921F1EC-20B3-4622-A497-33681ED33DD2}" srcOrd="8" destOrd="0" presId="urn:microsoft.com/office/officeart/2005/8/layout/cycle2"/>
    <dgm:cxn modelId="{34EAC127-2B08-464C-B61B-DCF5248A2DC2}" type="presParOf" srcId="{98D2A1FA-698C-4F23-BD33-A0AB1B040EC4}" destId="{AC5C0DC3-F72C-49FD-A626-9FC213E9DFE8}" srcOrd="9" destOrd="0" presId="urn:microsoft.com/office/officeart/2005/8/layout/cycle2"/>
    <dgm:cxn modelId="{3BDE6FCD-1B19-4F13-934B-657A8FC7186E}" type="presParOf" srcId="{AC5C0DC3-F72C-49FD-A626-9FC213E9DFE8}" destId="{2CCAC438-BBD7-49CF-8038-16EBB9C248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567B0-E8BD-42E7-AAF3-5BC47E44479A}">
      <dsp:nvSpPr>
        <dsp:cNvPr id="0" name=""/>
        <dsp:cNvSpPr/>
      </dsp:nvSpPr>
      <dsp:spPr>
        <a:xfrm>
          <a:off x="1715803" y="145"/>
          <a:ext cx="1329863" cy="1329863"/>
        </a:xfrm>
        <a:prstGeom prst="ellips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Currency</a:t>
          </a:r>
        </a:p>
      </dsp:txBody>
      <dsp:txXfrm>
        <a:off x="1910557" y="194899"/>
        <a:ext cx="940355" cy="940355"/>
      </dsp:txXfrm>
    </dsp:sp>
    <dsp:sp modelId="{2A865E5A-BB3A-40C0-B5C1-33FAAD242AD6}">
      <dsp:nvSpPr>
        <dsp:cNvPr id="0" name=""/>
        <dsp:cNvSpPr/>
      </dsp:nvSpPr>
      <dsp:spPr>
        <a:xfrm rot="2160000">
          <a:off x="3003739" y="1021881"/>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013879" y="1080440"/>
        <a:ext cx="247764" cy="269296"/>
      </dsp:txXfrm>
    </dsp:sp>
    <dsp:sp modelId="{3BE0F346-62DF-45DD-B7E3-9142586EDE56}">
      <dsp:nvSpPr>
        <dsp:cNvPr id="0" name=""/>
        <dsp:cNvSpPr/>
      </dsp:nvSpPr>
      <dsp:spPr>
        <a:xfrm>
          <a:off x="3331969" y="1174359"/>
          <a:ext cx="1329863" cy="1329863"/>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Relevance</a:t>
          </a:r>
        </a:p>
      </dsp:txBody>
      <dsp:txXfrm>
        <a:off x="3526723" y="1369113"/>
        <a:ext cx="940355" cy="940355"/>
      </dsp:txXfrm>
    </dsp:sp>
    <dsp:sp modelId="{20118B8B-D4EF-48BA-8F0E-522181AB8A62}">
      <dsp:nvSpPr>
        <dsp:cNvPr id="0" name=""/>
        <dsp:cNvSpPr/>
      </dsp:nvSpPr>
      <dsp:spPr>
        <a:xfrm rot="6480000">
          <a:off x="3514362" y="2555308"/>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583860" y="2594581"/>
        <a:ext cx="247764" cy="269296"/>
      </dsp:txXfrm>
    </dsp:sp>
    <dsp:sp modelId="{1CB49458-AB87-4227-B951-EC93FC51A3F2}">
      <dsp:nvSpPr>
        <dsp:cNvPr id="0" name=""/>
        <dsp:cNvSpPr/>
      </dsp:nvSpPr>
      <dsp:spPr>
        <a:xfrm>
          <a:off x="2714649" y="3074276"/>
          <a:ext cx="1329863" cy="1329863"/>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Authority</a:t>
          </a:r>
        </a:p>
      </dsp:txBody>
      <dsp:txXfrm>
        <a:off x="2909403" y="3269030"/>
        <a:ext cx="940355" cy="940355"/>
      </dsp:txXfrm>
    </dsp:sp>
    <dsp:sp modelId="{4F229AF2-6EA5-4FB6-8463-0FC0C1BD3EBF}">
      <dsp:nvSpPr>
        <dsp:cNvPr id="0" name=""/>
        <dsp:cNvSpPr/>
      </dsp:nvSpPr>
      <dsp:spPr>
        <a:xfrm rot="10800000">
          <a:off x="2213777" y="3514794"/>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319961" y="3604560"/>
        <a:ext cx="247764" cy="269296"/>
      </dsp:txXfrm>
    </dsp:sp>
    <dsp:sp modelId="{F45445CE-CFDB-447C-A4BC-17DF37FEFB5C}">
      <dsp:nvSpPr>
        <dsp:cNvPr id="0" name=""/>
        <dsp:cNvSpPr/>
      </dsp:nvSpPr>
      <dsp:spPr>
        <a:xfrm>
          <a:off x="716957" y="3074276"/>
          <a:ext cx="1329863" cy="1329863"/>
        </a:xfrm>
        <a:prstGeom prst="ellipse">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Accuracy</a:t>
          </a:r>
        </a:p>
      </dsp:txBody>
      <dsp:txXfrm>
        <a:off x="911711" y="3269030"/>
        <a:ext cx="940355" cy="940355"/>
      </dsp:txXfrm>
    </dsp:sp>
    <dsp:sp modelId="{F8AEBB07-10CE-4F1A-98B1-31A86504CEB8}">
      <dsp:nvSpPr>
        <dsp:cNvPr id="0" name=""/>
        <dsp:cNvSpPr/>
      </dsp:nvSpPr>
      <dsp:spPr>
        <a:xfrm rot="15120000">
          <a:off x="899349" y="2574362"/>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968847" y="2714621"/>
        <a:ext cx="247764" cy="269296"/>
      </dsp:txXfrm>
    </dsp:sp>
    <dsp:sp modelId="{C921F1EC-20B3-4622-A497-33681ED33DD2}">
      <dsp:nvSpPr>
        <dsp:cNvPr id="0" name=""/>
        <dsp:cNvSpPr/>
      </dsp:nvSpPr>
      <dsp:spPr>
        <a:xfrm>
          <a:off x="99636" y="1174359"/>
          <a:ext cx="1329863" cy="1329863"/>
        </a:xfrm>
        <a:prstGeom prst="ellips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Purpose</a:t>
          </a:r>
        </a:p>
      </dsp:txBody>
      <dsp:txXfrm>
        <a:off x="294390" y="1369113"/>
        <a:ext cx="940355" cy="940355"/>
      </dsp:txXfrm>
    </dsp:sp>
    <dsp:sp modelId="{AC5C0DC3-F72C-49FD-A626-9FC213E9DFE8}">
      <dsp:nvSpPr>
        <dsp:cNvPr id="0" name=""/>
        <dsp:cNvSpPr/>
      </dsp:nvSpPr>
      <dsp:spPr>
        <a:xfrm rot="19440000">
          <a:off x="1387572" y="1033657"/>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397712" y="1154630"/>
        <a:ext cx="247764" cy="2692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777740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Overview</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111951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126838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4103569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764414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82303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890311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133269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8389561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78B39-0D7A-1E13-B0DE-54621C2375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E58F4-52C5-A96E-F8F1-CFD113ACD4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138ED8-2FD5-D37C-0710-D4229CA647F4}"/>
              </a:ext>
            </a:extLst>
          </p:cNvPr>
          <p:cNvSpPr>
            <a:spLocks noGrp="1"/>
          </p:cNvSpPr>
          <p:nvPr>
            <p:ph type="body" idx="1"/>
          </p:nvPr>
        </p:nvSpPr>
        <p:spPr/>
        <p:txBody>
          <a:bodyPr/>
          <a:lstStyle/>
          <a:p>
            <a:endParaRPr lang="en-GB">
              <a:cs typeface="Calibri"/>
            </a:endParaRPr>
          </a:p>
        </p:txBody>
      </p:sp>
      <p:sp>
        <p:nvSpPr>
          <p:cNvPr id="4" name="Slide Number Placeholder 3">
            <a:extLst>
              <a:ext uri="{FF2B5EF4-FFF2-40B4-BE49-F238E27FC236}">
                <a16:creationId xmlns:a16="http://schemas.microsoft.com/office/drawing/2014/main" id="{F7A3156F-906F-EF53-9963-F2C358FF5DA9}"/>
              </a:ext>
            </a:extLst>
          </p:cNvPr>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265024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426799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29327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6785A08C-D6DF-4D62-F633-BA0C10DFC9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23692" y="997258"/>
            <a:ext cx="4862705" cy="4862705"/>
          </a:xfrm>
          <a:prstGeom prst="rect">
            <a:avLst/>
          </a:prstGeom>
        </p:spPr>
      </p:pic>
    </p:spTree>
    <p:extLst>
      <p:ext uri="{BB962C8B-B14F-4D97-AF65-F5344CB8AC3E}">
        <p14:creationId xmlns:p14="http://schemas.microsoft.com/office/powerpoint/2010/main" val="219798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076664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A8C3981-A309-E08F-9907-BF192465251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195262"/>
            <a:ext cx="4792331" cy="821281"/>
          </a:xfrm>
          <a:prstGeom prst="rect">
            <a:avLst/>
          </a:prstGeom>
        </p:spPr>
      </p:pic>
    </p:spTree>
    <p:extLst>
      <p:ext uri="{BB962C8B-B14F-4D97-AF65-F5344CB8AC3E}">
        <p14:creationId xmlns:p14="http://schemas.microsoft.com/office/powerpoint/2010/main" val="3211800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02/19/2025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8004437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02/19/2025</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36583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F300212-6ECD-4801-81F0-124B3F87929E}"/>
              </a:ext>
            </a:extLst>
          </p:cNvPr>
          <p:cNvPicPr>
            <a:picLocks noChangeAspect="1"/>
          </p:cNvPicPr>
          <p:nvPr userDrawn="1"/>
        </p:nvPicPr>
        <p:blipFill>
          <a:blip r:embed="rId23" cstate="print">
            <a:extLst>
              <a:ext uri="{28A0092B-C50C-407E-A947-70E740481C1C}">
                <a14:useLocalDpi xmlns:a14="http://schemas.microsoft.com/office/drawing/2010/main" val="0"/>
              </a:ext>
            </a:extLst>
          </a:blip>
          <a:stretch>
            <a:fillRect/>
          </a:stretch>
        </p:blipFill>
        <p:spPr>
          <a:xfrm>
            <a:off x="5297422" y="6438786"/>
            <a:ext cx="1597155" cy="272191"/>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 id="2147483671" r:id="rId19"/>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y/courses.php" TargetMode="External"/><Relationship Id="rId7" Type="http://schemas.openxmlformats.org/officeDocument/2006/relationships/hyperlink" Target="https://intranet.uwtsd.ac.uk/departments-and-services-z/library-and-learning-resources" TargetMode="External"/><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hyperlink" Target="https://whelf-uwtsd.leganto.exlibrisgroup.com/leganto/readinglist/lists?auth=SAML"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40.png"/><Relationship Id="rId1" Type="http://schemas.openxmlformats.org/officeDocument/2006/relationships/slideLayout" Target="../slideLayouts/slideLayout10.xml"/><Relationship Id="rId6" Type="http://schemas.openxmlformats.org/officeDocument/2006/relationships/hyperlink" Target="https://intranet.uwtsd.ac.uk/departments-and-services-z/library-and-learning-resources" TargetMode="External"/><Relationship Id="rId5" Type="http://schemas.openxmlformats.org/officeDocument/2006/relationships/hyperlink" Target="https://moodle.uwtsd.ac.uk/my/courses.php" TargetMode="Externa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1.xml"/><Relationship Id="rId5" Type="http://schemas.openxmlformats.org/officeDocument/2006/relationships/image" Target="../media/image47.png"/><Relationship Id="rId4" Type="http://schemas.openxmlformats.org/officeDocument/2006/relationships/image" Target="../media/image46.png"/></Relationships>
</file>

<file path=ppt/slides/_rels/slide1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digitalskills.uwtsd.ac.uk/"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8" Type="http://schemas.openxmlformats.org/officeDocument/2006/relationships/hyperlink" Target="https://intranet.uwtsd.ac.uk/departments/library-and-learning-resources/need-more" TargetMode="External"/><Relationship Id="rId3" Type="http://schemas.openxmlformats.org/officeDocument/2006/relationships/hyperlink" Target="mailto:alison.evans@uwtsd.ac.uk" TargetMode="External"/><Relationship Id="rId7" Type="http://schemas.openxmlformats.org/officeDocument/2006/relationships/hyperlink" Target="mailto:Library@uwtsd.ac.uk"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hyperlink" Target="mailto:g.couch@uwtsd.ac.uk" TargetMode="External"/><Relationship Id="rId5" Type="http://schemas.openxmlformats.org/officeDocument/2006/relationships/image" Target="../media/image51.jpeg"/><Relationship Id="rId4" Type="http://schemas.openxmlformats.org/officeDocument/2006/relationships/image" Target="../media/image50.jpeg"/><Relationship Id="rId9" Type="http://schemas.openxmlformats.org/officeDocument/2006/relationships/hyperlink" Target="https://intranet.uwtsd.ac.uk/departments/library-and-learning-resources/academic-and-infoskill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close up of a book shelf filled with books&#10;&#10;Description generated with high confidence">
            <a:extLst>
              <a:ext uri="{FF2B5EF4-FFF2-40B4-BE49-F238E27FC236}">
                <a16:creationId xmlns:a16="http://schemas.microsoft.com/office/drawing/2014/main" id="{985CBCA7-ADD3-44A4-B0DC-867CB44F1E0E}"/>
              </a:ext>
            </a:extLst>
          </p:cNvPr>
          <p:cNvPicPr>
            <a:picLocks noGrp="1" noChangeAspect="1"/>
          </p:cNvPicPr>
          <p:nvPr>
            <p:ph type="pic" sz="quarter" idx="13"/>
          </p:nvPr>
        </p:nvPicPr>
        <p:blipFill rotWithShape="1">
          <a:blip r:embed="rId3"/>
          <a:srcRect l="20398" r="20398"/>
          <a:stretch/>
        </p:blipFill>
        <p:spPr>
          <a:xfrm>
            <a:off x="-79823" y="0"/>
            <a:ext cx="6175823" cy="6858000"/>
          </a:xfrm>
          <a:prstGeom prst="rect">
            <a:avLst/>
          </a:prstGeom>
        </p:spPr>
      </p:pic>
      <p:sp>
        <p:nvSpPr>
          <p:cNvPr id="3" name="Subtitle 2"/>
          <p:cNvSpPr>
            <a:spLocks noGrp="1"/>
          </p:cNvSpPr>
          <p:nvPr>
            <p:ph type="subTitle" idx="1"/>
          </p:nvPr>
        </p:nvSpPr>
        <p:spPr/>
        <p:txBody>
          <a:bodyPr vert="horz" lIns="91440" tIns="45720" rIns="91440" bIns="45720" rtlCol="0" anchor="t">
            <a:noAutofit/>
          </a:bodyPr>
          <a:lstStyle/>
          <a:p>
            <a:r>
              <a:rPr lang="en-GB" sz="2600">
                <a:latin typeface="Calibri"/>
                <a:cs typeface="Calibri Light"/>
              </a:rPr>
              <a:t>Alison Evans.</a:t>
            </a:r>
          </a:p>
          <a:p>
            <a:r>
              <a:rPr lang="en-GB" sz="2600">
                <a:latin typeface="Calibri"/>
                <a:cs typeface="Calibri Light"/>
              </a:rPr>
              <a:t>Academic Liaison Librarian.</a:t>
            </a:r>
          </a:p>
        </p:txBody>
      </p:sp>
      <p:sp>
        <p:nvSpPr>
          <p:cNvPr id="4" name="Title 3"/>
          <p:cNvSpPr>
            <a:spLocks noGrp="1"/>
          </p:cNvSpPr>
          <p:nvPr>
            <p:ph type="title"/>
          </p:nvPr>
        </p:nvSpPr>
        <p:spPr>
          <a:xfrm>
            <a:off x="6367976" y="2286001"/>
            <a:ext cx="5435249" cy="2225400"/>
          </a:xfrm>
        </p:spPr>
        <p:txBody>
          <a:bodyPr/>
          <a:lstStyle/>
          <a:p>
            <a:r>
              <a:rPr lang="en-GB" dirty="0">
                <a:latin typeface="Calibri"/>
                <a:cs typeface="Calibri"/>
              </a:rPr>
              <a:t>Finding and using academic information: an introduction.</a:t>
            </a:r>
            <a:r>
              <a:rPr lang="en-GB" dirty="0"/>
              <a:t> </a:t>
            </a:r>
          </a:p>
        </p:txBody>
      </p:sp>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D87-2AD0-4EFA-AE9E-EB6F8704D793}"/>
              </a:ext>
            </a:extLst>
          </p:cNvPr>
          <p:cNvSpPr>
            <a:spLocks noGrp="1"/>
          </p:cNvSpPr>
          <p:nvPr>
            <p:ph type="title"/>
          </p:nvPr>
        </p:nvSpPr>
        <p:spPr>
          <a:xfrm>
            <a:off x="-1648949" y="20782"/>
            <a:ext cx="10795518" cy="1003916"/>
          </a:xfrm>
        </p:spPr>
        <p:txBody>
          <a:bodyPr/>
          <a:lstStyle/>
          <a:p>
            <a:pPr algn="ctr"/>
            <a:r>
              <a:rPr lang="en-GB" dirty="0">
                <a:latin typeface="Calibri"/>
                <a:cs typeface="Calibri"/>
              </a:rPr>
              <a:t>The aim of today's session ...</a:t>
            </a:r>
          </a:p>
        </p:txBody>
      </p:sp>
      <p:sp>
        <p:nvSpPr>
          <p:cNvPr id="3" name="Content Placeholder 2">
            <a:extLst>
              <a:ext uri="{FF2B5EF4-FFF2-40B4-BE49-F238E27FC236}">
                <a16:creationId xmlns:a16="http://schemas.microsoft.com/office/drawing/2014/main" id="{32A3BEE6-46E5-4036-BA25-385AE61C43F0}"/>
              </a:ext>
            </a:extLst>
          </p:cNvPr>
          <p:cNvSpPr>
            <a:spLocks noGrp="1"/>
          </p:cNvSpPr>
          <p:nvPr>
            <p:ph sz="quarter" idx="10"/>
          </p:nvPr>
        </p:nvSpPr>
        <p:spPr>
          <a:xfrm>
            <a:off x="498033" y="1633903"/>
            <a:ext cx="11129210" cy="1182797"/>
          </a:xfrm>
        </p:spPr>
        <p:txBody>
          <a:bodyPr vert="horz" lIns="91440" tIns="45720" rIns="91440" bIns="45720" rtlCol="0" anchor="t">
            <a:normAutofit/>
          </a:bodyPr>
          <a:lstStyle/>
          <a:p>
            <a:pPr marL="0" indent="0">
              <a:buNone/>
            </a:pPr>
            <a:r>
              <a:rPr lang="en-GB" sz="2600" dirty="0">
                <a:latin typeface="Calibri"/>
                <a:cs typeface="Calibri Light"/>
              </a:rPr>
              <a:t>… is to examine the importance of academic information and to think about how to begin finding and managing it using library resources.</a:t>
            </a: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9E28F53F-6B0D-4042-BA68-34A391BFA73B}"/>
              </a:ext>
            </a:extLst>
          </p:cNvPr>
          <p:cNvSpPr txBox="1"/>
          <p:nvPr/>
        </p:nvSpPr>
        <p:spPr>
          <a:xfrm>
            <a:off x="498032" y="2733572"/>
            <a:ext cx="5576308"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We will consider how to:</a:t>
            </a:r>
          </a:p>
          <a:p>
            <a:pPr marL="457200" indent="-457200">
              <a:buFont typeface="Arial" panose="020B0604020202020204" pitchFamily="34" charset="0"/>
              <a:buChar char="•"/>
            </a:pPr>
            <a:r>
              <a:rPr lang="en-GB" sz="2600" dirty="0">
                <a:latin typeface="Calibri"/>
                <a:cs typeface="Calibri"/>
              </a:rPr>
              <a:t>Evaluate information.</a:t>
            </a:r>
            <a:endParaRPr lang="en-GB" sz="2600" dirty="0">
              <a:latin typeface="Calibri"/>
              <a:cs typeface="Calibri Light"/>
            </a:endParaRP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Locate and navigate the library intranet pages.</a:t>
            </a:r>
            <a:endParaRPr lang="en-GB" sz="2600" dirty="0">
              <a:latin typeface="Calibri"/>
              <a:cs typeface="Calibri"/>
            </a:endParaRPr>
          </a:p>
          <a:p>
            <a:pPr marL="457200" indent="-457200">
              <a:buFont typeface="Arial"/>
              <a:buChar char="•"/>
            </a:pPr>
            <a:r>
              <a:rPr lang="en-GB" sz="2600" dirty="0">
                <a:latin typeface="Calibri"/>
                <a:cs typeface="Calibri"/>
              </a:rPr>
              <a:t>Begin searching for academic information</a:t>
            </a:r>
            <a:r>
              <a:rPr lang="en-GB" sz="2600" dirty="0">
                <a:latin typeface="Calibri"/>
                <a:ea typeface="Calibri"/>
                <a:cs typeface="Calibri"/>
              </a:rPr>
              <a:t>.</a:t>
            </a:r>
            <a:endParaRPr lang="en-GB" sz="2600" dirty="0">
              <a:latin typeface="Calibri"/>
              <a:cs typeface="Calibri"/>
            </a:endParaRPr>
          </a:p>
          <a:p>
            <a:pPr marL="457200" indent="-457200">
              <a:buFont typeface="Arial"/>
              <a:buChar char="•"/>
            </a:pPr>
            <a:r>
              <a:rPr lang="en-GB" sz="2600" dirty="0">
                <a:latin typeface="Calibri"/>
                <a:cs typeface="Calibri"/>
              </a:rPr>
              <a:t>Save and organise information.</a:t>
            </a:r>
          </a:p>
          <a:p>
            <a:pPr marL="457200" indent="-457200">
              <a:buFont typeface="Arial"/>
              <a:buChar char="•"/>
            </a:pPr>
            <a:r>
              <a:rPr lang="en-GB" sz="2600" dirty="0">
                <a:latin typeface="Calibri"/>
                <a:cs typeface="Calibri"/>
              </a:rPr>
              <a:t>Find help and support.</a:t>
            </a:r>
          </a:p>
        </p:txBody>
      </p:sp>
      <p:pic>
        <p:nvPicPr>
          <p:cNvPr id="5" name="Picture 4" descr="A computer with colorful screen&#10;&#10;Description automatically generated">
            <a:extLst>
              <a:ext uri="{FF2B5EF4-FFF2-40B4-BE49-F238E27FC236}">
                <a16:creationId xmlns:a16="http://schemas.microsoft.com/office/drawing/2014/main" id="{1CCAD18F-CC17-16E1-5C30-1DC1F69136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6244937" y="2542619"/>
            <a:ext cx="5382305" cy="3599417"/>
          </a:xfrm>
          <a:prstGeom prst="rect">
            <a:avLst/>
          </a:prstGeom>
        </p:spPr>
      </p:pic>
    </p:spTree>
    <p:extLst>
      <p:ext uri="{BB962C8B-B14F-4D97-AF65-F5344CB8AC3E}">
        <p14:creationId xmlns:p14="http://schemas.microsoft.com/office/powerpoint/2010/main" val="989564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33C62F-EAD4-4D78-8D03-AC783A82E1EE}"/>
              </a:ext>
            </a:extLst>
          </p:cNvPr>
          <p:cNvSpPr>
            <a:spLocks noGrp="1"/>
          </p:cNvSpPr>
          <p:nvPr>
            <p:ph type="subTitle" idx="1"/>
          </p:nvPr>
        </p:nvSpPr>
        <p:spPr>
          <a:xfrm>
            <a:off x="268291" y="465674"/>
            <a:ext cx="3670481" cy="5443747"/>
          </a:xfrm>
        </p:spPr>
        <p:txBody>
          <a:bodyPr vert="horz" lIns="91440" tIns="45720" rIns="91440" bIns="45720" rtlCol="0" anchor="t">
            <a:noAutofit/>
          </a:bodyPr>
          <a:lstStyle/>
          <a:p>
            <a:endParaRPr lang="en-GB" sz="3200">
              <a:cs typeface="Calibri Light"/>
            </a:endParaRPr>
          </a:p>
          <a:p>
            <a:endParaRPr lang="en-GB" sz="3200">
              <a:cs typeface="Calibri Light"/>
            </a:endParaRPr>
          </a:p>
          <a:p>
            <a:r>
              <a:rPr lang="en-GB" sz="4400" i="0">
                <a:latin typeface="Calibri"/>
                <a:cs typeface="Calibri Light"/>
              </a:rPr>
              <a:t>Students who use library resources outperform those who don't ...</a:t>
            </a:r>
          </a:p>
        </p:txBody>
      </p:sp>
      <p:pic>
        <p:nvPicPr>
          <p:cNvPr id="6" name="Picture 6" descr="A group of people sitting at a table&#10;&#10;Description automatically generated">
            <a:extLst>
              <a:ext uri="{FF2B5EF4-FFF2-40B4-BE49-F238E27FC236}">
                <a16:creationId xmlns:a16="http://schemas.microsoft.com/office/drawing/2014/main" id="{126E4D3E-8359-49D0-AC34-2060CC5EBDF3}"/>
              </a:ext>
            </a:extLst>
          </p:cNvPr>
          <p:cNvPicPr>
            <a:picLocks noGrp="1" noChangeAspect="1"/>
          </p:cNvPicPr>
          <p:nvPr>
            <p:ph type="pic" sz="quarter" idx="13"/>
          </p:nvPr>
        </p:nvPicPr>
        <p:blipFill rotWithShape="1">
          <a:blip r:embed="rId3"/>
          <a:srcRect l="11721" r="11721"/>
          <a:stretch/>
        </p:blipFill>
        <p:spPr/>
      </p:pic>
    </p:spTree>
    <p:extLst>
      <p:ext uri="{BB962C8B-B14F-4D97-AF65-F5344CB8AC3E}">
        <p14:creationId xmlns:p14="http://schemas.microsoft.com/office/powerpoint/2010/main" val="975887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a:xfrm>
            <a:off x="126657" y="23457"/>
            <a:ext cx="12861690" cy="1003916"/>
          </a:xfrm>
        </p:spPr>
        <p:txBody>
          <a:bodyPr>
            <a:normAutofit fontScale="90000"/>
          </a:bodyPr>
          <a:lstStyle/>
          <a:p>
            <a:r>
              <a:rPr lang="en-GB" dirty="0">
                <a:latin typeface="Calibri "/>
                <a:cs typeface="Calibri Light"/>
              </a:rPr>
              <a:t>Where do library resources fit into the 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343669" y="1951454"/>
            <a:ext cx="36691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cs typeface="Calibri" panose="020F0502020204030204" pitchFamily="34" charset="0"/>
              </a:rPr>
              <a:t>Explore ideas, information and research from different sources.</a:t>
            </a:r>
            <a:endParaRPr lang="en-US" sz="2000"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179337" y="1866202"/>
            <a:ext cx="24588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Calibri" panose="020F0502020204030204" pitchFamily="34" charset="0"/>
                <a:cs typeface="Calibri" panose="020F0502020204030204" pitchFamily="34" charset="0"/>
              </a:rPr>
              <a:t>Make notes, use critical thinking, apply academic integrity.</a:t>
            </a:r>
            <a:endParaRPr lang="en-US"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9080460" y="1982231"/>
            <a:ext cx="27678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Develop original ideas built on attributed sources.  </a:t>
            </a:r>
          </a:p>
        </p:txBody>
      </p:sp>
      <p:sp>
        <p:nvSpPr>
          <p:cNvPr id="5" name="TextBox 4">
            <a:extLst>
              <a:ext uri="{FF2B5EF4-FFF2-40B4-BE49-F238E27FC236}">
                <a16:creationId xmlns:a16="http://schemas.microsoft.com/office/drawing/2014/main" id="{60D4A2F1-9456-8EF6-C45C-512584D2703F}"/>
              </a:ext>
            </a:extLst>
          </p:cNvPr>
          <p:cNvSpPr txBox="1"/>
          <p:nvPr/>
        </p:nvSpPr>
        <p:spPr>
          <a:xfrm>
            <a:off x="478751" y="5385287"/>
            <a:ext cx="11501486"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Library resources are critical at every stage of the research process, from when you begin searching for information to when you create your reference list at the end of your work. </a:t>
            </a:r>
          </a:p>
        </p:txBody>
      </p:sp>
    </p:spTree>
    <p:extLst>
      <p:ext uri="{BB962C8B-B14F-4D97-AF65-F5344CB8AC3E}">
        <p14:creationId xmlns:p14="http://schemas.microsoft.com/office/powerpoint/2010/main" val="142332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464536-A9F3-4799-AAD9-1F1F3D6E97CF}"/>
              </a:ext>
            </a:extLst>
          </p:cNvPr>
          <p:cNvSpPr>
            <a:spLocks noGrp="1"/>
          </p:cNvSpPr>
          <p:nvPr>
            <p:ph sz="half" idx="1"/>
          </p:nvPr>
        </p:nvSpPr>
        <p:spPr>
          <a:xfrm>
            <a:off x="427924" y="1385828"/>
            <a:ext cx="6951632" cy="4404286"/>
          </a:xfrm>
        </p:spPr>
        <p:txBody>
          <a:bodyPr vert="horz" lIns="91440" tIns="45720" rIns="91440" bIns="45720" rtlCol="0" anchor="t">
            <a:noAutofit/>
          </a:bodyPr>
          <a:lstStyle/>
          <a:p>
            <a:pPr>
              <a:lnSpc>
                <a:spcPct val="100000"/>
              </a:lnSpc>
              <a:buFont typeface="Arial" panose="05000000000000000000" pitchFamily="2" charset="2"/>
              <a:buChar char="•"/>
            </a:pPr>
            <a:r>
              <a:rPr lang="en-GB" sz="2400" b="1" dirty="0">
                <a:solidFill>
                  <a:srgbClr val="C00000"/>
                </a:solidFill>
                <a:latin typeface="Calibri"/>
                <a:cs typeface="Arial"/>
              </a:rPr>
              <a:t>C</a:t>
            </a:r>
            <a:r>
              <a:rPr lang="en-GB" sz="2400" b="1" dirty="0">
                <a:latin typeface="Calibri"/>
                <a:cs typeface="Arial"/>
              </a:rPr>
              <a:t>urrency. </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Is it up-to-date? </a:t>
            </a:r>
            <a:endParaRPr lang="en-GB" sz="2400" dirty="0">
              <a:latin typeface="Calibri"/>
              <a:ea typeface="+mn-lt"/>
              <a:cs typeface="Arial"/>
            </a:endParaRPr>
          </a:p>
          <a:p>
            <a:pPr>
              <a:lnSpc>
                <a:spcPct val="100000"/>
              </a:lnSpc>
              <a:buFont typeface="Arial" panose="05000000000000000000" pitchFamily="2" charset="2"/>
              <a:buChar char="•"/>
            </a:pPr>
            <a:r>
              <a:rPr lang="en-GB" sz="2400" b="1" dirty="0">
                <a:solidFill>
                  <a:srgbClr val="C00000"/>
                </a:solidFill>
                <a:latin typeface="Calibri"/>
                <a:cs typeface="Arial"/>
              </a:rPr>
              <a:t>R</a:t>
            </a:r>
            <a:r>
              <a:rPr lang="en-GB" sz="2400" b="1" dirty="0">
                <a:latin typeface="Calibri"/>
                <a:cs typeface="Arial"/>
              </a:rPr>
              <a:t>elevance.</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Who is the intended audience?  Will it help </a:t>
            </a:r>
          </a:p>
          <a:p>
            <a:pPr marL="0" indent="0">
              <a:lnSpc>
                <a:spcPct val="100000"/>
              </a:lnSpc>
              <a:buNone/>
            </a:pPr>
            <a:r>
              <a:rPr lang="en-GB" sz="2400" dirty="0">
                <a:latin typeface="Calibri"/>
                <a:cs typeface="Arial"/>
              </a:rPr>
              <a:t>       further your argument?            </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uthority.</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What are the author’s credentials?</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ccuracy.</a:t>
            </a:r>
            <a:r>
              <a:rPr lang="en-GB" sz="2400" dirty="0">
                <a:latin typeface="Calibri"/>
                <a:cs typeface="Arial"/>
              </a:rPr>
              <a:t>                                                                                 Can it be verified? Is it supported by evidence?</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P</a:t>
            </a:r>
            <a:r>
              <a:rPr lang="en-GB" sz="2400" b="1" dirty="0">
                <a:latin typeface="Calibri"/>
                <a:cs typeface="Arial"/>
              </a:rPr>
              <a:t>urpose.</a:t>
            </a:r>
            <a:r>
              <a:rPr lang="en-GB" sz="2400" dirty="0">
                <a:latin typeface="Calibri"/>
                <a:cs typeface="Arial"/>
              </a:rPr>
              <a:t>                                                                                  Why has it been produced? Is it objective?</a:t>
            </a:r>
          </a:p>
        </p:txBody>
      </p:sp>
      <p:sp>
        <p:nvSpPr>
          <p:cNvPr id="3" name="Title 2">
            <a:extLst>
              <a:ext uri="{FF2B5EF4-FFF2-40B4-BE49-F238E27FC236}">
                <a16:creationId xmlns:a16="http://schemas.microsoft.com/office/drawing/2014/main" id="{10E0E487-1251-4D07-BF02-6BE7CD43484F}"/>
              </a:ext>
            </a:extLst>
          </p:cNvPr>
          <p:cNvSpPr>
            <a:spLocks noGrp="1"/>
          </p:cNvSpPr>
          <p:nvPr>
            <p:ph type="title"/>
          </p:nvPr>
        </p:nvSpPr>
        <p:spPr>
          <a:xfrm>
            <a:off x="-1109305" y="-8238"/>
            <a:ext cx="10737790" cy="1003916"/>
          </a:xfrm>
        </p:spPr>
        <p:txBody>
          <a:bodyPr>
            <a:normAutofit/>
          </a:bodyPr>
          <a:lstStyle/>
          <a:p>
            <a:pPr algn="ctr"/>
            <a:r>
              <a:rPr lang="en-GB" dirty="0">
                <a:latin typeface="Calibri"/>
                <a:cs typeface="Calibri"/>
              </a:rPr>
              <a:t>Evaluate all information critically. </a:t>
            </a:r>
            <a:endParaRPr lang="en-US" dirty="0">
              <a:latin typeface="Calibri"/>
              <a:cs typeface="Calibri"/>
            </a:endParaRPr>
          </a:p>
        </p:txBody>
      </p:sp>
      <p:graphicFrame>
        <p:nvGraphicFramePr>
          <p:cNvPr id="11" name="Diagram 10">
            <a:extLst>
              <a:ext uri="{FF2B5EF4-FFF2-40B4-BE49-F238E27FC236}">
                <a16:creationId xmlns:a16="http://schemas.microsoft.com/office/drawing/2014/main" id="{1A47822F-18A3-FEE1-81E1-7D894889AD95}"/>
              </a:ext>
            </a:extLst>
          </p:cNvPr>
          <p:cNvGraphicFramePr/>
          <p:nvPr>
            <p:extLst>
              <p:ext uri="{D42A27DB-BD31-4B8C-83A1-F6EECF244321}">
                <p14:modId xmlns:p14="http://schemas.microsoft.com/office/powerpoint/2010/main" val="1504523829"/>
              </p:ext>
            </p:extLst>
          </p:nvPr>
        </p:nvGraphicFramePr>
        <p:xfrm>
          <a:off x="7107707" y="1594005"/>
          <a:ext cx="4761470" cy="4404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276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9936" y="0"/>
            <a:ext cx="5795191" cy="1003916"/>
          </a:xfrm>
        </p:spPr>
        <p:txBody>
          <a:bodyPr>
            <a:noAutofit/>
          </a:bodyPr>
          <a:lstStyle/>
          <a:p>
            <a:pPr algn="ctr"/>
            <a:endParaRPr lang="en-GB" dirty="0">
              <a:latin typeface="Calibri"/>
              <a:cs typeface="Calibri"/>
            </a:endParaRP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954634" y="948724"/>
            <a:ext cx="7184508" cy="496055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868064" y="1674091"/>
            <a:ext cx="2743200"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cs typeface="Calibri"/>
              </a:rPr>
              <a:t>You have been given an assignment. Where would you begin searching for academic information?</a:t>
            </a:r>
            <a:endParaRPr lang="en-GB" sz="3200" dirty="0">
              <a:ea typeface="+mn-lt"/>
              <a:cs typeface="+mn-lt"/>
            </a:endParaRPr>
          </a:p>
          <a:p>
            <a:pPr algn="l"/>
            <a:endParaRPr lang="en-GB" dirty="0">
              <a:cs typeface="Calibri Light"/>
            </a:endParaRPr>
          </a:p>
        </p:txBody>
      </p:sp>
    </p:spTree>
    <p:extLst>
      <p:ext uri="{BB962C8B-B14F-4D97-AF65-F5344CB8AC3E}">
        <p14:creationId xmlns:p14="http://schemas.microsoft.com/office/powerpoint/2010/main" val="3895372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ADC-57D6-40B3-B064-5E2763C150F8}"/>
              </a:ext>
            </a:extLst>
          </p:cNvPr>
          <p:cNvSpPr>
            <a:spLocks noGrp="1"/>
          </p:cNvSpPr>
          <p:nvPr>
            <p:ph type="title"/>
          </p:nvPr>
        </p:nvSpPr>
        <p:spPr>
          <a:xfrm>
            <a:off x="-31455" y="69327"/>
            <a:ext cx="12309988" cy="1003916"/>
          </a:xfrm>
        </p:spPr>
        <p:txBody>
          <a:bodyPr>
            <a:noAutofit/>
          </a:bodyPr>
          <a:lstStyle/>
          <a:p>
            <a:pPr algn="ctr"/>
            <a:r>
              <a:rPr lang="en-GB" dirty="0">
                <a:latin typeface="Calibri"/>
                <a:cs typeface="Calibri"/>
              </a:rPr>
              <a:t>Where to begin searching for academic information.</a:t>
            </a:r>
            <a:endParaRPr lang="en-US" dirty="0">
              <a:latin typeface="Calibri"/>
              <a:cs typeface="Calibri"/>
            </a:endParaRPr>
          </a:p>
        </p:txBody>
      </p:sp>
      <p:sp>
        <p:nvSpPr>
          <p:cNvPr id="4" name="TextBox 3">
            <a:extLst>
              <a:ext uri="{FF2B5EF4-FFF2-40B4-BE49-F238E27FC236}">
                <a16:creationId xmlns:a16="http://schemas.microsoft.com/office/drawing/2014/main" id="{58A4DB38-53A8-44C4-B3F2-87A2D994C02B}"/>
              </a:ext>
            </a:extLst>
          </p:cNvPr>
          <p:cNvSpPr txBox="1"/>
          <p:nvPr/>
        </p:nvSpPr>
        <p:spPr>
          <a:xfrm>
            <a:off x="219930" y="1616773"/>
            <a:ext cx="5453238"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
                <a:cs typeface="Calibri"/>
              </a:rPr>
              <a:t>Online Resource Lists.</a:t>
            </a:r>
            <a:endParaRPr lang="en-US" sz="2300" dirty="0">
              <a:latin typeface="Calibri "/>
              <a:cs typeface="Calibri Light"/>
            </a:endParaRPr>
          </a:p>
          <a:p>
            <a:r>
              <a:rPr lang="en-GB" sz="2300" dirty="0">
                <a:latin typeface="Calibri "/>
                <a:cs typeface="Calibri"/>
              </a:rPr>
              <a:t>Find on Moodle or library web pages. Resources</a:t>
            </a:r>
            <a:r>
              <a:rPr lang="en-GB" sz="2300" dirty="0">
                <a:latin typeface="Calibri "/>
                <a:ea typeface="+mn-lt"/>
                <a:cs typeface="Calibri"/>
              </a:rPr>
              <a:t> recommended by your lecturers, made available by the library. Accessible by direct link. Start here. </a:t>
            </a:r>
            <a:endParaRPr lang="en-GB" dirty="0">
              <a:cs typeface="Calibri Light"/>
            </a:endParaRPr>
          </a:p>
        </p:txBody>
      </p:sp>
      <p:sp>
        <p:nvSpPr>
          <p:cNvPr id="5" name="TextBox 4">
            <a:extLst>
              <a:ext uri="{FF2B5EF4-FFF2-40B4-BE49-F238E27FC236}">
                <a16:creationId xmlns:a16="http://schemas.microsoft.com/office/drawing/2014/main" id="{91058ACA-D479-46A3-AFB6-775A61370822}"/>
              </a:ext>
            </a:extLst>
          </p:cNvPr>
          <p:cNvSpPr txBox="1"/>
          <p:nvPr/>
        </p:nvSpPr>
        <p:spPr>
          <a:xfrm>
            <a:off x="219930" y="3677249"/>
            <a:ext cx="5133108"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Moodle / Teams.</a:t>
            </a:r>
            <a:endParaRPr lang="en-US" sz="2300" dirty="0">
              <a:ea typeface="+mn-lt"/>
              <a:cs typeface="+mn-lt"/>
            </a:endParaRPr>
          </a:p>
          <a:p>
            <a:r>
              <a:rPr lang="en-GB" sz="2300" dirty="0">
                <a:latin typeface="Calibri"/>
                <a:cs typeface="Calibri"/>
              </a:rPr>
              <a:t>Useful additional resources and communications may be uploaded. Be aware of what is happening here.</a:t>
            </a:r>
            <a:endParaRPr lang="en-GB" sz="2300" dirty="0">
              <a:latin typeface="Calibri"/>
              <a:ea typeface="+mn-lt"/>
              <a:cs typeface="Calibri"/>
            </a:endParaRPr>
          </a:p>
          <a:p>
            <a:endParaRPr lang="en-GB" sz="2600" b="1" dirty="0">
              <a:latin typeface="Calibri "/>
              <a:cs typeface="Calibri"/>
            </a:endParaRPr>
          </a:p>
        </p:txBody>
      </p:sp>
      <p:sp>
        <p:nvSpPr>
          <p:cNvPr id="6" name="TextBox 5">
            <a:extLst>
              <a:ext uri="{FF2B5EF4-FFF2-40B4-BE49-F238E27FC236}">
                <a16:creationId xmlns:a16="http://schemas.microsoft.com/office/drawing/2014/main" id="{DC2C5401-EB9C-4369-9D0E-90228737DDB5}"/>
              </a:ext>
            </a:extLst>
          </p:cNvPr>
          <p:cNvSpPr txBox="1"/>
          <p:nvPr/>
        </p:nvSpPr>
        <p:spPr>
          <a:xfrm>
            <a:off x="5989536" y="3677249"/>
            <a:ext cx="5982534"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Google</a:t>
            </a:r>
            <a:r>
              <a:rPr lang="en-GB" sz="2300" b="1" dirty="0">
                <a:latin typeface="Calibri"/>
                <a:ea typeface="+mn-lt"/>
                <a:cs typeface="Calibri"/>
              </a:rPr>
              <a:t> and the internet.</a:t>
            </a:r>
            <a:endParaRPr lang="en-US" sz="2300" dirty="0">
              <a:latin typeface="Calibri"/>
              <a:ea typeface="+mn-lt"/>
              <a:cs typeface="+mn-lt"/>
            </a:endParaRPr>
          </a:p>
          <a:p>
            <a:r>
              <a:rPr lang="en-GB" sz="2300" dirty="0">
                <a:latin typeface="Calibri"/>
                <a:cs typeface="Calibri"/>
              </a:rPr>
              <a:t>Evaluate - little quality control. Limited ability to refine. Restricted subscribed content. Understand what you are looking at … and what you are not looking at! Be careful here. </a:t>
            </a:r>
          </a:p>
        </p:txBody>
      </p:sp>
      <p:sp>
        <p:nvSpPr>
          <p:cNvPr id="7" name="TextBox 6">
            <a:extLst>
              <a:ext uri="{FF2B5EF4-FFF2-40B4-BE49-F238E27FC236}">
                <a16:creationId xmlns:a16="http://schemas.microsoft.com/office/drawing/2014/main" id="{16085C5E-5D40-E1E7-327E-A4692A48A71A}"/>
              </a:ext>
            </a:extLst>
          </p:cNvPr>
          <p:cNvSpPr txBox="1"/>
          <p:nvPr/>
        </p:nvSpPr>
        <p:spPr>
          <a:xfrm>
            <a:off x="5989536" y="1616773"/>
            <a:ext cx="5982534" cy="1862048"/>
          </a:xfrm>
          <a:prstGeom prst="rect">
            <a:avLst/>
          </a:prstGeom>
          <a:noFill/>
        </p:spPr>
        <p:txBody>
          <a:bodyPr wrap="square" rtlCol="0">
            <a:spAutoFit/>
          </a:bodyPr>
          <a:lstStyle/>
          <a:p>
            <a:r>
              <a:rPr lang="en-GB" sz="2300" b="1" dirty="0">
                <a:latin typeface="Calibri "/>
              </a:rPr>
              <a:t>Library catalogue / databases. </a:t>
            </a:r>
          </a:p>
          <a:p>
            <a:r>
              <a:rPr lang="en-GB" sz="2300" dirty="0">
                <a:latin typeface="Calibri "/>
              </a:rPr>
              <a:t>Good print resources, but most information now available online, 24/7. Subscribed, up-to-date, academically credible content, in your subject area. Explore and build here.  </a:t>
            </a:r>
          </a:p>
        </p:txBody>
      </p:sp>
      <p:sp>
        <p:nvSpPr>
          <p:cNvPr id="10" name="TextBox 9">
            <a:extLst>
              <a:ext uri="{FF2B5EF4-FFF2-40B4-BE49-F238E27FC236}">
                <a16:creationId xmlns:a16="http://schemas.microsoft.com/office/drawing/2014/main" id="{D3CB3594-044F-4B7C-4766-2EB8006C2AC7}"/>
              </a:ext>
            </a:extLst>
          </p:cNvPr>
          <p:cNvSpPr txBox="1"/>
          <p:nvPr/>
        </p:nvSpPr>
        <p:spPr>
          <a:xfrm>
            <a:off x="219930" y="5750059"/>
            <a:ext cx="11694241" cy="446276"/>
          </a:xfrm>
          <a:prstGeom prst="rect">
            <a:avLst/>
          </a:prstGeom>
          <a:noFill/>
        </p:spPr>
        <p:txBody>
          <a:bodyPr wrap="square" rtlCol="0">
            <a:spAutoFit/>
          </a:bodyPr>
          <a:lstStyle/>
          <a:p>
            <a:r>
              <a:rPr lang="en-GB" sz="2300" dirty="0">
                <a:latin typeface="Calibri "/>
              </a:rPr>
              <a:t>Today, we will focus the online resource lists and a simple search of the library catalogue.</a:t>
            </a:r>
          </a:p>
        </p:txBody>
      </p:sp>
    </p:spTree>
    <p:extLst>
      <p:ext uri="{BB962C8B-B14F-4D97-AF65-F5344CB8AC3E}">
        <p14:creationId xmlns:p14="http://schemas.microsoft.com/office/powerpoint/2010/main" val="418282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393443" y="0"/>
            <a:ext cx="10795518" cy="1003916"/>
          </a:xfrm>
        </p:spPr>
        <p:txBody>
          <a:bodyPr>
            <a:normAutofit fontScale="90000"/>
          </a:bodyPr>
          <a:lstStyle/>
          <a:p>
            <a:r>
              <a:rPr lang="en-GB">
                <a:latin typeface="Calibri" panose="020F0502020204030204" pitchFamily="34" charset="0"/>
                <a:cs typeface="Calibri" panose="020F0502020204030204" pitchFamily="34" charset="0"/>
              </a:rPr>
              <a:t>Virtual tour around the library intranet web pages.</a:t>
            </a:r>
          </a:p>
        </p:txBody>
      </p:sp>
      <p:sp>
        <p:nvSpPr>
          <p:cNvPr id="10" name="TextBox 9">
            <a:extLst>
              <a:ext uri="{FF2B5EF4-FFF2-40B4-BE49-F238E27FC236}">
                <a16:creationId xmlns:a16="http://schemas.microsoft.com/office/drawing/2014/main" id="{7EB1CCE9-3F09-A8FB-6166-7096DA356828}"/>
              </a:ext>
            </a:extLst>
          </p:cNvPr>
          <p:cNvSpPr txBox="1"/>
          <p:nvPr/>
        </p:nvSpPr>
        <p:spPr>
          <a:xfrm>
            <a:off x="9663546" y="1773674"/>
            <a:ext cx="2359604" cy="3046988"/>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They can be divided into:</a:t>
            </a:r>
          </a:p>
          <a:p>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The library catalogue.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Online help and support.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Library events.</a:t>
            </a:r>
            <a:endParaRPr lang="en-GB" sz="2400" dirty="0"/>
          </a:p>
        </p:txBody>
      </p:sp>
      <p:pic>
        <p:nvPicPr>
          <p:cNvPr id="5" name="Picture 4">
            <a:extLst>
              <a:ext uri="{FF2B5EF4-FFF2-40B4-BE49-F238E27FC236}">
                <a16:creationId xmlns:a16="http://schemas.microsoft.com/office/drawing/2014/main" id="{B6431643-2AB6-F415-B282-931A30EC0256}"/>
              </a:ext>
            </a:extLst>
          </p:cNvPr>
          <p:cNvPicPr>
            <a:picLocks noChangeAspect="1"/>
          </p:cNvPicPr>
          <p:nvPr/>
        </p:nvPicPr>
        <p:blipFill>
          <a:blip r:embed="rId3"/>
          <a:stretch>
            <a:fillRect/>
          </a:stretch>
        </p:blipFill>
        <p:spPr>
          <a:xfrm>
            <a:off x="2410690" y="1773674"/>
            <a:ext cx="6826828" cy="3561916"/>
          </a:xfrm>
          <a:prstGeom prst="rect">
            <a:avLst/>
          </a:prstGeom>
        </p:spPr>
      </p:pic>
      <p:sp>
        <p:nvSpPr>
          <p:cNvPr id="8" name="TextBox 7">
            <a:extLst>
              <a:ext uri="{FF2B5EF4-FFF2-40B4-BE49-F238E27FC236}">
                <a16:creationId xmlns:a16="http://schemas.microsoft.com/office/drawing/2014/main" id="{8E4A0523-BE5F-CF0C-77C3-E051D92471E7}"/>
              </a:ext>
            </a:extLst>
          </p:cNvPr>
          <p:cNvSpPr txBox="1"/>
          <p:nvPr/>
        </p:nvSpPr>
        <p:spPr>
          <a:xfrm>
            <a:off x="286012" y="1773674"/>
            <a:ext cx="1911664" cy="4062651"/>
          </a:xfrm>
          <a:prstGeom prst="rect">
            <a:avLst/>
          </a:prstGeom>
          <a:noFill/>
        </p:spPr>
        <p:txBody>
          <a:bodyPr wrap="square">
            <a:spAutoFit/>
          </a:bodyPr>
          <a:lstStyle/>
          <a:p>
            <a:pPr marL="0" indent="0">
              <a:buNone/>
            </a:pPr>
            <a:r>
              <a:rPr lang="en-GB" sz="2400" dirty="0">
                <a:latin typeface="Calibri" panose="020F0502020204030204" pitchFamily="34" charset="0"/>
                <a:cs typeface="Calibri" panose="020F0502020204030204" pitchFamily="34" charset="0"/>
              </a:rPr>
              <a:t>The </a:t>
            </a:r>
            <a:r>
              <a:rPr lang="en-GB" sz="2400" dirty="0">
                <a:latin typeface="Calibri" panose="020F0502020204030204" pitchFamily="34" charset="0"/>
                <a:cs typeface="Calibri" panose="020F0502020204030204" pitchFamily="34" charset="0"/>
                <a:hlinkClick r:id="rId4"/>
              </a:rPr>
              <a:t>library intranet pages </a:t>
            </a:r>
            <a:r>
              <a:rPr lang="en-GB" sz="2400" dirty="0">
                <a:latin typeface="Calibri" panose="020F0502020204030204" pitchFamily="34" charset="0"/>
                <a:cs typeface="Calibri" panose="020F0502020204030204" pitchFamily="34" charset="0"/>
              </a:rPr>
              <a:t>look like this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From here you can access our library resources.</a:t>
            </a:r>
          </a:p>
          <a:p>
            <a:pPr marL="0" indent="0">
              <a:buNone/>
            </a:pPr>
            <a:endParaRPr lang="en-GB" sz="1800"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E8C5F482-6855-7AFB-68E1-3130E7D15F23}"/>
              </a:ext>
            </a:extLst>
          </p:cNvPr>
          <p:cNvSpPr txBox="1"/>
          <p:nvPr/>
        </p:nvSpPr>
        <p:spPr>
          <a:xfrm>
            <a:off x="3578369" y="5605492"/>
            <a:ext cx="5035261" cy="461665"/>
          </a:xfrm>
          <a:prstGeom prst="rect">
            <a:avLst/>
          </a:prstGeom>
          <a:noFill/>
        </p:spPr>
        <p:txBody>
          <a:bodyPr wrap="square">
            <a:spAutoFit/>
          </a:bodyPr>
          <a:lstStyle/>
          <a:p>
            <a:r>
              <a:rPr lang="en-GB" sz="2400" b="1" dirty="0">
                <a:latin typeface="Calibri" panose="020F0502020204030204" pitchFamily="34" charset="0"/>
                <a:cs typeface="Calibri" panose="020F0502020204030204" pitchFamily="34" charset="0"/>
              </a:rPr>
              <a:t>Remember to bookmark the location!</a:t>
            </a:r>
          </a:p>
        </p:txBody>
      </p:sp>
    </p:spTree>
    <p:extLst>
      <p:ext uri="{BB962C8B-B14F-4D97-AF65-F5344CB8AC3E}">
        <p14:creationId xmlns:p14="http://schemas.microsoft.com/office/powerpoint/2010/main" val="2668758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8345D8-D530-4A95-2EFE-57305C931482}"/>
              </a:ext>
            </a:extLst>
          </p:cNvPr>
          <p:cNvPicPr>
            <a:picLocks noChangeAspect="1"/>
          </p:cNvPicPr>
          <p:nvPr/>
        </p:nvPicPr>
        <p:blipFill>
          <a:blip r:embed="rId2"/>
          <a:stretch>
            <a:fillRect/>
          </a:stretch>
        </p:blipFill>
        <p:spPr>
          <a:xfrm>
            <a:off x="341663" y="2839201"/>
            <a:ext cx="5530473" cy="678414"/>
          </a:xfrm>
          <a:prstGeom prst="rect">
            <a:avLst/>
          </a:prstGeom>
        </p:spPr>
      </p:pic>
      <p:sp>
        <p:nvSpPr>
          <p:cNvPr id="3" name="Title 2">
            <a:extLst>
              <a:ext uri="{FF2B5EF4-FFF2-40B4-BE49-F238E27FC236}">
                <a16:creationId xmlns:a16="http://schemas.microsoft.com/office/drawing/2014/main" id="{FFD7B840-EF79-5284-E314-9BD9FD44A8BA}"/>
              </a:ext>
            </a:extLst>
          </p:cNvPr>
          <p:cNvSpPr>
            <a:spLocks noGrp="1"/>
          </p:cNvSpPr>
          <p:nvPr>
            <p:ph type="title"/>
          </p:nvPr>
        </p:nvSpPr>
        <p:spPr>
          <a:xfrm>
            <a:off x="-521087" y="-28118"/>
            <a:ext cx="9808854" cy="1003916"/>
          </a:xfrm>
        </p:spPr>
        <p:txBody>
          <a:bodyPr>
            <a:normAutofit fontScale="90000"/>
          </a:bodyPr>
          <a:lstStyle/>
          <a:p>
            <a:pPr algn="ctr"/>
            <a:br>
              <a:rPr lang="en-GB" dirty="0">
                <a:latin typeface="Calibri"/>
                <a:cs typeface="Calibri"/>
              </a:rPr>
            </a:br>
            <a:r>
              <a:rPr lang="en-GB" dirty="0">
                <a:latin typeface="Calibri"/>
                <a:cs typeface="Calibri"/>
              </a:rPr>
              <a:t>Where can I find online resource lists?</a:t>
            </a:r>
          </a:p>
        </p:txBody>
      </p:sp>
      <p:sp>
        <p:nvSpPr>
          <p:cNvPr id="6" name="TextBox 5">
            <a:extLst>
              <a:ext uri="{FF2B5EF4-FFF2-40B4-BE49-F238E27FC236}">
                <a16:creationId xmlns:a16="http://schemas.microsoft.com/office/drawing/2014/main" id="{9CEC8B60-58A2-AE2C-4D57-25145580A7DF}"/>
              </a:ext>
            </a:extLst>
          </p:cNvPr>
          <p:cNvSpPr txBox="1"/>
          <p:nvPr/>
        </p:nvSpPr>
        <p:spPr>
          <a:xfrm>
            <a:off x="341663" y="2160128"/>
            <a:ext cx="28549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latin typeface="Calibri"/>
                <a:cs typeface="Calibri Light"/>
              </a:rPr>
              <a:t>1. Via </a:t>
            </a:r>
            <a:r>
              <a:rPr lang="en-GB" sz="2400" dirty="0">
                <a:latin typeface="Calibri"/>
                <a:cs typeface="Calibri Light"/>
                <a:hlinkClick r:id="rId3"/>
              </a:rPr>
              <a:t>Moodle</a:t>
            </a:r>
            <a:r>
              <a:rPr lang="en-GB" sz="2400" b="1" dirty="0">
                <a:latin typeface="Calibri"/>
                <a:cs typeface="Calibri Light"/>
              </a:rPr>
              <a:t> …</a:t>
            </a:r>
          </a:p>
        </p:txBody>
      </p:sp>
      <p:pic>
        <p:nvPicPr>
          <p:cNvPr id="15" name="Picture 14">
            <a:extLst>
              <a:ext uri="{FF2B5EF4-FFF2-40B4-BE49-F238E27FC236}">
                <a16:creationId xmlns:a16="http://schemas.microsoft.com/office/drawing/2014/main" id="{9C81E86B-CA70-280E-1873-B6BE3876386A}"/>
              </a:ext>
            </a:extLst>
          </p:cNvPr>
          <p:cNvPicPr>
            <a:picLocks noChangeAspect="1"/>
          </p:cNvPicPr>
          <p:nvPr/>
        </p:nvPicPr>
        <p:blipFill>
          <a:blip r:embed="rId4"/>
          <a:stretch>
            <a:fillRect/>
          </a:stretch>
        </p:blipFill>
        <p:spPr>
          <a:xfrm>
            <a:off x="360435" y="3649616"/>
            <a:ext cx="5492927" cy="2596160"/>
          </a:xfrm>
          <a:prstGeom prst="rect">
            <a:avLst/>
          </a:prstGeom>
        </p:spPr>
      </p:pic>
      <p:sp>
        <p:nvSpPr>
          <p:cNvPr id="13" name="Oval 12">
            <a:extLst>
              <a:ext uri="{FF2B5EF4-FFF2-40B4-BE49-F238E27FC236}">
                <a16:creationId xmlns:a16="http://schemas.microsoft.com/office/drawing/2014/main" id="{A4E11D95-5AB2-EC17-73CB-8069C9C7802F}"/>
              </a:ext>
            </a:extLst>
          </p:cNvPr>
          <p:cNvSpPr/>
          <p:nvPr/>
        </p:nvSpPr>
        <p:spPr>
          <a:xfrm>
            <a:off x="4593850" y="2619198"/>
            <a:ext cx="1502150" cy="745780"/>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5"/>
          <a:stretch>
            <a:fillRect/>
          </a:stretch>
        </p:blipFill>
        <p:spPr>
          <a:xfrm>
            <a:off x="6517584" y="2834244"/>
            <a:ext cx="5137336" cy="1983544"/>
          </a:xfrm>
          <a:prstGeom prst="rect">
            <a:avLst/>
          </a:prstGeom>
        </p:spPr>
      </p:pic>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6"/>
          <a:stretch>
            <a:fillRect/>
          </a:stretch>
        </p:blipFill>
        <p:spPr>
          <a:xfrm>
            <a:off x="6517584" y="5140706"/>
            <a:ext cx="5152265" cy="1010249"/>
          </a:xfrm>
          <a:prstGeom prst="rect">
            <a:avLst/>
          </a:prstGeom>
        </p:spPr>
      </p:pic>
      <p:sp>
        <p:nvSpPr>
          <p:cNvPr id="14" name="Oval 13">
            <a:extLst>
              <a:ext uri="{FF2B5EF4-FFF2-40B4-BE49-F238E27FC236}">
                <a16:creationId xmlns:a16="http://schemas.microsoft.com/office/drawing/2014/main" id="{64361C82-2A53-CD72-2616-8F7E01094961}"/>
              </a:ext>
            </a:extLst>
          </p:cNvPr>
          <p:cNvSpPr/>
          <p:nvPr/>
        </p:nvSpPr>
        <p:spPr>
          <a:xfrm>
            <a:off x="7679024" y="5072374"/>
            <a:ext cx="844474" cy="568227"/>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270FC13-F449-C4B7-7D40-CD917BA4362B}"/>
              </a:ext>
            </a:extLst>
          </p:cNvPr>
          <p:cNvSpPr/>
          <p:nvPr/>
        </p:nvSpPr>
        <p:spPr>
          <a:xfrm>
            <a:off x="4429807" y="5396908"/>
            <a:ext cx="1423555" cy="664541"/>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F5ACE98-6A1B-E38A-395F-111AC31827CD}"/>
              </a:ext>
            </a:extLst>
          </p:cNvPr>
          <p:cNvSpPr txBox="1"/>
          <p:nvPr/>
        </p:nvSpPr>
        <p:spPr>
          <a:xfrm>
            <a:off x="6388540" y="2160128"/>
            <a:ext cx="4447345" cy="461665"/>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2. Via the </a:t>
            </a:r>
            <a:r>
              <a:rPr lang="en-GB" sz="2400" dirty="0">
                <a:latin typeface="Calibri" panose="020F0502020204030204" pitchFamily="34" charset="0"/>
                <a:cs typeface="Calibri" panose="020F0502020204030204" pitchFamily="34" charset="0"/>
                <a:hlinkClick r:id="rId7"/>
              </a:rPr>
              <a:t>library catalogue </a:t>
            </a:r>
            <a:r>
              <a:rPr lang="en-GB" sz="2400" b="1" dirty="0">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F48124C4-1508-926E-74F0-2F23578B34A8}"/>
              </a:ext>
            </a:extLst>
          </p:cNvPr>
          <p:cNvSpPr txBox="1"/>
          <p:nvPr/>
        </p:nvSpPr>
        <p:spPr>
          <a:xfrm>
            <a:off x="360434" y="1291577"/>
            <a:ext cx="8927333" cy="800219"/>
          </a:xfrm>
          <a:prstGeom prst="rect">
            <a:avLst/>
          </a:prstGeom>
          <a:noFill/>
        </p:spPr>
        <p:txBody>
          <a:bodyPr wrap="square" rtlCol="0">
            <a:spAutoFit/>
          </a:bodyPr>
          <a:lstStyle/>
          <a:p>
            <a:r>
              <a:rPr lang="en-GB" sz="2300" dirty="0">
                <a:latin typeface="Calibri "/>
                <a:cs typeface="Calibri"/>
              </a:rPr>
              <a:t>Resources</a:t>
            </a:r>
            <a:r>
              <a:rPr lang="en-GB" sz="2300" dirty="0">
                <a:latin typeface="Calibri "/>
                <a:ea typeface="+mn-lt"/>
                <a:cs typeface="Calibri"/>
              </a:rPr>
              <a:t> recommended by your lecturers, made available by the library.  </a:t>
            </a:r>
            <a:r>
              <a:rPr lang="en-GB" sz="2300" dirty="0">
                <a:latin typeface="Calibri "/>
              </a:rPr>
              <a:t>Access resources directly; learn key terms and authors.</a:t>
            </a:r>
          </a:p>
        </p:txBody>
      </p:sp>
      <p:sp>
        <p:nvSpPr>
          <p:cNvPr id="16" name="Oval 15">
            <a:extLst>
              <a:ext uri="{FF2B5EF4-FFF2-40B4-BE49-F238E27FC236}">
                <a16:creationId xmlns:a16="http://schemas.microsoft.com/office/drawing/2014/main" id="{C63FE92C-6BAD-BCD7-0B74-A46D88029E50}"/>
              </a:ext>
            </a:extLst>
          </p:cNvPr>
          <p:cNvSpPr/>
          <p:nvPr/>
        </p:nvSpPr>
        <p:spPr>
          <a:xfrm>
            <a:off x="8802647" y="4243029"/>
            <a:ext cx="1404078" cy="718597"/>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Tree>
    <p:extLst>
      <p:ext uri="{BB962C8B-B14F-4D97-AF65-F5344CB8AC3E}">
        <p14:creationId xmlns:p14="http://schemas.microsoft.com/office/powerpoint/2010/main" val="101034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68" y="2889257"/>
            <a:ext cx="3525824"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400" dirty="0">
                <a:latin typeface="Calibri"/>
                <a:cs typeface="Arial"/>
              </a:rPr>
              <a:t>Easy to use, direct links to live content or loan information.  Notes.</a:t>
            </a: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400" dirty="0">
                <a:latin typeface="Calibri"/>
                <a:ea typeface="+mn-lt"/>
                <a:cs typeface="Arial"/>
              </a:rPr>
              <a:t>Create your own list of Favourites - organise your information and keep details for reference lists.</a:t>
            </a: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latin typeface="Calibri"/>
                <a:cs typeface="Calibri"/>
              </a:rPr>
              <a:t>Why use an online resource list?</a:t>
            </a:r>
          </a:p>
        </p:txBody>
      </p:sp>
      <p:sp>
        <p:nvSpPr>
          <p:cNvPr id="4" name="TextBox 3">
            <a:extLst>
              <a:ext uri="{FF2B5EF4-FFF2-40B4-BE49-F238E27FC236}">
                <a16:creationId xmlns:a16="http://schemas.microsoft.com/office/drawing/2014/main" id="{B9AF0371-199B-44E2-8503-943EB7454B6F}"/>
              </a:ext>
            </a:extLst>
          </p:cNvPr>
          <p:cNvSpPr txBox="1"/>
          <p:nvPr/>
        </p:nvSpPr>
        <p:spPr>
          <a:xfrm>
            <a:off x="9606554" y="5834085"/>
            <a:ext cx="23737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Online resource lists</a:t>
            </a:r>
            <a:endParaRPr lang="en-GB" sz="2000" dirty="0">
              <a:latin typeface="Calibri"/>
              <a:cs typeface="Calibri Light"/>
              <a:hlinkClick r:id="rId3"/>
            </a:endParaRPr>
          </a:p>
        </p:txBody>
      </p:sp>
      <p:sp>
        <p:nvSpPr>
          <p:cNvPr id="5" name="TextBox 4">
            <a:extLst>
              <a:ext uri="{FF2B5EF4-FFF2-40B4-BE49-F238E27FC236}">
                <a16:creationId xmlns:a16="http://schemas.microsoft.com/office/drawing/2014/main" id="{4AE86627-843E-B187-12F2-F970094A5ADA}"/>
              </a:ext>
            </a:extLst>
          </p:cNvPr>
          <p:cNvSpPr txBox="1"/>
          <p:nvPr/>
        </p:nvSpPr>
        <p:spPr>
          <a:xfrm>
            <a:off x="142168" y="1364390"/>
            <a:ext cx="3525823" cy="1846659"/>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400" dirty="0">
                <a:latin typeface="Calibri"/>
                <a:ea typeface="+mn-lt"/>
                <a:cs typeface="Arial"/>
              </a:rPr>
              <a:t>Prioritised Essential and Further resources  recommended by lecturers.    </a:t>
            </a:r>
          </a:p>
          <a:p>
            <a:endParaRPr lang="en-GB" dirty="0"/>
          </a:p>
        </p:txBody>
      </p:sp>
      <p:pic>
        <p:nvPicPr>
          <p:cNvPr id="8" name="Picture 7">
            <a:extLst>
              <a:ext uri="{FF2B5EF4-FFF2-40B4-BE49-F238E27FC236}">
                <a16:creationId xmlns:a16="http://schemas.microsoft.com/office/drawing/2014/main" id="{1708034B-E350-CF0A-B4EC-243DB7C61D3F}"/>
              </a:ext>
            </a:extLst>
          </p:cNvPr>
          <p:cNvPicPr>
            <a:picLocks noChangeAspect="1"/>
          </p:cNvPicPr>
          <p:nvPr/>
        </p:nvPicPr>
        <p:blipFill>
          <a:blip r:embed="rId4"/>
          <a:stretch>
            <a:fillRect/>
          </a:stretch>
        </p:blipFill>
        <p:spPr>
          <a:xfrm>
            <a:off x="3963053" y="1530266"/>
            <a:ext cx="8186422" cy="4137108"/>
          </a:xfrm>
          <a:prstGeom prst="rect">
            <a:avLst/>
          </a:prstGeom>
        </p:spPr>
      </p:pic>
      <p:sp>
        <p:nvSpPr>
          <p:cNvPr id="6" name="Oval 5">
            <a:extLst>
              <a:ext uri="{FF2B5EF4-FFF2-40B4-BE49-F238E27FC236}">
                <a16:creationId xmlns:a16="http://schemas.microsoft.com/office/drawing/2014/main" id="{4AA87339-80D7-8D02-382C-EF7E3B7A1CBB}"/>
              </a:ext>
            </a:extLst>
          </p:cNvPr>
          <p:cNvSpPr/>
          <p:nvPr/>
        </p:nvSpPr>
        <p:spPr>
          <a:xfrm>
            <a:off x="4987635" y="2506576"/>
            <a:ext cx="1849581" cy="333094"/>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0" name="Oval 9">
            <a:extLst>
              <a:ext uri="{FF2B5EF4-FFF2-40B4-BE49-F238E27FC236}">
                <a16:creationId xmlns:a16="http://schemas.microsoft.com/office/drawing/2014/main" id="{97D8D0F7-2A87-0BCF-AF18-7FBBAF706D31}"/>
              </a:ext>
            </a:extLst>
          </p:cNvPr>
          <p:cNvSpPr/>
          <p:nvPr/>
        </p:nvSpPr>
        <p:spPr>
          <a:xfrm>
            <a:off x="3963054" y="2532697"/>
            <a:ext cx="650510" cy="563794"/>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2" name="Oval 11">
            <a:extLst>
              <a:ext uri="{FF2B5EF4-FFF2-40B4-BE49-F238E27FC236}">
                <a16:creationId xmlns:a16="http://schemas.microsoft.com/office/drawing/2014/main" id="{AE30BABF-2024-D481-C04A-BCF9D85DA061}"/>
              </a:ext>
            </a:extLst>
          </p:cNvPr>
          <p:cNvSpPr/>
          <p:nvPr/>
        </p:nvSpPr>
        <p:spPr>
          <a:xfrm>
            <a:off x="5424055" y="4036162"/>
            <a:ext cx="4364181" cy="1052433"/>
          </a:xfrm>
          <a:prstGeom prst="ellipse">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Tree>
    <p:extLst>
      <p:ext uri="{BB962C8B-B14F-4D97-AF65-F5344CB8AC3E}">
        <p14:creationId xmlns:p14="http://schemas.microsoft.com/office/powerpoint/2010/main" val="7772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778197" y="0"/>
            <a:ext cx="9225337" cy="987330"/>
          </a:xfrm>
        </p:spPr>
        <p:txBody>
          <a:bodyPr>
            <a:normAutofit/>
          </a:bodyPr>
          <a:lstStyle/>
          <a:p>
            <a:pPr algn="ctr"/>
            <a:r>
              <a:rPr lang="en-GB" dirty="0">
                <a:latin typeface="Calibri"/>
                <a:cs typeface="Calibri"/>
              </a:rPr>
              <a:t>Why use the library catalogue?</a:t>
            </a:r>
          </a:p>
        </p:txBody>
      </p:sp>
      <p:sp>
        <p:nvSpPr>
          <p:cNvPr id="4" name="Text Placeholder 3">
            <a:extLst>
              <a:ext uri="{FF2B5EF4-FFF2-40B4-BE49-F238E27FC236}">
                <a16:creationId xmlns:a16="http://schemas.microsoft.com/office/drawing/2014/main" id="{38BE2319-413A-482C-BC65-7A4DEB3FFF21}"/>
              </a:ext>
            </a:extLst>
          </p:cNvPr>
          <p:cNvSpPr>
            <a:spLocks noGrp="1"/>
          </p:cNvSpPr>
          <p:nvPr>
            <p:ph type="body" sz="quarter" idx="11"/>
          </p:nvPr>
        </p:nvSpPr>
        <p:spPr>
          <a:xfrm>
            <a:off x="5438763" y="1334572"/>
            <a:ext cx="6652569" cy="5149834"/>
          </a:xfrm>
        </p:spPr>
        <p:txBody>
          <a:bodyPr vert="horz" lIns="91440" tIns="45720" rIns="91440" bIns="45720" rtlCol="0" anchor="t">
            <a:noAutofit/>
          </a:bodyPr>
          <a:lstStyle/>
          <a:p>
            <a:pPr marL="0" indent="0">
              <a:lnSpc>
                <a:spcPct val="100000"/>
              </a:lnSpc>
              <a:spcBef>
                <a:spcPts val="0"/>
              </a:spcBef>
              <a:buNone/>
            </a:pPr>
            <a:r>
              <a:rPr lang="en-GB" sz="2400" dirty="0">
                <a:latin typeface="Calibri"/>
                <a:ea typeface="+mn-lt"/>
                <a:cs typeface="+mn-lt"/>
              </a:rPr>
              <a:t>The library provides </a:t>
            </a:r>
            <a:r>
              <a:rPr lang="en-GB" sz="2400" b="1" dirty="0">
                <a:latin typeface="Calibri"/>
                <a:ea typeface="+mn-lt"/>
                <a:cs typeface="+mn-lt"/>
              </a:rPr>
              <a:t>free</a:t>
            </a:r>
            <a:r>
              <a:rPr lang="en-GB" sz="2400" dirty="0">
                <a:latin typeface="Calibri"/>
                <a:ea typeface="+mn-lt"/>
                <a:cs typeface="+mn-lt"/>
              </a:rPr>
              <a:t> access to good, up-to-date resources in your subject area, in multiple formats:</a:t>
            </a:r>
          </a:p>
          <a:p>
            <a:pPr marL="0" indent="0">
              <a:lnSpc>
                <a:spcPct val="100000"/>
              </a:lnSpc>
              <a:spcBef>
                <a:spcPts val="0"/>
              </a:spcBef>
              <a:buNone/>
            </a:pPr>
            <a:endParaRPr lang="en-GB"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Electronic and print based books.</a:t>
            </a:r>
          </a:p>
          <a:p>
            <a:pPr marL="342900" indent="-342900">
              <a:lnSpc>
                <a:spcPct val="100000"/>
              </a:lnSpc>
              <a:spcBef>
                <a:spcPts val="0"/>
              </a:spcBef>
              <a:buFont typeface="Arial,Sans-Serif"/>
              <a:buChar char="•"/>
            </a:pPr>
            <a:r>
              <a:rPr lang="en-GB" sz="2400" dirty="0">
                <a:latin typeface="Calibri"/>
                <a:ea typeface="+mn-lt"/>
                <a:cs typeface="+mn-lt"/>
              </a:rPr>
              <a:t>Specialist databases.</a:t>
            </a:r>
          </a:p>
          <a:p>
            <a:pPr marL="342900" indent="-342900">
              <a:lnSpc>
                <a:spcPct val="100000"/>
              </a:lnSpc>
              <a:spcBef>
                <a:spcPts val="0"/>
              </a:spcBef>
              <a:buFont typeface="Arial,Sans-Serif"/>
              <a:buChar char="•"/>
            </a:pPr>
            <a:r>
              <a:rPr lang="en-GB" sz="2400" dirty="0">
                <a:latin typeface="Calibri"/>
                <a:ea typeface="+mn-lt"/>
                <a:cs typeface="+mn-lt"/>
              </a:rPr>
              <a:t>Journal articles.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Newspapers.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Conference proceedings.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Reviews.</a:t>
            </a:r>
          </a:p>
          <a:p>
            <a:pPr marL="342900" indent="-342900">
              <a:lnSpc>
                <a:spcPct val="100000"/>
              </a:lnSpc>
              <a:spcBef>
                <a:spcPts val="0"/>
              </a:spcBef>
              <a:buFont typeface="Arial,Sans-Serif"/>
              <a:buChar char="•"/>
            </a:pPr>
            <a:r>
              <a:rPr lang="en-GB" sz="2400" dirty="0">
                <a:latin typeface="Calibri"/>
                <a:ea typeface="+mn-lt"/>
                <a:cs typeface="+mn-lt"/>
              </a:rPr>
              <a:t>Legislation.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Statistical data.</a:t>
            </a:r>
          </a:p>
          <a:p>
            <a:pPr marL="342900" indent="-342900">
              <a:lnSpc>
                <a:spcPct val="100000"/>
              </a:lnSpc>
              <a:spcBef>
                <a:spcPts val="0"/>
              </a:spcBef>
              <a:buFont typeface="Arial,Sans-Serif"/>
              <a:buChar char="•"/>
            </a:pPr>
            <a:r>
              <a:rPr lang="en-GB" sz="2400" dirty="0">
                <a:latin typeface="Calibri"/>
                <a:ea typeface="+mn-lt"/>
                <a:cs typeface="+mn-lt"/>
              </a:rPr>
              <a:t>Visual media, </a:t>
            </a:r>
            <a:r>
              <a:rPr lang="en-GB" sz="2400" dirty="0" err="1">
                <a:latin typeface="Calibri"/>
                <a:ea typeface="+mn-lt"/>
                <a:cs typeface="+mn-lt"/>
              </a:rPr>
              <a:t>eg.</a:t>
            </a:r>
            <a:r>
              <a:rPr lang="en-GB" sz="2400" dirty="0">
                <a:latin typeface="Calibri"/>
                <a:ea typeface="+mn-lt"/>
                <a:cs typeface="+mn-lt"/>
              </a:rPr>
              <a:t> videos and photographs.</a:t>
            </a:r>
          </a:p>
          <a:p>
            <a:pPr marL="0" indent="0">
              <a:lnSpc>
                <a:spcPct val="100000"/>
              </a:lnSpc>
              <a:spcBef>
                <a:spcPts val="0"/>
              </a:spcBef>
              <a:buNone/>
            </a:pPr>
            <a:r>
              <a:rPr lang="en-GB" sz="2400" dirty="0">
                <a:latin typeface="Calibri"/>
                <a:ea typeface="+mn-lt"/>
                <a:cs typeface="+mn-lt"/>
              </a:rPr>
              <a:t>And much more ...</a:t>
            </a:r>
          </a:p>
          <a:p>
            <a:pPr marL="342900" indent="-342900">
              <a:lnSpc>
                <a:spcPct val="100000"/>
              </a:lnSpc>
              <a:spcBef>
                <a:spcPts val="0"/>
              </a:spcBef>
              <a:buFont typeface="Arial,Sans-Serif"/>
              <a:buChar char="•"/>
            </a:pPr>
            <a:endParaRPr lang="en-GB" sz="2600" dirty="0">
              <a:latin typeface="Calibri"/>
              <a:ea typeface="+mn-lt"/>
              <a:cs typeface="+mn-lt"/>
            </a:endParaRPr>
          </a:p>
          <a:p>
            <a:pPr marL="0" indent="0">
              <a:lnSpc>
                <a:spcPct val="100000"/>
              </a:lnSpc>
              <a:spcBef>
                <a:spcPts val="0"/>
              </a:spcBef>
              <a:buNone/>
            </a:pPr>
            <a:endParaRPr lang="en-GB" sz="2600" dirty="0">
              <a:latin typeface="Calibri"/>
              <a:ea typeface="+mn-lt"/>
              <a:cs typeface="+mn-lt"/>
            </a:endParaRPr>
          </a:p>
          <a:p>
            <a:pPr marL="0" indent="0">
              <a:buNone/>
            </a:pPr>
            <a:endParaRPr lang="en-GB" sz="2600" dirty="0">
              <a:latin typeface="Calibri"/>
              <a:ea typeface="+mn-lt"/>
              <a:cs typeface="+mn-lt"/>
            </a:endParaRPr>
          </a:p>
        </p:txBody>
      </p:sp>
      <p:pic>
        <p:nvPicPr>
          <p:cNvPr id="5" name="Picture 5" descr="A picture containing indoor, wall&#10;&#10;Description generated with very high confidence">
            <a:extLst>
              <a:ext uri="{FF2B5EF4-FFF2-40B4-BE49-F238E27FC236}">
                <a16:creationId xmlns:a16="http://schemas.microsoft.com/office/drawing/2014/main" id="{D4494E35-8B37-48C6-B471-8CB180F5FA2F}"/>
              </a:ext>
            </a:extLst>
          </p:cNvPr>
          <p:cNvPicPr>
            <a:picLocks noChangeAspect="1"/>
          </p:cNvPicPr>
          <p:nvPr/>
        </p:nvPicPr>
        <p:blipFill>
          <a:blip r:embed="rId3"/>
          <a:stretch>
            <a:fillRect/>
          </a:stretch>
        </p:blipFill>
        <p:spPr>
          <a:xfrm>
            <a:off x="292744" y="2052354"/>
            <a:ext cx="4949374" cy="3714269"/>
          </a:xfrm>
          <a:prstGeom prst="rect">
            <a:avLst/>
          </a:prstGeom>
        </p:spPr>
      </p:pic>
    </p:spTree>
    <p:extLst>
      <p:ext uri="{BB962C8B-B14F-4D97-AF65-F5344CB8AC3E}">
        <p14:creationId xmlns:p14="http://schemas.microsoft.com/office/powerpoint/2010/main" val="779024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77A1D6-93CC-4C15-98A2-274713694DE9}"/>
              </a:ext>
            </a:extLst>
          </p:cNvPr>
          <p:cNvSpPr>
            <a:spLocks noGrp="1"/>
          </p:cNvSpPr>
          <p:nvPr>
            <p:ph sz="half" idx="1"/>
          </p:nvPr>
        </p:nvSpPr>
        <p:spPr>
          <a:xfrm>
            <a:off x="396071" y="1536810"/>
            <a:ext cx="7059675" cy="4011469"/>
          </a:xfrm>
        </p:spPr>
        <p:txBody>
          <a:bodyPr vert="horz" lIns="91440" tIns="45720" rIns="91440" bIns="45720" rtlCol="0" anchor="t">
            <a:noAutofit/>
          </a:bodyPr>
          <a:lstStyle/>
          <a:p>
            <a:pPr marL="285750" indent="-285750">
              <a:spcBef>
                <a:spcPts val="0"/>
              </a:spcBef>
              <a:spcAft>
                <a:spcPts val="600"/>
              </a:spcAft>
              <a:buFont typeface="Arial,Sans-Serif" panose="05000000000000000000" pitchFamily="2" charset="2"/>
              <a:buChar char="•"/>
            </a:pPr>
            <a:r>
              <a:rPr lang="en-GB" sz="2600" dirty="0">
                <a:latin typeface="Calibri"/>
                <a:cs typeface="Calibri"/>
              </a:rPr>
              <a:t>Check loan information, make requests.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Save favourite resources.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Organise saved information - add labels,  set alerts.</a:t>
            </a: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Find help with referencing, export to RefWorks.</a:t>
            </a:r>
          </a:p>
          <a:p>
            <a:pPr marL="0" indent="0">
              <a:spcBef>
                <a:spcPts val="0"/>
              </a:spcBef>
              <a:spcAft>
                <a:spcPts val="600"/>
              </a:spcAft>
              <a:buNone/>
            </a:pPr>
            <a:endParaRPr lang="en-GB" sz="2600" dirty="0">
              <a:latin typeface="Calibri"/>
              <a:cs typeface="Calibri"/>
            </a:endParaRPr>
          </a:p>
        </p:txBody>
      </p:sp>
      <p:sp>
        <p:nvSpPr>
          <p:cNvPr id="3" name="Title 2">
            <a:extLst>
              <a:ext uri="{FF2B5EF4-FFF2-40B4-BE49-F238E27FC236}">
                <a16:creationId xmlns:a16="http://schemas.microsoft.com/office/drawing/2014/main" id="{089A7B41-D703-41E1-A6E0-C42EDCDD1088}"/>
              </a:ext>
            </a:extLst>
          </p:cNvPr>
          <p:cNvSpPr>
            <a:spLocks noGrp="1"/>
          </p:cNvSpPr>
          <p:nvPr>
            <p:ph type="title"/>
          </p:nvPr>
        </p:nvSpPr>
        <p:spPr>
          <a:xfrm>
            <a:off x="-3339772" y="31957"/>
            <a:ext cx="10795518" cy="1003916"/>
          </a:xfrm>
        </p:spPr>
        <p:txBody>
          <a:bodyPr anchor="b">
            <a:normAutofit/>
          </a:bodyPr>
          <a:lstStyle/>
          <a:p>
            <a:pPr algn="ctr"/>
            <a:r>
              <a:rPr lang="en-GB">
                <a:latin typeface="Calibri"/>
                <a:cs typeface="Calibri"/>
              </a:rPr>
              <a:t>You can also ...</a:t>
            </a:r>
          </a:p>
        </p:txBody>
      </p:sp>
      <p:sp>
        <p:nvSpPr>
          <p:cNvPr id="4" name="TextBox 3">
            <a:extLst>
              <a:ext uri="{FF2B5EF4-FFF2-40B4-BE49-F238E27FC236}">
                <a16:creationId xmlns:a16="http://schemas.microsoft.com/office/drawing/2014/main" id="{210D89EF-3A7F-8F9E-AC3A-1D21D1EED200}"/>
              </a:ext>
            </a:extLst>
          </p:cNvPr>
          <p:cNvSpPr txBox="1"/>
          <p:nvPr/>
        </p:nvSpPr>
        <p:spPr>
          <a:xfrm>
            <a:off x="464437" y="5351634"/>
            <a:ext cx="11653499" cy="1369606"/>
          </a:xfrm>
          <a:prstGeom prst="rect">
            <a:avLst/>
          </a:prstGeom>
          <a:noFill/>
        </p:spPr>
        <p:txBody>
          <a:bodyPr wrap="square" rtlCol="0">
            <a:spAutoFit/>
          </a:bodyPr>
          <a:lstStyle/>
          <a:p>
            <a:pPr marL="0" indent="0">
              <a:spcBef>
                <a:spcPts val="0"/>
              </a:spcBef>
              <a:spcAft>
                <a:spcPts val="600"/>
              </a:spcAft>
              <a:buNone/>
            </a:pPr>
            <a:r>
              <a:rPr lang="en-GB" sz="2600" b="1" dirty="0">
                <a:latin typeface="Calibri"/>
                <a:cs typeface="Calibri"/>
              </a:rPr>
              <a:t>Finding good quality information which you can organise and recall when needed, will help improve you work and ultimately your grade.</a:t>
            </a:r>
          </a:p>
          <a:p>
            <a:pPr marL="0" indent="0">
              <a:spcBef>
                <a:spcPts val="0"/>
              </a:spcBef>
              <a:spcAft>
                <a:spcPts val="600"/>
              </a:spcAft>
              <a:buNone/>
            </a:pPr>
            <a:endParaRPr lang="en-GB" sz="2600" dirty="0">
              <a:latin typeface="Calibri Light"/>
              <a:cs typeface="Calibri Light"/>
            </a:endParaRPr>
          </a:p>
        </p:txBody>
      </p:sp>
      <p:pic>
        <p:nvPicPr>
          <p:cNvPr id="17" name="Picture Placeholder 16" descr="A person using a computer&#10;&#10;Description automatically generated">
            <a:extLst>
              <a:ext uri="{FF2B5EF4-FFF2-40B4-BE49-F238E27FC236}">
                <a16:creationId xmlns:a16="http://schemas.microsoft.com/office/drawing/2014/main" id="{E042984E-70A7-EF30-FB71-73025DB4C62B}"/>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11767" r="11767"/>
          <a:stretch>
            <a:fillRect/>
          </a:stretch>
        </p:blipFill>
        <p:spPr>
          <a:xfrm>
            <a:off x="7713487" y="1536810"/>
            <a:ext cx="4006415" cy="3491477"/>
          </a:xfrm>
        </p:spPr>
      </p:pic>
    </p:spTree>
    <p:extLst>
      <p:ext uri="{BB962C8B-B14F-4D97-AF65-F5344CB8AC3E}">
        <p14:creationId xmlns:p14="http://schemas.microsoft.com/office/powerpoint/2010/main" val="189168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506752" y="1398154"/>
            <a:ext cx="4574403" cy="4873675"/>
          </a:xfrm>
        </p:spPr>
        <p:txBody>
          <a:bodyPr vert="horz" lIns="91440" tIns="45720" rIns="91440" bIns="45720" rtlCol="0" anchor="t">
            <a:noAutofit/>
          </a:bodyPr>
          <a:lstStyle/>
          <a:p>
            <a:pPr marL="0" indent="0">
              <a:lnSpc>
                <a:spcPct val="100000"/>
              </a:lnSpc>
              <a:spcBef>
                <a:spcPts val="0"/>
              </a:spcBef>
              <a:buNone/>
            </a:pPr>
            <a:r>
              <a:rPr lang="en-GB" sz="2400" b="1" dirty="0">
                <a:latin typeface="Calibri "/>
                <a:cs typeface="Arial"/>
              </a:rPr>
              <a:t>Search for information.</a:t>
            </a:r>
            <a:endParaRPr lang="en-US" sz="2400" dirty="0">
              <a:latin typeface="Calibri "/>
              <a:ea typeface="+mn-lt"/>
              <a:cs typeface="+mn-lt"/>
            </a:endParaRPr>
          </a:p>
          <a:p>
            <a:pPr>
              <a:lnSpc>
                <a:spcPct val="100000"/>
              </a:lnSpc>
              <a:spcBef>
                <a:spcPts val="0"/>
              </a:spcBef>
              <a:buFont typeface="Arial" panose="05000000000000000000" pitchFamily="2" charset="2"/>
              <a:buChar char="•"/>
            </a:pPr>
            <a:r>
              <a:rPr lang="en-GB" sz="2400" dirty="0">
                <a:latin typeface="Calibri "/>
                <a:cs typeface="Arial"/>
              </a:rPr>
              <a:t> Books – electronic and print.</a:t>
            </a:r>
            <a:endParaRPr lang="en-US"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Peer reviewed journal articles.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And much more ...</a:t>
            </a:r>
          </a:p>
          <a:p>
            <a:pPr marL="0" indent="0">
              <a:lnSpc>
                <a:spcPct val="100000"/>
              </a:lnSpc>
              <a:spcBef>
                <a:spcPts val="0"/>
              </a:spcBef>
              <a:buNone/>
            </a:pPr>
            <a:endParaRPr lang="en-GB" sz="2400" dirty="0">
              <a:latin typeface="Calibri "/>
              <a:ea typeface="+mn-lt"/>
              <a:cs typeface="+mn-lt"/>
            </a:endParaRPr>
          </a:p>
          <a:p>
            <a:pPr marL="0" indent="0">
              <a:lnSpc>
                <a:spcPct val="100000"/>
              </a:lnSpc>
              <a:spcBef>
                <a:spcPts val="0"/>
              </a:spcBef>
              <a:buNone/>
            </a:pPr>
            <a:r>
              <a:rPr lang="en-GB" sz="2400" b="1" dirty="0">
                <a:latin typeface="Calibri "/>
                <a:cs typeface="Arial"/>
              </a:rPr>
              <a:t>Manage information.</a:t>
            </a:r>
            <a:endParaRPr lang="en-GB"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Save favourite items and add labels.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Save queries and set alerts.</a:t>
            </a:r>
            <a:endParaRPr lang="en-GB" sz="2400" dirty="0">
              <a:latin typeface="Calibri "/>
              <a:cs typeface="Calibri"/>
            </a:endParaRPr>
          </a:p>
          <a:p>
            <a:pPr marL="0" indent="0">
              <a:lnSpc>
                <a:spcPct val="100000"/>
              </a:lnSpc>
              <a:spcBef>
                <a:spcPts val="0"/>
              </a:spcBef>
              <a:buNone/>
            </a:pPr>
            <a:endParaRPr lang="en-GB" sz="2400" dirty="0">
              <a:latin typeface="Calibri "/>
              <a:ea typeface="+mn-lt"/>
              <a:cs typeface="Arial"/>
            </a:endParaRPr>
          </a:p>
          <a:p>
            <a:pPr marL="0" indent="0">
              <a:lnSpc>
                <a:spcPct val="100000"/>
              </a:lnSpc>
              <a:spcBef>
                <a:spcPts val="0"/>
              </a:spcBef>
              <a:buNone/>
            </a:pPr>
            <a:r>
              <a:rPr lang="en-GB" sz="2400" dirty="0">
                <a:latin typeface="Calibri "/>
                <a:cs typeface="Arial"/>
              </a:rPr>
              <a:t>Also:  Online Resource Lists.            </a:t>
            </a:r>
            <a:endParaRPr lang="en-GB" sz="2400" dirty="0">
              <a:latin typeface="Calibri "/>
              <a:cs typeface="Calibri"/>
            </a:endParaRPr>
          </a:p>
          <a:p>
            <a:pPr marL="0" indent="0">
              <a:lnSpc>
                <a:spcPct val="100000"/>
              </a:lnSpc>
              <a:spcBef>
                <a:spcPts val="0"/>
              </a:spcBef>
              <a:buNone/>
            </a:pPr>
            <a:r>
              <a:rPr lang="en-GB" sz="2400" dirty="0">
                <a:latin typeface="Calibri "/>
                <a:ea typeface="+mn-lt"/>
                <a:cs typeface="Calibri"/>
              </a:rPr>
              <a:t>           Find Databases.</a:t>
            </a:r>
          </a:p>
          <a:p>
            <a:pPr marL="0" indent="0">
              <a:lnSpc>
                <a:spcPct val="100000"/>
              </a:lnSpc>
              <a:spcBef>
                <a:spcPts val="0"/>
              </a:spcBef>
              <a:buNone/>
            </a:pPr>
            <a:r>
              <a:rPr lang="en-GB" sz="2400" dirty="0">
                <a:latin typeface="Calibri "/>
                <a:cs typeface="Calibri"/>
              </a:rPr>
              <a:t>           Need More?</a:t>
            </a:r>
            <a:endParaRPr lang="en-GB" sz="2400" dirty="0">
              <a:latin typeface="Calibri "/>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856507" y="0"/>
            <a:ext cx="6350519" cy="1003916"/>
          </a:xfrm>
        </p:spPr>
        <p:txBody>
          <a:bodyPr>
            <a:normAutofit/>
          </a:bodyPr>
          <a:lstStyle/>
          <a:p>
            <a:pPr algn="ctr"/>
            <a:r>
              <a:rPr lang="en-GB" dirty="0">
                <a:latin typeface="Calibri"/>
                <a:cs typeface="Calibri"/>
              </a:rPr>
              <a:t>Library catalogue.</a:t>
            </a:r>
          </a:p>
        </p:txBody>
      </p:sp>
      <p:sp>
        <p:nvSpPr>
          <p:cNvPr id="7" name="TextBox 6">
            <a:extLst>
              <a:ext uri="{FF2B5EF4-FFF2-40B4-BE49-F238E27FC236}">
                <a16:creationId xmlns:a16="http://schemas.microsoft.com/office/drawing/2014/main" id="{2C3EA1C8-D61E-49B5-AE69-D5268F024073}"/>
              </a:ext>
            </a:extLst>
          </p:cNvPr>
          <p:cNvSpPr txBox="1"/>
          <p:nvPr/>
        </p:nvSpPr>
        <p:spPr>
          <a:xfrm>
            <a:off x="9770621" y="5726604"/>
            <a:ext cx="20074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Arial"/>
                <a:hlinkClick r:id="rId3"/>
              </a:rPr>
              <a:t>Library Catalogue</a:t>
            </a:r>
            <a:endParaRPr lang="en-GB" sz="2000" b="1" dirty="0">
              <a:latin typeface="Calibri"/>
              <a:cs typeface="Arial"/>
            </a:endParaRPr>
          </a:p>
        </p:txBody>
      </p:sp>
      <p:pic>
        <p:nvPicPr>
          <p:cNvPr id="9" name="Picture 8">
            <a:extLst>
              <a:ext uri="{FF2B5EF4-FFF2-40B4-BE49-F238E27FC236}">
                <a16:creationId xmlns:a16="http://schemas.microsoft.com/office/drawing/2014/main" id="{301E412B-6167-2761-870F-4F782314BE7E}"/>
              </a:ext>
            </a:extLst>
          </p:cNvPr>
          <p:cNvPicPr>
            <a:picLocks noChangeAspect="1"/>
          </p:cNvPicPr>
          <p:nvPr/>
        </p:nvPicPr>
        <p:blipFill>
          <a:blip r:embed="rId4"/>
          <a:stretch>
            <a:fillRect/>
          </a:stretch>
        </p:blipFill>
        <p:spPr>
          <a:xfrm>
            <a:off x="5194493" y="1517073"/>
            <a:ext cx="6583604" cy="3995882"/>
          </a:xfrm>
          <a:prstGeom prst="rect">
            <a:avLst/>
          </a:prstGeom>
        </p:spPr>
      </p:pic>
    </p:spTree>
    <p:extLst>
      <p:ext uri="{BB962C8B-B14F-4D97-AF65-F5344CB8AC3E}">
        <p14:creationId xmlns:p14="http://schemas.microsoft.com/office/powerpoint/2010/main" val="1924309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0" y="0"/>
            <a:ext cx="5795191" cy="1003916"/>
          </a:xfrm>
        </p:spPr>
        <p:txBody>
          <a:bodyPr>
            <a:noAutofit/>
          </a:bodyPr>
          <a:lstStyle/>
          <a:p>
            <a:pPr algn="ctr"/>
            <a:endParaRPr lang="en-GB" dirty="0">
              <a:latin typeface="Calibri"/>
              <a:cs typeface="Calibri"/>
            </a:endParaRP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901839" y="1116173"/>
            <a:ext cx="6990978" cy="4826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33C7A609-04F9-2C01-6697-543EFF2C99DD}"/>
              </a:ext>
            </a:extLst>
          </p:cNvPr>
          <p:cNvSpPr txBox="1"/>
          <p:nvPr/>
        </p:nvSpPr>
        <p:spPr>
          <a:xfrm>
            <a:off x="8878443" y="1634230"/>
            <a:ext cx="3071103" cy="4308872"/>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When conducting your own research, which functions found via the library catalogue would you find useful?  </a:t>
            </a:r>
            <a:endParaRPr lang="en-GB" sz="2300"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855425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545FB40-0767-4DA7-9D52-ADAF5921D0C1}"/>
              </a:ext>
            </a:extLst>
          </p:cNvPr>
          <p:cNvSpPr>
            <a:spLocks noGrp="1"/>
          </p:cNvSpPr>
          <p:nvPr>
            <p:ph sz="half" idx="1"/>
          </p:nvPr>
        </p:nvSpPr>
        <p:spPr>
          <a:xfrm>
            <a:off x="256310" y="1428576"/>
            <a:ext cx="11314102" cy="1003410"/>
          </a:xfrm>
        </p:spPr>
        <p:txBody>
          <a:bodyPr vert="horz" lIns="91440" tIns="45720" rIns="91440" bIns="45720" rtlCol="0" anchor="t">
            <a:normAutofit/>
          </a:bodyPr>
          <a:lstStyle/>
          <a:p>
            <a:pPr marL="0" indent="0">
              <a:buNone/>
            </a:pPr>
            <a:r>
              <a:rPr lang="en-GB" sz="2600" dirty="0">
                <a:latin typeface="Calibri"/>
                <a:cs typeface="Calibri Light"/>
              </a:rPr>
              <a:t>The library catalogue searches most of our full-text databases when it performs a search, so why choose to search an individual  database? </a:t>
            </a:r>
            <a:endParaRPr lang="en-US" dirty="0"/>
          </a:p>
        </p:txBody>
      </p:sp>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256310" y="141367"/>
            <a:ext cx="11520140" cy="1003916"/>
          </a:xfrm>
        </p:spPr>
        <p:txBody>
          <a:bodyPr>
            <a:normAutofit/>
          </a:bodyPr>
          <a:lstStyle/>
          <a:p>
            <a:r>
              <a:rPr lang="en-GB" dirty="0">
                <a:latin typeface="Calibri"/>
                <a:cs typeface="Calibri"/>
              </a:rPr>
              <a:t>The library catalogue versus individual databases.</a:t>
            </a:r>
          </a:p>
        </p:txBody>
      </p:sp>
      <p:sp>
        <p:nvSpPr>
          <p:cNvPr id="8" name="TextBox 7">
            <a:extLst>
              <a:ext uri="{FF2B5EF4-FFF2-40B4-BE49-F238E27FC236}">
                <a16:creationId xmlns:a16="http://schemas.microsoft.com/office/drawing/2014/main" id="{722B0968-3F33-4D5E-883A-0D148BC00CA0}"/>
              </a:ext>
            </a:extLst>
          </p:cNvPr>
          <p:cNvSpPr txBox="1"/>
          <p:nvPr/>
        </p:nvSpPr>
        <p:spPr>
          <a:xfrm>
            <a:off x="344798" y="2510885"/>
            <a:ext cx="6188363"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More specialised content – fewer, more relevant results.</a:t>
            </a:r>
          </a:p>
          <a:p>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685936" y="2595009"/>
            <a:ext cx="5161264" cy="3474966"/>
          </a:xfrm>
          <a:prstGeom prst="rect">
            <a:avLst/>
          </a:prstGeom>
        </p:spPr>
      </p:pic>
      <p:sp>
        <p:nvSpPr>
          <p:cNvPr id="4" name="TextBox 3">
            <a:extLst>
              <a:ext uri="{FF2B5EF4-FFF2-40B4-BE49-F238E27FC236}">
                <a16:creationId xmlns:a16="http://schemas.microsoft.com/office/drawing/2014/main" id="{D35F8CA9-323F-80FE-B2BE-DE78A005F51D}"/>
              </a:ext>
            </a:extLst>
          </p:cNvPr>
          <p:cNvSpPr txBox="1"/>
          <p:nvPr/>
        </p:nvSpPr>
        <p:spPr>
          <a:xfrm>
            <a:off x="344797" y="3747716"/>
            <a:ext cx="6188363" cy="1169551"/>
          </a:xfrm>
          <a:prstGeom prst="rect">
            <a:avLst/>
          </a:prstGeom>
          <a:noFill/>
        </p:spPr>
        <p:txBody>
          <a:bodyPr wrap="square" rtlCol="0">
            <a:spAutoFit/>
          </a:bodyPr>
          <a:lstStyle/>
          <a:p>
            <a:r>
              <a:rPr lang="en-GB" sz="2600" dirty="0">
                <a:latin typeface="Calibri"/>
                <a:cs typeface="Calibri"/>
              </a:rPr>
              <a:t>More controlled indexing – filter results in greater detail.</a:t>
            </a:r>
            <a:endParaRPr lang="en-GB" sz="2600" dirty="0">
              <a:latin typeface="Calibri"/>
              <a:cs typeface="Calibri Light"/>
            </a:endParaRPr>
          </a:p>
          <a:p>
            <a:endParaRPr lang="en-GB" dirty="0"/>
          </a:p>
        </p:txBody>
      </p:sp>
      <p:sp>
        <p:nvSpPr>
          <p:cNvPr id="6" name="TextBox 5">
            <a:extLst>
              <a:ext uri="{FF2B5EF4-FFF2-40B4-BE49-F238E27FC236}">
                <a16:creationId xmlns:a16="http://schemas.microsoft.com/office/drawing/2014/main" id="{7720A0BF-6D7D-199C-B9B7-D18C81F11220}"/>
              </a:ext>
            </a:extLst>
          </p:cNvPr>
          <p:cNvSpPr txBox="1"/>
          <p:nvPr/>
        </p:nvSpPr>
        <p:spPr>
          <a:xfrm>
            <a:off x="344796" y="4917267"/>
            <a:ext cx="5791200" cy="1569660"/>
          </a:xfrm>
          <a:prstGeom prst="rect">
            <a:avLst/>
          </a:prstGeom>
          <a:noFill/>
        </p:spPr>
        <p:txBody>
          <a:bodyPr wrap="square" rtlCol="0">
            <a:spAutoFit/>
          </a:bodyPr>
          <a:lstStyle/>
          <a:p>
            <a:r>
              <a:rPr lang="en-GB" sz="2600" dirty="0">
                <a:latin typeface="Calibri"/>
                <a:cs typeface="Calibri"/>
              </a:rPr>
              <a:t>Not all databases are text based or can be indexed in the library catalogue – </a:t>
            </a:r>
            <a:r>
              <a:rPr lang="en-GB" sz="2600" dirty="0" err="1">
                <a:latin typeface="Calibri"/>
                <a:cs typeface="Calibri"/>
              </a:rPr>
              <a:t>eg.</a:t>
            </a:r>
            <a:r>
              <a:rPr lang="en-GB" sz="2600" dirty="0">
                <a:latin typeface="Calibri"/>
                <a:cs typeface="Calibri"/>
              </a:rPr>
              <a:t>  Cite them Right online, </a:t>
            </a:r>
            <a:r>
              <a:rPr lang="en-GB" sz="2600" dirty="0" err="1">
                <a:latin typeface="Calibri"/>
                <a:cs typeface="Calibri"/>
              </a:rPr>
              <a:t>Newsbank</a:t>
            </a:r>
            <a:r>
              <a:rPr lang="en-GB" sz="2600" dirty="0">
                <a:latin typeface="Calibri"/>
                <a:cs typeface="Calibri"/>
              </a:rPr>
              <a:t>, </a:t>
            </a:r>
            <a:r>
              <a:rPr lang="en-GB" sz="2600" dirty="0" err="1">
                <a:latin typeface="Calibri"/>
                <a:cs typeface="Calibri"/>
              </a:rPr>
              <a:t>BoB</a:t>
            </a:r>
            <a:r>
              <a:rPr lang="en-GB" sz="2600" dirty="0">
                <a:latin typeface="Calibri"/>
                <a:cs typeface="Calibri"/>
              </a:rPr>
              <a:t>.</a:t>
            </a:r>
          </a:p>
          <a:p>
            <a:endParaRPr lang="en-GB" dirty="0"/>
          </a:p>
        </p:txBody>
      </p:sp>
    </p:spTree>
    <p:extLst>
      <p:ext uri="{BB962C8B-B14F-4D97-AF65-F5344CB8AC3E}">
        <p14:creationId xmlns:p14="http://schemas.microsoft.com/office/powerpoint/2010/main" val="324695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10CFE2-24CE-4A95-9323-FBEC1E8126C0}"/>
              </a:ext>
            </a:extLst>
          </p:cNvPr>
          <p:cNvSpPr>
            <a:spLocks noGrp="1"/>
          </p:cNvSpPr>
          <p:nvPr>
            <p:ph sz="half" idx="1"/>
          </p:nvPr>
        </p:nvSpPr>
        <p:spPr>
          <a:xfrm>
            <a:off x="301754" y="1608142"/>
            <a:ext cx="6866077" cy="1646384"/>
          </a:xfrm>
        </p:spPr>
        <p:txBody>
          <a:bodyPr vert="horz" lIns="91440" tIns="45720" rIns="91440" bIns="45720" rtlCol="0" anchor="t">
            <a:noAutofit/>
          </a:bodyPr>
          <a:lstStyle/>
          <a:p>
            <a:pPr marL="0" indent="0">
              <a:lnSpc>
                <a:spcPct val="160000"/>
              </a:lnSpc>
              <a:buNone/>
            </a:pPr>
            <a:r>
              <a:rPr lang="en-GB" sz="2400" b="1" dirty="0">
                <a:latin typeface="Calibri"/>
                <a:ea typeface="+mn-lt"/>
                <a:cs typeface="Calibri"/>
              </a:rPr>
              <a:t>Library Search – Database Search tab</a:t>
            </a:r>
            <a:endParaRPr lang="en-US" sz="2400" dirty="0">
              <a:ea typeface="+mn-lt"/>
              <a:cs typeface="+mn-lt"/>
            </a:endParaRPr>
          </a:p>
          <a:p>
            <a:pPr>
              <a:lnSpc>
                <a:spcPct val="90000"/>
              </a:lnSpc>
              <a:spcBef>
                <a:spcPts val="1000"/>
              </a:spcBef>
              <a:buFont typeface="Arial" panose="020B0604020202020204" pitchFamily="34" charset="0"/>
              <a:buChar char="•"/>
            </a:pPr>
            <a:r>
              <a:rPr lang="en-GB" sz="2400" dirty="0">
                <a:latin typeface="Calibri"/>
                <a:ea typeface="+mn-lt"/>
                <a:cs typeface="Calibri"/>
              </a:rPr>
              <a:t>General: Academic Search Premier.</a:t>
            </a:r>
            <a:endParaRPr lang="en-US" sz="2400" dirty="0">
              <a:latin typeface="Calibri"/>
              <a:ea typeface="+mn-lt"/>
              <a:cs typeface="+mn-lt"/>
            </a:endParaRPr>
          </a:p>
          <a:p>
            <a:pPr>
              <a:lnSpc>
                <a:spcPct val="90000"/>
              </a:lnSpc>
              <a:spcBef>
                <a:spcPts val="1000"/>
              </a:spcBef>
              <a:buFont typeface="Arial" panose="020B0604020202020204" pitchFamily="34" charset="0"/>
              <a:buChar char="•"/>
            </a:pPr>
            <a:r>
              <a:rPr lang="en-GB" sz="2400" dirty="0">
                <a:latin typeface="Calibri"/>
                <a:ea typeface="+mn-lt"/>
                <a:cs typeface="Calibri"/>
              </a:rPr>
              <a:t>Specialist: Cite them Right.</a:t>
            </a:r>
          </a:p>
          <a:p>
            <a:pPr>
              <a:lnSpc>
                <a:spcPct val="90000"/>
              </a:lnSpc>
              <a:spcBef>
                <a:spcPts val="1000"/>
              </a:spcBef>
              <a:buFont typeface="Arial" panose="020B0604020202020204" pitchFamily="34" charset="0"/>
              <a:buChar char="•"/>
            </a:pPr>
            <a:r>
              <a:rPr lang="en-GB" sz="2400" dirty="0">
                <a:latin typeface="Calibri"/>
                <a:ea typeface="+mn-lt"/>
                <a:cs typeface="Calibri"/>
              </a:rPr>
              <a:t>Subject: Education Source.</a:t>
            </a:r>
          </a:p>
          <a:p>
            <a:pPr>
              <a:lnSpc>
                <a:spcPct val="90000"/>
              </a:lnSpc>
              <a:spcBef>
                <a:spcPts val="1000"/>
              </a:spcBef>
              <a:buFont typeface="Arial" panose="020B0604020202020204" pitchFamily="34" charset="0"/>
              <a:buChar char="•"/>
            </a:pPr>
            <a:r>
              <a:rPr lang="en-GB" sz="2400" dirty="0">
                <a:latin typeface="Calibri"/>
                <a:ea typeface="+mn-lt"/>
                <a:cs typeface="Calibri"/>
              </a:rPr>
              <a:t>Primary: </a:t>
            </a:r>
            <a:r>
              <a:rPr lang="en-GB" sz="2400" dirty="0" err="1">
                <a:latin typeface="Calibri"/>
                <a:ea typeface="+mn-lt"/>
                <a:cs typeface="Calibri"/>
              </a:rPr>
              <a:t>Newsbank</a:t>
            </a:r>
            <a:r>
              <a:rPr lang="en-GB" sz="2400" dirty="0">
                <a:latin typeface="Calibri"/>
                <a:ea typeface="+mn-lt"/>
                <a:cs typeface="Calibri"/>
              </a:rPr>
              <a:t>, </a:t>
            </a:r>
            <a:r>
              <a:rPr lang="en-GB" sz="2400" dirty="0" err="1">
                <a:latin typeface="Calibri"/>
                <a:ea typeface="+mn-lt"/>
                <a:cs typeface="Calibri"/>
              </a:rPr>
              <a:t>BoB</a:t>
            </a:r>
            <a:r>
              <a:rPr lang="en-GB" sz="2600" dirty="0">
                <a:latin typeface="Calibri"/>
                <a:ea typeface="+mn-lt"/>
                <a:cs typeface="Calibri"/>
              </a:rPr>
              <a:t>.</a:t>
            </a:r>
            <a:endParaRPr lang="en-US" sz="2600" dirty="0">
              <a:latin typeface="Calibri"/>
              <a:ea typeface="+mn-lt"/>
              <a:cs typeface="+mn-lt"/>
            </a:endParaRPr>
          </a:p>
          <a:p>
            <a:pPr marL="0" indent="0">
              <a:lnSpc>
                <a:spcPct val="160000"/>
              </a:lnSpc>
              <a:buNone/>
            </a:pPr>
            <a:endParaRPr lang="en-GB" sz="2600" dirty="0">
              <a:latin typeface="Calibri"/>
              <a:ea typeface="+mn-lt"/>
              <a:cs typeface="Calibri"/>
            </a:endParaRPr>
          </a:p>
          <a:p>
            <a:pPr marL="0" indent="0">
              <a:lnSpc>
                <a:spcPct val="160000"/>
              </a:lnSpc>
              <a:buNone/>
            </a:pPr>
            <a:endParaRPr lang="en-GB" sz="2600" dirty="0">
              <a:latin typeface="Calibri"/>
              <a:ea typeface="+mn-lt"/>
              <a:cs typeface="Calibri"/>
            </a:endParaRPr>
          </a:p>
          <a:p>
            <a:pPr marL="0" indent="0">
              <a:lnSpc>
                <a:spcPct val="160000"/>
              </a:lnSpc>
              <a:buNone/>
            </a:pPr>
            <a:endParaRPr lang="en-US" sz="2600" dirty="0">
              <a:ea typeface="+mn-lt"/>
              <a:cs typeface="+mn-lt"/>
            </a:endParaRPr>
          </a:p>
          <a:p>
            <a:pPr marL="0" indent="0">
              <a:buNone/>
            </a:pPr>
            <a:endParaRPr lang="en-GB" sz="2600" dirty="0">
              <a:latin typeface="Calibri"/>
              <a:ea typeface="+mn-lt"/>
              <a:cs typeface="Calibri Light"/>
            </a:endParaRPr>
          </a:p>
          <a:p>
            <a:pPr marL="0" indent="0">
              <a:buNone/>
            </a:pPr>
            <a:endParaRPr lang="en-GB" sz="2600" dirty="0">
              <a:latin typeface="Calibri"/>
              <a:cs typeface="Arial"/>
            </a:endParaRPr>
          </a:p>
          <a:p>
            <a:endParaRPr lang="en-GB" dirty="0">
              <a:latin typeface="Calibri Light"/>
              <a:cs typeface="Calibri Light"/>
            </a:endParaRPr>
          </a:p>
        </p:txBody>
      </p:sp>
      <p:sp>
        <p:nvSpPr>
          <p:cNvPr id="3" name="Title 2">
            <a:extLst>
              <a:ext uri="{FF2B5EF4-FFF2-40B4-BE49-F238E27FC236}">
                <a16:creationId xmlns:a16="http://schemas.microsoft.com/office/drawing/2014/main" id="{96BBFF71-1717-48E9-A3D2-424CCFE17209}"/>
              </a:ext>
            </a:extLst>
          </p:cNvPr>
          <p:cNvSpPr>
            <a:spLocks noGrp="1"/>
          </p:cNvSpPr>
          <p:nvPr>
            <p:ph type="title"/>
          </p:nvPr>
        </p:nvSpPr>
        <p:spPr>
          <a:xfrm>
            <a:off x="-804764" y="2470"/>
            <a:ext cx="10795518" cy="1003916"/>
          </a:xfrm>
        </p:spPr>
        <p:txBody>
          <a:bodyPr/>
          <a:lstStyle/>
          <a:p>
            <a:pPr algn="ctr"/>
            <a:r>
              <a:rPr lang="en-GB" dirty="0">
                <a:latin typeface="Calibri"/>
                <a:cs typeface="Calibri"/>
              </a:rPr>
              <a:t>Finding and using relevant databases.</a:t>
            </a:r>
            <a:endParaRPr lang="en-US" dirty="0"/>
          </a:p>
        </p:txBody>
      </p:sp>
      <p:sp>
        <p:nvSpPr>
          <p:cNvPr id="5" name="TextBox 4">
            <a:extLst>
              <a:ext uri="{FF2B5EF4-FFF2-40B4-BE49-F238E27FC236}">
                <a16:creationId xmlns:a16="http://schemas.microsoft.com/office/drawing/2014/main" id="{6832FD9E-BEA9-4CD2-9C6F-55F60BE2DD0A}"/>
              </a:ext>
            </a:extLst>
          </p:cNvPr>
          <p:cNvSpPr txBox="1"/>
          <p:nvPr/>
        </p:nvSpPr>
        <p:spPr>
          <a:xfrm>
            <a:off x="10758843" y="5707802"/>
            <a:ext cx="143315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a:latin typeface="Calibri"/>
                <a:cs typeface="Arial"/>
                <a:hlinkClick r:id="rId3"/>
              </a:rPr>
              <a:t>Databases</a:t>
            </a:r>
            <a:endParaRPr lang="en-US" sz="2000" dirty="0">
              <a:latin typeface="Calibri"/>
              <a:hlinkClick r:id="rId3"/>
            </a:endParaRPr>
          </a:p>
        </p:txBody>
      </p:sp>
      <p:sp>
        <p:nvSpPr>
          <p:cNvPr id="4" name="TextBox 3">
            <a:extLst>
              <a:ext uri="{FF2B5EF4-FFF2-40B4-BE49-F238E27FC236}">
                <a16:creationId xmlns:a16="http://schemas.microsoft.com/office/drawing/2014/main" id="{2F244B5C-B87B-4C5F-89C2-60B68D76AAFD}"/>
              </a:ext>
            </a:extLst>
          </p:cNvPr>
          <p:cNvSpPr txBox="1"/>
          <p:nvPr/>
        </p:nvSpPr>
        <p:spPr>
          <a:xfrm>
            <a:off x="301754" y="3879417"/>
            <a:ext cx="4690261" cy="2028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GB" sz="2600" b="1" dirty="0">
              <a:latin typeface="Calibri"/>
              <a:ea typeface="+mn-lt"/>
              <a:cs typeface="Calibri"/>
            </a:endParaRPr>
          </a:p>
          <a:p>
            <a:pPr>
              <a:lnSpc>
                <a:spcPct val="90000"/>
              </a:lnSpc>
              <a:spcBef>
                <a:spcPts val="1000"/>
              </a:spcBef>
            </a:pPr>
            <a:r>
              <a:rPr lang="en-GB" sz="2400" b="1" dirty="0">
                <a:latin typeface="Calibri"/>
                <a:ea typeface="+mn-lt"/>
                <a:cs typeface="Calibri"/>
              </a:rPr>
              <a:t>Search Databases by</a:t>
            </a:r>
          </a:p>
          <a:p>
            <a:pPr marL="457200" indent="-457200">
              <a:lnSpc>
                <a:spcPct val="160000"/>
              </a:lnSpc>
              <a:buFont typeface="Arial" panose="020B0604020202020204" pitchFamily="34" charset="0"/>
              <a:buChar char="•"/>
            </a:pPr>
            <a:r>
              <a:rPr lang="en-GB" sz="2400" dirty="0">
                <a:latin typeface="Calibri"/>
                <a:ea typeface="+mn-lt"/>
                <a:cs typeface="Calibri"/>
              </a:rPr>
              <a:t>Database name.</a:t>
            </a:r>
            <a:endParaRPr lang="en-US" sz="2400" dirty="0">
              <a:ea typeface="+mn-lt"/>
              <a:cs typeface="+mn-lt"/>
            </a:endParaRPr>
          </a:p>
          <a:p>
            <a:pPr marL="457200" indent="-457200">
              <a:lnSpc>
                <a:spcPct val="160000"/>
              </a:lnSpc>
              <a:buFont typeface="Arial" panose="020B0604020202020204" pitchFamily="34" charset="0"/>
              <a:buChar char="•"/>
            </a:pPr>
            <a:r>
              <a:rPr lang="en-GB" sz="2400" dirty="0">
                <a:latin typeface="Calibri"/>
                <a:ea typeface="+mn-lt"/>
                <a:cs typeface="Calibri"/>
              </a:rPr>
              <a:t>Category</a:t>
            </a:r>
            <a:endParaRPr lang="en-US" sz="2400" dirty="0">
              <a:latin typeface="Calibri"/>
              <a:ea typeface="+mn-lt"/>
              <a:cs typeface="+mn-lt"/>
            </a:endParaRPr>
          </a:p>
        </p:txBody>
      </p:sp>
      <p:pic>
        <p:nvPicPr>
          <p:cNvPr id="8" name="Picture 7">
            <a:extLst>
              <a:ext uri="{FF2B5EF4-FFF2-40B4-BE49-F238E27FC236}">
                <a16:creationId xmlns:a16="http://schemas.microsoft.com/office/drawing/2014/main" id="{7370EF2F-ED33-2181-6F69-0E9A59EBFF32}"/>
              </a:ext>
            </a:extLst>
          </p:cNvPr>
          <p:cNvPicPr>
            <a:picLocks noChangeAspect="1"/>
          </p:cNvPicPr>
          <p:nvPr/>
        </p:nvPicPr>
        <p:blipFill>
          <a:blip r:embed="rId4"/>
          <a:stretch>
            <a:fillRect/>
          </a:stretch>
        </p:blipFill>
        <p:spPr>
          <a:xfrm>
            <a:off x="5336564" y="2246147"/>
            <a:ext cx="6855436" cy="3337140"/>
          </a:xfrm>
          <a:prstGeom prst="rect">
            <a:avLst/>
          </a:prstGeom>
        </p:spPr>
      </p:pic>
    </p:spTree>
    <p:extLst>
      <p:ext uri="{BB962C8B-B14F-4D97-AF65-F5344CB8AC3E}">
        <p14:creationId xmlns:p14="http://schemas.microsoft.com/office/powerpoint/2010/main" val="3381891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529499" y="-52960"/>
            <a:ext cx="11877368" cy="1003916"/>
          </a:xfrm>
        </p:spPr>
        <p:txBody>
          <a:bodyPr/>
          <a:lstStyle/>
          <a:p>
            <a:r>
              <a:rPr lang="en-GB" dirty="0">
                <a:latin typeface="Calibri" panose="020F0502020204030204" pitchFamily="34" charset="0"/>
                <a:cs typeface="Calibri" panose="020F0502020204030204" pitchFamily="34" charset="0"/>
              </a:rPr>
              <a:t>Academic and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 programme.</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460226" y="1397785"/>
            <a:ext cx="11574458" cy="760321"/>
          </a:xfrm>
        </p:spPr>
        <p:txBody>
          <a:bodyPr>
            <a:normAutofit/>
          </a:bodyPr>
          <a:lstStyle/>
          <a:p>
            <a:pPr marL="0" indent="0">
              <a:buNone/>
            </a:pPr>
            <a:r>
              <a:rPr lang="en-GB" sz="2400" dirty="0">
                <a:latin typeface="Calibri" panose="020F0502020204030204" pitchFamily="34" charset="0"/>
                <a:cs typeface="Calibri" panose="020F0502020204030204" pitchFamily="34" charset="0"/>
              </a:rPr>
              <a:t>Designed to help you develop your academic and information skills. The online curriculum covers a wide range of topics – e.g. finding library resources, referencing, critical evaluation.  </a:t>
            </a:r>
          </a:p>
          <a:p>
            <a:pPr marL="0" indent="0">
              <a:buNone/>
            </a:pPr>
            <a:endParaRPr lang="en-GB" sz="24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7DD2C467-CC7E-F933-76B6-A48EBD65746F}"/>
              </a:ext>
            </a:extLst>
          </p:cNvPr>
          <p:cNvPicPr>
            <a:picLocks noChangeAspect="1"/>
          </p:cNvPicPr>
          <p:nvPr/>
        </p:nvPicPr>
        <p:blipFill>
          <a:blip r:embed="rId2"/>
          <a:stretch>
            <a:fillRect/>
          </a:stretch>
        </p:blipFill>
        <p:spPr>
          <a:xfrm>
            <a:off x="558821" y="3314146"/>
            <a:ext cx="2356621" cy="2999713"/>
          </a:xfrm>
          <a:prstGeom prst="rect">
            <a:avLst/>
          </a:prstGeom>
        </p:spPr>
      </p:pic>
      <p:sp>
        <p:nvSpPr>
          <p:cNvPr id="16" name="Oval 15">
            <a:extLst>
              <a:ext uri="{FF2B5EF4-FFF2-40B4-BE49-F238E27FC236}">
                <a16:creationId xmlns:a16="http://schemas.microsoft.com/office/drawing/2014/main" id="{64551213-EC67-6C1D-58EF-D21C981D9AF1}"/>
              </a:ext>
            </a:extLst>
          </p:cNvPr>
          <p:cNvSpPr/>
          <p:nvPr/>
        </p:nvSpPr>
        <p:spPr>
          <a:xfrm>
            <a:off x="383143" y="5348455"/>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4" name="Picture 3">
            <a:extLst>
              <a:ext uri="{FF2B5EF4-FFF2-40B4-BE49-F238E27FC236}">
                <a16:creationId xmlns:a16="http://schemas.microsoft.com/office/drawing/2014/main" id="{0868648C-AD16-873E-6E09-886D6819336C}"/>
              </a:ext>
            </a:extLst>
          </p:cNvPr>
          <p:cNvPicPr>
            <a:picLocks noChangeAspect="1"/>
          </p:cNvPicPr>
          <p:nvPr/>
        </p:nvPicPr>
        <p:blipFill>
          <a:blip r:embed="rId3"/>
          <a:stretch>
            <a:fillRect/>
          </a:stretch>
        </p:blipFill>
        <p:spPr>
          <a:xfrm>
            <a:off x="6492607" y="4037316"/>
            <a:ext cx="2866978" cy="2124504"/>
          </a:xfrm>
          <a:prstGeom prst="rect">
            <a:avLst/>
          </a:prstGeom>
        </p:spPr>
      </p:pic>
      <p:sp>
        <p:nvSpPr>
          <p:cNvPr id="14" name="Oval 13">
            <a:extLst>
              <a:ext uri="{FF2B5EF4-FFF2-40B4-BE49-F238E27FC236}">
                <a16:creationId xmlns:a16="http://schemas.microsoft.com/office/drawing/2014/main" id="{92BDC958-26E6-F6FF-7559-75A71191FA4F}"/>
              </a:ext>
            </a:extLst>
          </p:cNvPr>
          <p:cNvSpPr/>
          <p:nvPr/>
        </p:nvSpPr>
        <p:spPr>
          <a:xfrm>
            <a:off x="6283905" y="5571032"/>
            <a:ext cx="2817877" cy="683409"/>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5" name="Picture 4">
            <a:extLst>
              <a:ext uri="{FF2B5EF4-FFF2-40B4-BE49-F238E27FC236}">
                <a16:creationId xmlns:a16="http://schemas.microsoft.com/office/drawing/2014/main" id="{B219444F-174E-8072-D8F7-93FA295A8EF8}"/>
              </a:ext>
            </a:extLst>
          </p:cNvPr>
          <p:cNvPicPr>
            <a:picLocks noChangeAspect="1"/>
          </p:cNvPicPr>
          <p:nvPr/>
        </p:nvPicPr>
        <p:blipFill>
          <a:blip r:embed="rId4"/>
          <a:stretch>
            <a:fillRect/>
          </a:stretch>
        </p:blipFill>
        <p:spPr>
          <a:xfrm>
            <a:off x="9347182" y="2995637"/>
            <a:ext cx="2461675" cy="3318222"/>
          </a:xfrm>
          <a:prstGeom prst="rect">
            <a:avLst/>
          </a:prstGeom>
        </p:spPr>
      </p:pic>
      <p:sp>
        <p:nvSpPr>
          <p:cNvPr id="15" name="Oval 14">
            <a:extLst>
              <a:ext uri="{FF2B5EF4-FFF2-40B4-BE49-F238E27FC236}">
                <a16:creationId xmlns:a16="http://schemas.microsoft.com/office/drawing/2014/main" id="{75F8E3C9-93AA-5718-80BC-8B80745985F7}"/>
              </a:ext>
            </a:extLst>
          </p:cNvPr>
          <p:cNvSpPr/>
          <p:nvPr/>
        </p:nvSpPr>
        <p:spPr>
          <a:xfrm>
            <a:off x="9125129" y="4912301"/>
            <a:ext cx="2258991" cy="683409"/>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6" name="TextBox 5">
            <a:extLst>
              <a:ext uri="{FF2B5EF4-FFF2-40B4-BE49-F238E27FC236}">
                <a16:creationId xmlns:a16="http://schemas.microsoft.com/office/drawing/2014/main" id="{23C70641-87CC-C5F7-482E-D105A4468AEE}"/>
              </a:ext>
            </a:extLst>
          </p:cNvPr>
          <p:cNvSpPr txBox="1"/>
          <p:nvPr/>
        </p:nvSpPr>
        <p:spPr>
          <a:xfrm>
            <a:off x="460226" y="2369426"/>
            <a:ext cx="2833692" cy="830997"/>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1. Via </a:t>
            </a:r>
            <a:r>
              <a:rPr lang="en-GB" sz="2400" dirty="0">
                <a:latin typeface="Calibri" panose="020F0502020204030204" pitchFamily="34" charset="0"/>
                <a:cs typeface="Calibri" panose="020F0502020204030204" pitchFamily="34" charset="0"/>
                <a:hlinkClick r:id="rId5"/>
              </a:rPr>
              <a:t>Moodle</a:t>
            </a:r>
            <a:r>
              <a:rPr lang="en-GB" sz="2400" b="1" dirty="0">
                <a:latin typeface="Calibri" panose="020F0502020204030204" pitchFamily="34" charset="0"/>
                <a:cs typeface="Calibri" panose="020F0502020204030204" pitchFamily="34" charset="0"/>
              </a:rPr>
              <a:t> …</a:t>
            </a:r>
          </a:p>
          <a:p>
            <a:endParaRPr lang="en-GB" sz="24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B4938E66-5C2B-A997-C3FC-E0D4927E957B}"/>
              </a:ext>
            </a:extLst>
          </p:cNvPr>
          <p:cNvSpPr txBox="1"/>
          <p:nvPr/>
        </p:nvSpPr>
        <p:spPr>
          <a:xfrm>
            <a:off x="6510978" y="2393361"/>
            <a:ext cx="5297879" cy="830997"/>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2. Via the </a:t>
            </a:r>
            <a:r>
              <a:rPr lang="en-GB" sz="2400" dirty="0">
                <a:latin typeface="Calibri" panose="020F0502020204030204" pitchFamily="34" charset="0"/>
                <a:cs typeface="Calibri" panose="020F0502020204030204" pitchFamily="34" charset="0"/>
                <a:hlinkClick r:id="rId6"/>
              </a:rPr>
              <a:t>Library web pages </a:t>
            </a:r>
            <a:r>
              <a:rPr lang="en-GB" sz="2400" b="1" dirty="0">
                <a:latin typeface="Calibri" panose="020F0502020204030204" pitchFamily="34" charset="0"/>
                <a:cs typeface="Calibri" panose="020F0502020204030204" pitchFamily="34" charset="0"/>
              </a:rPr>
              <a:t>…</a:t>
            </a:r>
          </a:p>
          <a:p>
            <a:endParaRPr lang="en-GB" sz="2400" dirty="0">
              <a:latin typeface="Calibri" panose="020F0502020204030204" pitchFamily="34" charset="0"/>
              <a:cs typeface="Calibri" panose="020F0502020204030204" pitchFamily="34" charset="0"/>
            </a:endParaRPr>
          </a:p>
        </p:txBody>
      </p:sp>
      <p:pic>
        <p:nvPicPr>
          <p:cNvPr id="19" name="Picture 18">
            <a:extLst>
              <a:ext uri="{FF2B5EF4-FFF2-40B4-BE49-F238E27FC236}">
                <a16:creationId xmlns:a16="http://schemas.microsoft.com/office/drawing/2014/main" id="{66C03388-E96E-3674-2277-92AB1130763D}"/>
              </a:ext>
            </a:extLst>
          </p:cNvPr>
          <p:cNvPicPr>
            <a:picLocks noChangeAspect="1"/>
          </p:cNvPicPr>
          <p:nvPr/>
        </p:nvPicPr>
        <p:blipFill>
          <a:blip r:embed="rId7"/>
          <a:stretch>
            <a:fillRect/>
          </a:stretch>
        </p:blipFill>
        <p:spPr>
          <a:xfrm>
            <a:off x="558821" y="2962281"/>
            <a:ext cx="5255344" cy="785240"/>
          </a:xfrm>
          <a:prstGeom prst="rect">
            <a:avLst/>
          </a:prstGeom>
        </p:spPr>
      </p:pic>
      <p:sp>
        <p:nvSpPr>
          <p:cNvPr id="17" name="Oval 16">
            <a:extLst>
              <a:ext uri="{FF2B5EF4-FFF2-40B4-BE49-F238E27FC236}">
                <a16:creationId xmlns:a16="http://schemas.microsoft.com/office/drawing/2014/main" id="{6F4737C4-35B9-0D56-52AF-ACA43C4AAE8B}"/>
              </a:ext>
            </a:extLst>
          </p:cNvPr>
          <p:cNvSpPr/>
          <p:nvPr/>
        </p:nvSpPr>
        <p:spPr>
          <a:xfrm>
            <a:off x="4577446" y="3159377"/>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7" name="TextBox 6">
            <a:extLst>
              <a:ext uri="{FF2B5EF4-FFF2-40B4-BE49-F238E27FC236}">
                <a16:creationId xmlns:a16="http://schemas.microsoft.com/office/drawing/2014/main" id="{348FA892-D7BB-49E4-8F72-E41A852A30A9}"/>
              </a:ext>
            </a:extLst>
          </p:cNvPr>
          <p:cNvSpPr txBox="1"/>
          <p:nvPr/>
        </p:nvSpPr>
        <p:spPr>
          <a:xfrm>
            <a:off x="3091120" y="4004598"/>
            <a:ext cx="2554634" cy="1569660"/>
          </a:xfrm>
          <a:prstGeom prst="rect">
            <a:avLst/>
          </a:prstGeom>
          <a:noFill/>
        </p:spPr>
        <p:txBody>
          <a:bodyPr wrap="square" rtlCol="0">
            <a:spAutoFit/>
          </a:bodyPr>
          <a:lstStyle/>
          <a:p>
            <a:r>
              <a:rPr lang="en-GB" sz="2400" dirty="0">
                <a:latin typeface="Calibri "/>
              </a:rPr>
              <a:t>You may have to self-enrol the first time you access the module.</a:t>
            </a:r>
          </a:p>
        </p:txBody>
      </p:sp>
    </p:spTree>
    <p:extLst>
      <p:ext uri="{BB962C8B-B14F-4D97-AF65-F5344CB8AC3E}">
        <p14:creationId xmlns:p14="http://schemas.microsoft.com/office/powerpoint/2010/main" val="3424395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E72B-AAF3-A24F-E11D-D0966F3C8727}"/>
              </a:ext>
            </a:extLst>
          </p:cNvPr>
          <p:cNvSpPr>
            <a:spLocks noGrp="1"/>
          </p:cNvSpPr>
          <p:nvPr>
            <p:ph type="title"/>
          </p:nvPr>
        </p:nvSpPr>
        <p:spPr>
          <a:xfrm>
            <a:off x="359923" y="0"/>
            <a:ext cx="9871471" cy="1003916"/>
          </a:xfrm>
        </p:spPr>
        <p:txBody>
          <a:bodyPr/>
          <a:lstStyle/>
          <a:p>
            <a:r>
              <a:rPr lang="en-GB" dirty="0">
                <a:latin typeface="Calibri" panose="020F0502020204030204" pitchFamily="34" charset="0"/>
                <a:cs typeface="Calibri" panose="020F0502020204030204" pitchFamily="34" charset="0"/>
              </a:rPr>
              <a:t>Interactive unit: Searching for information</a:t>
            </a:r>
            <a:endParaRPr lang="en-GB" dirty="0"/>
          </a:p>
        </p:txBody>
      </p:sp>
      <p:pic>
        <p:nvPicPr>
          <p:cNvPr id="11" name="Picture 10">
            <a:extLst>
              <a:ext uri="{FF2B5EF4-FFF2-40B4-BE49-F238E27FC236}">
                <a16:creationId xmlns:a16="http://schemas.microsoft.com/office/drawing/2014/main" id="{C0ACEC73-2121-60C6-28FF-165BDB953F28}"/>
              </a:ext>
            </a:extLst>
          </p:cNvPr>
          <p:cNvPicPr>
            <a:picLocks noChangeAspect="1"/>
          </p:cNvPicPr>
          <p:nvPr/>
        </p:nvPicPr>
        <p:blipFill>
          <a:blip r:embed="rId2"/>
          <a:stretch>
            <a:fillRect/>
          </a:stretch>
        </p:blipFill>
        <p:spPr>
          <a:xfrm>
            <a:off x="272311" y="4227239"/>
            <a:ext cx="4744531" cy="2038666"/>
          </a:xfrm>
          <a:prstGeom prst="rect">
            <a:avLst/>
          </a:prstGeom>
        </p:spPr>
      </p:pic>
      <p:pic>
        <p:nvPicPr>
          <p:cNvPr id="13" name="Picture 12">
            <a:extLst>
              <a:ext uri="{FF2B5EF4-FFF2-40B4-BE49-F238E27FC236}">
                <a16:creationId xmlns:a16="http://schemas.microsoft.com/office/drawing/2014/main" id="{9B56C4FD-1D06-394D-E137-5CA2A296C51A}"/>
              </a:ext>
            </a:extLst>
          </p:cNvPr>
          <p:cNvPicPr>
            <a:picLocks noChangeAspect="1"/>
          </p:cNvPicPr>
          <p:nvPr/>
        </p:nvPicPr>
        <p:blipFill>
          <a:blip r:embed="rId3"/>
          <a:stretch>
            <a:fillRect/>
          </a:stretch>
        </p:blipFill>
        <p:spPr>
          <a:xfrm>
            <a:off x="272310" y="2241310"/>
            <a:ext cx="4744531" cy="2051689"/>
          </a:xfrm>
          <a:prstGeom prst="rect">
            <a:avLst/>
          </a:prstGeom>
        </p:spPr>
      </p:pic>
      <p:pic>
        <p:nvPicPr>
          <p:cNvPr id="15" name="Picture 14">
            <a:extLst>
              <a:ext uri="{FF2B5EF4-FFF2-40B4-BE49-F238E27FC236}">
                <a16:creationId xmlns:a16="http://schemas.microsoft.com/office/drawing/2014/main" id="{2CD1DAC1-AC82-BC26-7B94-D2413A595F8B}"/>
              </a:ext>
            </a:extLst>
          </p:cNvPr>
          <p:cNvPicPr>
            <a:picLocks noChangeAspect="1"/>
          </p:cNvPicPr>
          <p:nvPr/>
        </p:nvPicPr>
        <p:blipFill>
          <a:blip r:embed="rId4"/>
          <a:stretch>
            <a:fillRect/>
          </a:stretch>
        </p:blipFill>
        <p:spPr>
          <a:xfrm>
            <a:off x="272311" y="1337590"/>
            <a:ext cx="4744531" cy="903720"/>
          </a:xfrm>
          <a:prstGeom prst="rect">
            <a:avLst/>
          </a:prstGeom>
        </p:spPr>
      </p:pic>
      <p:pic>
        <p:nvPicPr>
          <p:cNvPr id="19" name="Picture 18">
            <a:extLst>
              <a:ext uri="{FF2B5EF4-FFF2-40B4-BE49-F238E27FC236}">
                <a16:creationId xmlns:a16="http://schemas.microsoft.com/office/drawing/2014/main" id="{B9F51FC6-5641-15B7-D138-D980EE886291}"/>
              </a:ext>
            </a:extLst>
          </p:cNvPr>
          <p:cNvPicPr>
            <a:picLocks noChangeAspect="1"/>
          </p:cNvPicPr>
          <p:nvPr/>
        </p:nvPicPr>
        <p:blipFill>
          <a:blip r:embed="rId5"/>
          <a:stretch>
            <a:fillRect/>
          </a:stretch>
        </p:blipFill>
        <p:spPr>
          <a:xfrm>
            <a:off x="5746389" y="1690206"/>
            <a:ext cx="6126769" cy="3477587"/>
          </a:xfrm>
          <a:prstGeom prst="rect">
            <a:avLst/>
          </a:prstGeom>
        </p:spPr>
      </p:pic>
      <p:sp>
        <p:nvSpPr>
          <p:cNvPr id="4" name="TextBox 3">
            <a:extLst>
              <a:ext uri="{FF2B5EF4-FFF2-40B4-BE49-F238E27FC236}">
                <a16:creationId xmlns:a16="http://schemas.microsoft.com/office/drawing/2014/main" id="{FE95F5F7-EE3B-B9F6-8E63-939BA7631A3F}"/>
              </a:ext>
            </a:extLst>
          </p:cNvPr>
          <p:cNvSpPr txBox="1"/>
          <p:nvPr/>
        </p:nvSpPr>
        <p:spPr>
          <a:xfrm>
            <a:off x="5746389" y="5351386"/>
            <a:ext cx="6365760" cy="800219"/>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Work your way through the units in your own time, at your own pace, and return to them as necessary.</a:t>
            </a:r>
          </a:p>
        </p:txBody>
      </p:sp>
    </p:spTree>
    <p:extLst>
      <p:ext uri="{BB962C8B-B14F-4D97-AF65-F5344CB8AC3E}">
        <p14:creationId xmlns:p14="http://schemas.microsoft.com/office/powerpoint/2010/main" val="3392472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64A1-CCCF-9204-4C8C-154AF8FB1302}"/>
              </a:ext>
            </a:extLst>
          </p:cNvPr>
          <p:cNvSpPr>
            <a:spLocks noGrp="1"/>
          </p:cNvSpPr>
          <p:nvPr>
            <p:ph type="title"/>
          </p:nvPr>
        </p:nvSpPr>
        <p:spPr>
          <a:xfrm>
            <a:off x="332213" y="135082"/>
            <a:ext cx="7040512" cy="848052"/>
          </a:xfrm>
        </p:spPr>
        <p:txBody>
          <a:bodyPr>
            <a:normAutofit/>
          </a:bodyPr>
          <a:lstStyle/>
          <a:p>
            <a:r>
              <a:rPr lang="en-GB" dirty="0">
                <a:latin typeface="Calibri" panose="020F0502020204030204" pitchFamily="34" charset="0"/>
                <a:cs typeface="Calibri" panose="020F0502020204030204" pitchFamily="34" charset="0"/>
              </a:rPr>
              <a:t>We recommend that you ….</a:t>
            </a:r>
          </a:p>
        </p:txBody>
      </p:sp>
      <p:sp>
        <p:nvSpPr>
          <p:cNvPr id="6" name="TextBox 5">
            <a:extLst>
              <a:ext uri="{FF2B5EF4-FFF2-40B4-BE49-F238E27FC236}">
                <a16:creationId xmlns:a16="http://schemas.microsoft.com/office/drawing/2014/main" id="{E0A9FF70-CEB3-1487-9AC9-88CFFEE0F67C}"/>
              </a:ext>
            </a:extLst>
          </p:cNvPr>
          <p:cNvSpPr txBox="1"/>
          <p:nvPr/>
        </p:nvSpPr>
        <p:spPr>
          <a:xfrm>
            <a:off x="251490" y="2593362"/>
            <a:ext cx="5176135" cy="2308324"/>
          </a:xfrm>
          <a:prstGeom prst="rect">
            <a:avLst/>
          </a:prstGeom>
          <a:noFill/>
        </p:spPr>
        <p:txBody>
          <a:bodyPr wrap="square" rtlCol="0">
            <a:spAutoFit/>
          </a:bodyPr>
          <a:lstStyle/>
          <a:p>
            <a:pPr marL="0" indent="0">
              <a:buNone/>
            </a:pPr>
            <a:r>
              <a:rPr lang="en-GB" sz="2400" dirty="0">
                <a:latin typeface="Calibri" panose="020F0502020204030204" pitchFamily="34" charset="0"/>
                <a:cs typeface="Calibri" panose="020F0502020204030204" pitchFamily="34" charset="0"/>
              </a:rPr>
              <a:t>2.   Go to the </a:t>
            </a:r>
            <a:r>
              <a:rPr lang="en-GB" sz="2400" dirty="0">
                <a:latin typeface="Calibri" panose="020F0502020204030204" pitchFamily="34" charset="0"/>
                <a:cs typeface="Calibri" panose="020F0502020204030204" pitchFamily="34" charset="0"/>
                <a:hlinkClick r:id="rId2"/>
              </a:rPr>
              <a:t>library catalogue</a:t>
            </a:r>
            <a:r>
              <a:rPr lang="en-GB" sz="2400" dirty="0">
                <a:latin typeface="Calibri" panose="020F0502020204030204" pitchFamily="34" charset="0"/>
                <a:cs typeface="Calibri" panose="020F0502020204030204" pitchFamily="34" charset="0"/>
              </a:rPr>
              <a:t>:</a:t>
            </a:r>
          </a:p>
          <a:p>
            <a:pPr marL="457200" indent="-457200">
              <a:buFont typeface="Arial" panose="020B0604020202020204" pitchFamily="34" charset="0"/>
              <a:buChar char="•"/>
            </a:pPr>
            <a:r>
              <a:rPr lang="en-GB" sz="2400" dirty="0">
                <a:latin typeface="Calibri" panose="020F0502020204030204" pitchFamily="34" charset="0"/>
                <a:cs typeface="Calibri" panose="020F0502020204030204" pitchFamily="34" charset="0"/>
              </a:rPr>
              <a:t>Search for a topic of your choice.</a:t>
            </a:r>
          </a:p>
          <a:p>
            <a:pPr marL="457200" indent="-457200">
              <a:buFont typeface="Arial" panose="020B0604020202020204" pitchFamily="34" charset="0"/>
              <a:buChar char="•"/>
            </a:pPr>
            <a:r>
              <a:rPr lang="en-GB" sz="2400" dirty="0">
                <a:latin typeface="Calibri" panose="020F0502020204030204" pitchFamily="34" charset="0"/>
                <a:cs typeface="Calibri" panose="020F0502020204030204" pitchFamily="34" charset="0"/>
              </a:rPr>
              <a:t>Refine your search to peer reviewed journal articles written since 2019.</a:t>
            </a:r>
          </a:p>
          <a:p>
            <a:pPr marL="457200" indent="-457200">
              <a:buFont typeface="Arial" panose="020B0604020202020204" pitchFamily="34" charset="0"/>
              <a:buChar char="•"/>
            </a:pPr>
            <a:r>
              <a:rPr lang="en-GB" sz="2400" dirty="0">
                <a:latin typeface="Calibri" panose="020F0502020204030204" pitchFamily="34" charset="0"/>
                <a:cs typeface="Calibri" panose="020F0502020204030204" pitchFamily="34" charset="0"/>
              </a:rPr>
              <a:t>Save and organise 3 items to retrieve later.</a:t>
            </a:r>
          </a:p>
        </p:txBody>
      </p:sp>
      <p:sp>
        <p:nvSpPr>
          <p:cNvPr id="10" name="TextBox 9">
            <a:extLst>
              <a:ext uri="{FF2B5EF4-FFF2-40B4-BE49-F238E27FC236}">
                <a16:creationId xmlns:a16="http://schemas.microsoft.com/office/drawing/2014/main" id="{4A16CDCB-0B4D-26A8-CA4F-F2BA0E1A75BE}"/>
              </a:ext>
            </a:extLst>
          </p:cNvPr>
          <p:cNvSpPr txBox="1"/>
          <p:nvPr/>
        </p:nvSpPr>
        <p:spPr>
          <a:xfrm>
            <a:off x="5735971" y="5640350"/>
            <a:ext cx="5953418" cy="461665"/>
          </a:xfrm>
          <a:prstGeom prst="rect">
            <a:avLst/>
          </a:prstGeom>
          <a:noFill/>
        </p:spPr>
        <p:txBody>
          <a:bodyPr wrap="square" rtlCol="0">
            <a:spAutoFit/>
          </a:bodyPr>
          <a:lstStyle/>
          <a:p>
            <a:r>
              <a:rPr lang="en-GB" sz="2400" b="1" dirty="0">
                <a:latin typeface="Calibri "/>
              </a:rPr>
              <a:t>Remember to login to the university intranet!</a:t>
            </a:r>
          </a:p>
        </p:txBody>
      </p:sp>
      <p:sp>
        <p:nvSpPr>
          <p:cNvPr id="4" name="TextBox 3">
            <a:extLst>
              <a:ext uri="{FF2B5EF4-FFF2-40B4-BE49-F238E27FC236}">
                <a16:creationId xmlns:a16="http://schemas.microsoft.com/office/drawing/2014/main" id="{BA68B912-09D7-C675-FC1D-19B012CAF451}"/>
              </a:ext>
            </a:extLst>
          </p:cNvPr>
          <p:cNvSpPr txBox="1"/>
          <p:nvPr/>
        </p:nvSpPr>
        <p:spPr>
          <a:xfrm>
            <a:off x="177917" y="1579224"/>
            <a:ext cx="5176135" cy="861774"/>
          </a:xfrm>
          <a:prstGeom prst="rect">
            <a:avLst/>
          </a:prstGeom>
          <a:noFill/>
        </p:spPr>
        <p:txBody>
          <a:bodyPr wrap="square" rtlCol="0">
            <a:spAutoFit/>
          </a:bodyPr>
          <a:lstStyle/>
          <a:p>
            <a:pPr marL="514350" indent="-514350">
              <a:buAutoNum type="arabicPeriod"/>
            </a:pPr>
            <a:r>
              <a:rPr lang="en-GB" sz="2400" dirty="0">
                <a:latin typeface="Calibri" panose="020F0502020204030204" pitchFamily="34" charset="0"/>
                <a:cs typeface="Calibri" panose="020F0502020204030204" pitchFamily="34" charset="0"/>
              </a:rPr>
              <a:t>Check out your online resource lists and the </a:t>
            </a:r>
            <a:r>
              <a:rPr lang="en-GB" sz="2400" dirty="0" err="1">
                <a:latin typeface="Calibri" panose="020F0502020204030204" pitchFamily="34" charset="0"/>
                <a:cs typeface="Calibri" panose="020F0502020204030204" pitchFamily="34" charset="0"/>
              </a:rPr>
              <a:t>infoskills</a:t>
            </a:r>
            <a:r>
              <a:rPr lang="en-GB" sz="2400" dirty="0">
                <a:latin typeface="Calibri" panose="020F0502020204030204" pitchFamily="34" charset="0"/>
                <a:cs typeface="Calibri" panose="020F0502020204030204" pitchFamily="34" charset="0"/>
              </a:rPr>
              <a:t> programme.</a:t>
            </a:r>
            <a:r>
              <a:rPr lang="en-GB" sz="2600" dirty="0">
                <a:latin typeface="Calibri" panose="020F0502020204030204" pitchFamily="34" charset="0"/>
                <a:cs typeface="Calibri" panose="020F0502020204030204" pitchFamily="34" charset="0"/>
              </a:rPr>
              <a:t> </a:t>
            </a:r>
          </a:p>
        </p:txBody>
      </p:sp>
      <p:pic>
        <p:nvPicPr>
          <p:cNvPr id="5" name="Picture 4">
            <a:extLst>
              <a:ext uri="{FF2B5EF4-FFF2-40B4-BE49-F238E27FC236}">
                <a16:creationId xmlns:a16="http://schemas.microsoft.com/office/drawing/2014/main" id="{85B4625A-FBD7-C27D-47EB-32AA8EEFDBAD}"/>
              </a:ext>
            </a:extLst>
          </p:cNvPr>
          <p:cNvPicPr>
            <a:picLocks noChangeAspect="1"/>
          </p:cNvPicPr>
          <p:nvPr/>
        </p:nvPicPr>
        <p:blipFill>
          <a:blip r:embed="rId3"/>
          <a:stretch>
            <a:fillRect/>
          </a:stretch>
        </p:blipFill>
        <p:spPr>
          <a:xfrm>
            <a:off x="5837275" y="1579224"/>
            <a:ext cx="5953418" cy="3795304"/>
          </a:xfrm>
          <a:prstGeom prst="rect">
            <a:avLst/>
          </a:prstGeom>
        </p:spPr>
      </p:pic>
      <p:sp>
        <p:nvSpPr>
          <p:cNvPr id="7" name="TextBox 6">
            <a:extLst>
              <a:ext uri="{FF2B5EF4-FFF2-40B4-BE49-F238E27FC236}">
                <a16:creationId xmlns:a16="http://schemas.microsoft.com/office/drawing/2014/main" id="{E892082B-AD3E-375C-0AF9-2A2826F9BAE1}"/>
              </a:ext>
            </a:extLst>
          </p:cNvPr>
          <p:cNvSpPr txBox="1"/>
          <p:nvPr/>
        </p:nvSpPr>
        <p:spPr>
          <a:xfrm>
            <a:off x="251490" y="4901686"/>
            <a:ext cx="5176135" cy="1200329"/>
          </a:xfrm>
          <a:prstGeom prst="rect">
            <a:avLst/>
          </a:prstGeom>
          <a:noFill/>
        </p:spPr>
        <p:txBody>
          <a:bodyPr wrap="square" rtlCol="0">
            <a:spAutoFit/>
          </a:bodyPr>
          <a:lstStyle/>
          <a:p>
            <a:r>
              <a:rPr lang="en-GB" sz="2400" dirty="0">
                <a:latin typeface="Calibri "/>
              </a:rPr>
              <a:t>3. Do the same search using the</a:t>
            </a:r>
          </a:p>
          <a:p>
            <a:r>
              <a:rPr lang="en-GB" sz="2400" dirty="0">
                <a:latin typeface="Calibri "/>
              </a:rPr>
              <a:t>    Research Assistant</a:t>
            </a:r>
            <a:r>
              <a:rPr lang="en-GB" sz="2400" dirty="0"/>
              <a:t>. </a:t>
            </a:r>
            <a:r>
              <a:rPr lang="en-GB" sz="2400" dirty="0">
                <a:latin typeface="Calibri "/>
              </a:rPr>
              <a:t>What differences</a:t>
            </a:r>
          </a:p>
          <a:p>
            <a:r>
              <a:rPr lang="en-GB" sz="2400" dirty="0">
                <a:latin typeface="Calibri "/>
              </a:rPr>
              <a:t>    are there?</a:t>
            </a:r>
          </a:p>
        </p:txBody>
      </p:sp>
    </p:spTree>
    <p:extLst>
      <p:ext uri="{BB962C8B-B14F-4D97-AF65-F5344CB8AC3E}">
        <p14:creationId xmlns:p14="http://schemas.microsoft.com/office/powerpoint/2010/main" val="36492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rmAutofit fontScale="90000"/>
          </a:bodyPr>
          <a:lstStyle/>
          <a:p>
            <a:r>
              <a:rPr lang="en-US" sz="4900" dirty="0">
                <a:latin typeface="Calibri" panose="020F0502020204030204" pitchFamily="34" charset="0"/>
                <a:ea typeface="Calibri" panose="020F0502020204030204" pitchFamily="34" charset="0"/>
                <a:cs typeface="Calibri" panose="020F0502020204030204" pitchFamily="34" charset="0"/>
              </a:rPr>
              <a:t>We also provide digital support.</a:t>
            </a:r>
            <a:br>
              <a:rPr lang="en-US" dirty="0"/>
            </a:br>
            <a:endParaRPr lang="en-US" dirty="0"/>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500" dirty="0">
              <a:latin typeface="Calibri" panose="020F0502020204030204" pitchFamily="34" charset="0"/>
              <a:ea typeface="Calibri" panose="020F0502020204030204" pitchFamily="34" charset="0"/>
              <a:cs typeface="Calibri" panose="020F0502020204030204" pitchFamily="34" charset="0"/>
            </a:endParaRPr>
          </a:p>
          <a:p>
            <a:pPr marL="0" indent="0">
              <a:buFont typeface="Wingdings" panose="05000000000000000000" pitchFamily="2" charset="2"/>
              <a:buNone/>
            </a:pPr>
            <a:r>
              <a:rPr lang="en-GB" sz="2500" dirty="0">
                <a:latin typeface="Calibri" panose="020F0502020204030204" pitchFamily="34" charset="0"/>
                <a:ea typeface="Calibri" panose="020F0502020204030204" pitchFamily="34" charset="0"/>
                <a:cs typeface="Calibri" panose="020F0502020204030204" pitchFamily="34" charset="0"/>
              </a:rPr>
              <a:t>Explore to find:  </a:t>
            </a: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A collection of tools and resources to help you develop your digital skills. </a:t>
            </a:r>
          </a:p>
          <a:p>
            <a:pPr marL="0" indent="0">
              <a:buNone/>
            </a:pPr>
            <a:endParaRPr lang="en-GB" sz="2500" dirty="0">
              <a:solidFill>
                <a:srgbClr val="4A4A4B"/>
              </a:solidFill>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Each institute has a </a:t>
            </a:r>
            <a:r>
              <a:rPr lang="en-GB" sz="2500" b="1" dirty="0">
                <a:latin typeface="Calibri" panose="020F0502020204030204" pitchFamily="34" charset="0"/>
                <a:ea typeface="Calibri" panose="020F0502020204030204" pitchFamily="34" charset="0"/>
                <a:cs typeface="Calibri" panose="020F0502020204030204" pitchFamily="34" charset="0"/>
              </a:rPr>
              <a:t>Digital Skills Advisor.</a:t>
            </a:r>
            <a:r>
              <a:rPr lang="en-GB" sz="2500" dirty="0">
                <a:latin typeface="Calibri" panose="020F0502020204030204" pitchFamily="34" charset="0"/>
                <a:ea typeface="Calibri" panose="020F0502020204030204" pitchFamily="34" charset="0"/>
                <a:cs typeface="Calibri" panose="020F0502020204030204" pitchFamily="34" charset="0"/>
              </a:rPr>
              <a:t> The IEH advisor is Gwennan Couch.</a:t>
            </a:r>
          </a:p>
        </p:txBody>
      </p:sp>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54053"/>
          </a:xfrm>
          <a:prstGeom prst="rect">
            <a:avLst/>
          </a:prstGeom>
          <a:noFill/>
        </p:spPr>
        <p:txBody>
          <a:bodyPr wrap="square" rtlCol="0">
            <a:spAutoFit/>
          </a:bodyPr>
          <a:lstStyle/>
          <a:p>
            <a:r>
              <a:rPr lang="en-GB" sz="2500" dirty="0">
                <a:latin typeface="Calibri" panose="020F0502020204030204" pitchFamily="34" charset="0"/>
                <a:ea typeface="Calibri" panose="020F0502020204030204" pitchFamily="34" charset="0"/>
                <a:cs typeface="Calibri" panose="020F0502020204030204" pitchFamily="34" charset="0"/>
              </a:rPr>
              <a:t>The </a:t>
            </a:r>
            <a:r>
              <a:rPr lang="en-GB" sz="2500" dirty="0" err="1">
                <a:latin typeface="Calibri" panose="020F0502020204030204" pitchFamily="34" charset="0"/>
                <a:ea typeface="Calibri" panose="020F0502020204030204" pitchFamily="34" charset="0"/>
                <a:cs typeface="Calibri" panose="020F0502020204030204" pitchFamily="34" charset="0"/>
                <a:hlinkClick r:id="rId2"/>
              </a:rPr>
              <a:t>DigiCentre</a:t>
            </a:r>
            <a:r>
              <a:rPr lang="en-GB" sz="2500" dirty="0">
                <a:latin typeface="Calibri" panose="020F0502020204030204" pitchFamily="34" charset="0"/>
                <a:ea typeface="Calibri" panose="020F0502020204030204" pitchFamily="34" charset="0"/>
                <a:cs typeface="Calibri" panose="020F0502020204030204" pitchFamily="34" charset="0"/>
              </a:rPr>
              <a:t> is a one-stop shop for all the digital skills needs of both staff and students. </a:t>
            </a:r>
          </a:p>
          <a:p>
            <a:endParaRPr lang="en-GB" dirty="0"/>
          </a:p>
        </p:txBody>
      </p:sp>
      <p:pic>
        <p:nvPicPr>
          <p:cNvPr id="8" name="Picture 7">
            <a:extLst>
              <a:ext uri="{FF2B5EF4-FFF2-40B4-BE49-F238E27FC236}">
                <a16:creationId xmlns:a16="http://schemas.microsoft.com/office/drawing/2014/main" id="{62E0C539-13D0-DE5E-2112-D244AD66A257}"/>
              </a:ext>
            </a:extLst>
          </p:cNvPr>
          <p:cNvPicPr>
            <a:picLocks noChangeAspect="1"/>
          </p:cNvPicPr>
          <p:nvPr/>
        </p:nvPicPr>
        <p:blipFill>
          <a:blip r:embed="rId3"/>
          <a:stretch>
            <a:fillRect/>
          </a:stretch>
        </p:blipFill>
        <p:spPr>
          <a:xfrm>
            <a:off x="4906609" y="2256885"/>
            <a:ext cx="6873138" cy="3660630"/>
          </a:xfrm>
          <a:prstGeom prst="rect">
            <a:avLst/>
          </a:prstGeom>
        </p:spPr>
      </p:pic>
    </p:spTree>
    <p:extLst>
      <p:ext uri="{BB962C8B-B14F-4D97-AF65-F5344CB8AC3E}">
        <p14:creationId xmlns:p14="http://schemas.microsoft.com/office/powerpoint/2010/main" val="18858224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5F9A2-CB87-3D43-6B8E-44AD581FFC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99338B-AA7A-392B-F090-0F6645F052F7}"/>
              </a:ext>
            </a:extLst>
          </p:cNvPr>
          <p:cNvSpPr>
            <a:spLocks noGrp="1"/>
          </p:cNvSpPr>
          <p:nvPr>
            <p:ph type="title"/>
          </p:nvPr>
        </p:nvSpPr>
        <p:spPr>
          <a:xfrm>
            <a:off x="0" y="0"/>
            <a:ext cx="5795191" cy="1003916"/>
          </a:xfrm>
        </p:spPr>
        <p:txBody>
          <a:bodyPr>
            <a:noAutofit/>
          </a:bodyPr>
          <a:lstStyle/>
          <a:p>
            <a:pPr algn="ctr"/>
            <a:endParaRPr lang="en-GB" dirty="0">
              <a:latin typeface="Calibri"/>
              <a:cs typeface="Calibri"/>
            </a:endParaRPr>
          </a:p>
        </p:txBody>
      </p:sp>
      <p:pic>
        <p:nvPicPr>
          <p:cNvPr id="5" name="Picture 5" descr="A chain on a table&#10;&#10;Description generated with high confidence">
            <a:extLst>
              <a:ext uri="{FF2B5EF4-FFF2-40B4-BE49-F238E27FC236}">
                <a16:creationId xmlns:a16="http://schemas.microsoft.com/office/drawing/2014/main" id="{58372288-45F6-D018-E6A9-7AB96116D5B3}"/>
              </a:ext>
            </a:extLst>
          </p:cNvPr>
          <p:cNvPicPr>
            <a:picLocks noChangeAspect="1"/>
          </p:cNvPicPr>
          <p:nvPr/>
        </p:nvPicPr>
        <p:blipFill>
          <a:blip r:embed="rId3"/>
          <a:stretch>
            <a:fillRect/>
          </a:stretch>
        </p:blipFill>
        <p:spPr>
          <a:xfrm>
            <a:off x="901839" y="1116173"/>
            <a:ext cx="6990978" cy="4826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99457B9D-B94B-CB53-C8C7-B204CA2B1CAF}"/>
              </a:ext>
            </a:extLst>
          </p:cNvPr>
          <p:cNvSpPr txBox="1"/>
          <p:nvPr/>
        </p:nvSpPr>
        <p:spPr>
          <a:xfrm>
            <a:off x="8971719" y="1846881"/>
            <a:ext cx="2851685" cy="3816429"/>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Any questions or comments?  We are always happy to receive feedback on our services.</a:t>
            </a:r>
            <a:endParaRPr lang="en-GB" sz="2300"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968230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385128" y="-41564"/>
            <a:ext cx="5888700" cy="1003916"/>
          </a:xfrm>
        </p:spPr>
        <p:txBody>
          <a:bodyPr/>
          <a:lstStyle/>
          <a:p>
            <a:pPr algn="ctr"/>
            <a:r>
              <a:rPr lang="en-GB" dirty="0">
                <a:latin typeface="Calibri"/>
                <a:cs typeface="Calibri"/>
              </a:rPr>
              <a:t>Help is always available.</a:t>
            </a:r>
            <a:endParaRPr lang="en-US" dirty="0"/>
          </a:p>
        </p:txBody>
      </p:sp>
      <p:sp>
        <p:nvSpPr>
          <p:cNvPr id="10" name="TextBox 9">
            <a:extLst>
              <a:ext uri="{FF2B5EF4-FFF2-40B4-BE49-F238E27FC236}">
                <a16:creationId xmlns:a16="http://schemas.microsoft.com/office/drawing/2014/main" id="{7D58A4BF-3DC1-4590-BE98-17229B6091CB}"/>
              </a:ext>
            </a:extLst>
          </p:cNvPr>
          <p:cNvSpPr txBox="1"/>
          <p:nvPr/>
        </p:nvSpPr>
        <p:spPr>
          <a:xfrm>
            <a:off x="659551" y="1454138"/>
            <a:ext cx="56394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Search and subject related help:</a:t>
            </a:r>
          </a:p>
          <a:p>
            <a:pPr marL="342900" indent="-342900">
              <a:buFont typeface="Arial" panose="020B0604020202020204" pitchFamily="34" charset="0"/>
              <a:buChar char="•"/>
            </a:pPr>
            <a:r>
              <a:rPr lang="en-GB" sz="2400" b="1" dirty="0">
                <a:latin typeface="Calibri"/>
                <a:cs typeface="Calibri"/>
              </a:rPr>
              <a:t>Alison Evans </a:t>
            </a:r>
            <a:r>
              <a:rPr lang="en-GB" sz="2400" dirty="0">
                <a:latin typeface="Calibri"/>
                <a:cs typeface="Calibri"/>
              </a:rPr>
              <a:t>Academic Liaison Librarian.</a:t>
            </a:r>
            <a:endParaRPr lang="en-GB" sz="2400" dirty="0">
              <a:ea typeface="+mn-lt"/>
              <a:cs typeface="+mn-lt"/>
            </a:endParaRPr>
          </a:p>
          <a:p>
            <a:r>
              <a:rPr lang="en-GB" sz="2400" dirty="0">
                <a:latin typeface="Calibri"/>
                <a:cs typeface="Calibri"/>
              </a:rPr>
              <a:t>     </a:t>
            </a:r>
            <a:r>
              <a:rPr lang="en-GB" sz="2400" dirty="0">
                <a:latin typeface="Calibri"/>
                <a:cs typeface="Calibri"/>
                <a:hlinkClick r:id="rId3"/>
              </a:rPr>
              <a:t>alison.evans@uwtsd.ac.uk</a:t>
            </a:r>
            <a:r>
              <a:rPr lang="en-GB" sz="2400" dirty="0">
                <a:latin typeface="Calibri"/>
                <a:cs typeface="Calibri"/>
              </a:rPr>
              <a:t> </a:t>
            </a:r>
            <a:endParaRPr lang="en-US" sz="2400" dirty="0">
              <a:ea typeface="+mn-lt"/>
              <a:cs typeface="+mn-lt"/>
            </a:endParaRPr>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4"/>
          <a:srcRect t="2453" b="2453"/>
          <a:stretch/>
        </p:blipFill>
        <p:spPr>
          <a:xfrm>
            <a:off x="756600" y="2779159"/>
            <a:ext cx="5417381" cy="3469677"/>
          </a:xfrm>
        </p:spPr>
      </p:pic>
      <p:pic>
        <p:nvPicPr>
          <p:cNvPr id="5" name="Picture 6" descr="Icon&#10;&#10;Description automatically generated">
            <a:extLst>
              <a:ext uri="{FF2B5EF4-FFF2-40B4-BE49-F238E27FC236}">
                <a16:creationId xmlns:a16="http://schemas.microsoft.com/office/drawing/2014/main" id="{6CF4388D-742A-41D4-B25A-D179A496B817}"/>
              </a:ext>
            </a:extLst>
          </p:cNvPr>
          <p:cNvPicPr>
            <a:picLocks noChangeAspect="1"/>
          </p:cNvPicPr>
          <p:nvPr/>
        </p:nvPicPr>
        <p:blipFill>
          <a:blip r:embed="rId5"/>
          <a:stretch>
            <a:fillRect/>
          </a:stretch>
        </p:blipFill>
        <p:spPr>
          <a:xfrm>
            <a:off x="10802010" y="5420329"/>
            <a:ext cx="998746" cy="750385"/>
          </a:xfrm>
          <a:prstGeom prst="rect">
            <a:avLst/>
          </a:prstGeom>
        </p:spPr>
      </p:pic>
      <p:sp>
        <p:nvSpPr>
          <p:cNvPr id="9" name="TextBox 8">
            <a:extLst>
              <a:ext uri="{FF2B5EF4-FFF2-40B4-BE49-F238E27FC236}">
                <a16:creationId xmlns:a16="http://schemas.microsoft.com/office/drawing/2014/main" id="{86D94424-1AF3-76C8-CD65-037212E675EB}"/>
              </a:ext>
            </a:extLst>
          </p:cNvPr>
          <p:cNvSpPr txBox="1"/>
          <p:nvPr/>
        </p:nvSpPr>
        <p:spPr>
          <a:xfrm>
            <a:off x="6903900" y="1463940"/>
            <a:ext cx="5030780" cy="1200329"/>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Digital skills queries:</a:t>
            </a:r>
          </a:p>
          <a:p>
            <a:pPr marL="342900" indent="-342900">
              <a:buFont typeface="Arial" panose="020B0604020202020204" pitchFamily="34" charset="0"/>
              <a:buChar char="•"/>
            </a:pPr>
            <a:r>
              <a:rPr lang="en-GB" sz="2400" b="1" dirty="0">
                <a:latin typeface="Calibri"/>
                <a:ea typeface="+mn-lt"/>
                <a:cs typeface="Calibri"/>
              </a:rPr>
              <a:t>Gwen Couch</a:t>
            </a:r>
            <a:r>
              <a:rPr lang="en-GB" sz="2400" dirty="0">
                <a:latin typeface="Calibri"/>
                <a:ea typeface="+mn-lt"/>
                <a:cs typeface="Calibri"/>
              </a:rPr>
              <a:t> Digital Skills Advisor.</a:t>
            </a:r>
          </a:p>
          <a:p>
            <a:r>
              <a:rPr lang="en-GB" sz="2400" dirty="0">
                <a:latin typeface="Calibri"/>
                <a:ea typeface="+mn-lt"/>
                <a:cs typeface="Calibri"/>
              </a:rPr>
              <a:t>     </a:t>
            </a:r>
            <a:r>
              <a:rPr lang="en-GB" sz="2400" dirty="0">
                <a:latin typeface="Calibri"/>
                <a:ea typeface="+mn-lt"/>
                <a:cs typeface="Calibri"/>
                <a:hlinkClick r:id="rId6"/>
              </a:rPr>
              <a:t>g.couch@uwtsd.ac.uk</a:t>
            </a:r>
            <a:endParaRPr lang="en-GB" sz="2400" dirty="0">
              <a:latin typeface="Calibri"/>
              <a:ea typeface="+mn-lt"/>
              <a:cs typeface="Calibri"/>
            </a:endParaRPr>
          </a:p>
        </p:txBody>
      </p:sp>
      <p:sp>
        <p:nvSpPr>
          <p:cNvPr id="2" name="TextBox 1">
            <a:extLst>
              <a:ext uri="{FF2B5EF4-FFF2-40B4-BE49-F238E27FC236}">
                <a16:creationId xmlns:a16="http://schemas.microsoft.com/office/drawing/2014/main" id="{82FAF4D7-57EE-E306-E18B-B9E5B4B991AA}"/>
              </a:ext>
            </a:extLst>
          </p:cNvPr>
          <p:cNvSpPr txBox="1"/>
          <p:nvPr/>
        </p:nvSpPr>
        <p:spPr>
          <a:xfrm>
            <a:off x="6948383" y="5339717"/>
            <a:ext cx="3671753"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General library help or chat: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7"/>
              </a:rPr>
              <a:t>Library@uwtsd.ac.uk</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7849500-33BB-673E-A82B-3D4328783AD4}"/>
              </a:ext>
            </a:extLst>
          </p:cNvPr>
          <p:cNvSpPr txBox="1"/>
          <p:nvPr/>
        </p:nvSpPr>
        <p:spPr>
          <a:xfrm>
            <a:off x="6944669" y="4192147"/>
            <a:ext cx="4949242"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If we do not have access to an item: </a:t>
            </a:r>
          </a:p>
          <a:p>
            <a:pPr marL="342900" indent="-342900">
              <a:buFont typeface="Arial" panose="020B0604020202020204" pitchFamily="34" charset="0"/>
              <a:buChar char="•"/>
            </a:pPr>
            <a:r>
              <a:rPr lang="en-GB" sz="2400" dirty="0">
                <a:latin typeface="Calibri "/>
                <a:hlinkClick r:id="rId8"/>
              </a:rPr>
              <a:t>Need More?</a:t>
            </a:r>
            <a:endParaRPr lang="en-GB" sz="2400" dirty="0">
              <a:latin typeface="Calibri "/>
            </a:endParaRPr>
          </a:p>
        </p:txBody>
      </p:sp>
      <p:sp>
        <p:nvSpPr>
          <p:cNvPr id="6" name="TextBox 5">
            <a:extLst>
              <a:ext uri="{FF2B5EF4-FFF2-40B4-BE49-F238E27FC236}">
                <a16:creationId xmlns:a16="http://schemas.microsoft.com/office/drawing/2014/main" id="{B9C18034-05A9-64C6-8FCB-EE59024C356F}"/>
              </a:ext>
            </a:extLst>
          </p:cNvPr>
          <p:cNvSpPr txBox="1"/>
          <p:nvPr/>
        </p:nvSpPr>
        <p:spPr>
          <a:xfrm>
            <a:off x="6944669" y="2990502"/>
            <a:ext cx="4778478" cy="1107996"/>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Online </a:t>
            </a:r>
            <a:r>
              <a:rPr lang="en-GB" sz="2400" dirty="0" err="1">
                <a:latin typeface="Calibri" panose="020F0502020204030204" pitchFamily="34" charset="0"/>
                <a:cs typeface="Calibri" panose="020F0502020204030204" pitchFamily="34" charset="0"/>
              </a:rPr>
              <a:t>infoskills</a:t>
            </a:r>
            <a:r>
              <a:rPr lang="en-GB" sz="2400" dirty="0">
                <a:latin typeface="Calibri" panose="020F0502020204030204" pitchFamily="34" charset="0"/>
                <a:cs typeface="Calibri" panose="020F0502020204030204" pitchFamily="34" charset="0"/>
              </a:rPr>
              <a:t> programme: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9"/>
              </a:rPr>
              <a:t>Academic and </a:t>
            </a:r>
            <a:r>
              <a:rPr lang="en-GB" sz="2400" dirty="0" err="1">
                <a:latin typeface="Calibri" panose="020F0502020204030204" pitchFamily="34" charset="0"/>
                <a:cs typeface="Calibri" panose="020F0502020204030204" pitchFamily="34" charset="0"/>
                <a:hlinkClick r:id="rId9"/>
              </a:rPr>
              <a:t>Infoskills</a:t>
            </a:r>
            <a:r>
              <a:rPr lang="en-GB" sz="2400" dirty="0">
                <a:latin typeface="Calibri" panose="020F0502020204030204" pitchFamily="34" charset="0"/>
                <a:cs typeface="Calibri" panose="020F0502020204030204" pitchFamily="34" charset="0"/>
                <a:hlinkClick r:id="rId9"/>
              </a:rPr>
              <a:t>. </a:t>
            </a:r>
            <a:endParaRPr lang="en-GB" sz="2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9310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46DF74-23C4-84D7-EFD0-198896278FEB}"/>
              </a:ext>
            </a:extLst>
          </p:cNvPr>
          <p:cNvSpPr>
            <a:spLocks noGrp="1"/>
          </p:cNvSpPr>
          <p:nvPr>
            <p:ph type="subTitle" idx="1"/>
          </p:nvPr>
        </p:nvSpPr>
        <p:spPr>
          <a:xfrm>
            <a:off x="6378926" y="4698064"/>
            <a:ext cx="5634004" cy="1046857"/>
          </a:xfrm>
        </p:spPr>
        <p:txBody>
          <a:bodyPr>
            <a:noAutofit/>
          </a:bodyPr>
          <a:lstStyle/>
          <a:p>
            <a:r>
              <a:rPr lang="en-GB" dirty="0"/>
              <a:t>If you have a couple of minutes, please scan the QR code and complete the feedback form</a:t>
            </a:r>
          </a:p>
        </p:txBody>
      </p:sp>
      <p:sp>
        <p:nvSpPr>
          <p:cNvPr id="3" name="Title 2">
            <a:extLst>
              <a:ext uri="{FF2B5EF4-FFF2-40B4-BE49-F238E27FC236}">
                <a16:creationId xmlns:a16="http://schemas.microsoft.com/office/drawing/2014/main" id="{6E362224-B3DA-FDAA-52C3-265526D22EBF}"/>
              </a:ext>
            </a:extLst>
          </p:cNvPr>
          <p:cNvSpPr>
            <a:spLocks noGrp="1"/>
          </p:cNvSpPr>
          <p:nvPr>
            <p:ph type="title"/>
          </p:nvPr>
        </p:nvSpPr>
        <p:spPr>
          <a:xfrm>
            <a:off x="6206490" y="1203600"/>
            <a:ext cx="5714999" cy="2225400"/>
          </a:xfrm>
        </p:spPr>
        <p:txBody>
          <a:bodyPr>
            <a:normAutofit/>
          </a:bodyPr>
          <a:lstStyle/>
          <a:p>
            <a:r>
              <a:rPr lang="en-GB" b="1" dirty="0">
                <a:latin typeface="Calibri" panose="020F0502020204030204" pitchFamily="34" charset="0"/>
                <a:cs typeface="Calibri" panose="020F0502020204030204" pitchFamily="34" charset="0"/>
              </a:rPr>
              <a:t>Students </a:t>
            </a:r>
            <a:br>
              <a:rPr lang="en-GB" dirty="0">
                <a:latin typeface="Calibri" panose="020F0502020204030204" pitchFamily="34" charset="0"/>
                <a:cs typeface="Calibri" panose="020F0502020204030204" pitchFamily="34" charset="0"/>
              </a:rPr>
            </a:br>
            <a:r>
              <a:rPr lang="en-GB" sz="4000" dirty="0">
                <a:latin typeface="Calibri" panose="020F0502020204030204" pitchFamily="34" charset="0"/>
                <a:cs typeface="Calibri" panose="020F0502020204030204" pitchFamily="34" charset="0"/>
              </a:rPr>
              <a:t>We would be happy if you told us how we did ...</a:t>
            </a:r>
          </a:p>
        </p:txBody>
      </p:sp>
    </p:spTree>
    <p:extLst>
      <p:ext uri="{BB962C8B-B14F-4D97-AF65-F5344CB8AC3E}">
        <p14:creationId xmlns:p14="http://schemas.microsoft.com/office/powerpoint/2010/main" val="221147571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00A7864-1AD5-4923-9C86-E2C99EE035A5}">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schemas.microsoft.com/office/2006/documentManagement/types"/>
    <ds:schemaRef ds:uri="316f2420-4a0a-4c49-8a81-53a9bcc36554"/>
    <ds:schemaRef ds:uri="http://purl.org/dc/elements/1.1/"/>
    <ds:schemaRef ds:uri="http://www.w3.org/XML/1998/namespace"/>
    <ds:schemaRef ds:uri="http://schemas.openxmlformats.org/package/2006/metadata/core-properties"/>
    <ds:schemaRef ds:uri="http://purl.org/dc/terms/"/>
    <ds:schemaRef ds:uri="http://purl.org/dc/dcmitype/"/>
    <ds:schemaRef ds:uri="http://schemas.microsoft.com/office/infopath/2007/PartnerControls"/>
    <ds:schemaRef ds:uri="61b8a593-e33f-405c-9ec9-a885dee76581"/>
    <ds:schemaRef ds:uri="http://schemas.microsoft.com/office/2006/metadata/propertie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2571</TotalTime>
  <Words>1233</Words>
  <Application>Microsoft Office PowerPoint</Application>
  <PresentationFormat>Widescreen</PresentationFormat>
  <Paragraphs>196</Paragraphs>
  <Slides>23</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Arial,Sans-Serif</vt:lpstr>
      <vt:lpstr>Calibri </vt:lpstr>
      <vt:lpstr>Arial</vt:lpstr>
      <vt:lpstr>Calibri</vt:lpstr>
      <vt:lpstr>Calibri Light</vt:lpstr>
      <vt:lpstr>Lucida Sans</vt:lpstr>
      <vt:lpstr>Wingdings</vt:lpstr>
      <vt:lpstr>Office Theme</vt:lpstr>
      <vt:lpstr>Finding and using academic information: an introduction. </vt:lpstr>
      <vt:lpstr>The aim of today's session ...</vt:lpstr>
      <vt:lpstr>PowerPoint Presentation</vt:lpstr>
      <vt:lpstr>Where do library resources fit into the research process?</vt:lpstr>
      <vt:lpstr>Evaluate all information critically. </vt:lpstr>
      <vt:lpstr>PowerPoint Presentation</vt:lpstr>
      <vt:lpstr>Where to begin searching for academic information.</vt:lpstr>
      <vt:lpstr>Virtual tour around the library intranet web pages.</vt:lpstr>
      <vt:lpstr> Where can I find online resource lists?</vt:lpstr>
      <vt:lpstr>Why use an online resource list?</vt:lpstr>
      <vt:lpstr>Why use the library catalogue?</vt:lpstr>
      <vt:lpstr>You can also ...</vt:lpstr>
      <vt:lpstr>Library catalogue.</vt:lpstr>
      <vt:lpstr>PowerPoint Presentation</vt:lpstr>
      <vt:lpstr>The library catalogue versus individual databases.</vt:lpstr>
      <vt:lpstr>Finding and using relevant databases.</vt:lpstr>
      <vt:lpstr>Academic and Infoskills programme.</vt:lpstr>
      <vt:lpstr>Interactive unit: Searching for information</vt:lpstr>
      <vt:lpstr>We recommend that you ….</vt:lpstr>
      <vt:lpstr>We also provide digital support. </vt:lpstr>
      <vt:lpstr>PowerPoint Presentation</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Alison Evans (Lib)</cp:lastModifiedBy>
  <cp:revision>152</cp:revision>
  <dcterms:created xsi:type="dcterms:W3CDTF">2024-01-22T14:34:05Z</dcterms:created>
  <dcterms:modified xsi:type="dcterms:W3CDTF">2025-02-19T11:05:22Z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