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7"/>
  </p:notesMasterIdLst>
  <p:sldIdLst>
    <p:sldId id="256" r:id="rId2"/>
    <p:sldId id="257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225"/>
    <a:srgbClr val="FF2549"/>
    <a:srgbClr val="5DD5FF"/>
    <a:srgbClr val="FF0D97"/>
    <a:srgbClr val="0000CC"/>
    <a:srgbClr val="003635"/>
    <a:srgbClr val="9EFF29"/>
    <a:srgbClr val="C80064"/>
    <a:srgbClr val="C33A1F"/>
    <a:srgbClr val="007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1922" autoAdjust="0"/>
  </p:normalViewPr>
  <p:slideViewPr>
    <p:cSldViewPr snapToGrid="0">
      <p:cViewPr varScale="1">
        <p:scale>
          <a:sx n="89" d="100"/>
          <a:sy n="89" d="100"/>
        </p:scale>
        <p:origin x="408" y="53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2705" cy="1527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4B70FCC-D5BC-4493-B710-892DC543427A}" type="doc">
      <dgm:prSet loTypeId="urn:microsoft.com/office/officeart/2005/8/layout/h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IN"/>
        </a:p>
      </dgm:t>
    </dgm:pt>
    <dgm:pt modelId="{FC242235-211F-4E2A-B789-7439E53FEC3F}">
      <dgm:prSet phldrT="[Text]"/>
      <dgm:spPr/>
      <dgm:t>
        <a:bodyPr/>
        <a:lstStyle/>
        <a:p>
          <a:pPr algn="ctr">
            <a:buNone/>
          </a:pPr>
          <a:r>
            <a:rPr lang="en-US" b="1" i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Unfreeze</a:t>
          </a:r>
          <a:r>
            <a:rPr lang="en-US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IN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C7BEDB-0FD5-4772-B9C6-9AA27806A930}" type="parTrans" cxnId="{35E872AE-63AA-4DE6-BD22-29C6805F5267}">
      <dgm:prSet/>
      <dgm:spPr/>
      <dgm:t>
        <a:bodyPr/>
        <a:lstStyle/>
        <a:p>
          <a:endParaRPr lang="en-IN"/>
        </a:p>
      </dgm:t>
    </dgm:pt>
    <dgm:pt modelId="{3C8609BD-C69F-42D5-81E1-60F7DB3D0DE1}" type="sibTrans" cxnId="{35E872AE-63AA-4DE6-BD22-29C6805F5267}">
      <dgm:prSet/>
      <dgm:spPr/>
      <dgm:t>
        <a:bodyPr/>
        <a:lstStyle/>
        <a:p>
          <a:endParaRPr lang="en-IN"/>
        </a:p>
      </dgm:t>
    </dgm:pt>
    <dgm:pt modelId="{E46F69B5-5B33-4D7D-9846-FCE712E3145C}">
      <dgm:prSet phldrT="[Text]"/>
      <dgm:spPr/>
      <dgm:t>
        <a:bodyPr/>
        <a:lstStyle/>
        <a:p>
          <a:pPr algn="just">
            <a:buFont typeface="Symbol" panose="05050102010706020507" pitchFamily="18" charset="2"/>
            <a:buChar char=""/>
          </a:pPr>
          <a:r>
            <a:rPr lang="en-US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Unfreeze defines awareness and develop patient safety by changing needs for change (</a:t>
          </a:r>
          <a:r>
            <a:rPr lang="en-GB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Amina </a:t>
          </a:r>
          <a:r>
            <a:rPr lang="en-GB" i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et al. </a:t>
          </a:r>
          <a:r>
            <a:rPr lang="en-GB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2022</a:t>
          </a:r>
          <a:r>
            <a:rPr lang="en-US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IN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246591-0801-4C9B-96EB-30D20F1F0382}" type="parTrans" cxnId="{DF09B6CC-C83F-4D57-A3C1-951D172B41EB}">
      <dgm:prSet/>
      <dgm:spPr/>
      <dgm:t>
        <a:bodyPr/>
        <a:lstStyle/>
        <a:p>
          <a:endParaRPr lang="en-IN"/>
        </a:p>
      </dgm:t>
    </dgm:pt>
    <dgm:pt modelId="{F5DAA52C-2492-4C0B-8A65-9164432CF4DF}" type="sibTrans" cxnId="{DF09B6CC-C83F-4D57-A3C1-951D172B41EB}">
      <dgm:prSet/>
      <dgm:spPr/>
      <dgm:t>
        <a:bodyPr/>
        <a:lstStyle/>
        <a:p>
          <a:endParaRPr lang="en-IN"/>
        </a:p>
      </dgm:t>
    </dgm:pt>
    <dgm:pt modelId="{20666B09-3813-47C1-916F-5F676C98AFE5}">
      <dgm:prSet phldrT="[Text]"/>
      <dgm:spPr/>
      <dgm:t>
        <a:bodyPr/>
        <a:lstStyle/>
        <a:p>
          <a:pPr algn="ctr">
            <a:buNone/>
          </a:pPr>
          <a:r>
            <a:rPr lang="en-US" b="1" i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Change</a:t>
          </a:r>
          <a:r>
            <a:rPr lang="en-US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IN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E7D01AC-50EF-4D16-973F-9DB80FC2EBF4}" type="parTrans" cxnId="{45A59218-E8F5-4761-BBED-0E2F235A3EA6}">
      <dgm:prSet/>
      <dgm:spPr/>
      <dgm:t>
        <a:bodyPr/>
        <a:lstStyle/>
        <a:p>
          <a:endParaRPr lang="en-IN"/>
        </a:p>
      </dgm:t>
    </dgm:pt>
    <dgm:pt modelId="{D17DF71A-2F23-4465-9D51-030A06F682AB}" type="sibTrans" cxnId="{45A59218-E8F5-4761-BBED-0E2F235A3EA6}">
      <dgm:prSet/>
      <dgm:spPr/>
      <dgm:t>
        <a:bodyPr/>
        <a:lstStyle/>
        <a:p>
          <a:endParaRPr lang="en-IN"/>
        </a:p>
      </dgm:t>
    </dgm:pt>
    <dgm:pt modelId="{B1C4A918-A2C4-430E-A54D-9E69CE444A84}">
      <dgm:prSet phldrT="[Text]"/>
      <dgm:spPr/>
      <dgm:t>
        <a:bodyPr/>
        <a:lstStyle/>
        <a:p>
          <a:pPr algn="just">
            <a:buFont typeface="Symbol" panose="05050102010706020507" pitchFamily="18" charset="2"/>
            <a:buChar char=""/>
          </a:pPr>
          <a:r>
            <a:rPr lang="en-US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Change focuses on clinical governance of Bristol and defines multidisciplinary teamwork with evidence-based practices (</a:t>
          </a:r>
          <a:r>
            <a:rPr lang="en-GB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Rosdiana and Aslami, 2022</a:t>
          </a:r>
          <a:r>
            <a:rPr lang="en-US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IN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E4BC62-D4BF-4026-B823-8B3961A810E6}" type="parTrans" cxnId="{B21C032B-8F88-4262-B5E7-0CC358C7FCB6}">
      <dgm:prSet/>
      <dgm:spPr/>
      <dgm:t>
        <a:bodyPr/>
        <a:lstStyle/>
        <a:p>
          <a:endParaRPr lang="en-IN"/>
        </a:p>
      </dgm:t>
    </dgm:pt>
    <dgm:pt modelId="{4120D6B3-6626-45B2-857F-4767A2155250}" type="sibTrans" cxnId="{B21C032B-8F88-4262-B5E7-0CC358C7FCB6}">
      <dgm:prSet/>
      <dgm:spPr/>
      <dgm:t>
        <a:bodyPr/>
        <a:lstStyle/>
        <a:p>
          <a:endParaRPr lang="en-IN"/>
        </a:p>
      </dgm:t>
    </dgm:pt>
    <dgm:pt modelId="{1798D143-8AA5-4E11-8941-92E18D7E0462}">
      <dgm:prSet phldrT="[Text]"/>
      <dgm:spPr/>
      <dgm:t>
        <a:bodyPr/>
        <a:lstStyle/>
        <a:p>
          <a:pPr algn="ctr">
            <a:buNone/>
          </a:pPr>
          <a:r>
            <a:rPr lang="en-US" b="1" i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Refreeze</a:t>
          </a:r>
          <a:r>
            <a:rPr lang="en-US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IN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A090B7-C97F-4FF3-B753-41947C4ACF4B}" type="parTrans" cxnId="{11BCDDF0-CB22-461C-A9F6-3F73DC9153D3}">
      <dgm:prSet/>
      <dgm:spPr/>
      <dgm:t>
        <a:bodyPr/>
        <a:lstStyle/>
        <a:p>
          <a:endParaRPr lang="en-IN"/>
        </a:p>
      </dgm:t>
    </dgm:pt>
    <dgm:pt modelId="{46F94294-8C7D-41D9-9A6B-271A46A4B224}" type="sibTrans" cxnId="{11BCDDF0-CB22-461C-A9F6-3F73DC9153D3}">
      <dgm:prSet/>
      <dgm:spPr/>
      <dgm:t>
        <a:bodyPr/>
        <a:lstStyle/>
        <a:p>
          <a:endParaRPr lang="en-IN"/>
        </a:p>
      </dgm:t>
    </dgm:pt>
    <dgm:pt modelId="{A92E5670-0244-4B02-B1EF-CE8A77742430}">
      <dgm:prSet phldrT="[Text]"/>
      <dgm:spPr/>
      <dgm:t>
        <a:bodyPr/>
        <a:lstStyle/>
        <a:p>
          <a:pPr algn="just">
            <a:buFont typeface="Symbol" panose="05050102010706020507" pitchFamily="18" charset="2"/>
            <a:buChar char=""/>
          </a:pPr>
          <a:r>
            <a:rPr lang="en-US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Refreeze can embed new policies in Bristol and develop accountability towards patient safety (</a:t>
          </a:r>
          <a:r>
            <a:rPr lang="en-GB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Amina </a:t>
          </a:r>
          <a:r>
            <a:rPr lang="en-GB" i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et al. </a:t>
          </a:r>
          <a:r>
            <a:rPr lang="en-GB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2022</a:t>
          </a:r>
          <a:r>
            <a:rPr lang="en-US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IN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F40226-7AFC-4B4F-832D-45AEC87D0E71}" type="parTrans" cxnId="{DA781195-E7A5-4ED7-8BDE-17CACE7B3F23}">
      <dgm:prSet/>
      <dgm:spPr/>
      <dgm:t>
        <a:bodyPr/>
        <a:lstStyle/>
        <a:p>
          <a:endParaRPr lang="en-IN"/>
        </a:p>
      </dgm:t>
    </dgm:pt>
    <dgm:pt modelId="{8EB70ED6-3865-4F32-A02E-1749E4364C7A}" type="sibTrans" cxnId="{DA781195-E7A5-4ED7-8BDE-17CACE7B3F23}">
      <dgm:prSet/>
      <dgm:spPr/>
      <dgm:t>
        <a:bodyPr/>
        <a:lstStyle/>
        <a:p>
          <a:endParaRPr lang="en-IN"/>
        </a:p>
      </dgm:t>
    </dgm:pt>
    <dgm:pt modelId="{790EE30A-DC87-4488-8811-0548795C3AE4}" type="pres">
      <dgm:prSet presAssocID="{64B70FCC-D5BC-4493-B710-892DC543427A}" presName="Name0" presStyleCnt="0">
        <dgm:presLayoutVars>
          <dgm:dir/>
          <dgm:animLvl val="lvl"/>
          <dgm:resizeHandles val="exact"/>
        </dgm:presLayoutVars>
      </dgm:prSet>
      <dgm:spPr/>
    </dgm:pt>
    <dgm:pt modelId="{1F981F65-765E-4F1E-AF41-DCEFE1176FC9}" type="pres">
      <dgm:prSet presAssocID="{FC242235-211F-4E2A-B789-7439E53FEC3F}" presName="composite" presStyleCnt="0"/>
      <dgm:spPr/>
    </dgm:pt>
    <dgm:pt modelId="{9C74B9A9-0982-4D24-8B33-7E8AB6308F32}" type="pres">
      <dgm:prSet presAssocID="{FC242235-211F-4E2A-B789-7439E53FEC3F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E2A3E4B4-E118-475F-AFA0-09B2E8D75D97}" type="pres">
      <dgm:prSet presAssocID="{FC242235-211F-4E2A-B789-7439E53FEC3F}" presName="desTx" presStyleLbl="alignAccFollowNode1" presStyleIdx="0" presStyleCnt="3">
        <dgm:presLayoutVars>
          <dgm:bulletEnabled val="1"/>
        </dgm:presLayoutVars>
      </dgm:prSet>
      <dgm:spPr/>
    </dgm:pt>
    <dgm:pt modelId="{BE49A544-E802-4858-A863-DFBC4C4860D8}" type="pres">
      <dgm:prSet presAssocID="{3C8609BD-C69F-42D5-81E1-60F7DB3D0DE1}" presName="space" presStyleCnt="0"/>
      <dgm:spPr/>
    </dgm:pt>
    <dgm:pt modelId="{4C48546E-B5F8-4618-B94F-D637768B9AC3}" type="pres">
      <dgm:prSet presAssocID="{20666B09-3813-47C1-916F-5F676C98AFE5}" presName="composite" presStyleCnt="0"/>
      <dgm:spPr/>
    </dgm:pt>
    <dgm:pt modelId="{42925C36-8D38-45B1-9D04-D03A52D7B494}" type="pres">
      <dgm:prSet presAssocID="{20666B09-3813-47C1-916F-5F676C98AFE5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1B63E2AA-02C3-481F-9C26-FCE1DE0C10BB}" type="pres">
      <dgm:prSet presAssocID="{20666B09-3813-47C1-916F-5F676C98AFE5}" presName="desTx" presStyleLbl="alignAccFollowNode1" presStyleIdx="1" presStyleCnt="3">
        <dgm:presLayoutVars>
          <dgm:bulletEnabled val="1"/>
        </dgm:presLayoutVars>
      </dgm:prSet>
      <dgm:spPr/>
    </dgm:pt>
    <dgm:pt modelId="{C4A92B49-B504-45AE-9D7B-6356D186B0D3}" type="pres">
      <dgm:prSet presAssocID="{D17DF71A-2F23-4465-9D51-030A06F682AB}" presName="space" presStyleCnt="0"/>
      <dgm:spPr/>
    </dgm:pt>
    <dgm:pt modelId="{9ECBE406-10E2-4781-9F45-D0833C04CDBE}" type="pres">
      <dgm:prSet presAssocID="{1798D143-8AA5-4E11-8941-92E18D7E0462}" presName="composite" presStyleCnt="0"/>
      <dgm:spPr/>
    </dgm:pt>
    <dgm:pt modelId="{9CA99302-4419-49D9-A76D-CDCC64F22F58}" type="pres">
      <dgm:prSet presAssocID="{1798D143-8AA5-4E11-8941-92E18D7E0462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C768A9FE-7691-4B90-9BA0-D6451ED11265}" type="pres">
      <dgm:prSet presAssocID="{1798D143-8AA5-4E11-8941-92E18D7E0462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45A59218-E8F5-4761-BBED-0E2F235A3EA6}" srcId="{64B70FCC-D5BC-4493-B710-892DC543427A}" destId="{20666B09-3813-47C1-916F-5F676C98AFE5}" srcOrd="1" destOrd="0" parTransId="{8E7D01AC-50EF-4D16-973F-9DB80FC2EBF4}" sibTransId="{D17DF71A-2F23-4465-9D51-030A06F682AB}"/>
    <dgm:cxn modelId="{B21C032B-8F88-4262-B5E7-0CC358C7FCB6}" srcId="{20666B09-3813-47C1-916F-5F676C98AFE5}" destId="{B1C4A918-A2C4-430E-A54D-9E69CE444A84}" srcOrd="0" destOrd="0" parTransId="{71E4BC62-D4BF-4026-B823-8B3961A810E6}" sibTransId="{4120D6B3-6626-45B2-857F-4767A2155250}"/>
    <dgm:cxn modelId="{1E04C96B-C6C2-46F2-8492-6104F08B5D57}" type="presOf" srcId="{E46F69B5-5B33-4D7D-9846-FCE712E3145C}" destId="{E2A3E4B4-E118-475F-AFA0-09B2E8D75D97}" srcOrd="0" destOrd="0" presId="urn:microsoft.com/office/officeart/2005/8/layout/hList1"/>
    <dgm:cxn modelId="{D4A85B59-BBBC-442D-8871-2BBE6B1D01F6}" type="presOf" srcId="{FC242235-211F-4E2A-B789-7439E53FEC3F}" destId="{9C74B9A9-0982-4D24-8B33-7E8AB6308F32}" srcOrd="0" destOrd="0" presId="urn:microsoft.com/office/officeart/2005/8/layout/hList1"/>
    <dgm:cxn modelId="{DA781195-E7A5-4ED7-8BDE-17CACE7B3F23}" srcId="{1798D143-8AA5-4E11-8941-92E18D7E0462}" destId="{A92E5670-0244-4B02-B1EF-CE8A77742430}" srcOrd="0" destOrd="0" parTransId="{46F40226-7AFC-4B4F-832D-45AEC87D0E71}" sibTransId="{8EB70ED6-3865-4F32-A02E-1749E4364C7A}"/>
    <dgm:cxn modelId="{35E872AE-63AA-4DE6-BD22-29C6805F5267}" srcId="{64B70FCC-D5BC-4493-B710-892DC543427A}" destId="{FC242235-211F-4E2A-B789-7439E53FEC3F}" srcOrd="0" destOrd="0" parTransId="{70C7BEDB-0FD5-4772-B9C6-9AA27806A930}" sibTransId="{3C8609BD-C69F-42D5-81E1-60F7DB3D0DE1}"/>
    <dgm:cxn modelId="{79130FC2-EF80-402D-B80F-6D04EAEC4F13}" type="presOf" srcId="{20666B09-3813-47C1-916F-5F676C98AFE5}" destId="{42925C36-8D38-45B1-9D04-D03A52D7B494}" srcOrd="0" destOrd="0" presId="urn:microsoft.com/office/officeart/2005/8/layout/hList1"/>
    <dgm:cxn modelId="{FF1544C9-1654-40A8-BBF0-79AF2D55AAD4}" type="presOf" srcId="{64B70FCC-D5BC-4493-B710-892DC543427A}" destId="{790EE30A-DC87-4488-8811-0548795C3AE4}" srcOrd="0" destOrd="0" presId="urn:microsoft.com/office/officeart/2005/8/layout/hList1"/>
    <dgm:cxn modelId="{DF09B6CC-C83F-4D57-A3C1-951D172B41EB}" srcId="{FC242235-211F-4E2A-B789-7439E53FEC3F}" destId="{E46F69B5-5B33-4D7D-9846-FCE712E3145C}" srcOrd="0" destOrd="0" parTransId="{62246591-0801-4C9B-96EB-30D20F1F0382}" sibTransId="{F5DAA52C-2492-4C0B-8A65-9164432CF4DF}"/>
    <dgm:cxn modelId="{E95753D4-3126-4683-B169-17AF715487C9}" type="presOf" srcId="{1798D143-8AA5-4E11-8941-92E18D7E0462}" destId="{9CA99302-4419-49D9-A76D-CDCC64F22F58}" srcOrd="0" destOrd="0" presId="urn:microsoft.com/office/officeart/2005/8/layout/hList1"/>
    <dgm:cxn modelId="{3D4203E1-AD5D-4658-A16C-A65C83FE558A}" type="presOf" srcId="{B1C4A918-A2C4-430E-A54D-9E69CE444A84}" destId="{1B63E2AA-02C3-481F-9C26-FCE1DE0C10BB}" srcOrd="0" destOrd="0" presId="urn:microsoft.com/office/officeart/2005/8/layout/hList1"/>
    <dgm:cxn modelId="{11BCDDF0-CB22-461C-A9F6-3F73DC9153D3}" srcId="{64B70FCC-D5BC-4493-B710-892DC543427A}" destId="{1798D143-8AA5-4E11-8941-92E18D7E0462}" srcOrd="2" destOrd="0" parTransId="{E6A090B7-C97F-4FF3-B753-41947C4ACF4B}" sibTransId="{46F94294-8C7D-41D9-9A6B-271A46A4B224}"/>
    <dgm:cxn modelId="{751C47FC-4A0D-421B-9204-59A4C03AF2E8}" type="presOf" srcId="{A92E5670-0244-4B02-B1EF-CE8A77742430}" destId="{C768A9FE-7691-4B90-9BA0-D6451ED11265}" srcOrd="0" destOrd="0" presId="urn:microsoft.com/office/officeart/2005/8/layout/hList1"/>
    <dgm:cxn modelId="{2FB8388C-60FE-4394-9D1F-7B13D00C6BEE}" type="presParOf" srcId="{790EE30A-DC87-4488-8811-0548795C3AE4}" destId="{1F981F65-765E-4F1E-AF41-DCEFE1176FC9}" srcOrd="0" destOrd="0" presId="urn:microsoft.com/office/officeart/2005/8/layout/hList1"/>
    <dgm:cxn modelId="{2719902D-8390-4141-8412-8A0104FE7598}" type="presParOf" srcId="{1F981F65-765E-4F1E-AF41-DCEFE1176FC9}" destId="{9C74B9A9-0982-4D24-8B33-7E8AB6308F32}" srcOrd="0" destOrd="0" presId="urn:microsoft.com/office/officeart/2005/8/layout/hList1"/>
    <dgm:cxn modelId="{24743627-8048-45B0-9773-D4F3326B4782}" type="presParOf" srcId="{1F981F65-765E-4F1E-AF41-DCEFE1176FC9}" destId="{E2A3E4B4-E118-475F-AFA0-09B2E8D75D97}" srcOrd="1" destOrd="0" presId="urn:microsoft.com/office/officeart/2005/8/layout/hList1"/>
    <dgm:cxn modelId="{CD5ECBDB-4524-4A8E-9471-0B3EC3C7A5F5}" type="presParOf" srcId="{790EE30A-DC87-4488-8811-0548795C3AE4}" destId="{BE49A544-E802-4858-A863-DFBC4C4860D8}" srcOrd="1" destOrd="0" presId="urn:microsoft.com/office/officeart/2005/8/layout/hList1"/>
    <dgm:cxn modelId="{369A3ED6-849E-4150-ABAB-4595C8F7BACD}" type="presParOf" srcId="{790EE30A-DC87-4488-8811-0548795C3AE4}" destId="{4C48546E-B5F8-4618-B94F-D637768B9AC3}" srcOrd="2" destOrd="0" presId="urn:microsoft.com/office/officeart/2005/8/layout/hList1"/>
    <dgm:cxn modelId="{BE08F3F4-4602-4350-AADF-4821FB698CCD}" type="presParOf" srcId="{4C48546E-B5F8-4618-B94F-D637768B9AC3}" destId="{42925C36-8D38-45B1-9D04-D03A52D7B494}" srcOrd="0" destOrd="0" presId="urn:microsoft.com/office/officeart/2005/8/layout/hList1"/>
    <dgm:cxn modelId="{DA8035FC-ECA9-44FE-99FC-1EC741A26F4A}" type="presParOf" srcId="{4C48546E-B5F8-4618-B94F-D637768B9AC3}" destId="{1B63E2AA-02C3-481F-9C26-FCE1DE0C10BB}" srcOrd="1" destOrd="0" presId="urn:microsoft.com/office/officeart/2005/8/layout/hList1"/>
    <dgm:cxn modelId="{6BEEE138-F1F2-41B0-8933-1325756FDF80}" type="presParOf" srcId="{790EE30A-DC87-4488-8811-0548795C3AE4}" destId="{C4A92B49-B504-45AE-9D7B-6356D186B0D3}" srcOrd="3" destOrd="0" presId="urn:microsoft.com/office/officeart/2005/8/layout/hList1"/>
    <dgm:cxn modelId="{12565FC0-4BC8-4EE1-BBCA-A5FFF4795993}" type="presParOf" srcId="{790EE30A-DC87-4488-8811-0548795C3AE4}" destId="{9ECBE406-10E2-4781-9F45-D0833C04CDBE}" srcOrd="4" destOrd="0" presId="urn:microsoft.com/office/officeart/2005/8/layout/hList1"/>
    <dgm:cxn modelId="{C473761D-55CA-4190-B775-B97A20B762D2}" type="presParOf" srcId="{9ECBE406-10E2-4781-9F45-D0833C04CDBE}" destId="{9CA99302-4419-49D9-A76D-CDCC64F22F58}" srcOrd="0" destOrd="0" presId="urn:microsoft.com/office/officeart/2005/8/layout/hList1"/>
    <dgm:cxn modelId="{26EF9482-0F26-40B2-B3F0-9AFEA3DEA8C6}" type="presParOf" srcId="{9ECBE406-10E2-4781-9F45-D0833C04CDBE}" destId="{C768A9FE-7691-4B90-9BA0-D6451ED1126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9FA8B7F-0902-4E02-81C0-23DBBE68E299}" type="doc">
      <dgm:prSet loTypeId="urn:microsoft.com/office/officeart/2005/8/layout/chart3" loCatId="cycle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en-IN"/>
        </a:p>
      </dgm:t>
    </dgm:pt>
    <dgm:pt modelId="{4B023986-72F5-491E-8E03-1E1B8B211B83}">
      <dgm:prSet phldrT="[Text]" custT="1"/>
      <dgm:spPr/>
      <dgm:t>
        <a:bodyPr/>
        <a:lstStyle/>
        <a:p>
          <a:pPr>
            <a:buFont typeface="Symbol" panose="05050102010706020507" pitchFamily="18" charset="2"/>
            <a:buChar char=""/>
          </a:pPr>
          <a:r>
            <a:rPr lang="en-US" sz="1050" b="1" i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Plan</a:t>
          </a:r>
          <a:r>
            <a:rPr lang="en-US" sz="105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helps to identify how patient safety can become an issue and how to improve the objectives (</a:t>
          </a:r>
          <a:r>
            <a:rPr lang="en-GB" sz="105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Abuzied </a:t>
          </a:r>
          <a:r>
            <a:rPr lang="en-GB" sz="1050" i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et al. </a:t>
          </a:r>
          <a:r>
            <a:rPr lang="en-GB" sz="105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2023</a:t>
          </a:r>
          <a:r>
            <a:rPr lang="en-US" sz="105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IN" sz="105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3E3049-B702-4DC3-9306-AB404D6F8C60}" type="parTrans" cxnId="{7652566F-34DD-45A1-99AD-9333C8C024C7}">
      <dgm:prSet/>
      <dgm:spPr/>
      <dgm:t>
        <a:bodyPr/>
        <a:lstStyle/>
        <a:p>
          <a:endParaRPr lang="en-IN"/>
        </a:p>
      </dgm:t>
    </dgm:pt>
    <dgm:pt modelId="{37B20FB8-2DCD-4812-A44F-FA5BFA1BD6B8}" type="sibTrans" cxnId="{7652566F-34DD-45A1-99AD-9333C8C024C7}">
      <dgm:prSet/>
      <dgm:spPr/>
      <dgm:t>
        <a:bodyPr/>
        <a:lstStyle/>
        <a:p>
          <a:endParaRPr lang="en-IN"/>
        </a:p>
      </dgm:t>
    </dgm:pt>
    <dgm:pt modelId="{F5823833-50A4-43CF-B4C9-0250B3E2750C}">
      <dgm:prSet phldrT="[Text]" custT="1"/>
      <dgm:spPr/>
      <dgm:t>
        <a:bodyPr/>
        <a:lstStyle/>
        <a:p>
          <a:pPr algn="just">
            <a:buFont typeface="Symbol" panose="05050102010706020507" pitchFamily="18" charset="2"/>
            <a:buChar char=""/>
          </a:pPr>
          <a:endParaRPr lang="en-US" sz="105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algn="just">
            <a:buFont typeface="Symbol" panose="05050102010706020507" pitchFamily="18" charset="2"/>
            <a:buChar char=""/>
          </a:pPr>
          <a:endParaRPr lang="en-US" sz="105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algn="just">
            <a:buFont typeface="Symbol" panose="05050102010706020507" pitchFamily="18" charset="2"/>
            <a:buChar char=""/>
          </a:pPr>
          <a:r>
            <a:rPr lang="en-US" sz="1050" b="1" i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Do</a:t>
          </a:r>
          <a:r>
            <a:rPr lang="en-US" sz="105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helps to focus on the implementation of clinical governance at Bristol with staff training and standardized protocol (</a:t>
          </a:r>
          <a:r>
            <a:rPr lang="en-GB" sz="1050" dirty="0" err="1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Bugnitz</a:t>
          </a:r>
          <a:r>
            <a:rPr lang="en-GB" sz="105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and Sandberg, 2025</a:t>
          </a:r>
          <a:r>
            <a:rPr lang="en-US" sz="105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IN" sz="105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81023AE-2296-4C79-A180-93B19D7A8FE0}" type="parTrans" cxnId="{CDFDB059-A241-4628-978C-DF992F02A01D}">
      <dgm:prSet/>
      <dgm:spPr/>
      <dgm:t>
        <a:bodyPr/>
        <a:lstStyle/>
        <a:p>
          <a:endParaRPr lang="en-IN"/>
        </a:p>
      </dgm:t>
    </dgm:pt>
    <dgm:pt modelId="{252C964C-5535-4E9E-8271-E66D85A38D26}" type="sibTrans" cxnId="{CDFDB059-A241-4628-978C-DF992F02A01D}">
      <dgm:prSet/>
      <dgm:spPr/>
      <dgm:t>
        <a:bodyPr/>
        <a:lstStyle/>
        <a:p>
          <a:endParaRPr lang="en-IN"/>
        </a:p>
      </dgm:t>
    </dgm:pt>
    <dgm:pt modelId="{1C74C0A3-A69C-46FA-B35A-D45E50CFCC7F}">
      <dgm:prSet phldrT="[Text]" custT="1"/>
      <dgm:spPr/>
      <dgm:t>
        <a:bodyPr/>
        <a:lstStyle/>
        <a:p>
          <a:pPr>
            <a:buFont typeface="Symbol" panose="05050102010706020507" pitchFamily="18" charset="2"/>
            <a:buChar char=""/>
          </a:pPr>
          <a:r>
            <a:rPr lang="en-US" sz="1050" b="1" i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Study</a:t>
          </a:r>
          <a:r>
            <a:rPr lang="en-US" sz="105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evaluates the overall findings and reinforces mortality rates and stuff feedback (</a:t>
          </a:r>
          <a:r>
            <a:rPr lang="en-GB" sz="105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Huang </a:t>
          </a:r>
          <a:r>
            <a:rPr lang="en-GB" sz="1050" i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et al. </a:t>
          </a:r>
          <a:r>
            <a:rPr lang="en-GB" sz="105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2025</a:t>
          </a:r>
          <a:r>
            <a:rPr lang="en-US" sz="105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IN" sz="105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3F8029-7104-4E4C-9EB9-4085B1070DC1}" type="parTrans" cxnId="{17161604-9DDF-426E-824C-0F9CA3C70985}">
      <dgm:prSet/>
      <dgm:spPr/>
      <dgm:t>
        <a:bodyPr/>
        <a:lstStyle/>
        <a:p>
          <a:endParaRPr lang="en-IN"/>
        </a:p>
      </dgm:t>
    </dgm:pt>
    <dgm:pt modelId="{9AE85EED-1AC0-4681-B93D-373DC54834C2}" type="sibTrans" cxnId="{17161604-9DDF-426E-824C-0F9CA3C70985}">
      <dgm:prSet/>
      <dgm:spPr/>
      <dgm:t>
        <a:bodyPr/>
        <a:lstStyle/>
        <a:p>
          <a:endParaRPr lang="en-IN"/>
        </a:p>
      </dgm:t>
    </dgm:pt>
    <dgm:pt modelId="{970678A5-56EE-4AA7-B44D-3405DDE22609}">
      <dgm:prSet phldrT="[Text]" phldr="0" custT="1"/>
      <dgm:spPr/>
      <dgm:t>
        <a:bodyPr/>
        <a:lstStyle/>
        <a:p>
          <a:pPr>
            <a:buFont typeface="Symbol" panose="05050102010706020507" pitchFamily="18" charset="2"/>
            <a:buChar char=""/>
          </a:pPr>
          <a:r>
            <a:rPr lang="en-US" sz="1050" b="1" i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Act</a:t>
          </a:r>
          <a:r>
            <a:rPr lang="en-US" sz="105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focuses on possible intervention and standardized practices for Bristol</a:t>
          </a:r>
          <a:endParaRPr lang="en-IN" sz="105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010DA8-1D7D-4A81-A8DF-F54EF5FC642F}" type="parTrans" cxnId="{EEB74757-2190-4931-AF74-032BD292030E}">
      <dgm:prSet/>
      <dgm:spPr/>
      <dgm:t>
        <a:bodyPr/>
        <a:lstStyle/>
        <a:p>
          <a:endParaRPr lang="en-IN"/>
        </a:p>
      </dgm:t>
    </dgm:pt>
    <dgm:pt modelId="{B884A642-AC69-4D79-BE73-1F23A84D2261}" type="sibTrans" cxnId="{EEB74757-2190-4931-AF74-032BD292030E}">
      <dgm:prSet/>
      <dgm:spPr/>
      <dgm:t>
        <a:bodyPr/>
        <a:lstStyle/>
        <a:p>
          <a:endParaRPr lang="en-IN"/>
        </a:p>
      </dgm:t>
    </dgm:pt>
    <dgm:pt modelId="{1ACDFFDC-67CE-480F-BD1A-0E208468878E}" type="pres">
      <dgm:prSet presAssocID="{19FA8B7F-0902-4E02-81C0-23DBBE68E299}" presName="compositeShape" presStyleCnt="0">
        <dgm:presLayoutVars>
          <dgm:chMax val="7"/>
          <dgm:dir/>
          <dgm:resizeHandles val="exact"/>
        </dgm:presLayoutVars>
      </dgm:prSet>
      <dgm:spPr/>
    </dgm:pt>
    <dgm:pt modelId="{A218B564-0101-4827-8E4D-2150DB475E96}" type="pres">
      <dgm:prSet presAssocID="{19FA8B7F-0902-4E02-81C0-23DBBE68E299}" presName="wedge1" presStyleLbl="node1" presStyleIdx="0" presStyleCnt="4"/>
      <dgm:spPr/>
    </dgm:pt>
    <dgm:pt modelId="{EE643C01-180F-4475-961E-F131F0988C0F}" type="pres">
      <dgm:prSet presAssocID="{19FA8B7F-0902-4E02-81C0-23DBBE68E299}" presName="wedge1Tx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9167826A-C38D-40F1-8655-27897421348F}" type="pres">
      <dgm:prSet presAssocID="{19FA8B7F-0902-4E02-81C0-23DBBE68E299}" presName="wedge2" presStyleLbl="node1" presStyleIdx="1" presStyleCnt="4" custScaleX="114766" custScaleY="100798"/>
      <dgm:spPr/>
    </dgm:pt>
    <dgm:pt modelId="{23955D61-431B-40AE-A61C-6F936305CC3E}" type="pres">
      <dgm:prSet presAssocID="{19FA8B7F-0902-4E02-81C0-23DBBE68E299}" presName="wedge2Tx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1C709472-E10F-463A-B965-30F7929D9C07}" type="pres">
      <dgm:prSet presAssocID="{19FA8B7F-0902-4E02-81C0-23DBBE68E299}" presName="wedge3" presStyleLbl="node1" presStyleIdx="2" presStyleCnt="4"/>
      <dgm:spPr/>
    </dgm:pt>
    <dgm:pt modelId="{43F25F09-40A0-4015-B21E-F04BD1CABE93}" type="pres">
      <dgm:prSet presAssocID="{19FA8B7F-0902-4E02-81C0-23DBBE68E299}" presName="wedge3Tx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CE7F7BF7-3D75-4BA2-BB8C-934E5277BC23}" type="pres">
      <dgm:prSet presAssocID="{19FA8B7F-0902-4E02-81C0-23DBBE68E299}" presName="wedge4" presStyleLbl="node1" presStyleIdx="3" presStyleCnt="4"/>
      <dgm:spPr/>
    </dgm:pt>
    <dgm:pt modelId="{E934D346-B303-48A3-B015-4792C60D3F4F}" type="pres">
      <dgm:prSet presAssocID="{19FA8B7F-0902-4E02-81C0-23DBBE68E299}" presName="wedge4Tx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17161604-9DDF-426E-824C-0F9CA3C70985}" srcId="{19FA8B7F-0902-4E02-81C0-23DBBE68E299}" destId="{1C74C0A3-A69C-46FA-B35A-D45E50CFCC7F}" srcOrd="2" destOrd="0" parTransId="{2F3F8029-7104-4E4C-9EB9-4085B1070DC1}" sibTransId="{9AE85EED-1AC0-4681-B93D-373DC54834C2}"/>
    <dgm:cxn modelId="{70C4BA19-3B19-4304-91DC-7D904554A8B7}" type="presOf" srcId="{19FA8B7F-0902-4E02-81C0-23DBBE68E299}" destId="{1ACDFFDC-67CE-480F-BD1A-0E208468878E}" srcOrd="0" destOrd="0" presId="urn:microsoft.com/office/officeart/2005/8/layout/chart3"/>
    <dgm:cxn modelId="{BC6AD62D-8543-4B63-A011-A56F5DE133F9}" type="presOf" srcId="{1C74C0A3-A69C-46FA-B35A-D45E50CFCC7F}" destId="{43F25F09-40A0-4015-B21E-F04BD1CABE93}" srcOrd="1" destOrd="0" presId="urn:microsoft.com/office/officeart/2005/8/layout/chart3"/>
    <dgm:cxn modelId="{6B28623C-8860-4BB3-BC07-9E6F92C0EA66}" type="presOf" srcId="{4B023986-72F5-491E-8E03-1E1B8B211B83}" destId="{A218B564-0101-4827-8E4D-2150DB475E96}" srcOrd="0" destOrd="0" presId="urn:microsoft.com/office/officeart/2005/8/layout/chart3"/>
    <dgm:cxn modelId="{BD31B05C-3BB0-4FA6-8F23-2EA15600AA0C}" type="presOf" srcId="{F5823833-50A4-43CF-B4C9-0250B3E2750C}" destId="{9167826A-C38D-40F1-8655-27897421348F}" srcOrd="0" destOrd="0" presId="urn:microsoft.com/office/officeart/2005/8/layout/chart3"/>
    <dgm:cxn modelId="{E450104A-1FBC-4CA1-AB09-1A72F153E823}" type="presOf" srcId="{970678A5-56EE-4AA7-B44D-3405DDE22609}" destId="{CE7F7BF7-3D75-4BA2-BB8C-934E5277BC23}" srcOrd="0" destOrd="0" presId="urn:microsoft.com/office/officeart/2005/8/layout/chart3"/>
    <dgm:cxn modelId="{57050B4D-3910-436B-B48B-470056299E72}" type="presOf" srcId="{4B023986-72F5-491E-8E03-1E1B8B211B83}" destId="{EE643C01-180F-4475-961E-F131F0988C0F}" srcOrd="1" destOrd="0" presId="urn:microsoft.com/office/officeart/2005/8/layout/chart3"/>
    <dgm:cxn modelId="{7652566F-34DD-45A1-99AD-9333C8C024C7}" srcId="{19FA8B7F-0902-4E02-81C0-23DBBE68E299}" destId="{4B023986-72F5-491E-8E03-1E1B8B211B83}" srcOrd="0" destOrd="0" parTransId="{BF3E3049-B702-4DC3-9306-AB404D6F8C60}" sibTransId="{37B20FB8-2DCD-4812-A44F-FA5BFA1BD6B8}"/>
    <dgm:cxn modelId="{EEB74757-2190-4931-AF74-032BD292030E}" srcId="{19FA8B7F-0902-4E02-81C0-23DBBE68E299}" destId="{970678A5-56EE-4AA7-B44D-3405DDE22609}" srcOrd="3" destOrd="0" parTransId="{AF010DA8-1D7D-4A81-A8DF-F54EF5FC642F}" sibTransId="{B884A642-AC69-4D79-BE73-1F23A84D2261}"/>
    <dgm:cxn modelId="{CDFDB059-A241-4628-978C-DF992F02A01D}" srcId="{19FA8B7F-0902-4E02-81C0-23DBBE68E299}" destId="{F5823833-50A4-43CF-B4C9-0250B3E2750C}" srcOrd="1" destOrd="0" parTransId="{A81023AE-2296-4C79-A180-93B19D7A8FE0}" sibTransId="{252C964C-5535-4E9E-8271-E66D85A38D26}"/>
    <dgm:cxn modelId="{ED1F9E9C-E313-43C2-872C-13DC35D1A156}" type="presOf" srcId="{970678A5-56EE-4AA7-B44D-3405DDE22609}" destId="{E934D346-B303-48A3-B015-4792C60D3F4F}" srcOrd="1" destOrd="0" presId="urn:microsoft.com/office/officeart/2005/8/layout/chart3"/>
    <dgm:cxn modelId="{63E507C2-C555-4AB8-839E-E1F03C29AE88}" type="presOf" srcId="{1C74C0A3-A69C-46FA-B35A-D45E50CFCC7F}" destId="{1C709472-E10F-463A-B965-30F7929D9C07}" srcOrd="0" destOrd="0" presId="urn:microsoft.com/office/officeart/2005/8/layout/chart3"/>
    <dgm:cxn modelId="{6A05B1DF-B9B5-4EF4-8F7F-3F48615B9D84}" type="presOf" srcId="{F5823833-50A4-43CF-B4C9-0250B3E2750C}" destId="{23955D61-431B-40AE-A61C-6F936305CC3E}" srcOrd="1" destOrd="0" presId="urn:microsoft.com/office/officeart/2005/8/layout/chart3"/>
    <dgm:cxn modelId="{1DBBBE7F-370D-47F9-BF32-A9C8DC71E1AE}" type="presParOf" srcId="{1ACDFFDC-67CE-480F-BD1A-0E208468878E}" destId="{A218B564-0101-4827-8E4D-2150DB475E96}" srcOrd="0" destOrd="0" presId="urn:microsoft.com/office/officeart/2005/8/layout/chart3"/>
    <dgm:cxn modelId="{EFC2A137-9380-42DE-B058-1993E631EDAC}" type="presParOf" srcId="{1ACDFFDC-67CE-480F-BD1A-0E208468878E}" destId="{EE643C01-180F-4475-961E-F131F0988C0F}" srcOrd="1" destOrd="0" presId="urn:microsoft.com/office/officeart/2005/8/layout/chart3"/>
    <dgm:cxn modelId="{2B9F17C7-B93B-44D0-81F7-B62CED55C40F}" type="presParOf" srcId="{1ACDFFDC-67CE-480F-BD1A-0E208468878E}" destId="{9167826A-C38D-40F1-8655-27897421348F}" srcOrd="2" destOrd="0" presId="urn:microsoft.com/office/officeart/2005/8/layout/chart3"/>
    <dgm:cxn modelId="{C04BDEB8-D5B9-4CCB-8784-42702CE77603}" type="presParOf" srcId="{1ACDFFDC-67CE-480F-BD1A-0E208468878E}" destId="{23955D61-431B-40AE-A61C-6F936305CC3E}" srcOrd="3" destOrd="0" presId="urn:microsoft.com/office/officeart/2005/8/layout/chart3"/>
    <dgm:cxn modelId="{C5E25305-1C76-4416-82DD-490929FB671F}" type="presParOf" srcId="{1ACDFFDC-67CE-480F-BD1A-0E208468878E}" destId="{1C709472-E10F-463A-B965-30F7929D9C07}" srcOrd="4" destOrd="0" presId="urn:microsoft.com/office/officeart/2005/8/layout/chart3"/>
    <dgm:cxn modelId="{6D7098B7-4893-4189-8116-05906C7A3E58}" type="presParOf" srcId="{1ACDFFDC-67CE-480F-BD1A-0E208468878E}" destId="{43F25F09-40A0-4015-B21E-F04BD1CABE93}" srcOrd="5" destOrd="0" presId="urn:microsoft.com/office/officeart/2005/8/layout/chart3"/>
    <dgm:cxn modelId="{292AE043-E910-4779-BF27-C83A8B8772A7}" type="presParOf" srcId="{1ACDFFDC-67CE-480F-BD1A-0E208468878E}" destId="{CE7F7BF7-3D75-4BA2-BB8C-934E5277BC23}" srcOrd="6" destOrd="0" presId="urn:microsoft.com/office/officeart/2005/8/layout/chart3"/>
    <dgm:cxn modelId="{046E67C8-0DAE-4442-B3D4-162D67CD65E9}" type="presParOf" srcId="{1ACDFFDC-67CE-480F-BD1A-0E208468878E}" destId="{E934D346-B303-48A3-B015-4792C60D3F4F}" srcOrd="7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3166F0A-202A-4C33-A768-8B0F19ECAE12}" type="doc">
      <dgm:prSet loTypeId="urn:microsoft.com/office/officeart/2005/8/layout/list1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IN"/>
        </a:p>
      </dgm:t>
    </dgm:pt>
    <dgm:pt modelId="{E82F6302-FA93-458D-BC98-AAA95C19B4F2}">
      <dgm:prSet phldrT="[Text]"/>
      <dgm:spPr/>
      <dgm:t>
        <a:bodyPr/>
        <a:lstStyle/>
        <a:p>
          <a:pPr algn="ctr"/>
          <a:r>
            <a:rPr lang="en-US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Introduction </a:t>
          </a:r>
          <a:endParaRPr lang="en-IN" b="1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3CD878-28A3-45A8-A69A-43D19F76835C}" type="parTrans" cxnId="{7D8AD548-9066-45A2-8BA1-A1E3B5BE23CA}">
      <dgm:prSet/>
      <dgm:spPr/>
      <dgm:t>
        <a:bodyPr/>
        <a:lstStyle/>
        <a:p>
          <a:endParaRPr lang="en-IN"/>
        </a:p>
      </dgm:t>
    </dgm:pt>
    <dgm:pt modelId="{F8D00871-D13C-407B-A18A-2C658E1980DF}" type="sibTrans" cxnId="{7D8AD548-9066-45A2-8BA1-A1E3B5BE23CA}">
      <dgm:prSet/>
      <dgm:spPr/>
      <dgm:t>
        <a:bodyPr/>
        <a:lstStyle/>
        <a:p>
          <a:endParaRPr lang="en-IN"/>
        </a:p>
      </dgm:t>
    </dgm:pt>
    <dgm:pt modelId="{84572048-894C-401C-AA39-3C9A3EEFA767}">
      <dgm:prSet/>
      <dgm:spPr/>
      <dgm:t>
        <a:bodyPr/>
        <a:lstStyle/>
        <a:p>
          <a:pPr algn="ctr"/>
          <a:r>
            <a:rPr lang="en-US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Initiatives of quality improvement</a:t>
          </a:r>
          <a:endParaRPr lang="en-IN" b="1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FA4BDE-EF96-4881-8C4C-88F36411BEB8}" type="parTrans" cxnId="{426C291F-0F5E-4829-B1DF-5B49EB62C45A}">
      <dgm:prSet/>
      <dgm:spPr/>
      <dgm:t>
        <a:bodyPr/>
        <a:lstStyle/>
        <a:p>
          <a:endParaRPr lang="en-IN"/>
        </a:p>
      </dgm:t>
    </dgm:pt>
    <dgm:pt modelId="{5DCA34E2-2EA4-485A-8056-547C75EA132A}" type="sibTrans" cxnId="{426C291F-0F5E-4829-B1DF-5B49EB62C45A}">
      <dgm:prSet/>
      <dgm:spPr/>
      <dgm:t>
        <a:bodyPr/>
        <a:lstStyle/>
        <a:p>
          <a:endParaRPr lang="en-IN"/>
        </a:p>
      </dgm:t>
    </dgm:pt>
    <dgm:pt modelId="{16C9FDE4-24D5-42EB-A49B-521F0D1074D9}">
      <dgm:prSet/>
      <dgm:spPr/>
      <dgm:t>
        <a:bodyPr/>
        <a:lstStyle/>
        <a:p>
          <a:pPr algn="ctr"/>
          <a:r>
            <a:rPr lang="en-US" b="1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Implementation of change management models</a:t>
          </a:r>
          <a:endParaRPr lang="en-IN" b="1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E10F03-7832-4883-B293-F0A452CAED59}" type="parTrans" cxnId="{475B6D79-253C-492E-92CA-386B9AEEDEC3}">
      <dgm:prSet/>
      <dgm:spPr/>
      <dgm:t>
        <a:bodyPr/>
        <a:lstStyle/>
        <a:p>
          <a:endParaRPr lang="en-IN"/>
        </a:p>
      </dgm:t>
    </dgm:pt>
    <dgm:pt modelId="{6000739A-0FFB-4FAB-8E66-61395E0415ED}" type="sibTrans" cxnId="{475B6D79-253C-492E-92CA-386B9AEEDEC3}">
      <dgm:prSet/>
      <dgm:spPr/>
      <dgm:t>
        <a:bodyPr/>
        <a:lstStyle/>
        <a:p>
          <a:endParaRPr lang="en-IN"/>
        </a:p>
      </dgm:t>
    </dgm:pt>
    <dgm:pt modelId="{9EDE8DCF-BF71-45C8-9CF5-3D06CAA3F716}">
      <dgm:prSet/>
      <dgm:spPr/>
      <dgm:t>
        <a:bodyPr/>
        <a:lstStyle/>
        <a:p>
          <a:pPr algn="ctr"/>
          <a:r>
            <a:rPr lang="en-US" b="1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Evaluation and analysis methods</a:t>
          </a:r>
          <a:endParaRPr lang="en-IN" b="1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D6AFCB-244E-4249-BFA3-EB2C083D05A6}" type="parTrans" cxnId="{01B43AD5-678A-4046-AFEC-CCB6C113605F}">
      <dgm:prSet/>
      <dgm:spPr/>
      <dgm:t>
        <a:bodyPr/>
        <a:lstStyle/>
        <a:p>
          <a:endParaRPr lang="en-IN"/>
        </a:p>
      </dgm:t>
    </dgm:pt>
    <dgm:pt modelId="{C43C71EC-8244-4AA1-92E6-DCA52248E861}" type="sibTrans" cxnId="{01B43AD5-678A-4046-AFEC-CCB6C113605F}">
      <dgm:prSet/>
      <dgm:spPr/>
      <dgm:t>
        <a:bodyPr/>
        <a:lstStyle/>
        <a:p>
          <a:endParaRPr lang="en-IN"/>
        </a:p>
      </dgm:t>
    </dgm:pt>
    <dgm:pt modelId="{FF47B03C-7F9D-4A62-9B68-10810FEE33A9}">
      <dgm:prSet/>
      <dgm:spPr/>
      <dgm:t>
        <a:bodyPr/>
        <a:lstStyle/>
        <a:p>
          <a:pPr algn="ctr"/>
          <a:r>
            <a:rPr lang="en-US" b="1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Recommendation for future development</a:t>
          </a:r>
          <a:endParaRPr lang="en-IN" b="1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B55ACD-1C5D-4FD7-974F-F825297FD237}" type="parTrans" cxnId="{BFEA7269-9953-45D2-B8D1-9FBA205700CA}">
      <dgm:prSet/>
      <dgm:spPr/>
      <dgm:t>
        <a:bodyPr/>
        <a:lstStyle/>
        <a:p>
          <a:endParaRPr lang="en-IN"/>
        </a:p>
      </dgm:t>
    </dgm:pt>
    <dgm:pt modelId="{7305023F-38E4-4B7C-B7CC-4B80730D94D7}" type="sibTrans" cxnId="{BFEA7269-9953-45D2-B8D1-9FBA205700CA}">
      <dgm:prSet/>
      <dgm:spPr/>
      <dgm:t>
        <a:bodyPr/>
        <a:lstStyle/>
        <a:p>
          <a:endParaRPr lang="en-IN"/>
        </a:p>
      </dgm:t>
    </dgm:pt>
    <dgm:pt modelId="{0D22F3FB-5925-49E1-9A9C-ACE6BC24A9B8}">
      <dgm:prSet/>
      <dgm:spPr/>
      <dgm:t>
        <a:bodyPr/>
        <a:lstStyle/>
        <a:p>
          <a:pPr algn="ctr"/>
          <a:r>
            <a:rPr lang="en-US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Conclusion </a:t>
          </a:r>
          <a:endParaRPr lang="en-IN" b="1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420321-EEFA-47D4-9E9F-4A23445D0866}" type="parTrans" cxnId="{C516FD65-B885-4EAC-A4AE-236B31009C5E}">
      <dgm:prSet/>
      <dgm:spPr/>
      <dgm:t>
        <a:bodyPr/>
        <a:lstStyle/>
        <a:p>
          <a:endParaRPr lang="en-IN"/>
        </a:p>
      </dgm:t>
    </dgm:pt>
    <dgm:pt modelId="{82D99AE7-016C-460F-AD8F-8E7BEBA7C743}" type="sibTrans" cxnId="{C516FD65-B885-4EAC-A4AE-236B31009C5E}">
      <dgm:prSet/>
      <dgm:spPr/>
      <dgm:t>
        <a:bodyPr/>
        <a:lstStyle/>
        <a:p>
          <a:endParaRPr lang="en-IN"/>
        </a:p>
      </dgm:t>
    </dgm:pt>
    <dgm:pt modelId="{17713D0C-9ABB-45C7-92FB-8A056F3358DF}" type="pres">
      <dgm:prSet presAssocID="{13166F0A-202A-4C33-A768-8B0F19ECAE12}" presName="linear" presStyleCnt="0">
        <dgm:presLayoutVars>
          <dgm:dir/>
          <dgm:animLvl val="lvl"/>
          <dgm:resizeHandles val="exact"/>
        </dgm:presLayoutVars>
      </dgm:prSet>
      <dgm:spPr/>
    </dgm:pt>
    <dgm:pt modelId="{E654F96E-C753-430F-B277-A34072780D56}" type="pres">
      <dgm:prSet presAssocID="{E82F6302-FA93-458D-BC98-AAA95C19B4F2}" presName="parentLin" presStyleCnt="0"/>
      <dgm:spPr/>
    </dgm:pt>
    <dgm:pt modelId="{24A25E18-34C7-4EFA-8D8A-FD756FD0E829}" type="pres">
      <dgm:prSet presAssocID="{E82F6302-FA93-458D-BC98-AAA95C19B4F2}" presName="parentLeftMargin" presStyleLbl="node1" presStyleIdx="0" presStyleCnt="6"/>
      <dgm:spPr/>
    </dgm:pt>
    <dgm:pt modelId="{D483BC56-10B3-47A3-9A8C-A9001F4C4D17}" type="pres">
      <dgm:prSet presAssocID="{E82F6302-FA93-458D-BC98-AAA95C19B4F2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A0108332-C125-4FDE-A4F6-D7405C1073A0}" type="pres">
      <dgm:prSet presAssocID="{E82F6302-FA93-458D-BC98-AAA95C19B4F2}" presName="negativeSpace" presStyleCnt="0"/>
      <dgm:spPr/>
    </dgm:pt>
    <dgm:pt modelId="{674C3AE4-87E0-4D1D-B8BE-BAC71733EEB3}" type="pres">
      <dgm:prSet presAssocID="{E82F6302-FA93-458D-BC98-AAA95C19B4F2}" presName="childText" presStyleLbl="conFgAcc1" presStyleIdx="0" presStyleCnt="6">
        <dgm:presLayoutVars>
          <dgm:bulletEnabled val="1"/>
        </dgm:presLayoutVars>
      </dgm:prSet>
      <dgm:spPr/>
    </dgm:pt>
    <dgm:pt modelId="{94FA83F9-8613-46E3-A4C8-BE32294CA821}" type="pres">
      <dgm:prSet presAssocID="{F8D00871-D13C-407B-A18A-2C658E1980DF}" presName="spaceBetweenRectangles" presStyleCnt="0"/>
      <dgm:spPr/>
    </dgm:pt>
    <dgm:pt modelId="{12D531C4-9872-4225-BB17-3518293DD28F}" type="pres">
      <dgm:prSet presAssocID="{84572048-894C-401C-AA39-3C9A3EEFA767}" presName="parentLin" presStyleCnt="0"/>
      <dgm:spPr/>
    </dgm:pt>
    <dgm:pt modelId="{15F145E3-8DA7-42BC-A40D-51FCFE1EF1ED}" type="pres">
      <dgm:prSet presAssocID="{84572048-894C-401C-AA39-3C9A3EEFA767}" presName="parentLeftMargin" presStyleLbl="node1" presStyleIdx="0" presStyleCnt="6"/>
      <dgm:spPr/>
    </dgm:pt>
    <dgm:pt modelId="{6A762322-F330-42CB-9EDC-615EAABA4C79}" type="pres">
      <dgm:prSet presAssocID="{84572048-894C-401C-AA39-3C9A3EEFA767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1191D4DA-4347-4DD1-A06A-009E1D4A6ABE}" type="pres">
      <dgm:prSet presAssocID="{84572048-894C-401C-AA39-3C9A3EEFA767}" presName="negativeSpace" presStyleCnt="0"/>
      <dgm:spPr/>
    </dgm:pt>
    <dgm:pt modelId="{738B4D76-FD6E-41CF-B932-E6B80FB80C1E}" type="pres">
      <dgm:prSet presAssocID="{84572048-894C-401C-AA39-3C9A3EEFA767}" presName="childText" presStyleLbl="conFgAcc1" presStyleIdx="1" presStyleCnt="6">
        <dgm:presLayoutVars>
          <dgm:bulletEnabled val="1"/>
        </dgm:presLayoutVars>
      </dgm:prSet>
      <dgm:spPr/>
    </dgm:pt>
    <dgm:pt modelId="{D84B8176-804B-4C32-8AC9-3562339972F5}" type="pres">
      <dgm:prSet presAssocID="{5DCA34E2-2EA4-485A-8056-547C75EA132A}" presName="spaceBetweenRectangles" presStyleCnt="0"/>
      <dgm:spPr/>
    </dgm:pt>
    <dgm:pt modelId="{916067F3-C3CB-470C-9D88-79620B9A7502}" type="pres">
      <dgm:prSet presAssocID="{16C9FDE4-24D5-42EB-A49B-521F0D1074D9}" presName="parentLin" presStyleCnt="0"/>
      <dgm:spPr/>
    </dgm:pt>
    <dgm:pt modelId="{F777EA1D-E90E-420E-AEC9-E6AA336D5F9B}" type="pres">
      <dgm:prSet presAssocID="{16C9FDE4-24D5-42EB-A49B-521F0D1074D9}" presName="parentLeftMargin" presStyleLbl="node1" presStyleIdx="1" presStyleCnt="6"/>
      <dgm:spPr/>
    </dgm:pt>
    <dgm:pt modelId="{5E854D76-F712-4D01-880C-FAF8FF5B50DC}" type="pres">
      <dgm:prSet presAssocID="{16C9FDE4-24D5-42EB-A49B-521F0D1074D9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C8F6D815-ABF1-453A-9AC6-AF2540885E7C}" type="pres">
      <dgm:prSet presAssocID="{16C9FDE4-24D5-42EB-A49B-521F0D1074D9}" presName="negativeSpace" presStyleCnt="0"/>
      <dgm:spPr/>
    </dgm:pt>
    <dgm:pt modelId="{CCFA6306-1B90-44FE-B862-50FD855D991F}" type="pres">
      <dgm:prSet presAssocID="{16C9FDE4-24D5-42EB-A49B-521F0D1074D9}" presName="childText" presStyleLbl="conFgAcc1" presStyleIdx="2" presStyleCnt="6">
        <dgm:presLayoutVars>
          <dgm:bulletEnabled val="1"/>
        </dgm:presLayoutVars>
      </dgm:prSet>
      <dgm:spPr/>
    </dgm:pt>
    <dgm:pt modelId="{0BD64502-2AD9-4BA9-90C3-684A72A285F0}" type="pres">
      <dgm:prSet presAssocID="{6000739A-0FFB-4FAB-8E66-61395E0415ED}" presName="spaceBetweenRectangles" presStyleCnt="0"/>
      <dgm:spPr/>
    </dgm:pt>
    <dgm:pt modelId="{B4FEB0B8-F054-4F42-94A0-30613B16CD4C}" type="pres">
      <dgm:prSet presAssocID="{9EDE8DCF-BF71-45C8-9CF5-3D06CAA3F716}" presName="parentLin" presStyleCnt="0"/>
      <dgm:spPr/>
    </dgm:pt>
    <dgm:pt modelId="{E6C2985B-E407-451B-B034-9D1162D63BE7}" type="pres">
      <dgm:prSet presAssocID="{9EDE8DCF-BF71-45C8-9CF5-3D06CAA3F716}" presName="parentLeftMargin" presStyleLbl="node1" presStyleIdx="2" presStyleCnt="6"/>
      <dgm:spPr/>
    </dgm:pt>
    <dgm:pt modelId="{2F6DE56A-E1CB-4C26-91AF-F9CE21FD7E19}" type="pres">
      <dgm:prSet presAssocID="{9EDE8DCF-BF71-45C8-9CF5-3D06CAA3F716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36D7747D-2184-4B61-B540-338535BE4E00}" type="pres">
      <dgm:prSet presAssocID="{9EDE8DCF-BF71-45C8-9CF5-3D06CAA3F716}" presName="negativeSpace" presStyleCnt="0"/>
      <dgm:spPr/>
    </dgm:pt>
    <dgm:pt modelId="{31711D0C-6168-4EBA-80FE-93ABD051063A}" type="pres">
      <dgm:prSet presAssocID="{9EDE8DCF-BF71-45C8-9CF5-3D06CAA3F716}" presName="childText" presStyleLbl="conFgAcc1" presStyleIdx="3" presStyleCnt="6">
        <dgm:presLayoutVars>
          <dgm:bulletEnabled val="1"/>
        </dgm:presLayoutVars>
      </dgm:prSet>
      <dgm:spPr/>
    </dgm:pt>
    <dgm:pt modelId="{087F0E35-3934-4523-B177-C87BD7BF9D72}" type="pres">
      <dgm:prSet presAssocID="{C43C71EC-8244-4AA1-92E6-DCA52248E861}" presName="spaceBetweenRectangles" presStyleCnt="0"/>
      <dgm:spPr/>
    </dgm:pt>
    <dgm:pt modelId="{BA6ACEFE-83E2-4E2D-A18E-D64E2CFDBCA9}" type="pres">
      <dgm:prSet presAssocID="{FF47B03C-7F9D-4A62-9B68-10810FEE33A9}" presName="parentLin" presStyleCnt="0"/>
      <dgm:spPr/>
    </dgm:pt>
    <dgm:pt modelId="{9CAA8CDA-96D7-4BD7-B9E0-C3AE59F03CFE}" type="pres">
      <dgm:prSet presAssocID="{FF47B03C-7F9D-4A62-9B68-10810FEE33A9}" presName="parentLeftMargin" presStyleLbl="node1" presStyleIdx="3" presStyleCnt="6"/>
      <dgm:spPr/>
    </dgm:pt>
    <dgm:pt modelId="{EFE0A54B-C12F-4D6F-BEFB-1836ADD4175A}" type="pres">
      <dgm:prSet presAssocID="{FF47B03C-7F9D-4A62-9B68-10810FEE33A9}" presName="parentText" presStyleLbl="node1" presStyleIdx="4" presStyleCnt="6" custLinFactNeighborY="13828">
        <dgm:presLayoutVars>
          <dgm:chMax val="0"/>
          <dgm:bulletEnabled val="1"/>
        </dgm:presLayoutVars>
      </dgm:prSet>
      <dgm:spPr/>
    </dgm:pt>
    <dgm:pt modelId="{299109B8-3134-4B39-9410-D8A8BEE659B3}" type="pres">
      <dgm:prSet presAssocID="{FF47B03C-7F9D-4A62-9B68-10810FEE33A9}" presName="negativeSpace" presStyleCnt="0"/>
      <dgm:spPr/>
    </dgm:pt>
    <dgm:pt modelId="{61D7AA03-AB8D-4D29-99A9-BBEC5B289A8D}" type="pres">
      <dgm:prSet presAssocID="{FF47B03C-7F9D-4A62-9B68-10810FEE33A9}" presName="childText" presStyleLbl="conFgAcc1" presStyleIdx="4" presStyleCnt="6">
        <dgm:presLayoutVars>
          <dgm:bulletEnabled val="1"/>
        </dgm:presLayoutVars>
      </dgm:prSet>
      <dgm:spPr/>
    </dgm:pt>
    <dgm:pt modelId="{EC27DFCE-C17B-4DC3-95DE-DD4E1EDFA5F9}" type="pres">
      <dgm:prSet presAssocID="{7305023F-38E4-4B7C-B7CC-4B80730D94D7}" presName="spaceBetweenRectangles" presStyleCnt="0"/>
      <dgm:spPr/>
    </dgm:pt>
    <dgm:pt modelId="{CB60D4D7-9908-46DC-9A46-D8C806C64491}" type="pres">
      <dgm:prSet presAssocID="{0D22F3FB-5925-49E1-9A9C-ACE6BC24A9B8}" presName="parentLin" presStyleCnt="0"/>
      <dgm:spPr/>
    </dgm:pt>
    <dgm:pt modelId="{22C3643A-E412-4729-98A6-CE92411BC834}" type="pres">
      <dgm:prSet presAssocID="{0D22F3FB-5925-49E1-9A9C-ACE6BC24A9B8}" presName="parentLeftMargin" presStyleLbl="node1" presStyleIdx="4" presStyleCnt="6"/>
      <dgm:spPr/>
    </dgm:pt>
    <dgm:pt modelId="{B99427AF-CEB5-4FB0-9721-8078A19B42C1}" type="pres">
      <dgm:prSet presAssocID="{0D22F3FB-5925-49E1-9A9C-ACE6BC24A9B8}" presName="parentText" presStyleLbl="node1" presStyleIdx="5" presStyleCnt="6">
        <dgm:presLayoutVars>
          <dgm:chMax val="0"/>
          <dgm:bulletEnabled val="1"/>
        </dgm:presLayoutVars>
      </dgm:prSet>
      <dgm:spPr/>
    </dgm:pt>
    <dgm:pt modelId="{AF1A037A-B134-4F25-8C47-A85E8C742635}" type="pres">
      <dgm:prSet presAssocID="{0D22F3FB-5925-49E1-9A9C-ACE6BC24A9B8}" presName="negativeSpace" presStyleCnt="0"/>
      <dgm:spPr/>
    </dgm:pt>
    <dgm:pt modelId="{8C2041D3-E48B-41A3-8755-1A8457D08D38}" type="pres">
      <dgm:prSet presAssocID="{0D22F3FB-5925-49E1-9A9C-ACE6BC24A9B8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426C291F-0F5E-4829-B1DF-5B49EB62C45A}" srcId="{13166F0A-202A-4C33-A768-8B0F19ECAE12}" destId="{84572048-894C-401C-AA39-3C9A3EEFA767}" srcOrd="1" destOrd="0" parTransId="{F1FA4BDE-EF96-4881-8C4C-88F36411BEB8}" sibTransId="{5DCA34E2-2EA4-485A-8056-547C75EA132A}"/>
    <dgm:cxn modelId="{F9FC2B24-62D4-4D54-97AF-C97750551675}" type="presOf" srcId="{E82F6302-FA93-458D-BC98-AAA95C19B4F2}" destId="{24A25E18-34C7-4EFA-8D8A-FD756FD0E829}" srcOrd="0" destOrd="0" presId="urn:microsoft.com/office/officeart/2005/8/layout/list1"/>
    <dgm:cxn modelId="{C9376B30-F0AD-42B2-B67E-83047583F788}" type="presOf" srcId="{FF47B03C-7F9D-4A62-9B68-10810FEE33A9}" destId="{EFE0A54B-C12F-4D6F-BEFB-1836ADD4175A}" srcOrd="1" destOrd="0" presId="urn:microsoft.com/office/officeart/2005/8/layout/list1"/>
    <dgm:cxn modelId="{1DC0D934-945E-4D88-981E-46898F5D3BBC}" type="presOf" srcId="{13166F0A-202A-4C33-A768-8B0F19ECAE12}" destId="{17713D0C-9ABB-45C7-92FB-8A056F3358DF}" srcOrd="0" destOrd="0" presId="urn:microsoft.com/office/officeart/2005/8/layout/list1"/>
    <dgm:cxn modelId="{EC663242-4D2A-414B-97EC-866DE9626F6D}" type="presOf" srcId="{9EDE8DCF-BF71-45C8-9CF5-3D06CAA3F716}" destId="{2F6DE56A-E1CB-4C26-91AF-F9CE21FD7E19}" srcOrd="1" destOrd="0" presId="urn:microsoft.com/office/officeart/2005/8/layout/list1"/>
    <dgm:cxn modelId="{12DF5F43-9497-4E2D-B4CA-862EC67AD5C2}" type="presOf" srcId="{E82F6302-FA93-458D-BC98-AAA95C19B4F2}" destId="{D483BC56-10B3-47A3-9A8C-A9001F4C4D17}" srcOrd="1" destOrd="0" presId="urn:microsoft.com/office/officeart/2005/8/layout/list1"/>
    <dgm:cxn modelId="{C516FD65-B885-4EAC-A4AE-236B31009C5E}" srcId="{13166F0A-202A-4C33-A768-8B0F19ECAE12}" destId="{0D22F3FB-5925-49E1-9A9C-ACE6BC24A9B8}" srcOrd="5" destOrd="0" parTransId="{79420321-EEFA-47D4-9E9F-4A23445D0866}" sibTransId="{82D99AE7-016C-460F-AD8F-8E7BEBA7C743}"/>
    <dgm:cxn modelId="{7D8AD548-9066-45A2-8BA1-A1E3B5BE23CA}" srcId="{13166F0A-202A-4C33-A768-8B0F19ECAE12}" destId="{E82F6302-FA93-458D-BC98-AAA95C19B4F2}" srcOrd="0" destOrd="0" parTransId="{493CD878-28A3-45A8-A69A-43D19F76835C}" sibTransId="{F8D00871-D13C-407B-A18A-2C658E1980DF}"/>
    <dgm:cxn modelId="{BFEA7269-9953-45D2-B8D1-9FBA205700CA}" srcId="{13166F0A-202A-4C33-A768-8B0F19ECAE12}" destId="{FF47B03C-7F9D-4A62-9B68-10810FEE33A9}" srcOrd="4" destOrd="0" parTransId="{EDB55ACD-1C5D-4FD7-974F-F825297FD237}" sibTransId="{7305023F-38E4-4B7C-B7CC-4B80730D94D7}"/>
    <dgm:cxn modelId="{21C3C44C-68AD-4CF3-AAE1-5EE484C8FA7F}" type="presOf" srcId="{0D22F3FB-5925-49E1-9A9C-ACE6BC24A9B8}" destId="{B99427AF-CEB5-4FB0-9721-8078A19B42C1}" srcOrd="1" destOrd="0" presId="urn:microsoft.com/office/officeart/2005/8/layout/list1"/>
    <dgm:cxn modelId="{C1B31874-E2F3-4D85-8A6E-6ED4F4373075}" type="presOf" srcId="{84572048-894C-401C-AA39-3C9A3EEFA767}" destId="{6A762322-F330-42CB-9EDC-615EAABA4C79}" srcOrd="1" destOrd="0" presId="urn:microsoft.com/office/officeart/2005/8/layout/list1"/>
    <dgm:cxn modelId="{475B6D79-253C-492E-92CA-386B9AEEDEC3}" srcId="{13166F0A-202A-4C33-A768-8B0F19ECAE12}" destId="{16C9FDE4-24D5-42EB-A49B-521F0D1074D9}" srcOrd="2" destOrd="0" parTransId="{C3E10F03-7832-4883-B293-F0A452CAED59}" sibTransId="{6000739A-0FFB-4FAB-8E66-61395E0415ED}"/>
    <dgm:cxn modelId="{481E577C-62B1-4805-98AC-4091D08095F8}" type="presOf" srcId="{84572048-894C-401C-AA39-3C9A3EEFA767}" destId="{15F145E3-8DA7-42BC-A40D-51FCFE1EF1ED}" srcOrd="0" destOrd="0" presId="urn:microsoft.com/office/officeart/2005/8/layout/list1"/>
    <dgm:cxn modelId="{AA787E80-DE92-4A1E-B788-E51A6A8A75F0}" type="presOf" srcId="{0D22F3FB-5925-49E1-9A9C-ACE6BC24A9B8}" destId="{22C3643A-E412-4729-98A6-CE92411BC834}" srcOrd="0" destOrd="0" presId="urn:microsoft.com/office/officeart/2005/8/layout/list1"/>
    <dgm:cxn modelId="{09503BCA-7EA0-4708-B696-C8BFE84CD9DB}" type="presOf" srcId="{16C9FDE4-24D5-42EB-A49B-521F0D1074D9}" destId="{F777EA1D-E90E-420E-AEC9-E6AA336D5F9B}" srcOrd="0" destOrd="0" presId="urn:microsoft.com/office/officeart/2005/8/layout/list1"/>
    <dgm:cxn modelId="{06D208D1-DCBB-40FA-95F5-2DB7783F1A5C}" type="presOf" srcId="{16C9FDE4-24D5-42EB-A49B-521F0D1074D9}" destId="{5E854D76-F712-4D01-880C-FAF8FF5B50DC}" srcOrd="1" destOrd="0" presId="urn:microsoft.com/office/officeart/2005/8/layout/list1"/>
    <dgm:cxn modelId="{01B43AD5-678A-4046-AFEC-CCB6C113605F}" srcId="{13166F0A-202A-4C33-A768-8B0F19ECAE12}" destId="{9EDE8DCF-BF71-45C8-9CF5-3D06CAA3F716}" srcOrd="3" destOrd="0" parTransId="{64D6AFCB-244E-4249-BFA3-EB2C083D05A6}" sibTransId="{C43C71EC-8244-4AA1-92E6-DCA52248E861}"/>
    <dgm:cxn modelId="{4B89B3D7-637B-4009-841B-DE99F3C7BCE3}" type="presOf" srcId="{FF47B03C-7F9D-4A62-9B68-10810FEE33A9}" destId="{9CAA8CDA-96D7-4BD7-B9E0-C3AE59F03CFE}" srcOrd="0" destOrd="0" presId="urn:microsoft.com/office/officeart/2005/8/layout/list1"/>
    <dgm:cxn modelId="{65A803E7-3950-4A50-B610-17B72B29AA8E}" type="presOf" srcId="{9EDE8DCF-BF71-45C8-9CF5-3D06CAA3F716}" destId="{E6C2985B-E407-451B-B034-9D1162D63BE7}" srcOrd="0" destOrd="0" presId="urn:microsoft.com/office/officeart/2005/8/layout/list1"/>
    <dgm:cxn modelId="{44A77FE7-3C2E-4149-B115-DC6987AF5FB3}" type="presParOf" srcId="{17713D0C-9ABB-45C7-92FB-8A056F3358DF}" destId="{E654F96E-C753-430F-B277-A34072780D56}" srcOrd="0" destOrd="0" presId="urn:microsoft.com/office/officeart/2005/8/layout/list1"/>
    <dgm:cxn modelId="{F99CE67E-6D79-49C6-9DCC-DEDCF7C56DCF}" type="presParOf" srcId="{E654F96E-C753-430F-B277-A34072780D56}" destId="{24A25E18-34C7-4EFA-8D8A-FD756FD0E829}" srcOrd="0" destOrd="0" presId="urn:microsoft.com/office/officeart/2005/8/layout/list1"/>
    <dgm:cxn modelId="{3D30FEE3-EDFF-4F42-AA61-A69E973966DA}" type="presParOf" srcId="{E654F96E-C753-430F-B277-A34072780D56}" destId="{D483BC56-10B3-47A3-9A8C-A9001F4C4D17}" srcOrd="1" destOrd="0" presId="urn:microsoft.com/office/officeart/2005/8/layout/list1"/>
    <dgm:cxn modelId="{26408748-BDCE-4AD5-849D-693B4AE8E41F}" type="presParOf" srcId="{17713D0C-9ABB-45C7-92FB-8A056F3358DF}" destId="{A0108332-C125-4FDE-A4F6-D7405C1073A0}" srcOrd="1" destOrd="0" presId="urn:microsoft.com/office/officeart/2005/8/layout/list1"/>
    <dgm:cxn modelId="{627533CB-937E-4B26-88DE-6B0FB708FF9F}" type="presParOf" srcId="{17713D0C-9ABB-45C7-92FB-8A056F3358DF}" destId="{674C3AE4-87E0-4D1D-B8BE-BAC71733EEB3}" srcOrd="2" destOrd="0" presId="urn:microsoft.com/office/officeart/2005/8/layout/list1"/>
    <dgm:cxn modelId="{0D0E1D53-F21A-4AB7-87E9-1AFF86D8ADED}" type="presParOf" srcId="{17713D0C-9ABB-45C7-92FB-8A056F3358DF}" destId="{94FA83F9-8613-46E3-A4C8-BE32294CA821}" srcOrd="3" destOrd="0" presId="urn:microsoft.com/office/officeart/2005/8/layout/list1"/>
    <dgm:cxn modelId="{79DB340B-E37B-4636-A096-05F7EDB27CCD}" type="presParOf" srcId="{17713D0C-9ABB-45C7-92FB-8A056F3358DF}" destId="{12D531C4-9872-4225-BB17-3518293DD28F}" srcOrd="4" destOrd="0" presId="urn:microsoft.com/office/officeart/2005/8/layout/list1"/>
    <dgm:cxn modelId="{B14544C7-32F7-4D89-A3E0-B41F15095B3A}" type="presParOf" srcId="{12D531C4-9872-4225-BB17-3518293DD28F}" destId="{15F145E3-8DA7-42BC-A40D-51FCFE1EF1ED}" srcOrd="0" destOrd="0" presId="urn:microsoft.com/office/officeart/2005/8/layout/list1"/>
    <dgm:cxn modelId="{70D5C780-F138-40D8-BA33-E5C09689A972}" type="presParOf" srcId="{12D531C4-9872-4225-BB17-3518293DD28F}" destId="{6A762322-F330-42CB-9EDC-615EAABA4C79}" srcOrd="1" destOrd="0" presId="urn:microsoft.com/office/officeart/2005/8/layout/list1"/>
    <dgm:cxn modelId="{539A175F-DA9E-42C8-B107-2B811197CC9C}" type="presParOf" srcId="{17713D0C-9ABB-45C7-92FB-8A056F3358DF}" destId="{1191D4DA-4347-4DD1-A06A-009E1D4A6ABE}" srcOrd="5" destOrd="0" presId="urn:microsoft.com/office/officeart/2005/8/layout/list1"/>
    <dgm:cxn modelId="{7F2F5CC4-7AFC-44AB-B94B-205572DA17BE}" type="presParOf" srcId="{17713D0C-9ABB-45C7-92FB-8A056F3358DF}" destId="{738B4D76-FD6E-41CF-B932-E6B80FB80C1E}" srcOrd="6" destOrd="0" presId="urn:microsoft.com/office/officeart/2005/8/layout/list1"/>
    <dgm:cxn modelId="{3E515F4E-6710-4FBC-82FD-324AEE47159F}" type="presParOf" srcId="{17713D0C-9ABB-45C7-92FB-8A056F3358DF}" destId="{D84B8176-804B-4C32-8AC9-3562339972F5}" srcOrd="7" destOrd="0" presId="urn:microsoft.com/office/officeart/2005/8/layout/list1"/>
    <dgm:cxn modelId="{8E038C1A-D55B-421F-AFE9-E7E8DDBB5017}" type="presParOf" srcId="{17713D0C-9ABB-45C7-92FB-8A056F3358DF}" destId="{916067F3-C3CB-470C-9D88-79620B9A7502}" srcOrd="8" destOrd="0" presId="urn:microsoft.com/office/officeart/2005/8/layout/list1"/>
    <dgm:cxn modelId="{AF22B7F1-D016-4727-9559-F3906F9A83CF}" type="presParOf" srcId="{916067F3-C3CB-470C-9D88-79620B9A7502}" destId="{F777EA1D-E90E-420E-AEC9-E6AA336D5F9B}" srcOrd="0" destOrd="0" presId="urn:microsoft.com/office/officeart/2005/8/layout/list1"/>
    <dgm:cxn modelId="{A110FBD2-A99F-4988-BC80-B067F77874DA}" type="presParOf" srcId="{916067F3-C3CB-470C-9D88-79620B9A7502}" destId="{5E854D76-F712-4D01-880C-FAF8FF5B50DC}" srcOrd="1" destOrd="0" presId="urn:microsoft.com/office/officeart/2005/8/layout/list1"/>
    <dgm:cxn modelId="{2A80B647-6C0B-4C2E-8F74-F833AD7A3D51}" type="presParOf" srcId="{17713D0C-9ABB-45C7-92FB-8A056F3358DF}" destId="{C8F6D815-ABF1-453A-9AC6-AF2540885E7C}" srcOrd="9" destOrd="0" presId="urn:microsoft.com/office/officeart/2005/8/layout/list1"/>
    <dgm:cxn modelId="{4261DECF-DABE-4647-9EB6-95084CA8E786}" type="presParOf" srcId="{17713D0C-9ABB-45C7-92FB-8A056F3358DF}" destId="{CCFA6306-1B90-44FE-B862-50FD855D991F}" srcOrd="10" destOrd="0" presId="urn:microsoft.com/office/officeart/2005/8/layout/list1"/>
    <dgm:cxn modelId="{07847D2F-EBB0-4EF4-952B-434E6B926E27}" type="presParOf" srcId="{17713D0C-9ABB-45C7-92FB-8A056F3358DF}" destId="{0BD64502-2AD9-4BA9-90C3-684A72A285F0}" srcOrd="11" destOrd="0" presId="urn:microsoft.com/office/officeart/2005/8/layout/list1"/>
    <dgm:cxn modelId="{E6CF4A72-EBC0-4B1B-999D-AF396496A481}" type="presParOf" srcId="{17713D0C-9ABB-45C7-92FB-8A056F3358DF}" destId="{B4FEB0B8-F054-4F42-94A0-30613B16CD4C}" srcOrd="12" destOrd="0" presId="urn:microsoft.com/office/officeart/2005/8/layout/list1"/>
    <dgm:cxn modelId="{75A7DF30-F4F3-4799-B74E-2B81A407136E}" type="presParOf" srcId="{B4FEB0B8-F054-4F42-94A0-30613B16CD4C}" destId="{E6C2985B-E407-451B-B034-9D1162D63BE7}" srcOrd="0" destOrd="0" presId="urn:microsoft.com/office/officeart/2005/8/layout/list1"/>
    <dgm:cxn modelId="{3F9BDB2E-9E85-4FA0-B4AC-2831B61521E6}" type="presParOf" srcId="{B4FEB0B8-F054-4F42-94A0-30613B16CD4C}" destId="{2F6DE56A-E1CB-4C26-91AF-F9CE21FD7E19}" srcOrd="1" destOrd="0" presId="urn:microsoft.com/office/officeart/2005/8/layout/list1"/>
    <dgm:cxn modelId="{21489117-773C-492A-B0A9-857930551726}" type="presParOf" srcId="{17713D0C-9ABB-45C7-92FB-8A056F3358DF}" destId="{36D7747D-2184-4B61-B540-338535BE4E00}" srcOrd="13" destOrd="0" presId="urn:microsoft.com/office/officeart/2005/8/layout/list1"/>
    <dgm:cxn modelId="{5C752600-D249-4BDE-852F-1E728E576D58}" type="presParOf" srcId="{17713D0C-9ABB-45C7-92FB-8A056F3358DF}" destId="{31711D0C-6168-4EBA-80FE-93ABD051063A}" srcOrd="14" destOrd="0" presId="urn:microsoft.com/office/officeart/2005/8/layout/list1"/>
    <dgm:cxn modelId="{69F1A8E4-B470-431C-82D0-083F5061B684}" type="presParOf" srcId="{17713D0C-9ABB-45C7-92FB-8A056F3358DF}" destId="{087F0E35-3934-4523-B177-C87BD7BF9D72}" srcOrd="15" destOrd="0" presId="urn:microsoft.com/office/officeart/2005/8/layout/list1"/>
    <dgm:cxn modelId="{56A63433-B7D5-473A-BD6C-140468425C28}" type="presParOf" srcId="{17713D0C-9ABB-45C7-92FB-8A056F3358DF}" destId="{BA6ACEFE-83E2-4E2D-A18E-D64E2CFDBCA9}" srcOrd="16" destOrd="0" presId="urn:microsoft.com/office/officeart/2005/8/layout/list1"/>
    <dgm:cxn modelId="{172D8553-57DE-4197-B99D-2EBDFE048049}" type="presParOf" srcId="{BA6ACEFE-83E2-4E2D-A18E-D64E2CFDBCA9}" destId="{9CAA8CDA-96D7-4BD7-B9E0-C3AE59F03CFE}" srcOrd="0" destOrd="0" presId="urn:microsoft.com/office/officeart/2005/8/layout/list1"/>
    <dgm:cxn modelId="{6E3999F2-208C-498B-B838-85A7745148DC}" type="presParOf" srcId="{BA6ACEFE-83E2-4E2D-A18E-D64E2CFDBCA9}" destId="{EFE0A54B-C12F-4D6F-BEFB-1836ADD4175A}" srcOrd="1" destOrd="0" presId="urn:microsoft.com/office/officeart/2005/8/layout/list1"/>
    <dgm:cxn modelId="{D3BB7EB5-8076-454E-BB71-480A6206105B}" type="presParOf" srcId="{17713D0C-9ABB-45C7-92FB-8A056F3358DF}" destId="{299109B8-3134-4B39-9410-D8A8BEE659B3}" srcOrd="17" destOrd="0" presId="urn:microsoft.com/office/officeart/2005/8/layout/list1"/>
    <dgm:cxn modelId="{66EFEC61-5989-4D54-8CF4-9B476AB755D8}" type="presParOf" srcId="{17713D0C-9ABB-45C7-92FB-8A056F3358DF}" destId="{61D7AA03-AB8D-4D29-99A9-BBEC5B289A8D}" srcOrd="18" destOrd="0" presId="urn:microsoft.com/office/officeart/2005/8/layout/list1"/>
    <dgm:cxn modelId="{D95A3B9E-DF90-43CB-B1CF-5F8C2572E1F7}" type="presParOf" srcId="{17713D0C-9ABB-45C7-92FB-8A056F3358DF}" destId="{EC27DFCE-C17B-4DC3-95DE-DD4E1EDFA5F9}" srcOrd="19" destOrd="0" presId="urn:microsoft.com/office/officeart/2005/8/layout/list1"/>
    <dgm:cxn modelId="{C538AD11-C0B6-40BD-8DDD-E7C30A08C3C9}" type="presParOf" srcId="{17713D0C-9ABB-45C7-92FB-8A056F3358DF}" destId="{CB60D4D7-9908-46DC-9A46-D8C806C64491}" srcOrd="20" destOrd="0" presId="urn:microsoft.com/office/officeart/2005/8/layout/list1"/>
    <dgm:cxn modelId="{860E2C4B-DF04-488F-A964-C48C333BB24F}" type="presParOf" srcId="{CB60D4D7-9908-46DC-9A46-D8C806C64491}" destId="{22C3643A-E412-4729-98A6-CE92411BC834}" srcOrd="0" destOrd="0" presId="urn:microsoft.com/office/officeart/2005/8/layout/list1"/>
    <dgm:cxn modelId="{56062C4A-8BA5-46B4-BAAC-3473B4A85AA6}" type="presParOf" srcId="{CB60D4D7-9908-46DC-9A46-D8C806C64491}" destId="{B99427AF-CEB5-4FB0-9721-8078A19B42C1}" srcOrd="1" destOrd="0" presId="urn:microsoft.com/office/officeart/2005/8/layout/list1"/>
    <dgm:cxn modelId="{4E832D63-7546-4D35-ABC9-BA45AC2EF08B}" type="presParOf" srcId="{17713D0C-9ABB-45C7-92FB-8A056F3358DF}" destId="{AF1A037A-B134-4F25-8C47-A85E8C742635}" srcOrd="21" destOrd="0" presId="urn:microsoft.com/office/officeart/2005/8/layout/list1"/>
    <dgm:cxn modelId="{73BE6F58-46CB-4786-9584-13D60189849A}" type="presParOf" srcId="{17713D0C-9ABB-45C7-92FB-8A056F3358DF}" destId="{8C2041D3-E48B-41A3-8755-1A8457D08D38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74B9A9-0982-4D24-8B33-7E8AB6308F32}">
      <dsp:nvSpPr>
        <dsp:cNvPr id="0" name=""/>
        <dsp:cNvSpPr/>
      </dsp:nvSpPr>
      <dsp:spPr>
        <a:xfrm>
          <a:off x="2386" y="185179"/>
          <a:ext cx="2326784" cy="48960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i="1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Unfreeze</a:t>
          </a:r>
          <a:r>
            <a:rPr lang="en-US" sz="1700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IN" sz="1700" kern="120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86" y="185179"/>
        <a:ext cx="2326784" cy="489600"/>
      </dsp:txXfrm>
    </dsp:sp>
    <dsp:sp modelId="{E2A3E4B4-E118-475F-AFA0-09B2E8D75D97}">
      <dsp:nvSpPr>
        <dsp:cNvPr id="0" name=""/>
        <dsp:cNvSpPr/>
      </dsp:nvSpPr>
      <dsp:spPr>
        <a:xfrm>
          <a:off x="2386" y="674779"/>
          <a:ext cx="2326784" cy="2280751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78" tIns="90678" rIns="120904" bIns="136017" numCol="1" spcCol="1270" anchor="t" anchorCtr="0">
          <a:noAutofit/>
        </a:bodyPr>
        <a:lstStyle/>
        <a:p>
          <a:pPr marL="171450" lvl="1" indent="-171450" algn="just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Symbol" panose="05050102010706020507" pitchFamily="18" charset="2"/>
            <a:buChar char=""/>
          </a:pPr>
          <a:r>
            <a:rPr lang="en-US" sz="1700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Unfreeze defines awareness and develop patient safety by changing needs for change (</a:t>
          </a:r>
          <a:r>
            <a:rPr lang="en-GB" sz="1700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Amina </a:t>
          </a:r>
          <a:r>
            <a:rPr lang="en-GB" sz="1700" i="1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et al. </a:t>
          </a:r>
          <a:r>
            <a:rPr lang="en-GB" sz="1700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2022</a:t>
          </a:r>
          <a:r>
            <a:rPr lang="en-US" sz="1700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IN" sz="1700" kern="120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86" y="674779"/>
        <a:ext cx="2326784" cy="2280751"/>
      </dsp:txXfrm>
    </dsp:sp>
    <dsp:sp modelId="{42925C36-8D38-45B1-9D04-D03A52D7B494}">
      <dsp:nvSpPr>
        <dsp:cNvPr id="0" name=""/>
        <dsp:cNvSpPr/>
      </dsp:nvSpPr>
      <dsp:spPr>
        <a:xfrm>
          <a:off x="2654920" y="185179"/>
          <a:ext cx="2326784" cy="489600"/>
        </a:xfrm>
        <a:prstGeom prst="rect">
          <a:avLst/>
        </a:prstGeom>
        <a:solidFill>
          <a:schemeClr val="accent5">
            <a:hueOff val="2404066"/>
            <a:satOff val="-4882"/>
            <a:lumOff val="3137"/>
            <a:alphaOff val="0"/>
          </a:schemeClr>
        </a:solidFill>
        <a:ln w="15875" cap="rnd" cmpd="sng" algn="ctr">
          <a:solidFill>
            <a:schemeClr val="accent5">
              <a:hueOff val="2404066"/>
              <a:satOff val="-4882"/>
              <a:lumOff val="313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i="1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Change</a:t>
          </a:r>
          <a:r>
            <a:rPr lang="en-US" sz="1700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IN" sz="1700" kern="120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54920" y="185179"/>
        <a:ext cx="2326784" cy="489600"/>
      </dsp:txXfrm>
    </dsp:sp>
    <dsp:sp modelId="{1B63E2AA-02C3-481F-9C26-FCE1DE0C10BB}">
      <dsp:nvSpPr>
        <dsp:cNvPr id="0" name=""/>
        <dsp:cNvSpPr/>
      </dsp:nvSpPr>
      <dsp:spPr>
        <a:xfrm>
          <a:off x="2654920" y="674779"/>
          <a:ext cx="2326784" cy="2280751"/>
        </a:xfrm>
        <a:prstGeom prst="rect">
          <a:avLst/>
        </a:prstGeom>
        <a:solidFill>
          <a:schemeClr val="accent5">
            <a:tint val="40000"/>
            <a:alpha val="90000"/>
            <a:hueOff val="2149088"/>
            <a:satOff val="-1732"/>
            <a:lumOff val="463"/>
            <a:alphaOff val="0"/>
          </a:schemeClr>
        </a:solidFill>
        <a:ln w="15875" cap="rnd" cmpd="sng" algn="ctr">
          <a:solidFill>
            <a:schemeClr val="accent5">
              <a:tint val="40000"/>
              <a:alpha val="90000"/>
              <a:hueOff val="2149088"/>
              <a:satOff val="-1732"/>
              <a:lumOff val="46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78" tIns="90678" rIns="120904" bIns="136017" numCol="1" spcCol="1270" anchor="t" anchorCtr="0">
          <a:noAutofit/>
        </a:bodyPr>
        <a:lstStyle/>
        <a:p>
          <a:pPr marL="171450" lvl="1" indent="-171450" algn="just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Symbol" panose="05050102010706020507" pitchFamily="18" charset="2"/>
            <a:buChar char=""/>
          </a:pPr>
          <a:r>
            <a:rPr lang="en-US" sz="1700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Change focuses on clinical governance of Bristol and defines multidisciplinary teamwork with evidence-based practices (</a:t>
          </a:r>
          <a:r>
            <a:rPr lang="en-GB" sz="1700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Rosdiana and Aslami, 2022</a:t>
          </a:r>
          <a:r>
            <a:rPr lang="en-US" sz="1700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IN" sz="1700" kern="120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54920" y="674779"/>
        <a:ext cx="2326784" cy="2280751"/>
      </dsp:txXfrm>
    </dsp:sp>
    <dsp:sp modelId="{9CA99302-4419-49D9-A76D-CDCC64F22F58}">
      <dsp:nvSpPr>
        <dsp:cNvPr id="0" name=""/>
        <dsp:cNvSpPr/>
      </dsp:nvSpPr>
      <dsp:spPr>
        <a:xfrm>
          <a:off x="5307454" y="185179"/>
          <a:ext cx="2326784" cy="489600"/>
        </a:xfrm>
        <a:prstGeom prst="rect">
          <a:avLst/>
        </a:prstGeom>
        <a:solidFill>
          <a:schemeClr val="accent5">
            <a:hueOff val="4808133"/>
            <a:satOff val="-9764"/>
            <a:lumOff val="6275"/>
            <a:alphaOff val="0"/>
          </a:schemeClr>
        </a:solidFill>
        <a:ln w="15875" cap="rnd" cmpd="sng" algn="ctr">
          <a:solidFill>
            <a:schemeClr val="accent5">
              <a:hueOff val="4808133"/>
              <a:satOff val="-9764"/>
              <a:lumOff val="62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i="1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Refreeze</a:t>
          </a:r>
          <a:r>
            <a:rPr lang="en-US" sz="1700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IN" sz="1700" kern="120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07454" y="185179"/>
        <a:ext cx="2326784" cy="489600"/>
      </dsp:txXfrm>
    </dsp:sp>
    <dsp:sp modelId="{C768A9FE-7691-4B90-9BA0-D6451ED11265}">
      <dsp:nvSpPr>
        <dsp:cNvPr id="0" name=""/>
        <dsp:cNvSpPr/>
      </dsp:nvSpPr>
      <dsp:spPr>
        <a:xfrm>
          <a:off x="5307454" y="674779"/>
          <a:ext cx="2326784" cy="2280751"/>
        </a:xfrm>
        <a:prstGeom prst="rect">
          <a:avLst/>
        </a:prstGeom>
        <a:solidFill>
          <a:schemeClr val="accent5">
            <a:tint val="40000"/>
            <a:alpha val="90000"/>
            <a:hueOff val="4298175"/>
            <a:satOff val="-3465"/>
            <a:lumOff val="926"/>
            <a:alphaOff val="0"/>
          </a:schemeClr>
        </a:solidFill>
        <a:ln w="15875" cap="rnd" cmpd="sng" algn="ctr">
          <a:solidFill>
            <a:schemeClr val="accent5">
              <a:tint val="40000"/>
              <a:alpha val="90000"/>
              <a:hueOff val="4298175"/>
              <a:satOff val="-3465"/>
              <a:lumOff val="92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78" tIns="90678" rIns="120904" bIns="136017" numCol="1" spcCol="1270" anchor="t" anchorCtr="0">
          <a:noAutofit/>
        </a:bodyPr>
        <a:lstStyle/>
        <a:p>
          <a:pPr marL="171450" lvl="1" indent="-171450" algn="just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Symbol" panose="05050102010706020507" pitchFamily="18" charset="2"/>
            <a:buChar char=""/>
          </a:pPr>
          <a:r>
            <a:rPr lang="en-US" sz="1700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Refreeze can embed new policies in Bristol and develop accountability towards patient safety (</a:t>
          </a:r>
          <a:r>
            <a:rPr lang="en-GB" sz="1700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Amina </a:t>
          </a:r>
          <a:r>
            <a:rPr lang="en-GB" sz="1700" i="1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et al. </a:t>
          </a:r>
          <a:r>
            <a:rPr lang="en-GB" sz="1700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2022</a:t>
          </a:r>
          <a:r>
            <a:rPr lang="en-US" sz="1700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IN" sz="1700" kern="120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07454" y="674779"/>
        <a:ext cx="2326784" cy="228075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18B564-0101-4827-8E4D-2150DB475E96}">
      <dsp:nvSpPr>
        <dsp:cNvPr id="0" name=""/>
        <dsp:cNvSpPr/>
      </dsp:nvSpPr>
      <dsp:spPr>
        <a:xfrm>
          <a:off x="1005618" y="246376"/>
          <a:ext cx="3413760" cy="3413760"/>
        </a:xfrm>
        <a:prstGeom prst="pie">
          <a:avLst>
            <a:gd name="adj1" fmla="val 16200000"/>
            <a:gd name="adj2" fmla="val 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anose="05050102010706020507" pitchFamily="18" charset="2"/>
            <a:buNone/>
          </a:pPr>
          <a:r>
            <a:rPr lang="en-US" sz="1050" b="1" i="1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Plan</a:t>
          </a:r>
          <a:r>
            <a:rPr lang="en-US" sz="1050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helps to identify how patient safety can become an issue and how to improve the objectives (</a:t>
          </a:r>
          <a:r>
            <a:rPr lang="en-GB" sz="1050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Abuzied </a:t>
          </a:r>
          <a:r>
            <a:rPr lang="en-GB" sz="1050" i="1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et al. </a:t>
          </a:r>
          <a:r>
            <a:rPr lang="en-GB" sz="1050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2023</a:t>
          </a:r>
          <a:r>
            <a:rPr lang="en-US" sz="1050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IN" sz="1050" kern="120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51512" y="877922"/>
        <a:ext cx="1259840" cy="1016000"/>
      </dsp:txXfrm>
    </dsp:sp>
    <dsp:sp modelId="{9167826A-C38D-40F1-8655-27897421348F}">
      <dsp:nvSpPr>
        <dsp:cNvPr id="0" name=""/>
        <dsp:cNvSpPr/>
      </dsp:nvSpPr>
      <dsp:spPr>
        <a:xfrm>
          <a:off x="609715" y="376621"/>
          <a:ext cx="3917835" cy="3441001"/>
        </a:xfrm>
        <a:prstGeom prst="pie">
          <a:avLst>
            <a:gd name="adj1" fmla="val 0"/>
            <a:gd name="adj2" fmla="val 5400000"/>
          </a:avLst>
        </a:prstGeom>
        <a:gradFill rotWithShape="0">
          <a:gsLst>
            <a:gs pos="0">
              <a:schemeClr val="accent2">
                <a:hueOff val="151055"/>
                <a:satOff val="-15998"/>
                <a:lumOff val="-392"/>
                <a:alphaOff val="0"/>
                <a:tint val="96000"/>
                <a:lumMod val="104000"/>
              </a:schemeClr>
            </a:gs>
            <a:gs pos="100000">
              <a:schemeClr val="accent2">
                <a:hueOff val="151055"/>
                <a:satOff val="-15998"/>
                <a:lumOff val="-392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just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anose="05050102010706020507" pitchFamily="18" charset="2"/>
            <a:buNone/>
          </a:pPr>
          <a:endParaRPr lang="en-US" sz="1050" kern="120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just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anose="05050102010706020507" pitchFamily="18" charset="2"/>
            <a:buNone/>
          </a:pPr>
          <a:endParaRPr lang="en-US" sz="1050" kern="120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just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anose="05050102010706020507" pitchFamily="18" charset="2"/>
            <a:buNone/>
          </a:pPr>
          <a:r>
            <a:rPr lang="en-US" sz="1050" b="1" i="1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Do</a:t>
          </a:r>
          <a:r>
            <a:rPr lang="en-US" sz="1050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helps to focus on the implementation of clinical governance at Bristol with staff training and standardized protocol (</a:t>
          </a:r>
          <a:r>
            <a:rPr lang="en-GB" sz="1050" kern="1200" dirty="0" err="1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Bugnitz</a:t>
          </a:r>
          <a:r>
            <a:rPr lang="en-GB" sz="1050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and Sandberg, 2025</a:t>
          </a:r>
          <a:r>
            <a:rPr lang="en-US" sz="1050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IN" sz="1050" kern="120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38594" y="2158568"/>
        <a:ext cx="1445867" cy="1024107"/>
      </dsp:txXfrm>
    </dsp:sp>
    <dsp:sp modelId="{1C709472-E10F-463A-B965-30F7929D9C07}">
      <dsp:nvSpPr>
        <dsp:cNvPr id="0" name=""/>
        <dsp:cNvSpPr/>
      </dsp:nvSpPr>
      <dsp:spPr>
        <a:xfrm>
          <a:off x="861752" y="390242"/>
          <a:ext cx="3413760" cy="3413760"/>
        </a:xfrm>
        <a:prstGeom prst="pie">
          <a:avLst>
            <a:gd name="adj1" fmla="val 5400000"/>
            <a:gd name="adj2" fmla="val 10800000"/>
          </a:avLst>
        </a:prstGeom>
        <a:gradFill rotWithShape="0">
          <a:gsLst>
            <a:gs pos="0">
              <a:schemeClr val="accent2">
                <a:hueOff val="302110"/>
                <a:satOff val="-31995"/>
                <a:lumOff val="-784"/>
                <a:alphaOff val="0"/>
                <a:tint val="96000"/>
                <a:lumMod val="104000"/>
              </a:schemeClr>
            </a:gs>
            <a:gs pos="100000">
              <a:schemeClr val="accent2">
                <a:hueOff val="302110"/>
                <a:satOff val="-31995"/>
                <a:lumOff val="-784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anose="05050102010706020507" pitchFamily="18" charset="2"/>
            <a:buNone/>
          </a:pPr>
          <a:r>
            <a:rPr lang="en-US" sz="1050" b="1" i="1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Study</a:t>
          </a:r>
          <a:r>
            <a:rPr lang="en-US" sz="1050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evaluates the overall findings and reinforces mortality rates and stuff feedback (</a:t>
          </a:r>
          <a:r>
            <a:rPr lang="en-GB" sz="1050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Huang </a:t>
          </a:r>
          <a:r>
            <a:rPr lang="en-GB" sz="1050" i="1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et al. </a:t>
          </a:r>
          <a:r>
            <a:rPr lang="en-GB" sz="1050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2025</a:t>
          </a:r>
          <a:r>
            <a:rPr lang="en-US" sz="1050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IN" sz="1050" kern="120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47832" y="2158082"/>
        <a:ext cx="1259840" cy="1016000"/>
      </dsp:txXfrm>
    </dsp:sp>
    <dsp:sp modelId="{CE7F7BF7-3D75-4BA2-BB8C-934E5277BC23}">
      <dsp:nvSpPr>
        <dsp:cNvPr id="0" name=""/>
        <dsp:cNvSpPr/>
      </dsp:nvSpPr>
      <dsp:spPr>
        <a:xfrm>
          <a:off x="861752" y="390242"/>
          <a:ext cx="3413760" cy="3413760"/>
        </a:xfrm>
        <a:prstGeom prst="pie">
          <a:avLst>
            <a:gd name="adj1" fmla="val 10800000"/>
            <a:gd name="adj2" fmla="val 16200000"/>
          </a:avLst>
        </a:prstGeom>
        <a:gradFill rotWithShape="0">
          <a:gsLst>
            <a:gs pos="0">
              <a:schemeClr val="accent2">
                <a:hueOff val="453165"/>
                <a:satOff val="-47993"/>
                <a:lumOff val="-1176"/>
                <a:alphaOff val="0"/>
                <a:tint val="96000"/>
                <a:lumMod val="104000"/>
              </a:schemeClr>
            </a:gs>
            <a:gs pos="100000">
              <a:schemeClr val="accent2">
                <a:hueOff val="453165"/>
                <a:satOff val="-47993"/>
                <a:lumOff val="-1176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anose="05050102010706020507" pitchFamily="18" charset="2"/>
            <a:buNone/>
          </a:pPr>
          <a:r>
            <a:rPr lang="en-US" sz="1050" b="1" i="1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Act</a:t>
          </a:r>
          <a:r>
            <a:rPr lang="en-US" sz="1050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focuses on possible intervention and standardized practices for Bristol</a:t>
          </a:r>
          <a:endParaRPr lang="en-IN" sz="1050" kern="120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47832" y="1020162"/>
        <a:ext cx="1259840" cy="1016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4C3AE4-87E0-4D1D-B8BE-BAC71733EEB3}">
      <dsp:nvSpPr>
        <dsp:cNvPr id="0" name=""/>
        <dsp:cNvSpPr/>
      </dsp:nvSpPr>
      <dsp:spPr>
        <a:xfrm>
          <a:off x="0" y="223095"/>
          <a:ext cx="4369724" cy="2520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83BC56-10B3-47A3-9A8C-A9001F4C4D17}">
      <dsp:nvSpPr>
        <dsp:cNvPr id="0" name=""/>
        <dsp:cNvSpPr/>
      </dsp:nvSpPr>
      <dsp:spPr>
        <a:xfrm>
          <a:off x="218486" y="75495"/>
          <a:ext cx="3058806" cy="295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616" tIns="0" rIns="115616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Introduction </a:t>
          </a:r>
          <a:endParaRPr lang="en-IN" sz="1000" b="1" kern="120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2896" y="89905"/>
        <a:ext cx="3029986" cy="266380"/>
      </dsp:txXfrm>
    </dsp:sp>
    <dsp:sp modelId="{738B4D76-FD6E-41CF-B932-E6B80FB80C1E}">
      <dsp:nvSpPr>
        <dsp:cNvPr id="0" name=""/>
        <dsp:cNvSpPr/>
      </dsp:nvSpPr>
      <dsp:spPr>
        <a:xfrm>
          <a:off x="0" y="676695"/>
          <a:ext cx="4369724" cy="2520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762322-F330-42CB-9EDC-615EAABA4C79}">
      <dsp:nvSpPr>
        <dsp:cNvPr id="0" name=""/>
        <dsp:cNvSpPr/>
      </dsp:nvSpPr>
      <dsp:spPr>
        <a:xfrm>
          <a:off x="218486" y="529095"/>
          <a:ext cx="3058806" cy="295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616" tIns="0" rIns="115616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Initiatives of quality improvement</a:t>
          </a:r>
          <a:endParaRPr lang="en-IN" sz="1000" b="1" kern="120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2896" y="543505"/>
        <a:ext cx="3029986" cy="266380"/>
      </dsp:txXfrm>
    </dsp:sp>
    <dsp:sp modelId="{CCFA6306-1B90-44FE-B862-50FD855D991F}">
      <dsp:nvSpPr>
        <dsp:cNvPr id="0" name=""/>
        <dsp:cNvSpPr/>
      </dsp:nvSpPr>
      <dsp:spPr>
        <a:xfrm>
          <a:off x="0" y="1130296"/>
          <a:ext cx="4369724" cy="2520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854D76-F712-4D01-880C-FAF8FF5B50DC}">
      <dsp:nvSpPr>
        <dsp:cNvPr id="0" name=""/>
        <dsp:cNvSpPr/>
      </dsp:nvSpPr>
      <dsp:spPr>
        <a:xfrm>
          <a:off x="218486" y="982695"/>
          <a:ext cx="3058806" cy="295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616" tIns="0" rIns="115616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Implementation of change management models</a:t>
          </a:r>
          <a:endParaRPr lang="en-IN" sz="1000" b="1" kern="120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2896" y="997105"/>
        <a:ext cx="3029986" cy="266380"/>
      </dsp:txXfrm>
    </dsp:sp>
    <dsp:sp modelId="{31711D0C-6168-4EBA-80FE-93ABD051063A}">
      <dsp:nvSpPr>
        <dsp:cNvPr id="0" name=""/>
        <dsp:cNvSpPr/>
      </dsp:nvSpPr>
      <dsp:spPr>
        <a:xfrm>
          <a:off x="0" y="1583896"/>
          <a:ext cx="4369724" cy="2520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6DE56A-E1CB-4C26-91AF-F9CE21FD7E19}">
      <dsp:nvSpPr>
        <dsp:cNvPr id="0" name=""/>
        <dsp:cNvSpPr/>
      </dsp:nvSpPr>
      <dsp:spPr>
        <a:xfrm>
          <a:off x="218486" y="1436296"/>
          <a:ext cx="3058806" cy="295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616" tIns="0" rIns="115616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Evaluation and analysis methods</a:t>
          </a:r>
          <a:endParaRPr lang="en-IN" sz="1000" b="1" kern="120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2896" y="1450706"/>
        <a:ext cx="3029986" cy="266380"/>
      </dsp:txXfrm>
    </dsp:sp>
    <dsp:sp modelId="{61D7AA03-AB8D-4D29-99A9-BBEC5B289A8D}">
      <dsp:nvSpPr>
        <dsp:cNvPr id="0" name=""/>
        <dsp:cNvSpPr/>
      </dsp:nvSpPr>
      <dsp:spPr>
        <a:xfrm>
          <a:off x="0" y="2037496"/>
          <a:ext cx="4369724" cy="2520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E0A54B-C12F-4D6F-BEFB-1836ADD4175A}">
      <dsp:nvSpPr>
        <dsp:cNvPr id="0" name=""/>
        <dsp:cNvSpPr/>
      </dsp:nvSpPr>
      <dsp:spPr>
        <a:xfrm>
          <a:off x="218486" y="1930716"/>
          <a:ext cx="3058806" cy="295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616" tIns="0" rIns="115616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Recommendation for future development</a:t>
          </a:r>
          <a:endParaRPr lang="en-IN" sz="1000" b="1" kern="120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2896" y="1945126"/>
        <a:ext cx="3029986" cy="266380"/>
      </dsp:txXfrm>
    </dsp:sp>
    <dsp:sp modelId="{8C2041D3-E48B-41A3-8755-1A8457D08D38}">
      <dsp:nvSpPr>
        <dsp:cNvPr id="0" name=""/>
        <dsp:cNvSpPr/>
      </dsp:nvSpPr>
      <dsp:spPr>
        <a:xfrm>
          <a:off x="0" y="2491096"/>
          <a:ext cx="4369724" cy="2520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9427AF-CEB5-4FB0-9721-8078A19B42C1}">
      <dsp:nvSpPr>
        <dsp:cNvPr id="0" name=""/>
        <dsp:cNvSpPr/>
      </dsp:nvSpPr>
      <dsp:spPr>
        <a:xfrm>
          <a:off x="218486" y="2343495"/>
          <a:ext cx="3058806" cy="295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616" tIns="0" rIns="115616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Conclusion </a:t>
          </a:r>
          <a:endParaRPr lang="en-IN" sz="1000" b="1" kern="120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2896" y="2357905"/>
        <a:ext cx="3029986" cy="266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D18E60-4300-4729-A0D7-6AB984C3922D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533E96-F078-4B3D-A8F4-F1AF21EBC3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300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33E96-F078-4B3D-A8F4-F1AF21EBC3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337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33E96-F078-4B3D-A8F4-F1AF21EBC3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233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33E96-F078-4B3D-A8F4-F1AF21EBC35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2423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33E96-F078-4B3D-A8F4-F1AF21EBC35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491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33E96-F078-4B3D-A8F4-F1AF21EBC35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7686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33E96-F078-4B3D-A8F4-F1AF21EBC35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7425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33E96-F078-4B3D-A8F4-F1AF21EBC35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7810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33E96-F078-4B3D-A8F4-F1AF21EBC3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404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33E96-F078-4B3D-A8F4-F1AF21EBC35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37622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33E96-F078-4B3D-A8F4-F1AF21EBC35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5335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33E96-F078-4B3D-A8F4-F1AF21EBC35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7282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33E96-F078-4B3D-A8F4-F1AF21EBC35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63733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33E96-F078-4B3D-A8F4-F1AF21EBC35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8988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33E96-F078-4B3D-A8F4-F1AF21EBC35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6617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33E96-F078-4B3D-A8F4-F1AF21EBC35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6204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10" y="1885950"/>
            <a:ext cx="6686549" cy="1697086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10" y="3583035"/>
            <a:ext cx="6686549" cy="844712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3242858"/>
            <a:ext cx="1308489" cy="583942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397155"/>
            <a:ext cx="584825" cy="273844"/>
          </a:xfrm>
        </p:spPr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343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694" y="468082"/>
            <a:ext cx="6683765" cy="96066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1600200"/>
            <a:ext cx="6686550" cy="283321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669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1544063"/>
            <a:ext cx="6686549" cy="1101600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2647597"/>
            <a:ext cx="6686549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238363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433105"/>
            <a:ext cx="584825" cy="273844"/>
          </a:xfrm>
        </p:spPr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546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1600200"/>
            <a:ext cx="3235398" cy="28332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1594666"/>
            <a:ext cx="3235398" cy="28332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590837"/>
            <a:ext cx="584825" cy="273844"/>
          </a:xfrm>
        </p:spPr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741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0" y="1479527"/>
            <a:ext cx="299454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1911725"/>
            <a:ext cx="3257170" cy="2515545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29972" y="1477106"/>
            <a:ext cx="2999251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1909304"/>
            <a:ext cx="3254006" cy="2515545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590837"/>
            <a:ext cx="584825" cy="273844"/>
          </a:xfrm>
        </p:spPr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782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163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026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334566"/>
            <a:ext cx="2628899" cy="732234"/>
          </a:xfrm>
        </p:spPr>
        <p:txBody>
          <a:bodyPr anchor="b"/>
          <a:lstStyle>
            <a:lvl1pPr algn="l">
              <a:defRPr sz="15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334567"/>
            <a:ext cx="3886200" cy="4061222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1198960"/>
            <a:ext cx="2628899" cy="319682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970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3600450"/>
            <a:ext cx="668655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476224"/>
            <a:ext cx="6686550" cy="2891228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4025504"/>
            <a:ext cx="6686550" cy="370284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2101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57200"/>
            <a:ext cx="6686549" cy="233778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265535"/>
            <a:ext cx="6686549" cy="1166898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238363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433105"/>
            <a:ext cx="584825" cy="273844"/>
          </a:xfrm>
        </p:spPr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104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62" y="457200"/>
            <a:ext cx="6295445" cy="21717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59" y="2628900"/>
            <a:ext cx="5652416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265535"/>
            <a:ext cx="6686549" cy="1166898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238363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433105"/>
            <a:ext cx="584825" cy="273844"/>
          </a:xfrm>
        </p:spPr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50739" y="48600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6139" y="2178980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645404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1828800"/>
            <a:ext cx="6686550" cy="2043634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3886200"/>
            <a:ext cx="6686550" cy="54721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9085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62" y="457200"/>
            <a:ext cx="6295445" cy="21717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3257550"/>
            <a:ext cx="6686550" cy="62865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3886200"/>
            <a:ext cx="6686550" cy="54721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1850739" y="48600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6139" y="2178980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041070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70555"/>
            <a:ext cx="6686549" cy="2160015"/>
          </a:xfrm>
        </p:spPr>
        <p:txBody>
          <a:bodyPr anchor="ctr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3257550"/>
            <a:ext cx="6686550" cy="62865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3886200"/>
            <a:ext cx="6686550" cy="54721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2867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7531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09" y="470554"/>
            <a:ext cx="1655701" cy="3962863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470554"/>
            <a:ext cx="4857750" cy="39628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7/20/2026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E:\websites\free-power-point-templates\2012\logos.png">
            <a:extLst>
              <a:ext uri="{FF2B5EF4-FFF2-40B4-BE49-F238E27FC236}">
                <a16:creationId xmlns:a16="http://schemas.microsoft.com/office/drawing/2014/main" id="{D292603E-E08D-1134-1479-EC0665A1DE5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475" y="2326213"/>
            <a:ext cx="1463784" cy="526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2636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171450"/>
            <a:ext cx="2138637" cy="4978971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0416" y="-589"/>
            <a:ext cx="1767506" cy="514052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37160" cy="51435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4694" y="468082"/>
            <a:ext cx="6683765" cy="96066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09" y="1600200"/>
            <a:ext cx="6686550" cy="29146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1210" y="4597828"/>
            <a:ext cx="859712" cy="2777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7/20/2026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910" y="4601856"/>
            <a:ext cx="571499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98860" y="590837"/>
            <a:ext cx="58482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00">
                <a:solidFill>
                  <a:srgbClr val="FEFFFF"/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1B4E1AE-6053-405E-3E61-099608091B03}"/>
              </a:ext>
            </a:extLst>
          </p:cNvPr>
          <p:cNvSpPr txBox="1"/>
          <p:nvPr userDrawn="1"/>
        </p:nvSpPr>
        <p:spPr>
          <a:xfrm>
            <a:off x="-9150" y="5213747"/>
            <a:ext cx="8389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This presentation uses a free template provided by FPPT.com</a:t>
            </a:r>
          </a:p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www.free-power-point-templates.com</a:t>
            </a:r>
          </a:p>
        </p:txBody>
      </p:sp>
    </p:spTree>
    <p:extLst>
      <p:ext uri="{BB962C8B-B14F-4D97-AF65-F5344CB8AC3E}">
        <p14:creationId xmlns:p14="http://schemas.microsoft.com/office/powerpoint/2010/main" val="3201763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47505/IJRSS.2025.3.9" TargetMode="External"/><Relationship Id="rId13" Type="http://schemas.openxmlformats.org/officeDocument/2006/relationships/hyperlink" Target="https://pubmed.ncbi.nlm.nih.gov/40313787/" TargetMode="External"/><Relationship Id="rId18" Type="http://schemas.openxmlformats.org/officeDocument/2006/relationships/hyperlink" Target="https://doi.org/10.1016/j.cppeds.2025.101759" TargetMode="External"/><Relationship Id="rId3" Type="http://schemas.openxmlformats.org/officeDocument/2006/relationships/hyperlink" Target="https://doi.org/10.1080/03075079.2020.1741540" TargetMode="External"/><Relationship Id="rId21" Type="http://schemas.openxmlformats.org/officeDocument/2006/relationships/hyperlink" Target="https://pdfs.semanticscholar.org/8158/5768e874415ebf8b69fee2520929c0e283cb.pdf" TargetMode="External"/><Relationship Id="rId7" Type="http://schemas.openxmlformats.org/officeDocument/2006/relationships/hyperlink" Target="https://www.scielo.br/j/rap/a/XnsgHpcpWgfvQNN9YHPgmGN/?lang=en" TargetMode="External"/><Relationship Id="rId12" Type="http://schemas.openxmlformats.org/officeDocument/2006/relationships/hyperlink" Target="https://www.healthaffairs.org/doi/10.1377/hlthaff.23.3.103" TargetMode="External"/><Relationship Id="rId17" Type="http://schemas.openxmlformats.org/officeDocument/2006/relationships/hyperlink" Target="https://www.bristol-inquiry.org.uk/final_report/the_report.pdf" TargetMode="External"/><Relationship Id="rId2" Type="http://schemas.openxmlformats.org/officeDocument/2006/relationships/notesSlide" Target="../notesSlides/notesSlide15.xml"/><Relationship Id="rId16" Type="http://schemas.openxmlformats.org/officeDocument/2006/relationships/hyperlink" Target="https://journals.ekb.eg/article_295591_2e01c440a7769101b9fd53066f06f65c.pdf" TargetMode="External"/><Relationship Id="rId20" Type="http://schemas.openxmlformats.org/officeDocument/2006/relationships/hyperlink" Target="https://www.ceeol.com/search/article-detail?id=129407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002/nur.22291" TargetMode="External"/><Relationship Id="rId11" Type="http://schemas.openxmlformats.org/officeDocument/2006/relationships/hyperlink" Target="https://doi.org/10.1109/ICSA65012.2025.00014" TargetMode="External"/><Relationship Id="rId24" Type="http://schemas.openxmlformats.org/officeDocument/2006/relationships/hyperlink" Target="https://doi.org/10.1109/TIFS.2025.3588324" TargetMode="External"/><Relationship Id="rId5" Type="http://schemas.openxmlformats.org/officeDocument/2006/relationships/hyperlink" Target="https://heinonline.org/hol-cgi-bin/get_pdf.cgi?handle=hein.journals/chilflq13&amp;section=39" TargetMode="External"/><Relationship Id="rId15" Type="http://schemas.openxmlformats.org/officeDocument/2006/relationships/hyperlink" Target="https://doi.org/10.1080/23311975.2023.2270813" TargetMode="External"/><Relationship Id="rId23" Type="http://schemas.openxmlformats.org/officeDocument/2006/relationships/hyperlink" Target="https://doi.org/10.1136/bmjopen-2024-085312" TargetMode="External"/><Relationship Id="rId10" Type="http://schemas.openxmlformats.org/officeDocument/2006/relationships/hyperlink" Target="https://link.springer.com/article/10.1007/s42797-023-00091-7" TargetMode="External"/><Relationship Id="rId19" Type="http://schemas.openxmlformats.org/officeDocument/2006/relationships/hyperlink" Target="https://doi.org/10.1161/JAHA.123.032415" TargetMode="External"/><Relationship Id="rId4" Type="http://schemas.openxmlformats.org/officeDocument/2006/relationships/hyperlink" Target="https://doi.org/10.1103/PhysRevLett.130.101501" TargetMode="External"/><Relationship Id="rId9" Type="http://schemas.openxmlformats.org/officeDocument/2006/relationships/hyperlink" Target="https://jurnal.unived.ac.id/index.php/jambd/article/view/2446" TargetMode="External"/><Relationship Id="rId14" Type="http://schemas.openxmlformats.org/officeDocument/2006/relationships/hyperlink" Target="https://doi.org/10.36401/JQSH-22-19" TargetMode="External"/><Relationship Id="rId22" Type="http://schemas.openxmlformats.org/officeDocument/2006/relationships/hyperlink" Target="https://pmc.ncbi.nlm.nih.gov/articles/PMC10351637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8216" y="198408"/>
            <a:ext cx="7414953" cy="4589251"/>
          </a:xfrm>
        </p:spPr>
        <p:txBody>
          <a:bodyPr>
            <a:noAutofit/>
          </a:bodyPr>
          <a:lstStyle/>
          <a:p>
            <a:pPr algn="ctr"/>
            <a:b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Code</a:t>
            </a:r>
            <a:r>
              <a:rPr lang="en-GB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LCHS7006</a:t>
            </a:r>
            <a:br>
              <a:rPr lang="en-GB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Name</a:t>
            </a:r>
            <a:r>
              <a:rPr lang="en-GB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Quality Assurance and Service Improvements</a:t>
            </a:r>
            <a:br>
              <a:rPr lang="en-GB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Programme</a:t>
            </a:r>
            <a:r>
              <a:rPr lang="en-GB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MSc Public Health and Social Care in Practice</a:t>
            </a:r>
            <a:br>
              <a:rPr lang="en-GB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 Name</a:t>
            </a:r>
            <a:r>
              <a:rPr lang="en-GB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Christopher Mafuva</a:t>
            </a:r>
            <a:br>
              <a:rPr lang="en-GB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Presented by: Manasvi Patel</a:t>
            </a:r>
            <a:b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ID: 2520168</a:t>
            </a:r>
            <a:b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Bristol Royal Infirmary Inquiry (UK): Bristol inquiry Report (2001)</a:t>
            </a:r>
            <a:endParaRPr lang="en-IN" sz="2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090" y="364447"/>
            <a:ext cx="3915008" cy="500077"/>
          </a:xfrm>
        </p:spPr>
        <p:txBody>
          <a:bodyPr>
            <a:normAutofit/>
          </a:bodyPr>
          <a:lstStyle/>
          <a:p>
            <a:pPr algn="ctr"/>
            <a:r>
              <a:rPr lang="en-GB" sz="25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Introduction </a:t>
            </a:r>
            <a:endParaRPr lang="en-US" sz="25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254" y="1342386"/>
            <a:ext cx="3821671" cy="3062595"/>
          </a:xfrm>
        </p:spPr>
        <p:txBody>
          <a:bodyPr>
            <a:normAutofit lnSpcReduction="10000"/>
          </a:bodyPr>
          <a:lstStyle/>
          <a:p>
            <a:pPr lvl="0" algn="just"/>
            <a:r>
              <a:rPr lang="en-I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Since 1984 to 1995 Bristol Royal Infirmary Inquiry was the major case study related to the failures in paediatric cardiac surgery (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Bristol, 2001</a:t>
            </a:r>
            <a:r>
              <a:rPr lang="en-I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0" algn="just"/>
            <a:r>
              <a:rPr lang="en-I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case study defines how the major surgery failure leads to high mortality rates (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Bristol, 2001</a:t>
            </a:r>
            <a:r>
              <a:rPr lang="en-I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0" algn="just"/>
            <a:r>
              <a:rPr lang="en-I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study defines the quality assurance and patient safety purpose of the research (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Bristol, 2001</a:t>
            </a:r>
            <a:r>
              <a:rPr lang="en-I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0" algn="just"/>
            <a:r>
              <a:rPr lang="en-I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focus of the study defines root cause, leadership policy, and service improvement (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Bristol, 2001</a:t>
            </a:r>
            <a:r>
              <a:rPr lang="en-I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pic>
        <p:nvPicPr>
          <p:cNvPr id="5" name="Picture 4" descr="NHS England sets up new inquiry into children's heart surgery deaths in  Bristol | The BMJ">
            <a:extLst>
              <a:ext uri="{FF2B5EF4-FFF2-40B4-BE49-F238E27FC236}">
                <a16:creationId xmlns:a16="http://schemas.microsoft.com/office/drawing/2014/main" id="{746E3A07-950B-C404-5565-E8334F37F4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2594" y="1342386"/>
            <a:ext cx="4503399" cy="267501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106F017-6D52-7189-14B2-2E52DF637320}"/>
              </a:ext>
            </a:extLst>
          </p:cNvPr>
          <p:cNvSpPr txBox="1"/>
          <p:nvPr/>
        </p:nvSpPr>
        <p:spPr>
          <a:xfrm>
            <a:off x="5428212" y="4308231"/>
            <a:ext cx="23026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Bristol, 2001</a:t>
            </a:r>
            <a:r>
              <a:rPr lang="en-I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A9D49-7F40-DF50-FB66-5ABD9BFA64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0911" y="306258"/>
            <a:ext cx="4122177" cy="483451"/>
          </a:xfrm>
        </p:spPr>
        <p:txBody>
          <a:bodyPr>
            <a:normAutofit/>
          </a:bodyPr>
          <a:lstStyle/>
          <a:p>
            <a:pPr algn="ctr"/>
            <a:r>
              <a:rPr lang="en-US" sz="25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Outline the problem </a:t>
            </a:r>
            <a:endParaRPr lang="en-IN" sz="2500" b="1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37F696-C991-12D9-3350-33882A1D70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3644" y="1423681"/>
            <a:ext cx="3704619" cy="3340508"/>
          </a:xfrm>
        </p:spPr>
        <p:txBody>
          <a:bodyPr>
            <a:normAutofit/>
          </a:bodyPr>
          <a:lstStyle/>
          <a:p>
            <a:pPr lvl="0" algn="just"/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major problem of the case study is high mortality in pediatric cardiac surgery since 1984 to 1995 (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Bristol, 2001</a:t>
            </a: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case study defines the poor-quality assurance and clinical governance issues due to delayed response towards safety concern (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Walshe and Offen, 2001</a:t>
            </a: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case scenario focuses on inadequate monitoring and auditing issue which has created accountability towards the preventable harm and loss of public trust (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Maclean, 2001</a:t>
            </a: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Thousands sign petition to test tourist drivers | RNZ">
            <a:extLst>
              <a:ext uri="{FF2B5EF4-FFF2-40B4-BE49-F238E27FC236}">
                <a16:creationId xmlns:a16="http://schemas.microsoft.com/office/drawing/2014/main" id="{C983B22E-7A9B-B343-C76B-CBC7E5ACF2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258" y="1723229"/>
            <a:ext cx="4671753" cy="24526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E4A6BCE-2511-D7B9-FD6A-542DCACEA779}"/>
              </a:ext>
            </a:extLst>
          </p:cNvPr>
          <p:cNvSpPr txBox="1"/>
          <p:nvPr/>
        </p:nvSpPr>
        <p:spPr>
          <a:xfrm>
            <a:off x="1188721" y="4456412"/>
            <a:ext cx="23026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Maclean, 2001</a:t>
            </a:r>
            <a:r>
              <a:rPr lang="en-I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1553671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01B10E-8408-B645-289D-717BEA523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5797" y="404509"/>
            <a:ext cx="5752406" cy="52443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5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Outline the root causes of the problem </a:t>
            </a:r>
            <a:endParaRPr lang="en-IN" sz="25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253289-4234-8C0E-105C-F260FC4097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757" y="1546033"/>
            <a:ext cx="3739792" cy="3340508"/>
          </a:xfrm>
        </p:spPr>
        <p:txBody>
          <a:bodyPr>
            <a:normAutofit lnSpcReduction="10000"/>
          </a:bodyPr>
          <a:lstStyle/>
          <a:p>
            <a:pPr lvl="0" algn="just">
              <a:lnSpc>
                <a:spcPct val="120000"/>
              </a:lnSpc>
            </a:pP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root cause of the problem is lack of clinical leadership and accountability which leads to poor communication and unstructured organisational culture (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Walshe and Offen, 2001</a:t>
            </a: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20000"/>
              </a:lnSpc>
            </a:pP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study defines inadequate clinical audit and performance monitoring tracker which leads to delay in action and safety challenges (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Maclean, 2001</a:t>
            </a: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20000"/>
              </a:lnSpc>
            </a:pP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study also defines the staffing shortage and fragmented pediatric services (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Bristol, 2001</a:t>
            </a: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The Bristol Scandal and its Consequences - Professor Martin Elliott">
            <a:extLst>
              <a:ext uri="{FF2B5EF4-FFF2-40B4-BE49-F238E27FC236}">
                <a16:creationId xmlns:a16="http://schemas.microsoft.com/office/drawing/2014/main" id="{0633E223-CA15-FEB3-91E1-97A8A44A01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1704" y="1716459"/>
            <a:ext cx="4441057" cy="24980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7FC0882-A952-A22D-17B7-3B47DFE97C08}"/>
              </a:ext>
            </a:extLst>
          </p:cNvPr>
          <p:cNvSpPr txBox="1"/>
          <p:nvPr/>
        </p:nvSpPr>
        <p:spPr>
          <a:xfrm>
            <a:off x="5093225" y="4431214"/>
            <a:ext cx="30116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Walshe and Offen, 2001</a:t>
            </a:r>
            <a:r>
              <a:rPr lang="en-I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3733698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F83E1C-D880-887E-5491-29C8513B25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905" y="239755"/>
            <a:ext cx="7614459" cy="74114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5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Transactional leadership Strategies for enacting change </a:t>
            </a:r>
            <a:endParaRPr lang="en-IN" sz="25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E7283D-9368-5AF8-2EBA-D609FF7AA5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4015" y="1454593"/>
            <a:ext cx="3840480" cy="3340508"/>
          </a:xfrm>
        </p:spPr>
        <p:txBody>
          <a:bodyPr>
            <a:normAutofit lnSpcReduction="10000"/>
          </a:bodyPr>
          <a:lstStyle/>
          <a:p>
            <a:pPr lvl="0" algn="just"/>
            <a:r>
              <a:rPr lang="en-GB" sz="1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Aljumah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(2023) articulated transactional leadership helps to set clear objectives and performance standards for an organisation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Bristol can follow the clinical outcome through regular audits with transactional leadership (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Bristol, 2001</a:t>
            </a: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Transactional leadership focuses on defining roles and responsibilities with reward compliance and evidence-based practices (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Dong, 2023</a:t>
            </a: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Bristol can address poor performance and take timely corrective actions through transactional leadership for multidisciplinary coordination (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Bristol, 2001</a:t>
            </a: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Learn What Transactional Leadership Is, Its Advantages and Uses - UpRaise">
            <a:extLst>
              <a:ext uri="{FF2B5EF4-FFF2-40B4-BE49-F238E27FC236}">
                <a16:creationId xmlns:a16="http://schemas.microsoft.com/office/drawing/2014/main" id="{4319A8DE-E5DC-83E3-8A44-24D1B8FAC8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207" y="1154479"/>
            <a:ext cx="3316779" cy="325236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CEBCE45-8576-C902-79DE-FB6204883152}"/>
              </a:ext>
            </a:extLst>
          </p:cNvPr>
          <p:cNvSpPr txBox="1"/>
          <p:nvPr/>
        </p:nvSpPr>
        <p:spPr>
          <a:xfrm>
            <a:off x="936861" y="4548261"/>
            <a:ext cx="30116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Dong, 2023</a:t>
            </a:r>
            <a:r>
              <a:rPr lang="en-I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9485836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5095C4-8F75-6F49-DC4C-8C84CFFEB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7527" y="162584"/>
            <a:ext cx="7817748" cy="457067"/>
          </a:xfrm>
        </p:spPr>
        <p:txBody>
          <a:bodyPr>
            <a:noAutofit/>
          </a:bodyPr>
          <a:lstStyle/>
          <a:p>
            <a:pPr algn="ctr"/>
            <a:r>
              <a:rPr lang="en-GB" sz="25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Elaborate the theories or models: Swiss Cheese Model  </a:t>
            </a:r>
            <a:endParaRPr lang="en-IN" sz="25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E9C97895-49D1-E12A-DBE8-B810823F83EE}"/>
              </a:ext>
            </a:extLst>
          </p:cNvPr>
          <p:cNvGrpSpPr/>
          <p:nvPr/>
        </p:nvGrpSpPr>
        <p:grpSpPr>
          <a:xfrm>
            <a:off x="690425" y="1015299"/>
            <a:ext cx="8210665" cy="3443074"/>
            <a:chOff x="690425" y="1015299"/>
            <a:chExt cx="8210665" cy="3443074"/>
          </a:xfrm>
        </p:grpSpPr>
        <p:sp>
          <p:nvSpPr>
            <p:cNvPr id="32" name="Rectangle: Rounded Corners 31">
              <a:extLst>
                <a:ext uri="{FF2B5EF4-FFF2-40B4-BE49-F238E27FC236}">
                  <a16:creationId xmlns:a16="http://schemas.microsoft.com/office/drawing/2014/main" id="{EC221266-232B-DB1B-93FB-05CD1FCAF630}"/>
                </a:ext>
              </a:extLst>
            </p:cNvPr>
            <p:cNvSpPr/>
            <p:nvPr/>
          </p:nvSpPr>
          <p:spPr>
            <a:xfrm>
              <a:off x="690425" y="3365392"/>
              <a:ext cx="1952555" cy="1075143"/>
            </a:xfrm>
            <a:prstGeom prst="round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 Swiss cheese </a:t>
              </a:r>
              <a:r>
                <a:rPr lang="en-GB" sz="1050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odel</a:t>
              </a:r>
              <a:r>
                <a:rPr lang="en-GB" sz="10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layer 1 </a:t>
              </a:r>
              <a:r>
                <a:rPr lang="en-GB" sz="1050" b="1" i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Organisational Defences</a:t>
              </a:r>
              <a:r>
                <a:rPr lang="en-GB" sz="10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evaluate the weak governance and patient safety culture (Shabani </a:t>
              </a:r>
              <a:r>
                <a:rPr lang="en-GB" sz="1050" i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et al. </a:t>
              </a:r>
              <a:r>
                <a:rPr lang="en-GB" sz="10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2024)</a:t>
              </a:r>
              <a:endParaRPr lang="en-IN" sz="105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233C70C2-E9EC-551D-A01B-03F262326D6D}"/>
                </a:ext>
              </a:extLst>
            </p:cNvPr>
            <p:cNvSpPr/>
            <p:nvPr/>
          </p:nvSpPr>
          <p:spPr>
            <a:xfrm>
              <a:off x="6948535" y="3383230"/>
              <a:ext cx="1952555" cy="1075143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Layer 4 defines </a:t>
              </a:r>
              <a:r>
                <a:rPr lang="en-GB" sz="1050" b="1" i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Unsafe Acts</a:t>
              </a:r>
              <a:r>
                <a:rPr lang="en-GB" sz="10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which leads to create continuation towards high surgical practises due to lack of poor outcomes (Lewandowski </a:t>
              </a:r>
              <a:r>
                <a:rPr lang="en-GB" sz="1050" i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et al. </a:t>
              </a:r>
              <a:r>
                <a:rPr lang="en-GB" sz="10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2023)</a:t>
              </a:r>
              <a:endParaRPr lang="en-IN" sz="105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DC4568A4-6FF9-DA13-48AA-C39AD281A76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71151" y="1415209"/>
              <a:ext cx="1313743" cy="1952992"/>
            </a:xfrm>
            <a:prstGeom prst="rect">
              <a:avLst/>
            </a:prstGeom>
          </p:spPr>
        </p:pic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48B6869E-B029-710B-B405-433366122C8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06182" y="2391705"/>
              <a:ext cx="7323830" cy="136213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F94CE870-99A5-5922-BAF5-C7526190F1DA}"/>
                </a:ext>
              </a:extLst>
            </p:cNvPr>
            <p:cNvSpPr/>
            <p:nvPr/>
          </p:nvSpPr>
          <p:spPr>
            <a:xfrm>
              <a:off x="2822380" y="3368198"/>
              <a:ext cx="1952555" cy="1075143"/>
            </a:xfrm>
            <a:prstGeom prst="round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 layer 2 </a:t>
              </a:r>
              <a:r>
                <a:rPr lang="en-GB" sz="1050" b="1" i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Supervision</a:t>
              </a:r>
              <a:r>
                <a:rPr lang="en-GB" sz="10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evaluate oversight of inadequate managerial process (Wiegmann </a:t>
              </a:r>
              <a:r>
                <a:rPr lang="en-GB" sz="1050" i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et al. </a:t>
              </a:r>
              <a:r>
                <a:rPr lang="en-GB" sz="10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2022)</a:t>
              </a:r>
              <a:endParaRPr lang="en-IN" sz="105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22BF42D1-D123-F0A9-8423-33B9BF675234}"/>
                </a:ext>
              </a:extLst>
            </p:cNvPr>
            <p:cNvSpPr/>
            <p:nvPr/>
          </p:nvSpPr>
          <p:spPr>
            <a:xfrm>
              <a:off x="4889790" y="3368198"/>
              <a:ext cx="1952555" cy="1075143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 layer 3 </a:t>
              </a:r>
              <a:r>
                <a:rPr lang="en-GB" sz="1050" b="1" i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Preconditions</a:t>
              </a:r>
              <a:r>
                <a:rPr lang="en-GB" sz="10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demonstrate How lack of communication has limited the competency of staff (</a:t>
              </a:r>
              <a:r>
                <a:rPr lang="en-GB" sz="1050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Shamsujjoha</a:t>
              </a:r>
              <a:r>
                <a:rPr lang="en-GB" sz="10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050" i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et al. </a:t>
              </a:r>
              <a:r>
                <a:rPr lang="en-GB" sz="10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2025)</a:t>
              </a:r>
              <a:endParaRPr lang="en-IN" sz="105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31962841-E88E-D018-4484-175A3B17CCA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93044" y="1415209"/>
              <a:ext cx="1313743" cy="1952992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CA3730DE-F2CF-E22E-DCA5-A4BAD62C3B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30629" y="1415209"/>
              <a:ext cx="1313743" cy="1952992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F99E42B5-6165-34AA-6EEA-670AAC3779D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56186" y="1415209"/>
              <a:ext cx="1313743" cy="1952992"/>
            </a:xfrm>
            <a:prstGeom prst="rect">
              <a:avLst/>
            </a:prstGeom>
          </p:spPr>
        </p:pic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53C41525-CCED-BC0E-900F-F17612D734D1}"/>
                </a:ext>
              </a:extLst>
            </p:cNvPr>
            <p:cNvSpPr/>
            <p:nvPr/>
          </p:nvSpPr>
          <p:spPr>
            <a:xfrm>
              <a:off x="911712" y="1038533"/>
              <a:ext cx="1672545" cy="386691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b="1" i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Organisational Defences</a:t>
              </a:r>
              <a:r>
                <a:rPr lang="en-GB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en-I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44219DB9-FC2B-7DC7-E731-3FCF961458C3}"/>
                </a:ext>
              </a:extLst>
            </p:cNvPr>
            <p:cNvSpPr/>
            <p:nvPr/>
          </p:nvSpPr>
          <p:spPr>
            <a:xfrm>
              <a:off x="2813642" y="1015299"/>
              <a:ext cx="1672545" cy="396201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i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Supervision</a:t>
              </a:r>
              <a:r>
                <a:rPr lang="en-GB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en-IN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69539A3D-AF6B-912F-CABA-31B69DEBFCC1}"/>
                </a:ext>
              </a:extLst>
            </p:cNvPr>
            <p:cNvSpPr/>
            <p:nvPr/>
          </p:nvSpPr>
          <p:spPr>
            <a:xfrm>
              <a:off x="6539928" y="1028517"/>
              <a:ext cx="1672545" cy="386689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i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Unsafe Acts</a:t>
              </a:r>
              <a:r>
                <a:rPr lang="en-GB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en-I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8825991D-FD5B-9CB2-3F37-3B9E82A89010}"/>
                </a:ext>
              </a:extLst>
            </p:cNvPr>
            <p:cNvSpPr/>
            <p:nvPr/>
          </p:nvSpPr>
          <p:spPr>
            <a:xfrm>
              <a:off x="4672062" y="1023761"/>
              <a:ext cx="1672545" cy="39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i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Preconditions</a:t>
              </a:r>
              <a:r>
                <a:rPr lang="en-GB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en-IN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3F7C683F-80D5-1DAA-C476-B4C022E1C31A}"/>
              </a:ext>
            </a:extLst>
          </p:cNvPr>
          <p:cNvSpPr txBox="1"/>
          <p:nvPr/>
        </p:nvSpPr>
        <p:spPr>
          <a:xfrm>
            <a:off x="3015065" y="4673139"/>
            <a:ext cx="29422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Wiegmann </a:t>
            </a:r>
            <a:r>
              <a:rPr lang="en-GB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al. 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2022</a:t>
            </a:r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6802140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A1C8D9-6C76-72AD-AEE4-24154E45D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1713" y="212499"/>
            <a:ext cx="7746526" cy="859324"/>
          </a:xfrm>
        </p:spPr>
        <p:txBody>
          <a:bodyPr>
            <a:noAutofit/>
          </a:bodyPr>
          <a:lstStyle/>
          <a:p>
            <a:pPr algn="ctr"/>
            <a:r>
              <a:rPr lang="en-GB" sz="25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Elaborate the theories or models: Donabedian Model  </a:t>
            </a:r>
            <a:endParaRPr lang="en-IN" sz="25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0EEEFFF-1D6A-74D3-9C58-7C21FFFB577A}"/>
              </a:ext>
            </a:extLst>
          </p:cNvPr>
          <p:cNvGrpSpPr/>
          <p:nvPr/>
        </p:nvGrpSpPr>
        <p:grpSpPr>
          <a:xfrm>
            <a:off x="207817" y="1108709"/>
            <a:ext cx="8844745" cy="2926081"/>
            <a:chOff x="116377" y="1720734"/>
            <a:chExt cx="8844745" cy="2926081"/>
          </a:xfrm>
        </p:grpSpPr>
        <p:sp>
          <p:nvSpPr>
            <p:cNvPr id="6" name="Hexagon 5">
              <a:extLst>
                <a:ext uri="{FF2B5EF4-FFF2-40B4-BE49-F238E27FC236}">
                  <a16:creationId xmlns:a16="http://schemas.microsoft.com/office/drawing/2014/main" id="{DD5624B2-23AE-0B7C-3325-5A987E6F78B1}"/>
                </a:ext>
              </a:extLst>
            </p:cNvPr>
            <p:cNvSpPr/>
            <p:nvPr/>
          </p:nvSpPr>
          <p:spPr>
            <a:xfrm>
              <a:off x="3200398" y="1883350"/>
              <a:ext cx="2360815" cy="1055717"/>
            </a:xfrm>
            <a:prstGeom prst="hexagon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b="1" i="1" dirty="0">
                  <a:latin typeface="Arial" panose="020B0604020202020204" pitchFamily="34" charset="0"/>
                  <a:cs typeface="Arial" panose="020B0604020202020204" pitchFamily="34" charset="0"/>
                </a:rPr>
                <a:t>Process</a:t>
              </a:r>
              <a:r>
                <a:rPr lang="en-GB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en-IN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Isosceles Triangle 6">
              <a:extLst>
                <a:ext uri="{FF2B5EF4-FFF2-40B4-BE49-F238E27FC236}">
                  <a16:creationId xmlns:a16="http://schemas.microsoft.com/office/drawing/2014/main" id="{756FF0C0-1D2D-F7A2-BAF3-F6821C6453C7}"/>
                </a:ext>
              </a:extLst>
            </p:cNvPr>
            <p:cNvSpPr/>
            <p:nvPr/>
          </p:nvSpPr>
          <p:spPr>
            <a:xfrm>
              <a:off x="116377" y="1720734"/>
              <a:ext cx="3050771" cy="1238596"/>
            </a:xfrm>
            <a:prstGeom prst="triangle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b="1" i="1" dirty="0">
                  <a:latin typeface="Arial" panose="020B0604020202020204" pitchFamily="34" charset="0"/>
                  <a:cs typeface="Arial" panose="020B0604020202020204" pitchFamily="34" charset="0"/>
                </a:rPr>
                <a:t>Structure</a:t>
              </a:r>
              <a:r>
                <a:rPr lang="en-GB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en-IN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2A7F3D2-616F-C943-8B57-482387377543}"/>
                </a:ext>
              </a:extLst>
            </p:cNvPr>
            <p:cNvSpPr/>
            <p:nvPr/>
          </p:nvSpPr>
          <p:spPr>
            <a:xfrm>
              <a:off x="6134794" y="1903614"/>
              <a:ext cx="2585258" cy="1055716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b="1" i="1" dirty="0">
                  <a:latin typeface="Arial" panose="020B0604020202020204" pitchFamily="34" charset="0"/>
                  <a:cs typeface="Arial" panose="020B0604020202020204" pitchFamily="34" charset="0"/>
                </a:rPr>
                <a:t>Outcome</a:t>
              </a:r>
              <a:r>
                <a:rPr lang="en-GB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en-IN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591BC506-316C-58B3-1EF8-E37DA9E00DE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85258" y="2411209"/>
              <a:ext cx="581890" cy="20263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7FF12CA9-43C6-86FC-34E6-EBA3E0F6988D}"/>
                </a:ext>
              </a:extLst>
            </p:cNvPr>
            <p:cNvCxnSpPr>
              <a:cxnSpLocks/>
              <a:endCxn id="8" idx="1"/>
            </p:cNvCxnSpPr>
            <p:nvPr/>
          </p:nvCxnSpPr>
          <p:spPr>
            <a:xfrm>
              <a:off x="5561213" y="2424716"/>
              <a:ext cx="573581" cy="6756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14CC371C-B23E-ACB4-4A17-C14E4541FE14}"/>
                </a:ext>
              </a:extLst>
            </p:cNvPr>
            <p:cNvSpPr/>
            <p:nvPr/>
          </p:nvSpPr>
          <p:spPr>
            <a:xfrm>
              <a:off x="116377" y="3121947"/>
              <a:ext cx="2826328" cy="1524868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r>
                <a:rPr lang="en-GB" sz="1400" b="1" i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Structure</a:t>
              </a:r>
              <a:r>
                <a:rPr lang="en-GB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is the first stage of the Donabedian model that defines inadequate governance and resource issues can create specialist facility challenges (McCullough </a:t>
              </a:r>
              <a:r>
                <a:rPr lang="en-GB" sz="1400" i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et al. </a:t>
              </a:r>
              <a:r>
                <a:rPr lang="en-GB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2023)</a:t>
              </a:r>
              <a:endParaRPr lang="en-I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5C59385F-59D4-72B3-4793-462F1656168E}"/>
                </a:ext>
              </a:extLst>
            </p:cNvPr>
            <p:cNvSpPr/>
            <p:nvPr/>
          </p:nvSpPr>
          <p:spPr>
            <a:xfrm>
              <a:off x="3144287" y="3080383"/>
              <a:ext cx="2826328" cy="1566432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r>
                <a:rPr lang="en-GB" sz="1400" b="1" i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Process</a:t>
              </a:r>
              <a:r>
                <a:rPr lang="en-GB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is the second stage that defines poor clinical decision making and limited audit can create challenges for monitoring (Yang </a:t>
              </a:r>
              <a:r>
                <a:rPr lang="en-GB" sz="1400" i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et al. </a:t>
              </a:r>
              <a:r>
                <a:rPr lang="en-GB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2025)</a:t>
              </a:r>
              <a:endParaRPr lang="en-I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E5726D16-B7C1-73D9-A752-B9429BFF8722}"/>
                </a:ext>
              </a:extLst>
            </p:cNvPr>
            <p:cNvSpPr/>
            <p:nvPr/>
          </p:nvSpPr>
          <p:spPr>
            <a:xfrm>
              <a:off x="6134794" y="3080383"/>
              <a:ext cx="2826328" cy="1566432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r>
                <a:rPr lang="en-GB" sz="1400" b="1" i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Outcome</a:t>
              </a:r>
              <a:r>
                <a:rPr lang="en-GB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is a last stage that evaluates high infant mortality rate and possible patient harm can reduce the public confidence (McCullough </a:t>
              </a:r>
              <a:r>
                <a:rPr lang="en-GB" sz="1400" i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et al. </a:t>
              </a:r>
              <a:r>
                <a:rPr lang="en-GB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2023)</a:t>
              </a:r>
              <a:endParaRPr lang="en-I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22AD841D-9D9F-4082-CE3D-BBB5FC05ABE9}"/>
              </a:ext>
            </a:extLst>
          </p:cNvPr>
          <p:cNvSpPr txBox="1"/>
          <p:nvPr/>
        </p:nvSpPr>
        <p:spPr>
          <a:xfrm>
            <a:off x="2967643" y="4451984"/>
            <a:ext cx="24771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 </a:t>
            </a:r>
            <a:r>
              <a:rPr lang="en-GB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al. 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</a:t>
            </a:r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5246785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1A184-F2BB-7002-C18E-DC94BD4BC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5459" y="182144"/>
            <a:ext cx="8070722" cy="872836"/>
          </a:xfrm>
        </p:spPr>
        <p:txBody>
          <a:bodyPr>
            <a:noAutofit/>
          </a:bodyPr>
          <a:lstStyle/>
          <a:p>
            <a:pPr algn="ctr"/>
            <a:r>
              <a:rPr lang="en-GB" sz="25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Analyse the policy issues and how they influence service delivery </a:t>
            </a:r>
            <a:endParaRPr lang="en-IN" sz="25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8AEBC6-D321-1D6A-24F0-85BC343B9B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9507" y="1620848"/>
            <a:ext cx="3483031" cy="3340508"/>
          </a:xfrm>
        </p:spPr>
        <p:txBody>
          <a:bodyPr>
            <a:normAutofit/>
          </a:bodyPr>
          <a:lstStyle/>
          <a:p>
            <a:pPr lvl="0" algn="just"/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Nunes </a:t>
            </a:r>
            <a:r>
              <a:rPr lang="en-GB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al. 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(2023) stated weak clinical governance and accountability framework can create limited transparency in the healthcare which leads to challenge the clinical reporting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Bristol must focus on poor patient and family involvement related decisions which can challenge the inadequate regulatory issues and performance monitoring challenges (Bristol, 2001)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study must focus on the policy issues related to the inquiry to improve NHS quality and patience safety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Bristol Royal Infirmary told to make improvements">
            <a:extLst>
              <a:ext uri="{FF2B5EF4-FFF2-40B4-BE49-F238E27FC236}">
                <a16:creationId xmlns:a16="http://schemas.microsoft.com/office/drawing/2014/main" id="{06EA3199-F460-5A2F-12FC-BE7EF78F4C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3442" y="1695797"/>
            <a:ext cx="4825666" cy="27099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606A55-7C40-2EDA-21DF-D18C30002AEC}"/>
              </a:ext>
            </a:extLst>
          </p:cNvPr>
          <p:cNvSpPr txBox="1"/>
          <p:nvPr/>
        </p:nvSpPr>
        <p:spPr>
          <a:xfrm>
            <a:off x="5270270" y="4524362"/>
            <a:ext cx="23026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Bristol, 2001</a:t>
            </a:r>
            <a:r>
              <a:rPr lang="en-I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2275090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EA10D-4F38-ECD4-4978-71F5AA718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1" y="99752"/>
            <a:ext cx="8882148" cy="1188719"/>
          </a:xfrm>
        </p:spPr>
        <p:txBody>
          <a:bodyPr>
            <a:noAutofit/>
          </a:bodyPr>
          <a:lstStyle/>
          <a:p>
            <a:pPr algn="ctr"/>
            <a:r>
              <a:rPr lang="en-GB" sz="25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Impact of these root causes and policy issues on the quality, efficiency, and equity of health and care service provision </a:t>
            </a:r>
            <a:endParaRPr lang="en-IN" sz="25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E92513-BDA2-D620-C07E-8A8AC73EDE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8419" y="1620981"/>
            <a:ext cx="3965170" cy="2849924"/>
          </a:xfrm>
        </p:spPr>
        <p:txBody>
          <a:bodyPr>
            <a:normAutofit/>
          </a:bodyPr>
          <a:lstStyle/>
          <a:p>
            <a:pPr lvl="0" algn="just"/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Howick </a:t>
            </a:r>
            <a:r>
              <a:rPr lang="en-GB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al. 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(2024) stated quality can be evaluated through increased clinical errors and avoidable patient deaths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 can be managed by developing the delayed decision-making process and ineffective resource utilisation issues (Osman </a:t>
            </a:r>
            <a:r>
              <a:rPr lang="en-GB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al. 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2025)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Equity can be balanced with inconsistency towards the safe environment and high quality paediatric cardiac care (Chowdhury </a:t>
            </a:r>
            <a:r>
              <a:rPr lang="en-GB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al. 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2024)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BBC NEWS | Health | Background Briefings | The Bristol heart babies | Ward  known as 'departure lounge'">
            <a:extLst>
              <a:ext uri="{FF2B5EF4-FFF2-40B4-BE49-F238E27FC236}">
                <a16:creationId xmlns:a16="http://schemas.microsoft.com/office/drawing/2014/main" id="{C4A17B67-F745-B1BB-7579-F1C5099D2E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677" y="1852698"/>
            <a:ext cx="4158095" cy="24948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971961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5953DD-DDAB-BDC4-860E-65BA61690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633" y="108065"/>
            <a:ext cx="8620298" cy="1213659"/>
          </a:xfrm>
        </p:spPr>
        <p:txBody>
          <a:bodyPr>
            <a:noAutofit/>
          </a:bodyPr>
          <a:lstStyle/>
          <a:p>
            <a:pPr algn="ctr"/>
            <a:r>
              <a:rPr lang="en-US" sz="25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Kurt Lewin’s Change Management Theory for preparing workforce for change in the situation </a:t>
            </a:r>
            <a:endParaRPr lang="en-IN" sz="25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B76F4960-264E-580F-0921-78A8CF2C692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20093510"/>
              </p:ext>
            </p:extLst>
          </p:nvPr>
        </p:nvGraphicFramePr>
        <p:xfrm>
          <a:off x="850668" y="1147155"/>
          <a:ext cx="7636625" cy="31407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DF31A0E6-D977-C6EE-A48C-AF5867619354}"/>
              </a:ext>
            </a:extLst>
          </p:cNvPr>
          <p:cNvSpPr txBox="1"/>
          <p:nvPr/>
        </p:nvSpPr>
        <p:spPr>
          <a:xfrm>
            <a:off x="2626823" y="4287866"/>
            <a:ext cx="33915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Rosdiana and Aslami, 2022</a:t>
            </a:r>
            <a:r>
              <a:rPr lang="en-I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487483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A0C301-2CB4-B6BC-0931-F6C5F21B1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263" y="174565"/>
            <a:ext cx="8562108" cy="881151"/>
          </a:xfrm>
        </p:spPr>
        <p:txBody>
          <a:bodyPr>
            <a:noAutofit/>
          </a:bodyPr>
          <a:lstStyle/>
          <a:p>
            <a:pPr algn="ctr"/>
            <a:r>
              <a:rPr lang="en-IN" sz="25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Apply </a:t>
            </a:r>
            <a:r>
              <a:rPr lang="en-US" sz="25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PDSA for change and explain how you would apply this to your situation </a:t>
            </a:r>
            <a:endParaRPr lang="en-IN" sz="25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A9A5B268-6A83-EEDE-931B-86C574A1BCF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78749431"/>
              </p:ext>
            </p:extLst>
          </p:nvPr>
        </p:nvGraphicFramePr>
        <p:xfrm>
          <a:off x="1936865" y="904935"/>
          <a:ext cx="513726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2FD577D-C1B5-E4B9-129A-0B3D27080174}"/>
              </a:ext>
            </a:extLst>
          </p:cNvPr>
          <p:cNvSpPr txBox="1"/>
          <p:nvPr/>
        </p:nvSpPr>
        <p:spPr>
          <a:xfrm>
            <a:off x="2809702" y="4753379"/>
            <a:ext cx="33915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Abuzied </a:t>
            </a:r>
            <a:r>
              <a:rPr lang="en-GB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al. 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r>
              <a:rPr lang="en-I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0508048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4672F-0A2C-9D4A-D8B5-362F1A48FB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0093" y="331196"/>
            <a:ext cx="6823813" cy="525015"/>
          </a:xfrm>
        </p:spPr>
        <p:txBody>
          <a:bodyPr>
            <a:noAutofit/>
          </a:bodyPr>
          <a:lstStyle/>
          <a:p>
            <a:pPr algn="ctr"/>
            <a:r>
              <a:rPr lang="en-US" sz="25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Structure of the report Component 2 </a:t>
            </a:r>
            <a:endParaRPr lang="en-IN" sz="25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CCA9C2-9CFD-1AD1-0C41-856A13DAAB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2510" y="1654099"/>
            <a:ext cx="3466406" cy="2078316"/>
          </a:xfrm>
        </p:spPr>
        <p:txBody>
          <a:bodyPr>
            <a:normAutofit fontScale="92500"/>
          </a:bodyPr>
          <a:lstStyle/>
          <a:p>
            <a:pPr lvl="0" algn="just"/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 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Initiatives of quality improvement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Implementation of change management models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 and analysis methods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Recommendation for future development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 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29A43893-6476-57DD-4B43-7174E0FB22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79561349"/>
              </p:ext>
            </p:extLst>
          </p:nvPr>
        </p:nvGraphicFramePr>
        <p:xfrm>
          <a:off x="4441766" y="1654099"/>
          <a:ext cx="4369724" cy="281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E1D7A047-EA66-0DCA-8343-387921C2AF34}"/>
              </a:ext>
            </a:extLst>
          </p:cNvPr>
          <p:cNvSpPr txBox="1"/>
          <p:nvPr/>
        </p:nvSpPr>
        <p:spPr>
          <a:xfrm>
            <a:off x="4930832" y="4504527"/>
            <a:ext cx="33915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Developed by Author</a:t>
            </a:r>
            <a:r>
              <a:rPr lang="en-I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0206777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7C5330-FDE3-37C0-5C97-8AE1B9B4A3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270" y="157942"/>
            <a:ext cx="8159209" cy="931026"/>
          </a:xfrm>
        </p:spPr>
        <p:txBody>
          <a:bodyPr>
            <a:noAutofit/>
          </a:bodyPr>
          <a:lstStyle/>
          <a:p>
            <a:pPr algn="ctr"/>
            <a:r>
              <a:rPr lang="en-US" sz="25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Outline potential barriers and ways to address them through Kotter’s Model </a:t>
            </a:r>
            <a:endParaRPr lang="en-IN" sz="25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393FEA-A725-A5E7-3ACF-9235F3B2E6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6319" y="1437968"/>
            <a:ext cx="3936345" cy="3340508"/>
          </a:xfrm>
        </p:spPr>
        <p:txBody>
          <a:bodyPr>
            <a:normAutofit lnSpcReduction="10000"/>
          </a:bodyPr>
          <a:lstStyle/>
          <a:p>
            <a:pPr lvl="0" algn="just"/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Resistance to change can be developed through the step of urgency by Kotter (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Graves </a:t>
            </a:r>
            <a:r>
              <a:rPr lang="en-GB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al. 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Poor communication can be developed with shared vision process (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Davitkovic and Mihaylov, 2024</a:t>
            </a: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Weak leadership can be managed by guiding coalition (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Kang </a:t>
            </a:r>
            <a:r>
              <a:rPr lang="en-GB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al. 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2022</a:t>
            </a: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Staff disengagement can be empowered through action empowerment (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Graves </a:t>
            </a:r>
            <a:r>
              <a:rPr lang="en-GB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al. 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</a:t>
            </a: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Sustainability can be developed through anchor towards change in culture (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Davitkovic and Mihaylov, 2024</a:t>
            </a: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Kotter's 8-step change model | Frameworks explained [with diagram] —  BiteSize Learning">
            <a:extLst>
              <a:ext uri="{FF2B5EF4-FFF2-40B4-BE49-F238E27FC236}">
                <a16:creationId xmlns:a16="http://schemas.microsoft.com/office/drawing/2014/main" id="{17C76568-4A16-6B10-39C4-7BFBDBCF99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" y="1770611"/>
            <a:ext cx="4502697" cy="252151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79A43D1-D7C5-F2BD-F047-680C45688F9A}"/>
              </a:ext>
            </a:extLst>
          </p:cNvPr>
          <p:cNvSpPr txBox="1"/>
          <p:nvPr/>
        </p:nvSpPr>
        <p:spPr>
          <a:xfrm>
            <a:off x="698270" y="4388149"/>
            <a:ext cx="33915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Davitkovic and Mihaylov, 2024</a:t>
            </a:r>
            <a:r>
              <a:rPr lang="en-I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7057110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BCECA-2990-BBED-F5A4-3BF007752C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3133" y="331197"/>
            <a:ext cx="3897733" cy="566578"/>
          </a:xfrm>
        </p:spPr>
        <p:txBody>
          <a:bodyPr>
            <a:normAutofit/>
          </a:bodyPr>
          <a:lstStyle/>
          <a:p>
            <a:pPr algn="ctr"/>
            <a:r>
              <a:rPr lang="en-US" sz="25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Conclusion </a:t>
            </a:r>
            <a:endParaRPr lang="en-IN" sz="25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1781D3-9B40-604C-A171-F4757A79F1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266" y="1362180"/>
            <a:ext cx="3325090" cy="2527204"/>
          </a:xfrm>
        </p:spPr>
        <p:txBody>
          <a:bodyPr>
            <a:normAutofit/>
          </a:bodyPr>
          <a:lstStyle/>
          <a:p>
            <a:pPr lvl="0" algn="just"/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After the assessment it can be highlighted Bristol has faced a systematic healthcare failure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changes in leadership governance and policy reformation have essentially impacted the quality improvement process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continuous learning can strengthen the NHS Service delivery process</a:t>
            </a:r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IN" sz="1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The history of heart surgery failures: tragedies born of arrogance not  malpractice | NHS | The Guardian">
            <a:extLst>
              <a:ext uri="{FF2B5EF4-FFF2-40B4-BE49-F238E27FC236}">
                <a16:creationId xmlns:a16="http://schemas.microsoft.com/office/drawing/2014/main" id="{AB70C98B-82AF-6B73-D596-AA52E783D5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1487" y="1254115"/>
            <a:ext cx="4392115" cy="26352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58B674D-E5B7-763F-FD4D-013F1E84023C}"/>
              </a:ext>
            </a:extLst>
          </p:cNvPr>
          <p:cNvSpPr txBox="1"/>
          <p:nvPr/>
        </p:nvSpPr>
        <p:spPr>
          <a:xfrm>
            <a:off x="5261957" y="4091835"/>
            <a:ext cx="23026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Bristol, 2001</a:t>
            </a:r>
            <a:r>
              <a:rPr lang="en-I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0598324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F2639-68C5-D052-52F8-430B66C19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2762" y="126883"/>
            <a:ext cx="3598475" cy="491764"/>
          </a:xfrm>
        </p:spPr>
        <p:txBody>
          <a:bodyPr>
            <a:normAutofit/>
          </a:bodyPr>
          <a:lstStyle/>
          <a:p>
            <a:pPr algn="ctr"/>
            <a:r>
              <a:rPr lang="en-GB" sz="25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  <a:endParaRPr lang="en-IN" sz="25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E16D737-FB00-B953-62A2-14AA2D6137BB}"/>
              </a:ext>
            </a:extLst>
          </p:cNvPr>
          <p:cNvSpPr txBox="1"/>
          <p:nvPr/>
        </p:nvSpPr>
        <p:spPr>
          <a:xfrm>
            <a:off x="4688379" y="605527"/>
            <a:ext cx="4330928" cy="46371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 algn="just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Kang, S.P., Chen, Y., Svihla, V., Gallup, A., Ferris, K. and Datye, A.K., 2022. Guiding change in higher education: An emergent, iterative application of Kotter’s change model.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Studies in Higher Education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47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(2), pp.270-289. </a:t>
            </a:r>
            <a:r>
              <a:rPr lang="en-GB" sz="600" u="sng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https://doi.org/10.1080/03075079.2020.1741540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IN" sz="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Lewandowski, J., Ma, Y., Yang, J. and Zhang, C., 2023. Quantum </a:t>
            </a:r>
            <a:r>
              <a:rPr lang="en-GB" sz="600" kern="100" dirty="0" err="1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oppenheimer-snyder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and </a:t>
            </a:r>
            <a:r>
              <a:rPr lang="en-GB" sz="600" kern="100" dirty="0" err="1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swiss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cheese models.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Physical Review Letters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130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(10), p.101501. </a:t>
            </a:r>
            <a:r>
              <a:rPr lang="en-GB" sz="600" u="sng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https://doi.org/10.1103/PhysRevLett.130.101501</a:t>
            </a:r>
            <a:r>
              <a:rPr lang="en-GB" sz="6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IN" sz="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Maclean, M., 2001. Doctors, parents and the law-organ retention after paediatric cardiac surgery at the Bristol Royal Infirmary.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Child &amp; Fam. LQ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13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p.399. </a:t>
            </a:r>
            <a:r>
              <a:rPr lang="en-GB" sz="600" u="sng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5"/>
              </a:rPr>
              <a:t>https://heinonline.org/hol-cgi-bin/get_pdf.cgi?handle=hein.journals/chilflq13&amp;section=39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IN" sz="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McCullough, K., Andrew, L., </a:t>
            </a:r>
            <a:r>
              <a:rPr lang="en-GB" sz="600" kern="100" dirty="0" err="1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Genoni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A., Dunham, M., Whitehead, L. and </a:t>
            </a:r>
            <a:r>
              <a:rPr lang="en-GB" sz="600" kern="100" dirty="0" err="1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Porock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D., 2023. An examination of primary health care nursing service evaluation using the Donabedian model: A systematic review.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Research in nursing &amp; health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46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(1), pp.159-176. </a:t>
            </a:r>
            <a:r>
              <a:rPr lang="en-GB" sz="600" u="sng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6"/>
              </a:rPr>
              <a:t>https://doi.org/10.1002/nur.22291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IN" sz="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Nunes, C., Gomes, P. and Santana, J., 2023. Transparency, accountability, and governance: a literature review in the context of public hospitals.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Revista de </a:t>
            </a:r>
            <a:r>
              <a:rPr lang="en-GB" sz="600" i="1" kern="100" dirty="0" err="1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Administração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Pública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57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pp.e2022-0238. </a:t>
            </a:r>
            <a:r>
              <a:rPr lang="en-GB" sz="600" u="sng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7"/>
              </a:rPr>
              <a:t>https://www.scielo.br/j/rap/a/XnsgHpcpWgfvQNN9YHPgmGN/?lang=en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IN" sz="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Osman, C., Twum, F.O., Boateng, P.A. and Owusu, J., 2025. Decision-making speed and organizational effectiveness among West African institutions: A systematic literature review.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International Journal of Research in Social Science and Humanities (IJRSS) ISSN: 2582-6220, DOI: 10.47505/IJRSS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6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(3), pp.86-99. </a:t>
            </a:r>
            <a:r>
              <a:rPr lang="en-GB" sz="600" u="sng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8"/>
              </a:rPr>
              <a:t>https://doi.org/10.47505/IJRSS.2025.3.9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IN" sz="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Rosdiana, N. and Aslami, N., 2022. The main models of change management in Kurt Lewin's thinking. </a:t>
            </a:r>
            <a:r>
              <a:rPr lang="en-GB" sz="600" i="1" kern="100" dirty="0" err="1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Jurnal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600" i="1" kern="100" dirty="0" err="1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Akuntansi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GB" sz="600" i="1" kern="100" dirty="0" err="1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Manajemen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Dan </a:t>
            </a:r>
            <a:r>
              <a:rPr lang="en-GB" sz="600" i="1" kern="100" dirty="0" err="1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Bisnis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Digital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(2), pp.251-256. </a:t>
            </a:r>
            <a:r>
              <a:rPr lang="en-GB" sz="600" u="sng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9"/>
              </a:rPr>
              <a:t>https://jurnal.unived.ac.id/index.php/jambd/article/view/2446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IN" sz="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Shabani, T., Jerie, S. and Shabani, T., 2024. A comprehensive review of the Swiss cheese model in risk management.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Safety in extreme environments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6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(1), pp.43-57. </a:t>
            </a:r>
            <a:r>
              <a:rPr lang="en-GB" sz="600" u="sng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10"/>
              </a:rPr>
              <a:t>https://link.springer.com/article/10.1007/s42797-023-00091-7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IN" sz="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" kern="100" dirty="0" err="1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Shamsujjoha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M., Lu, Q., Zhao, D. and Zhu, L., 2025, March. Swiss cheese model for ai safety: A taxonomy and reference architecture for multi-layered guardrails of foundation model based agents. In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2025 IEEE 22nd International Conference on Software Architecture (ICSA)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(pp. 37-48). IEEE. </a:t>
            </a:r>
            <a:r>
              <a:rPr lang="en-GB" sz="600" u="sng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11"/>
              </a:rPr>
              <a:t>https://doi.org/10.1109/ICSA65012.2025.00014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IN" sz="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Walshe, K. and Offen, N., 2001. A very public failure: lessons for quality improvement in healthcare organisations from the Bristol Royal Infirmary.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BMJ Quality &amp; Safety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10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(4), pp.250-256. </a:t>
            </a:r>
            <a:r>
              <a:rPr lang="en-GB" sz="600" u="sng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12"/>
              </a:rPr>
              <a:t>https://www.healthaffairs.org/doi/10.1377/hlthaff.23.3.103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IN" sz="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Wiegmann, D.A., Wood, L.J., Cohen, T.N. and Shappell, S.A., 2022. Understanding the “Swiss Cheese Model” and its application to patient safety.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Journal of patient safety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18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(2), pp.119-123. </a:t>
            </a:r>
            <a:r>
              <a:rPr lang="en-GB" sz="600" u="sng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11"/>
              </a:rPr>
              <a:t>https://doi.org/10.1109/ICSA65012.2025.00014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IN" sz="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6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Yang, J., Liu, F., Yang, C., Wei, J., Ma, Y., Xu, L., Xie, J. and Wang, J., 2025. Application of Donabedian Three‐Dimensional Model in Outpatient Care Quality: A Scoping Review. </a:t>
            </a:r>
            <a:r>
              <a:rPr lang="en-GB" sz="600" i="1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Journal of nursing management</a:t>
            </a:r>
            <a:r>
              <a:rPr lang="en-GB" sz="6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 </a:t>
            </a:r>
            <a:r>
              <a:rPr lang="en-GB" sz="600" i="1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2025</a:t>
            </a:r>
            <a:r>
              <a:rPr lang="en-GB" sz="6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(1), p.6893336. </a:t>
            </a:r>
            <a:r>
              <a:rPr lang="en-GB" sz="600" u="sng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13"/>
              </a:rPr>
              <a:t>https://pubmed.ncbi.nlm.nih.gov/40313787/</a:t>
            </a:r>
            <a:r>
              <a:rPr lang="en-GB" sz="6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IN" sz="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12F428-9D81-C152-E3E9-7E0F6B182CF8}"/>
              </a:ext>
            </a:extLst>
          </p:cNvPr>
          <p:cNvSpPr txBox="1"/>
          <p:nvPr/>
        </p:nvSpPr>
        <p:spPr>
          <a:xfrm>
            <a:off x="357452" y="969344"/>
            <a:ext cx="4330927" cy="41741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Abuzied, Y., </a:t>
            </a:r>
            <a:r>
              <a:rPr lang="en-GB" sz="600" kern="100" dirty="0" err="1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Alshammary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S.A., </a:t>
            </a:r>
            <a:r>
              <a:rPr lang="en-GB" sz="600" kern="100" dirty="0" err="1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Alhalahlah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T. and </a:t>
            </a:r>
            <a:r>
              <a:rPr lang="en-GB" sz="600" kern="100" dirty="0" err="1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Somduth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S., 2023. Using FOCUS-PDSA quality improvement methodology model in healthcare: process and outcomes.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Global Journal on Quality and Safety in Healthcare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6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(2), pp.70-72. </a:t>
            </a:r>
            <a:r>
              <a:rPr lang="en-GB" sz="600" u="sng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14"/>
              </a:rPr>
              <a:t>https://doi.org/10.36401/JQSH-22-19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IN" sz="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" kern="100" dirty="0" err="1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Aljumah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A., 2023. The impact of extrinsic and intrinsic motivation on job satisfaction: The mediating role of transactional leadership.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Cogent Business &amp; Management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10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(3), p.2270813. </a:t>
            </a:r>
            <a:r>
              <a:rPr lang="en-GB" sz="600" u="sng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15"/>
              </a:rPr>
              <a:t>https://doi.org/10.1080/23311975.2023.2270813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IN" sz="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Amina, A., Kassem, A. and Sleem, W., 2022. Applying Lewin's change management theory to improve patient's discharge plan.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Mansoura Nursing Journal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9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(2), pp.335-348. </a:t>
            </a:r>
            <a:r>
              <a:rPr lang="en-GB" sz="600" u="sng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16"/>
              </a:rPr>
              <a:t>https://journals.ekb.eg/article_295591_2e01c440a7769101b9fd53066f06f65c.pdf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IN" sz="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Bristol, 2001. Report of the Public Inquiry into children’s heart surgery at the Bristol Royal Infirmary 1984-1995. [Online] Available at: </a:t>
            </a:r>
            <a:r>
              <a:rPr lang="en-GB" sz="600" u="sng" kern="100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17"/>
              </a:rPr>
              <a:t>https://www.bristol-inquiry.org.uk/final_report/the_report.pdf</a:t>
            </a:r>
            <a:r>
              <a:rPr lang="en-GB" sz="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[Accessed on 17th July 2026]</a:t>
            </a:r>
            <a:endParaRPr lang="en-IN" sz="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" kern="100" dirty="0" err="1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Bugnitz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C. and Sandberg, K.C., 2025. Creating effective PDSA cycles.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Current Problems in </a:t>
            </a:r>
            <a:r>
              <a:rPr lang="en-GB" sz="600" i="1" kern="100" dirty="0" err="1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Pediatric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and Adolescent Health Care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p.101759. </a:t>
            </a:r>
            <a:r>
              <a:rPr lang="en-GB" sz="600" u="sng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18"/>
              </a:rPr>
              <a:t>https://doi.org/10.1016/j.cppeds.2025.101759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IN" sz="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Chowdhury, D., Elliott, P.A., Asaki, S.Y., </a:t>
            </a:r>
            <a:r>
              <a:rPr lang="en-GB" sz="600" kern="100" dirty="0" err="1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Amdani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S., Nguyen, Q.T., Ronai, C., Tierney, S., Levy, V.Y., Puri, K., Altman, C.A. and Johnson, J.N., 2024. Addressing disparities in </a:t>
            </a:r>
            <a:r>
              <a:rPr lang="en-GB" sz="600" kern="100" dirty="0" err="1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pediatric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congenital heart disease: a call for equitable health care.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Journal of the American Heart Association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13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(13), p.e032415. </a:t>
            </a:r>
            <a:r>
              <a:rPr lang="en-GB" sz="600" u="sng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19"/>
              </a:rPr>
              <a:t>https://doi.org/10.1161/JAHA.123.032415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IN" sz="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Davitkovic, M. and Mihaylov, M., 2024. Kotter's model for managing organizational change in an information technology context.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Knowledge-International Journal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67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(1), pp.59-63. </a:t>
            </a:r>
            <a:r>
              <a:rPr lang="en-GB" sz="600" u="sng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0"/>
              </a:rPr>
              <a:t>https://www.ceeol.com/search/article-detail?id=1294073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IN" sz="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Dong, B., 2023. A systematic review of the transactional leadership literature and future outlook.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Academic Journal of Management and Social Sciences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(3), pp.21-25. </a:t>
            </a:r>
            <a:r>
              <a:rPr lang="en-GB" sz="600" u="sng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1"/>
              </a:rPr>
              <a:t>https://pdfs.semanticscholar.org/8158/5768e874415ebf8b69fee2520929c0e283cb.pdf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IN" sz="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Graves, L., Dalgarno, N., Van Hoorn, R., Hastings-Truelove, A., Mulder, J., </a:t>
            </a:r>
            <a:r>
              <a:rPr lang="en-GB" sz="600" kern="100" dirty="0" err="1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Kolomitro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K., Kirby, F. and van </a:t>
            </a:r>
            <a:r>
              <a:rPr lang="en-GB" sz="600" kern="100" dirty="0" err="1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Wylick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R., 2023. Creating change: Kotter’s change management model in action.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Canadian medical education journal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14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(3), p.136. </a:t>
            </a:r>
            <a:r>
              <a:rPr lang="en-GB" sz="600" u="sng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2"/>
              </a:rPr>
              <a:t>https://pmc.ncbi.nlm.nih.gov/articles/PMC10351637/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IN" sz="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Howick, J., Bennett-Weston, A., Solomon, J., Nockels, K., Bostock, J. and </a:t>
            </a:r>
            <a:r>
              <a:rPr lang="en-GB" sz="600" kern="100" dirty="0" err="1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Keshtkar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L., 2024. How does communication affect patient safety? Protocol for a systematic review and logic model.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BMJ open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14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(5), p.e085312. </a:t>
            </a:r>
            <a:r>
              <a:rPr lang="en-GB" sz="600" u="sng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3"/>
              </a:rPr>
              <a:t>https://doi.org/10.1136/bmjopen-2024-085312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IN" sz="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Huang, Z., Bi, Y., Zhang, K., Hu, B., Su, Z., Tai, C. and Luan, X., 2025. PDSA-FL: A Poisoning-Defense Secure Aggregation in Federated Learning. </a:t>
            </a:r>
            <a:r>
              <a:rPr lang="en-GB" sz="600" i="1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IEEE Transactions on Information Forensics and Security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GB" sz="600" u="sng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4"/>
              </a:rPr>
              <a:t>https://doi.org/10.1109/TIFS.2025.3588324</a:t>
            </a:r>
            <a:r>
              <a:rPr lang="en-GB" sz="600" kern="1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IN" sz="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5088643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110</TotalTime>
  <Words>2588</Words>
  <Application>Microsoft Office PowerPoint</Application>
  <PresentationFormat>On-screen Show (16:9)</PresentationFormat>
  <Paragraphs>131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Century Gothic</vt:lpstr>
      <vt:lpstr>Symbol</vt:lpstr>
      <vt:lpstr>Wingdings 3</vt:lpstr>
      <vt:lpstr>Wisp</vt:lpstr>
      <vt:lpstr>       Module Code: LCHS7006 Module Name: Quality Assurance and Service Improvements Programme: MSc Public Health and Social Care in Practice Lecturer Name: Christopher Mafuva  Presented by: Manasvi Patel Student ID: 2520168   The Bristol Royal Infirmary Inquiry (UK): Bristol inquiry Report (2001)</vt:lpstr>
      <vt:lpstr>Introduction </vt:lpstr>
      <vt:lpstr>Outline the problem </vt:lpstr>
      <vt:lpstr>Outline the root causes of the problem </vt:lpstr>
      <vt:lpstr>Transactional leadership Strategies for enacting change </vt:lpstr>
      <vt:lpstr>Elaborate the theories or models: Swiss Cheese Model  </vt:lpstr>
      <vt:lpstr>Elaborate the theories or models: Donabedian Model  </vt:lpstr>
      <vt:lpstr>Analyse the policy issues and how they influence service delivery </vt:lpstr>
      <vt:lpstr>Impact of these root causes and policy issues on the quality, efficiency, and equity of health and care service provision </vt:lpstr>
      <vt:lpstr>Kurt Lewin’s Change Management Theory for preparing workforce for change in the situation </vt:lpstr>
      <vt:lpstr>Apply PDSA for change and explain how you would apply this to your situation </vt:lpstr>
      <vt:lpstr>Structure of the report Component 2 </vt:lpstr>
      <vt:lpstr>Outline potential barriers and ways to address them through Kotter’s Model </vt:lpstr>
      <vt:lpstr>Conclusion 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>Manasvi Vipulbhai Patel (2520168)</cp:lastModifiedBy>
  <cp:revision>2</cp:revision>
  <dcterms:created xsi:type="dcterms:W3CDTF">2017-08-01T15:40:51Z</dcterms:created>
  <dcterms:modified xsi:type="dcterms:W3CDTF">2026-07-20T19:45:51Z</dcterms:modified>
</cp:coreProperties>
</file>