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theme/theme2.xml" ContentType="application/vnd.openxmlformats-officedocument.them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1" r:id="rId4"/>
    <p:sldMasterId id="2147483674" r:id="rId5"/>
    <p:sldMasterId id="2147483681" r:id="rId6"/>
  </p:sldMasterIdLst>
  <p:notesMasterIdLst>
    <p:notesMasterId r:id="rId18"/>
  </p:notesMasterIdLst>
  <p:handoutMasterIdLst>
    <p:handoutMasterId r:id="rId19"/>
  </p:handoutMasterIdLst>
  <p:sldIdLst>
    <p:sldId id="335" r:id="rId7"/>
    <p:sldId id="358" r:id="rId8"/>
    <p:sldId id="359" r:id="rId9"/>
    <p:sldId id="360" r:id="rId10"/>
    <p:sldId id="361" r:id="rId11"/>
    <p:sldId id="362" r:id="rId12"/>
    <p:sldId id="363" r:id="rId13"/>
    <p:sldId id="364" r:id="rId14"/>
    <p:sldId id="365" r:id="rId15"/>
    <p:sldId id="366" r:id="rId16"/>
    <p:sldId id="367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88" autoAdjust="0"/>
    <p:restoredTop sz="94343" autoAdjust="0"/>
  </p:normalViewPr>
  <p:slideViewPr>
    <p:cSldViewPr>
      <p:cViewPr varScale="1">
        <p:scale>
          <a:sx n="91" d="100"/>
          <a:sy n="91" d="100"/>
        </p:scale>
        <p:origin x="795" y="5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2010" y="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 Welton" userId="33867cc6-3c98-481e-a066-a55221f849bb" providerId="ADAL" clId="{29B9A654-14A3-466A-93D5-8462AA52C12D}"/>
    <pc:docChg chg="modSld">
      <pc:chgData name="Nichola Welton" userId="33867cc6-3c98-481e-a066-a55221f849bb" providerId="ADAL" clId="{29B9A654-14A3-466A-93D5-8462AA52C12D}" dt="2025-01-16T15:12:50.852" v="8" actId="207"/>
      <pc:docMkLst>
        <pc:docMk/>
      </pc:docMkLst>
      <pc:sldChg chg="modSp mod">
        <pc:chgData name="Nichola Welton" userId="33867cc6-3c98-481e-a066-a55221f849bb" providerId="ADAL" clId="{29B9A654-14A3-466A-93D5-8462AA52C12D}" dt="2025-01-16T15:12:15.860" v="1" actId="207"/>
        <pc:sldMkLst>
          <pc:docMk/>
          <pc:sldMk cId="3086981168" sldId="358"/>
        </pc:sldMkLst>
        <pc:spChg chg="mod">
          <ac:chgData name="Nichola Welton" userId="33867cc6-3c98-481e-a066-a55221f849bb" providerId="ADAL" clId="{29B9A654-14A3-466A-93D5-8462AA52C12D}" dt="2025-01-16T15:12:15.860" v="1" actId="207"/>
          <ac:spMkLst>
            <pc:docMk/>
            <pc:sldMk cId="3086981168" sldId="358"/>
            <ac:spMk id="8" creationId="{B2919641-DF40-2C8E-D88E-225EF4CC26E2}"/>
          </ac:spMkLst>
        </pc:spChg>
      </pc:sldChg>
      <pc:sldChg chg="modSp mod">
        <pc:chgData name="Nichola Welton" userId="33867cc6-3c98-481e-a066-a55221f849bb" providerId="ADAL" clId="{29B9A654-14A3-466A-93D5-8462AA52C12D}" dt="2025-01-16T15:12:10.104" v="0" actId="207"/>
        <pc:sldMkLst>
          <pc:docMk/>
          <pc:sldMk cId="3060829034" sldId="359"/>
        </pc:sldMkLst>
        <pc:spChg chg="mod">
          <ac:chgData name="Nichola Welton" userId="33867cc6-3c98-481e-a066-a55221f849bb" providerId="ADAL" clId="{29B9A654-14A3-466A-93D5-8462AA52C12D}" dt="2025-01-16T15:12:10.104" v="0" actId="207"/>
          <ac:spMkLst>
            <pc:docMk/>
            <pc:sldMk cId="3060829034" sldId="359"/>
            <ac:spMk id="3" creationId="{9AFF41AF-3A26-587B-C742-B1262DB43543}"/>
          </ac:spMkLst>
        </pc:spChg>
      </pc:sldChg>
      <pc:sldChg chg="modSp mod">
        <pc:chgData name="Nichola Welton" userId="33867cc6-3c98-481e-a066-a55221f849bb" providerId="ADAL" clId="{29B9A654-14A3-466A-93D5-8462AA52C12D}" dt="2025-01-16T15:12:20.267" v="2" actId="207"/>
        <pc:sldMkLst>
          <pc:docMk/>
          <pc:sldMk cId="4158874081" sldId="360"/>
        </pc:sldMkLst>
        <pc:spChg chg="mod">
          <ac:chgData name="Nichola Welton" userId="33867cc6-3c98-481e-a066-a55221f849bb" providerId="ADAL" clId="{29B9A654-14A3-466A-93D5-8462AA52C12D}" dt="2025-01-16T15:12:20.267" v="2" actId="207"/>
          <ac:spMkLst>
            <pc:docMk/>
            <pc:sldMk cId="4158874081" sldId="360"/>
            <ac:spMk id="3" creationId="{C0188704-75AE-A15A-6BA5-53E5094BF2C4}"/>
          </ac:spMkLst>
        </pc:spChg>
      </pc:sldChg>
      <pc:sldChg chg="modSp mod">
        <pc:chgData name="Nichola Welton" userId="33867cc6-3c98-481e-a066-a55221f849bb" providerId="ADAL" clId="{29B9A654-14A3-466A-93D5-8462AA52C12D}" dt="2025-01-16T15:12:25.562" v="3" actId="207"/>
        <pc:sldMkLst>
          <pc:docMk/>
          <pc:sldMk cId="446593043" sldId="361"/>
        </pc:sldMkLst>
        <pc:spChg chg="mod">
          <ac:chgData name="Nichola Welton" userId="33867cc6-3c98-481e-a066-a55221f849bb" providerId="ADAL" clId="{29B9A654-14A3-466A-93D5-8462AA52C12D}" dt="2025-01-16T15:12:25.562" v="3" actId="207"/>
          <ac:spMkLst>
            <pc:docMk/>
            <pc:sldMk cId="446593043" sldId="361"/>
            <ac:spMk id="3" creationId="{189ACC78-5B92-15A0-CA96-BA47F2D7A1F5}"/>
          </ac:spMkLst>
        </pc:spChg>
      </pc:sldChg>
      <pc:sldChg chg="modSp mod">
        <pc:chgData name="Nichola Welton" userId="33867cc6-3c98-481e-a066-a55221f849bb" providerId="ADAL" clId="{29B9A654-14A3-466A-93D5-8462AA52C12D}" dt="2025-01-16T15:12:30.707" v="4" actId="207"/>
        <pc:sldMkLst>
          <pc:docMk/>
          <pc:sldMk cId="1491853667" sldId="362"/>
        </pc:sldMkLst>
        <pc:spChg chg="mod">
          <ac:chgData name="Nichola Welton" userId="33867cc6-3c98-481e-a066-a55221f849bb" providerId="ADAL" clId="{29B9A654-14A3-466A-93D5-8462AA52C12D}" dt="2025-01-16T15:12:30.707" v="4" actId="207"/>
          <ac:spMkLst>
            <pc:docMk/>
            <pc:sldMk cId="1491853667" sldId="362"/>
            <ac:spMk id="3" creationId="{937EFE8F-5CEE-BCC3-E0BA-0FA90847C47D}"/>
          </ac:spMkLst>
        </pc:spChg>
      </pc:sldChg>
      <pc:sldChg chg="modSp mod">
        <pc:chgData name="Nichola Welton" userId="33867cc6-3c98-481e-a066-a55221f849bb" providerId="ADAL" clId="{29B9A654-14A3-466A-93D5-8462AA52C12D}" dt="2025-01-16T15:12:35.306" v="5" actId="207"/>
        <pc:sldMkLst>
          <pc:docMk/>
          <pc:sldMk cId="284476495" sldId="363"/>
        </pc:sldMkLst>
        <pc:spChg chg="mod">
          <ac:chgData name="Nichola Welton" userId="33867cc6-3c98-481e-a066-a55221f849bb" providerId="ADAL" clId="{29B9A654-14A3-466A-93D5-8462AA52C12D}" dt="2025-01-16T15:12:35.306" v="5" actId="207"/>
          <ac:spMkLst>
            <pc:docMk/>
            <pc:sldMk cId="284476495" sldId="363"/>
            <ac:spMk id="3" creationId="{B8AAF277-3DB8-5576-02ED-11EBD63D2C45}"/>
          </ac:spMkLst>
        </pc:spChg>
      </pc:sldChg>
      <pc:sldChg chg="modSp mod">
        <pc:chgData name="Nichola Welton" userId="33867cc6-3c98-481e-a066-a55221f849bb" providerId="ADAL" clId="{29B9A654-14A3-466A-93D5-8462AA52C12D}" dt="2025-01-16T15:12:39.752" v="6" actId="207"/>
        <pc:sldMkLst>
          <pc:docMk/>
          <pc:sldMk cId="3489574147" sldId="364"/>
        </pc:sldMkLst>
        <pc:spChg chg="mod">
          <ac:chgData name="Nichola Welton" userId="33867cc6-3c98-481e-a066-a55221f849bb" providerId="ADAL" clId="{29B9A654-14A3-466A-93D5-8462AA52C12D}" dt="2025-01-16T15:12:39.752" v="6" actId="207"/>
          <ac:spMkLst>
            <pc:docMk/>
            <pc:sldMk cId="3489574147" sldId="364"/>
            <ac:spMk id="3" creationId="{474D2D69-2F2E-757A-8147-A4FDA7952000}"/>
          </ac:spMkLst>
        </pc:spChg>
      </pc:sldChg>
      <pc:sldChg chg="modSp mod">
        <pc:chgData name="Nichola Welton" userId="33867cc6-3c98-481e-a066-a55221f849bb" providerId="ADAL" clId="{29B9A654-14A3-466A-93D5-8462AA52C12D}" dt="2025-01-16T15:12:45.637" v="7" actId="207"/>
        <pc:sldMkLst>
          <pc:docMk/>
          <pc:sldMk cId="1638776038" sldId="365"/>
        </pc:sldMkLst>
        <pc:spChg chg="mod">
          <ac:chgData name="Nichola Welton" userId="33867cc6-3c98-481e-a066-a55221f849bb" providerId="ADAL" clId="{29B9A654-14A3-466A-93D5-8462AA52C12D}" dt="2025-01-16T15:12:45.637" v="7" actId="207"/>
          <ac:spMkLst>
            <pc:docMk/>
            <pc:sldMk cId="1638776038" sldId="365"/>
            <ac:spMk id="3" creationId="{788D9D96-4D57-9652-9ADC-62C21AF2A409}"/>
          </ac:spMkLst>
        </pc:spChg>
      </pc:sldChg>
      <pc:sldChg chg="modSp mod">
        <pc:chgData name="Nichola Welton" userId="33867cc6-3c98-481e-a066-a55221f849bb" providerId="ADAL" clId="{29B9A654-14A3-466A-93D5-8462AA52C12D}" dt="2025-01-16T15:12:50.852" v="8" actId="207"/>
        <pc:sldMkLst>
          <pc:docMk/>
          <pc:sldMk cId="3354082115" sldId="366"/>
        </pc:sldMkLst>
        <pc:spChg chg="mod">
          <ac:chgData name="Nichola Welton" userId="33867cc6-3c98-481e-a066-a55221f849bb" providerId="ADAL" clId="{29B9A654-14A3-466A-93D5-8462AA52C12D}" dt="2025-01-16T15:12:50.852" v="8" actId="207"/>
          <ac:spMkLst>
            <pc:docMk/>
            <pc:sldMk cId="3354082115" sldId="366"/>
            <ac:spMk id="3" creationId="{7ABAEA5F-AD1D-F058-D847-D4507563E5A6}"/>
          </ac:spMkLst>
        </pc:spChg>
      </pc:sldChg>
    </pc:docChg>
  </pc:docChgLst>
  <pc:docChgLst>
    <pc:chgData name="Nichola Welton" userId="33867cc6-3c98-481e-a066-a55221f849bb" providerId="ADAL" clId="{EB548B96-357A-4A76-AD8F-2B7A6258C485}"/>
    <pc:docChg chg="modSld">
      <pc:chgData name="Nichola Welton" userId="33867cc6-3c98-481e-a066-a55221f849bb" providerId="ADAL" clId="{EB548B96-357A-4A76-AD8F-2B7A6258C485}" dt="2024-12-03T12:58:32.933" v="1" actId="20577"/>
      <pc:docMkLst>
        <pc:docMk/>
      </pc:docMkLst>
      <pc:sldChg chg="modSp mod">
        <pc:chgData name="Nichola Welton" userId="33867cc6-3c98-481e-a066-a55221f849bb" providerId="ADAL" clId="{EB548B96-357A-4A76-AD8F-2B7A6258C485}" dt="2024-12-03T12:58:32.933" v="1" actId="20577"/>
        <pc:sldMkLst>
          <pc:docMk/>
          <pc:sldMk cId="3354082115" sldId="366"/>
        </pc:sldMkLst>
        <pc:spChg chg="mod">
          <ac:chgData name="Nichola Welton" userId="33867cc6-3c98-481e-a066-a55221f849bb" providerId="ADAL" clId="{EB548B96-357A-4A76-AD8F-2B7A6258C485}" dt="2024-12-03T12:58:32.933" v="1" actId="20577"/>
          <ac:spMkLst>
            <pc:docMk/>
            <pc:sldMk cId="3354082115" sldId="366"/>
            <ac:spMk id="4" creationId="{2CC8B28B-0067-5A6F-16CE-FFC11ABF5C65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58E99-CF8B-414D-9067-42EFA2661A0F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73400D-1125-4CCE-9DC0-5877F373F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016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89872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79953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10639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7673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12881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854433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172648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038449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301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Adolygiad Llenyddiaeth </a:t>
            </a:r>
            <a:r>
              <a:rPr lang="en-GB" dirty="0">
                <a:solidFill>
                  <a:schemeClr val="accent1"/>
                </a:solidFill>
              </a:rPr>
              <a:t>Literature Review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dirty="0"/>
              <a:t>Setiau Dysgu Gweithredol </a:t>
            </a:r>
          </a:p>
          <a:p>
            <a:r>
              <a:rPr lang="en-GB" dirty="0"/>
              <a:t>Action Learning Sets </a:t>
            </a:r>
          </a:p>
        </p:txBody>
      </p:sp>
    </p:spTree>
    <p:extLst>
      <p:ext uri="{BB962C8B-B14F-4D97-AF65-F5344CB8AC3E}">
        <p14:creationId xmlns:p14="http://schemas.microsoft.com/office/powerpoint/2010/main" val="1443272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04BD94B-1D85-3CF8-65DD-113049276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Nod                         </a:t>
            </a:r>
            <a:r>
              <a:rPr lang="en-GB" dirty="0">
                <a:solidFill>
                  <a:schemeClr val="accent1"/>
                </a:solidFill>
              </a:rPr>
              <a:t>Aim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2919641-DF40-2C8E-D88E-225EF4CC26E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Archwilio a chyflawni</a:t>
            </a:r>
          </a:p>
          <a:p>
            <a:r>
              <a:rPr lang="cy-GB" dirty="0"/>
              <a:t>Dysgu Gweithredol</a:t>
            </a:r>
          </a:p>
          <a:p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801E76D-1AA4-42E0-7F4B-8FB626379A8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Explore and enact Action Learning </a:t>
            </a:r>
          </a:p>
        </p:txBody>
      </p:sp>
    </p:spTree>
    <p:extLst>
      <p:ext uri="{BB962C8B-B14F-4D97-AF65-F5344CB8AC3E}">
        <p14:creationId xmlns:p14="http://schemas.microsoft.com/office/powerpoint/2010/main" val="30869811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CD914-A88C-ADF2-B7D3-A972DDEB31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FF41AF-3A26-587B-C742-B1262DB4354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b="1" dirty="0"/>
              <a:t>Setiau Dysgu Gweithredol </a:t>
            </a:r>
            <a:r>
              <a:rPr lang="en-GB" b="1" dirty="0"/>
              <a:t>(</a:t>
            </a:r>
            <a:r>
              <a:rPr lang="en-GB" b="1" i="0" dirty="0">
                <a:effectLst/>
              </a:rPr>
              <a:t>ALS)</a:t>
            </a:r>
            <a:r>
              <a:rPr lang="en-GB" b="0" i="0" dirty="0">
                <a:effectLst/>
              </a:rPr>
              <a:t> </a:t>
            </a:r>
          </a:p>
          <a:p>
            <a:pPr lvl="1"/>
            <a:r>
              <a:rPr lang="cy-GB" dirty="0"/>
              <a:t>grwpiau strwythuredig sy'n dod at ei gilydd i fynd i'r afael â heriau bywyd go iawn mewn amgylchedd cydweithredol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0F8D61-C3FA-CBB8-7081-717B503B7B7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b="1" i="0" dirty="0">
                <a:solidFill>
                  <a:schemeClr val="accent1"/>
                </a:solidFill>
                <a:effectLst/>
              </a:rPr>
              <a:t>Action Learning Sets (ALS)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 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</a:rPr>
              <a:t>are structured groups that come together to address real-life challenges in a collaborative environment. 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08290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9EB62-CBFF-1226-D3CB-96FC7C214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08" y="332656"/>
            <a:ext cx="8856984" cy="1325563"/>
          </a:xfrm>
        </p:spPr>
        <p:txBody>
          <a:bodyPr>
            <a:noAutofit/>
          </a:bodyPr>
          <a:lstStyle/>
          <a:p>
            <a:br>
              <a:rPr lang="en-GB" sz="3600" b="1" dirty="0">
                <a:solidFill>
                  <a:schemeClr val="accent1"/>
                </a:solidFill>
                <a:latin typeface="-apple-system"/>
              </a:rPr>
            </a:br>
            <a:br>
              <a:rPr lang="en-GB" sz="3600" b="1" dirty="0">
                <a:solidFill>
                  <a:schemeClr val="accent1"/>
                </a:solidFill>
                <a:latin typeface="-apple-system"/>
              </a:rPr>
            </a:br>
            <a:r>
              <a:rPr lang="en-GB" sz="4000" b="1" dirty="0" err="1">
                <a:solidFill>
                  <a:schemeClr val="accent1"/>
                </a:solidFill>
                <a:latin typeface="-apple-system"/>
              </a:rPr>
              <a:t>Prif</a:t>
            </a:r>
            <a:r>
              <a:rPr lang="en-GB" sz="4000" b="1" dirty="0">
                <a:solidFill>
                  <a:schemeClr val="accent1"/>
                </a:solidFill>
                <a:latin typeface="-apple-system"/>
              </a:rPr>
              <a:t> </a:t>
            </a:r>
            <a:r>
              <a:rPr lang="en-GB" sz="4000" b="1" dirty="0" err="1">
                <a:solidFill>
                  <a:schemeClr val="accent1"/>
                </a:solidFill>
                <a:latin typeface="-apple-system"/>
              </a:rPr>
              <a:t>Nodweddion</a:t>
            </a:r>
            <a:r>
              <a:rPr lang="en-GB" sz="4000" b="1" dirty="0">
                <a:solidFill>
                  <a:schemeClr val="accent1"/>
                </a:solidFill>
                <a:latin typeface="-apple-system"/>
              </a:rPr>
              <a:t> </a:t>
            </a:r>
            <a:r>
              <a:rPr lang="en-GB" sz="4000" b="1" dirty="0" err="1">
                <a:solidFill>
                  <a:schemeClr val="accent1"/>
                </a:solidFill>
                <a:latin typeface="-apple-system"/>
              </a:rPr>
              <a:t>Setiau</a:t>
            </a:r>
            <a:r>
              <a:rPr lang="en-GB" sz="4000" b="1" dirty="0">
                <a:solidFill>
                  <a:schemeClr val="accent1"/>
                </a:solidFill>
                <a:latin typeface="-apple-system"/>
              </a:rPr>
              <a:t> </a:t>
            </a:r>
            <a:r>
              <a:rPr lang="en-GB" sz="4000" b="1" dirty="0" err="1">
                <a:solidFill>
                  <a:schemeClr val="accent1"/>
                </a:solidFill>
                <a:latin typeface="-apple-system"/>
              </a:rPr>
              <a:t>Dysgu</a:t>
            </a:r>
            <a:r>
              <a:rPr lang="en-GB" sz="4000" b="1" dirty="0">
                <a:solidFill>
                  <a:schemeClr val="accent1"/>
                </a:solidFill>
                <a:latin typeface="-apple-system"/>
              </a:rPr>
              <a:t> </a:t>
            </a:r>
            <a:r>
              <a:rPr lang="en-GB" sz="4000" b="1" dirty="0" err="1">
                <a:solidFill>
                  <a:schemeClr val="accent1"/>
                </a:solidFill>
                <a:latin typeface="-apple-system"/>
              </a:rPr>
              <a:t>Gweithredol</a:t>
            </a:r>
            <a:r>
              <a:rPr lang="en-GB" sz="4000" b="1" dirty="0">
                <a:solidFill>
                  <a:schemeClr val="accent1"/>
                </a:solidFill>
                <a:latin typeface="-apple-system"/>
              </a:rPr>
              <a:t>: </a:t>
            </a:r>
            <a:br>
              <a:rPr lang="en-GB" sz="4000" b="1" dirty="0">
                <a:solidFill>
                  <a:schemeClr val="accent1"/>
                </a:solidFill>
                <a:latin typeface="-apple-system"/>
              </a:rPr>
            </a:br>
            <a:r>
              <a:rPr lang="en-GB" sz="4000" b="1" dirty="0">
                <a:solidFill>
                  <a:schemeClr val="accent1"/>
                </a:solidFill>
                <a:latin typeface="-apple-system"/>
              </a:rPr>
              <a:t>Key </a:t>
            </a:r>
            <a:r>
              <a:rPr lang="en-GB" sz="4000" b="1" i="0" dirty="0">
                <a:solidFill>
                  <a:schemeClr val="accent1"/>
                </a:solidFill>
                <a:effectLst/>
                <a:latin typeface="-apple-system"/>
              </a:rPr>
              <a:t>Features of Action Learning Sets:</a:t>
            </a:r>
            <a:br>
              <a:rPr lang="en-GB" sz="4000" b="1" i="0" dirty="0">
                <a:solidFill>
                  <a:srgbClr val="111111"/>
                </a:solidFill>
                <a:effectLst/>
                <a:latin typeface="-apple-system"/>
              </a:rPr>
            </a:br>
            <a:br>
              <a:rPr lang="en-GB" sz="3600" b="0" i="0" dirty="0">
                <a:solidFill>
                  <a:srgbClr val="111111"/>
                </a:solidFill>
                <a:effectLst/>
                <a:latin typeface="-apple-system"/>
              </a:rPr>
            </a:b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88704-75AE-A15A-6BA5-53E5094BF2C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b="1" dirty="0"/>
              <a:t>Cyfansoddiad y Grŵp</a:t>
            </a:r>
            <a:r>
              <a:rPr lang="en-GB" b="0" i="0" dirty="0">
                <a:effectLst/>
              </a:rPr>
              <a:t>:</a:t>
            </a:r>
          </a:p>
          <a:p>
            <a:pPr marL="457200" lvl="1" indent="0">
              <a:buNone/>
            </a:pPr>
            <a:r>
              <a:rPr lang="cy-GB" dirty="0"/>
              <a:t>Fel arfer mae'n cynnwys </a:t>
            </a:r>
            <a:r>
              <a:rPr lang="cy-GB" b="1" dirty="0"/>
              <a:t>5-7 o gymheiriaid </a:t>
            </a:r>
            <a:r>
              <a:rPr lang="cy-GB" dirty="0"/>
              <a:t>sy'n rhannu lefelau tebyg o gyfrifoldeb neu brofiad. Gall aelodau ddod o'r un sefydliad neu rai gwahanol</a:t>
            </a:r>
            <a:r>
              <a:rPr lang="en-GB" b="0" i="0" dirty="0">
                <a:effectLst/>
              </a:rPr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7B5F54-76B5-28D4-B6DD-64E1633A72A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i="0" dirty="0">
                <a:solidFill>
                  <a:schemeClr val="accent1"/>
                </a:solidFill>
                <a:effectLst/>
              </a:rPr>
              <a:t>Group Composition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:</a:t>
            </a:r>
          </a:p>
          <a:p>
            <a:pPr marL="457200" lvl="1" indent="0" algn="l">
              <a:buNone/>
            </a:pPr>
            <a:r>
              <a:rPr lang="en-GB" b="0" i="0" dirty="0">
                <a:solidFill>
                  <a:schemeClr val="accent1"/>
                </a:solidFill>
                <a:effectLst/>
              </a:rPr>
              <a:t>Typically consists of </a:t>
            </a:r>
            <a:r>
              <a:rPr lang="en-GB" b="1" i="0" dirty="0">
                <a:solidFill>
                  <a:schemeClr val="accent1"/>
                </a:solidFill>
                <a:effectLst/>
              </a:rPr>
              <a:t>5-7 peers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 who share similar levels of responsibility or experience. Members can be from the same organization or different ones.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88740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0D117-E726-5E25-FC0A-5B214D261D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ACC78-5B92-15A0-CA96-BA47F2D7A1F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b="1" dirty="0"/>
              <a:t>Diben</a:t>
            </a:r>
            <a:r>
              <a:rPr lang="cy-GB" b="0" i="0" dirty="0">
                <a:effectLst/>
              </a:rPr>
              <a:t>:</a:t>
            </a:r>
          </a:p>
          <a:p>
            <a:pPr marL="457200" lvl="1" indent="0">
              <a:buNone/>
            </a:pPr>
            <a:r>
              <a:rPr lang="cy-GB" dirty="0"/>
              <a:t>Y prif nod yw datrys problemau penodol a datblygu atebion y gellir eu gweithredu. Mae cyfranogwyr yn gadael gyda set glir o gamau gweithredu i'w gweithredu.</a:t>
            </a:r>
            <a:endParaRPr lang="cy-GB" b="0" i="0" dirty="0">
              <a:effectLst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8C947-DCCE-FE5F-4BA4-C9F1E4635FB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i="0" dirty="0">
                <a:solidFill>
                  <a:schemeClr val="accent1"/>
                </a:solidFill>
                <a:effectLst/>
              </a:rPr>
              <a:t>Purpose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:</a:t>
            </a:r>
          </a:p>
          <a:p>
            <a:pPr marL="457200" lvl="1" indent="0" algn="l">
              <a:buNone/>
            </a:pPr>
            <a:r>
              <a:rPr lang="en-GB" b="0" i="0" dirty="0">
                <a:solidFill>
                  <a:schemeClr val="accent1"/>
                </a:solidFill>
                <a:effectLst/>
              </a:rPr>
              <a:t>The main goal is to solve specific problems and develop actionable solutions. Participants leave with a clear set of actions to implement.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65930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12783-86A0-BDC7-C626-DA7C84903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EFE8F-5CEE-BCC3-E0BA-0FA90847C47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i="0" dirty="0">
                <a:effectLst/>
              </a:rPr>
              <a:t>Proses</a:t>
            </a:r>
            <a:r>
              <a:rPr lang="en-GB" b="0" i="0" dirty="0">
                <a:effectLst/>
              </a:rPr>
              <a:t>:</a:t>
            </a:r>
          </a:p>
          <a:p>
            <a:pPr marL="742950" lvl="1" indent="-285750">
              <a:buFont typeface="+mj-lt"/>
              <a:buAutoNum type="arabicPeriod"/>
            </a:pPr>
            <a:r>
              <a:rPr lang="cy-GB" dirty="0"/>
              <a:t>Cynhelir cyfarfodydd yn rheolaidd dros gyfnod penodol (e.e. 6 wythnos i 18 mis).</a:t>
            </a:r>
            <a:endParaRPr lang="cy-GB" b="0" i="0" dirty="0">
              <a:effectLst/>
            </a:endParaRPr>
          </a:p>
          <a:p>
            <a:pPr marL="742950" lvl="1" indent="-285750">
              <a:buFont typeface="+mj-lt"/>
              <a:buAutoNum type="arabicPeriod"/>
            </a:pPr>
            <a:r>
              <a:rPr lang="cy-GB" dirty="0"/>
              <a:t>Mae pob sesiwn fel arfer yn dechrau gydag aelodau yn rhannu diweddariadau ar eu cynnydd ers y cyfarfod diwethaf.</a:t>
            </a:r>
            <a:endParaRPr lang="cy-GB" b="0" i="0" dirty="0">
              <a:effectLst/>
            </a:endParaRPr>
          </a:p>
          <a:p>
            <a:pPr marL="742950" lvl="1" indent="-285750">
              <a:buFont typeface="+mj-lt"/>
              <a:buAutoNum type="arabicPeriod"/>
            </a:pPr>
            <a:r>
              <a:rPr lang="cy-GB" dirty="0"/>
              <a:t>Mae un aelod yn cyflwyno her y mae’n ei hwynebu, ac mae'r grŵp yn cymryd rhan mewn proses holi strwythuredig i'w helpu nhw i archwilio atebion heb roi cyngor uniongyrchol.</a:t>
            </a:r>
            <a:endParaRPr lang="cy-GB" b="0" i="0" dirty="0">
              <a:effectLst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ED9875-885F-8B8C-EDB6-1740933CBDA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i="0" dirty="0">
                <a:solidFill>
                  <a:schemeClr val="accent1"/>
                </a:solidFill>
                <a:effectLst/>
              </a:rPr>
              <a:t>Process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: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dirty="0">
                <a:solidFill>
                  <a:schemeClr val="accent1"/>
                </a:solidFill>
                <a:effectLst/>
              </a:rPr>
              <a:t>Meetings are held regularly over a set period (e.g., 6 weeks to 18 months).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dirty="0">
                <a:solidFill>
                  <a:schemeClr val="accent1"/>
                </a:solidFill>
                <a:effectLst/>
              </a:rPr>
              <a:t>Each session usually starts with members sharing updates on their progress since the last meeting.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dirty="0">
                <a:solidFill>
                  <a:schemeClr val="accent1"/>
                </a:solidFill>
                <a:effectLst/>
              </a:rPr>
              <a:t>One member presents a challenge they are facing, and the group engages in a structured questioning process to help them explore solutions without giving direct advice.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18536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112A7-4485-8E5D-E59A-CDDC5C81B3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AAF277-3DB8-5576-02ED-11EBD63D2C4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b="1" dirty="0"/>
              <a:t>Hwyluso</a:t>
            </a:r>
            <a:r>
              <a:rPr lang="cy-GB" b="0" i="0" dirty="0">
                <a:effectLst/>
              </a:rPr>
              <a:t>:</a:t>
            </a:r>
          </a:p>
          <a:p>
            <a:pPr lvl="1"/>
            <a:r>
              <a:rPr lang="cy-GB" dirty="0"/>
              <a:t>Mae hwylusydd hyfforddedig yn aml yn arwain y broses, gan sicrhau bod rheolau sylfaenol yn cael eu dilyn a bod trafodaethau'n parhau’n gynhyrchiol gyda ffocws</a:t>
            </a:r>
            <a:r>
              <a:rPr lang="en-GB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51C05E-EA9A-BAF8-FDB2-478EBE816A7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l"/>
            <a:r>
              <a:rPr lang="en-GB" b="1" i="0" dirty="0">
                <a:solidFill>
                  <a:schemeClr val="accent1"/>
                </a:solidFill>
                <a:effectLst/>
              </a:rPr>
              <a:t>Facilitation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: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</a:rPr>
              <a:t>A trained facilitator often guides the process, ensuring that ground rules are followed and that discussions remain focused and productive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4764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B1ECF-9128-1BE4-8DD3-52349A998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D2D69-2F2E-757A-8147-A4FDA795200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b="1" dirty="0"/>
              <a:t>Dysgu ac Atebolrwydd</a:t>
            </a:r>
            <a:r>
              <a:rPr lang="en-GB" b="0" i="0" dirty="0">
                <a:effectLst/>
              </a:rPr>
              <a:t>:</a:t>
            </a:r>
          </a:p>
          <a:p>
            <a:pPr marL="457200" lvl="1" indent="0">
              <a:buNone/>
            </a:pPr>
            <a:r>
              <a:rPr lang="cy-GB" dirty="0"/>
              <a:t>Mae aelodau'n ymrwymo i gymryd camau penodol ar sail y canfyddiadau a gafwyd yn ystod y sesiynau ac yn adrodd yn ôl ar eu cynnydd mewn cyfarfodydd dilynol</a:t>
            </a:r>
            <a:r>
              <a:rPr lang="en-GB" b="0" i="0" dirty="0">
                <a:effectLst/>
              </a:rPr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63BCF8-8A6E-9EDD-AD26-C51D2FBD023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i="0" dirty="0">
                <a:solidFill>
                  <a:schemeClr val="accent1"/>
                </a:solidFill>
                <a:effectLst/>
              </a:rPr>
              <a:t>Learning and Accountability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:</a:t>
            </a:r>
          </a:p>
          <a:p>
            <a:pPr marL="457200" lvl="1" indent="0" algn="l">
              <a:buNone/>
            </a:pPr>
            <a:r>
              <a:rPr lang="en-GB" b="0" i="0" dirty="0">
                <a:solidFill>
                  <a:schemeClr val="accent1"/>
                </a:solidFill>
                <a:effectLst/>
              </a:rPr>
              <a:t>Members commit to taking specific actions based on insights gained during the sessions and report back on their progress in subsequent meetings.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95741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B435E-14AC-BD8E-120D-90E07D084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365125"/>
            <a:ext cx="8335838" cy="1325563"/>
          </a:xfrm>
        </p:spPr>
        <p:txBody>
          <a:bodyPr>
            <a:normAutofit fontScale="90000"/>
          </a:bodyPr>
          <a:lstStyle/>
          <a:p>
            <a:r>
              <a:rPr lang="cy-GB" b="1" dirty="0">
                <a:solidFill>
                  <a:srgbClr val="111111"/>
                </a:solidFill>
                <a:latin typeface="-apple-system"/>
              </a:rPr>
              <a:t>Manteision Setiau Dysgu Gweithredol</a:t>
            </a:r>
            <a:br>
              <a:rPr lang="en-GB" b="1" i="0" dirty="0">
                <a:solidFill>
                  <a:srgbClr val="111111"/>
                </a:solidFill>
                <a:effectLst/>
                <a:latin typeface="-apple-system"/>
              </a:rPr>
            </a:br>
            <a:r>
              <a:rPr lang="en-GB" b="1" i="0" dirty="0">
                <a:solidFill>
                  <a:srgbClr val="111111"/>
                </a:solidFill>
                <a:effectLst/>
                <a:latin typeface="-apple-system"/>
              </a:rPr>
              <a:t>Benefits of Action Learning Sets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D9D96-4D57-9652-9ADC-62C21AF2A40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y-GB" b="1" dirty="0"/>
              <a:t>Datrys Problemau’n Well</a:t>
            </a:r>
            <a:r>
              <a:rPr lang="cy-GB" dirty="0"/>
              <a:t>: Trwy ysgogi gwybodaeth a phrofiad cyfunol y grŵp, gall cyfranogwyr elwa o safbwyntiau newydd ar eu heriau.</a:t>
            </a:r>
            <a:endParaRPr lang="cy-GB" b="0" i="0" dirty="0">
              <a:effectLst/>
            </a:endParaRPr>
          </a:p>
          <a:p>
            <a:r>
              <a:rPr lang="cy-GB" b="1" dirty="0"/>
              <a:t>Datblygu Sgiliau</a:t>
            </a:r>
            <a:r>
              <a:rPr lang="cy-GB" dirty="0"/>
              <a:t>: Mae aelodau'n gwella eu sgiliau meddwl beirniadol ac adfyfyriol drwy'r broses holi.</a:t>
            </a:r>
            <a:endParaRPr lang="cy-GB" b="0" i="0" dirty="0">
              <a:effectLst/>
            </a:endParaRPr>
          </a:p>
          <a:p>
            <a:r>
              <a:rPr lang="cy-GB" b="1" dirty="0"/>
              <a:t>Amgylchedd Cefnogol</a:t>
            </a:r>
            <a:r>
              <a:rPr lang="cy-GB" dirty="0"/>
              <a:t>: Mae ALS yn darparu lle diogel ar gyfer trafod heriau, meithrin ymddiriedaeth a chydweithio ymhlith cyfranogwyr</a:t>
            </a:r>
            <a:endParaRPr lang="cy-GB" b="0" i="0" dirty="0">
              <a:effectLst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2AA063-4949-FB3B-AED0-EEF8B906034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accent1"/>
                </a:solidFill>
                <a:effectLst/>
              </a:rPr>
              <a:t>Enhanced Problem-Solving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: By leveraging the collective knowledge and experience of the group, participants can gain new perspectives on their challenges.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accent1"/>
                </a:solidFill>
                <a:effectLst/>
              </a:rPr>
              <a:t>Skill Development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: Members improve their critical thinking and reflective skills through the questioning process.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accent1"/>
                </a:solidFill>
                <a:effectLst/>
              </a:rPr>
              <a:t>Supportive Environment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: ALS provides a safe space for discussing challenges, fostering trust and collaboration among participants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87760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20E0C-E5EE-5D57-9041-D7D8D4B63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Eich Set Dysgu Gweithredol</a:t>
            </a:r>
            <a:br>
              <a:rPr lang="en-GB" b="1" dirty="0"/>
            </a:br>
            <a:r>
              <a:rPr lang="en-GB" b="1" dirty="0"/>
              <a:t>Your Action Learning 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BAEA5F-AD1D-F058-D847-D4507563E5A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y-GB" b="1" dirty="0"/>
              <a:t>Bydd heddiw yn canolbwyntio ar rannu nodau / amcanion eich ymchwil, i drafod a chael adborth ar</a:t>
            </a:r>
          </a:p>
          <a:p>
            <a:r>
              <a:rPr lang="cy-GB" b="1" dirty="0"/>
              <a:t>Agendâu sesiynau'r dyfodol</a:t>
            </a:r>
          </a:p>
          <a:p>
            <a:pPr lvl="1"/>
            <a:r>
              <a:rPr lang="cy-GB" b="1" dirty="0"/>
              <a:t>Canolbwyntiwch ar gwestiynau pellach a godwyd gan eich trafodaeth gychwynnol / ailystyriwch nodau / amcanion PROBLEMAU ERAILL RYDYCH CHI'N EU NODI</a:t>
            </a:r>
          </a:p>
          <a:p>
            <a:pPr lvl="1"/>
            <a:r>
              <a:rPr lang="cy-GB" b="1" dirty="0"/>
              <a:t>Rhannu darnau o ysgrifennu ar gyfer adolygu ac arfarnu cymheiriaid i gynorthwyo meddwl beirniadol ac adfyfyrio</a:t>
            </a:r>
            <a:r>
              <a:rPr lang="en-GB" b="1" dirty="0"/>
              <a:t>.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C8B28B-0067-5A6F-16CE-FFC11ABF5C6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Today will focus on sharing your aims / objectives of your research, to discuss and get feedback on </a:t>
            </a:r>
          </a:p>
          <a:p>
            <a:r>
              <a:rPr lang="en-GB" b="1" dirty="0">
                <a:solidFill>
                  <a:schemeClr val="accent1"/>
                </a:solidFill>
              </a:rPr>
              <a:t>Future session agendas</a:t>
            </a:r>
          </a:p>
          <a:p>
            <a:pPr lvl="1"/>
            <a:r>
              <a:rPr lang="en-GB" b="1" dirty="0">
                <a:solidFill>
                  <a:schemeClr val="accent1"/>
                </a:solidFill>
              </a:rPr>
              <a:t>Focus on further questions raised by your </a:t>
            </a:r>
            <a:r>
              <a:rPr lang="en-GB" b="1">
                <a:solidFill>
                  <a:schemeClr val="accent1"/>
                </a:solidFill>
              </a:rPr>
              <a:t>initial discussion </a:t>
            </a:r>
            <a:r>
              <a:rPr lang="en-GB" b="1" dirty="0">
                <a:solidFill>
                  <a:schemeClr val="accent1"/>
                </a:solidFill>
              </a:rPr>
              <a:t>/ revisit aims / objectives OTHER ISSUES YOU IDENTIFY </a:t>
            </a:r>
          </a:p>
          <a:p>
            <a:pPr lvl="1"/>
            <a:r>
              <a:rPr lang="en-GB" b="1" dirty="0">
                <a:solidFill>
                  <a:schemeClr val="accent1"/>
                </a:solidFill>
              </a:rPr>
              <a:t>Sharing pieces of writing for peer review and discission to aid critical thinking and reflection. </a:t>
            </a:r>
          </a:p>
        </p:txBody>
      </p:sp>
    </p:spTree>
    <p:extLst>
      <p:ext uri="{BB962C8B-B14F-4D97-AF65-F5344CB8AC3E}">
        <p14:creationId xmlns:p14="http://schemas.microsoft.com/office/powerpoint/2010/main" val="33540821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A9C6C-785B-0A35-52FA-1E5FB373C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chemeClr val="accent1"/>
                </a:solidFill>
              </a:rPr>
              <a:t>Cyfeiriadau</a:t>
            </a:r>
            <a:r>
              <a:rPr lang="en-GB" dirty="0">
                <a:solidFill>
                  <a:schemeClr val="accent1"/>
                </a:solidFill>
              </a:rPr>
              <a:t>           References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5DA139-1048-C184-51DB-656F0B5985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3568" y="2132855"/>
            <a:ext cx="7831782" cy="350263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Brockbank, A., &amp; McGill, I. (2007). </a:t>
            </a:r>
            <a:r>
              <a:rPr lang="en-GB" i="1" dirty="0"/>
              <a:t>Facilitating reflective learning in higher education</a:t>
            </a:r>
            <a:r>
              <a:rPr lang="en-GB" dirty="0"/>
              <a:t> (2nd ed.). Open University Press.</a:t>
            </a:r>
          </a:p>
          <a:p>
            <a:r>
              <a:rPr lang="en-GB" dirty="0"/>
              <a:t>Wood, L. (2020). </a:t>
            </a:r>
            <a:r>
              <a:rPr lang="en-GB" i="1" dirty="0"/>
              <a:t>Participatory action learning and action research : theory, practice and process</a:t>
            </a:r>
            <a:r>
              <a:rPr lang="en-GB" dirty="0"/>
              <a:t> (1st ed.). Routledge.</a:t>
            </a:r>
          </a:p>
          <a:p>
            <a:r>
              <a:rPr lang="en-GB" dirty="0"/>
              <a:t>Yates, C. (2023). Twenty-five years: a self-managed action learning set. </a:t>
            </a:r>
            <a:r>
              <a:rPr lang="en-GB" i="1" dirty="0"/>
              <a:t>Action Learning</a:t>
            </a:r>
            <a:r>
              <a:rPr lang="en-GB" dirty="0"/>
              <a:t>, </a:t>
            </a:r>
            <a:r>
              <a:rPr lang="en-GB" i="1" dirty="0"/>
              <a:t>20</a:t>
            </a:r>
            <a:r>
              <a:rPr lang="en-GB" dirty="0"/>
              <a:t>(1), 60–66. </a:t>
            </a:r>
            <a:r>
              <a:rPr lang="en-GB" dirty="0">
                <a:hlinkClick r:id="rId2"/>
              </a:rPr>
              <a:t>https://doi.org/10.1080/14767333.2023.2171007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7762978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Standard_2023 Accessible example</Template>
  <TotalTime>2594</TotalTime>
  <Words>784</Words>
  <Application>Microsoft Office PowerPoint</Application>
  <PresentationFormat>On-screen Show (4:3)</PresentationFormat>
  <Paragraphs>56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-apple-system</vt:lpstr>
      <vt:lpstr>Arial</vt:lpstr>
      <vt:lpstr>Calibri</vt:lpstr>
      <vt:lpstr>Calibri Light</vt:lpstr>
      <vt:lpstr>Title Slide 2</vt:lpstr>
      <vt:lpstr>Title Slide 4</vt:lpstr>
      <vt:lpstr>Accessible 2</vt:lpstr>
      <vt:lpstr>Adolygiad Llenyddiaeth Literature Review  </vt:lpstr>
      <vt:lpstr>Nod                         Aim</vt:lpstr>
      <vt:lpstr>PowerPoint Presentation</vt:lpstr>
      <vt:lpstr>  Prif Nodweddion Setiau Dysgu Gweithredol:  Key Features of Action Learning Sets:  </vt:lpstr>
      <vt:lpstr>PowerPoint Presentation</vt:lpstr>
      <vt:lpstr>PowerPoint Presentation</vt:lpstr>
      <vt:lpstr>PowerPoint Presentation</vt:lpstr>
      <vt:lpstr>PowerPoint Presentation</vt:lpstr>
      <vt:lpstr>Manteision Setiau Dysgu Gweithredol Benefits of Action Learning Sets</vt:lpstr>
      <vt:lpstr>Eich Set Dysgu Gweithredol Your Action Learning Set</vt:lpstr>
      <vt:lpstr>Cyfeiriadau          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Nichola Welton</cp:lastModifiedBy>
  <cp:revision>78</cp:revision>
  <dcterms:created xsi:type="dcterms:W3CDTF">2015-04-14T15:21:28Z</dcterms:created>
  <dcterms:modified xsi:type="dcterms:W3CDTF">2025-01-16T15:12:55Z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