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1"/>
    <p:sldMasterId id="2147483736" r:id="rId2"/>
  </p:sldMasterIdLst>
  <p:notesMasterIdLst>
    <p:notesMasterId r:id="rId49"/>
  </p:notesMasterIdLst>
  <p:handoutMasterIdLst>
    <p:handoutMasterId r:id="rId50"/>
  </p:handoutMasterIdLst>
  <p:sldIdLst>
    <p:sldId id="270" r:id="rId3"/>
    <p:sldId id="304" r:id="rId4"/>
    <p:sldId id="305" r:id="rId5"/>
    <p:sldId id="310" r:id="rId6"/>
    <p:sldId id="354" r:id="rId7"/>
    <p:sldId id="269" r:id="rId8"/>
    <p:sldId id="339" r:id="rId9"/>
    <p:sldId id="340" r:id="rId10"/>
    <p:sldId id="355" r:id="rId11"/>
    <p:sldId id="271" r:id="rId12"/>
    <p:sldId id="311" r:id="rId13"/>
    <p:sldId id="312" r:id="rId14"/>
    <p:sldId id="342" r:id="rId15"/>
    <p:sldId id="315" r:id="rId16"/>
    <p:sldId id="317" r:id="rId17"/>
    <p:sldId id="314" r:id="rId18"/>
    <p:sldId id="316" r:id="rId19"/>
    <p:sldId id="343" r:id="rId20"/>
    <p:sldId id="272" r:id="rId21"/>
    <p:sldId id="320" r:id="rId22"/>
    <p:sldId id="322" r:id="rId23"/>
    <p:sldId id="321" r:id="rId24"/>
    <p:sldId id="344" r:id="rId25"/>
    <p:sldId id="324" r:id="rId26"/>
    <p:sldId id="325" r:id="rId27"/>
    <p:sldId id="273" r:id="rId28"/>
    <p:sldId id="274" r:id="rId29"/>
    <p:sldId id="356" r:id="rId30"/>
    <p:sldId id="346" r:id="rId31"/>
    <p:sldId id="319" r:id="rId32"/>
    <p:sldId id="275" r:id="rId33"/>
    <p:sldId id="347" r:id="rId34"/>
    <p:sldId id="329" r:id="rId35"/>
    <p:sldId id="348" r:id="rId36"/>
    <p:sldId id="331" r:id="rId37"/>
    <p:sldId id="349" r:id="rId38"/>
    <p:sldId id="350" r:id="rId39"/>
    <p:sldId id="351" r:id="rId40"/>
    <p:sldId id="330" r:id="rId41"/>
    <p:sldId id="332" r:id="rId42"/>
    <p:sldId id="333" r:id="rId43"/>
    <p:sldId id="334" r:id="rId44"/>
    <p:sldId id="352" r:id="rId45"/>
    <p:sldId id="335" r:id="rId46"/>
    <p:sldId id="276" r:id="rId47"/>
    <p:sldId id="353" r:id="rId48"/>
  </p:sldIdLst>
  <p:sldSz cx="12192000" cy="6858000"/>
  <p:notesSz cx="6858000" cy="9144000"/>
  <p:custDataLst>
    <p:tags r:id="rId51"/>
  </p:custDataLst>
  <p:defaultTextStyle>
    <a:defPPr>
      <a:defRPr lang="en-US"/>
    </a:defPPr>
    <a:lvl1pPr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5pPr>
    <a:lvl6pPr marL="2286000" algn="l" defTabSz="914400" rtl="0" eaLnBrk="1" latinLnBrk="0" hangingPunct="1">
      <a:defRPr kern="1200">
        <a:solidFill>
          <a:schemeClr val="tx1"/>
        </a:solidFill>
        <a:latin typeface="Franklin Gothic Book" panose="020B0503020102020204" pitchFamily="34" charset="0"/>
        <a:ea typeface="+mn-ea"/>
        <a:cs typeface="+mn-cs"/>
      </a:defRPr>
    </a:lvl6pPr>
    <a:lvl7pPr marL="2743200" algn="l" defTabSz="914400" rtl="0" eaLnBrk="1" latinLnBrk="0" hangingPunct="1">
      <a:defRPr kern="1200">
        <a:solidFill>
          <a:schemeClr val="tx1"/>
        </a:solidFill>
        <a:latin typeface="Franklin Gothic Book" panose="020B0503020102020204" pitchFamily="34" charset="0"/>
        <a:ea typeface="+mn-ea"/>
        <a:cs typeface="+mn-cs"/>
      </a:defRPr>
    </a:lvl7pPr>
    <a:lvl8pPr marL="3200400" algn="l" defTabSz="914400" rtl="0" eaLnBrk="1" latinLnBrk="0" hangingPunct="1">
      <a:defRPr kern="1200">
        <a:solidFill>
          <a:schemeClr val="tx1"/>
        </a:solidFill>
        <a:latin typeface="Franklin Gothic Book" panose="020B0503020102020204" pitchFamily="34" charset="0"/>
        <a:ea typeface="+mn-ea"/>
        <a:cs typeface="+mn-cs"/>
      </a:defRPr>
    </a:lvl8pPr>
    <a:lvl9pPr marL="3657600" algn="l" defTabSz="914400" rtl="0" eaLnBrk="1" latinLnBrk="0" hangingPunct="1">
      <a:defRPr kern="1200">
        <a:solidFill>
          <a:schemeClr val="tx1"/>
        </a:solidFill>
        <a:latin typeface="Franklin Gothic Book" panose="020B05030201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66BC"/>
    <a:srgbClr val="D7D7D7"/>
    <a:srgbClr val="069E51"/>
    <a:srgbClr val="6A6A6A"/>
    <a:srgbClr val="B93737"/>
    <a:srgbClr val="F49C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12" autoAdjust="0"/>
    <p:restoredTop sz="94711" autoAdjust="0"/>
  </p:normalViewPr>
  <p:slideViewPr>
    <p:cSldViewPr snapToGrid="0" snapToObjects="1">
      <p:cViewPr varScale="1">
        <p:scale>
          <a:sx n="98" d="100"/>
          <a:sy n="98" d="100"/>
        </p:scale>
        <p:origin x="336" y="19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1786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tags" Target="tags/tag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a:defRPr sz="1200" smtClean="0"/>
            </a:lvl1pPr>
          </a:lstStyle>
          <a:p>
            <a:pPr>
              <a:defRPr/>
            </a:pPr>
            <a:fld id="{87A2C252-5688-44A0-BFF9-CFA8D34B8E5E}" type="datetimeFigureOut">
              <a:rPr lang="en-US" altLang="en-US"/>
              <a:pPr>
                <a:defRPr/>
              </a:pPr>
              <a:t>11/5/25</a:t>
            </a:fld>
            <a:endParaRPr lang="en-US" alt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D254FF0-9A45-4C62-8064-44E4CC66855D}" type="slidenum">
              <a:rPr lang="en-US" altLang="en-US"/>
              <a:pPr/>
              <a:t>‹#›</a:t>
            </a:fld>
            <a:endParaRPr lang="en-US" altLang="en-US" dirty="0"/>
          </a:p>
        </p:txBody>
      </p:sp>
    </p:spTree>
    <p:extLst>
      <p:ext uri="{BB962C8B-B14F-4D97-AF65-F5344CB8AC3E}">
        <p14:creationId xmlns:p14="http://schemas.microsoft.com/office/powerpoint/2010/main" val="40215086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3" name="Date Placeholder 2"/>
          <p:cNvSpPr>
            <a:spLocks noGrp="1"/>
          </p:cNvSpPr>
          <p:nvPr>
            <p:ph type="dt"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atin typeface="Calibri" pitchFamily="34" charset="0"/>
              </a:defRPr>
            </a:lvl1pPr>
          </a:lstStyle>
          <a:p>
            <a:pPr>
              <a:defRPr/>
            </a:pPr>
            <a:fld id="{96CCC59E-CCE7-404B-AA4E-0DEAD720DA9F}" type="datetimeFigureOut">
              <a:rPr lang="en-US" altLang="en-US"/>
              <a:pPr>
                <a:defRPr/>
              </a:pPr>
              <a:t>11/5/25</a:t>
            </a:fld>
            <a:endParaRPr lang="en-US" alt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D8F4014-75F9-474D-8DFA-11374318636E}" type="slidenum">
              <a:rPr lang="en-US" altLang="en-US"/>
              <a:pPr/>
              <a:t>‹#›</a:t>
            </a:fld>
            <a:endParaRPr lang="en-US" altLang="en-US" dirty="0"/>
          </a:p>
        </p:txBody>
      </p:sp>
    </p:spTree>
    <p:extLst>
      <p:ext uri="{BB962C8B-B14F-4D97-AF65-F5344CB8AC3E}">
        <p14:creationId xmlns:p14="http://schemas.microsoft.com/office/powerpoint/2010/main" val="273188684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1</a:t>
            </a:fld>
            <a:endParaRPr lang="en-US" altLang="en-US" dirty="0"/>
          </a:p>
        </p:txBody>
      </p:sp>
    </p:spTree>
    <p:extLst>
      <p:ext uri="{BB962C8B-B14F-4D97-AF65-F5344CB8AC3E}">
        <p14:creationId xmlns:p14="http://schemas.microsoft.com/office/powerpoint/2010/main" val="3357170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*Expressed as percentage of body weight.</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a:t>
            </a:fld>
            <a:endParaRPr lang="en-US" altLang="en-US" dirty="0"/>
          </a:p>
        </p:txBody>
      </p:sp>
    </p:spTree>
    <p:extLst>
      <p:ext uri="{BB962C8B-B14F-4D97-AF65-F5344CB8AC3E}">
        <p14:creationId xmlns:p14="http://schemas.microsoft.com/office/powerpoint/2010/main" val="4125967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i="1" dirty="0">
                <a:solidFill>
                  <a:srgbClr val="000000"/>
                </a:solidFill>
                <a:effectLst/>
                <a:latin typeface="Times New Roman" panose="02020603050405020304" pitchFamily="18" charset="0"/>
                <a:ea typeface="Times New Roman" panose="02020603050405020304" pitchFamily="18" charset="0"/>
              </a:rPr>
              <a:t>Note:</a:t>
            </a:r>
            <a:r>
              <a:rPr lang="en-US" sz="1800" dirty="0">
                <a:solidFill>
                  <a:srgbClr val="000000"/>
                </a:solidFill>
                <a:effectLst/>
                <a:latin typeface="Times New Roman" panose="02020603050405020304" pitchFamily="18" charset="0"/>
                <a:ea typeface="Times New Roman" panose="02020603050405020304" pitchFamily="18" charset="0"/>
              </a:rPr>
              <a:t> Total body-water volume is 42 L (11 gal) or 60% of body weight.</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5</a:t>
            </a:fld>
            <a:endParaRPr lang="en-US" altLang="en-US" dirty="0"/>
          </a:p>
        </p:txBody>
      </p:sp>
    </p:spTree>
    <p:extLst>
      <p:ext uri="{BB962C8B-B14F-4D97-AF65-F5344CB8AC3E}">
        <p14:creationId xmlns:p14="http://schemas.microsoft.com/office/powerpoint/2010/main" val="41259671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eaLnBrk="0" fontAlgn="base" hangingPunct="0">
              <a:spcBef>
                <a:spcPct val="0"/>
              </a:spcBef>
              <a:spcAft>
                <a:spcPct val="0"/>
              </a:spcAft>
              <a:defRPr>
                <a:solidFill>
                  <a:schemeClr val="tx1"/>
                </a:solidFill>
                <a:latin typeface="Franklin Gothic Book" panose="020B0503020102020204" pitchFamily="34" charset="0"/>
              </a:defRPr>
            </a:lvl9pPr>
          </a:lstStyle>
          <a:p>
            <a:fld id="{FD04A828-DE20-4F48-8F63-2913C8DB7556}" type="slidenum">
              <a:rPr lang="en-US" altLang="en-US">
                <a:latin typeface="Calibri" panose="020F0502020204030204" pitchFamily="34" charset="0"/>
              </a:rPr>
              <a:pPr/>
              <a:t>6</a:t>
            </a:fld>
            <a:endParaRPr lang="en-US" altLang="en-US" dirty="0">
              <a:latin typeface="Calibri" panose="020F0502020204030204" pitchFamily="34" charset="0"/>
            </a:endParaRPr>
          </a:p>
        </p:txBody>
      </p:sp>
    </p:spTree>
    <p:extLst>
      <p:ext uri="{BB962C8B-B14F-4D97-AF65-F5344CB8AC3E}">
        <p14:creationId xmlns:p14="http://schemas.microsoft.com/office/powerpoint/2010/main" val="4201451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9.1 Factors that affect performance in the heat. Previously it was believed that core temperature was the main factor affecting performance in the heat, but it has become clear that skin temperature and many other factors play an important role too.</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Adapted from www.mysportscience.com; Based on </a:t>
            </a:r>
            <a:r>
              <a:rPr lang="en-US" sz="1800" dirty="0" err="1">
                <a:solidFill>
                  <a:srgbClr val="000000"/>
                </a:solidFill>
                <a:effectLst/>
                <a:latin typeface="Times New Roman" panose="02020603050405020304" pitchFamily="18" charset="0"/>
                <a:ea typeface="Times New Roman" panose="02020603050405020304" pitchFamily="18" charset="0"/>
              </a:rPr>
              <a:t>Nybo</a:t>
            </a:r>
            <a:r>
              <a:rPr lang="en-US" sz="1800" dirty="0">
                <a:solidFill>
                  <a:srgbClr val="000000"/>
                </a:solidFill>
                <a:effectLst/>
                <a:latin typeface="Times New Roman" panose="02020603050405020304" pitchFamily="18" charset="0"/>
                <a:ea typeface="Times New Roman" panose="02020603050405020304" pitchFamily="18" charset="0"/>
              </a:rPr>
              <a:t>, Rasmussen, and Sawka (2014).</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7</a:t>
            </a:fld>
            <a:endParaRPr lang="en-US" altLang="en-US" dirty="0"/>
          </a:p>
        </p:txBody>
      </p:sp>
    </p:spTree>
    <p:extLst>
      <p:ext uri="{BB962C8B-B14F-4D97-AF65-F5344CB8AC3E}">
        <p14:creationId xmlns:p14="http://schemas.microsoft.com/office/powerpoint/2010/main" val="931911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9.2 Sources of body heat gain and heat loss mechanisms.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8</a:t>
            </a:fld>
            <a:endParaRPr lang="en-US" altLang="en-US" dirty="0"/>
          </a:p>
        </p:txBody>
      </p:sp>
    </p:spTree>
    <p:extLst>
      <p:ext uri="{BB962C8B-B14F-4D97-AF65-F5344CB8AC3E}">
        <p14:creationId xmlns:p14="http://schemas.microsoft.com/office/powerpoint/2010/main" val="2198360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i="1" dirty="0">
                <a:solidFill>
                  <a:srgbClr val="000000"/>
                </a:solidFill>
                <a:effectLst/>
                <a:latin typeface="Times New Roman" panose="02020603050405020304" pitchFamily="18" charset="0"/>
                <a:ea typeface="Times New Roman" panose="02020603050405020304" pitchFamily="18" charset="0"/>
              </a:rPr>
              <a:t>Note: </a:t>
            </a:r>
            <a:r>
              <a:rPr lang="en-US" sz="1800" dirty="0">
                <a:solidFill>
                  <a:srgbClr val="000000"/>
                </a:solidFill>
                <a:effectLst/>
                <a:latin typeface="Times New Roman" panose="02020603050405020304" pitchFamily="18" charset="0"/>
                <a:ea typeface="Times New Roman" panose="02020603050405020304" pitchFamily="18" charset="0"/>
              </a:rPr>
              <a:t>Exercise was performed at about 60% to 70% of </a:t>
            </a:r>
            <a:r>
              <a:rPr lang="en-US" sz="2800" b="0" i="0" dirty="0">
                <a:solidFill>
                  <a:srgbClr val="5F6368"/>
                </a:solidFill>
                <a:effectLst/>
                <a:latin typeface="Roboto" panose="02000000000000000000" pitchFamily="2" charset="0"/>
                <a:ea typeface="Times New Roman" panose="02020603050405020304" pitchFamily="18" charset="0"/>
              </a:rPr>
              <a:t>V</a:t>
            </a:r>
            <a:r>
              <a:rPr lang="en-US" sz="1800" dirty="0">
                <a:solidFill>
                  <a:srgbClr val="000000"/>
                </a:solidFill>
                <a:effectLst/>
                <a:latin typeface="Times New Roman" panose="02020603050405020304" pitchFamily="18" charset="0"/>
                <a:ea typeface="Times New Roman" panose="02020603050405020304" pitchFamily="18" charset="0"/>
              </a:rPr>
              <a:t>O</a:t>
            </a:r>
            <a:r>
              <a:rPr lang="en-US" sz="1800" baseline="-25000" dirty="0">
                <a:solidFill>
                  <a:srgbClr val="000000"/>
                </a:solidFill>
                <a:effectLst/>
                <a:latin typeface="Times New Roman" panose="02020603050405020304" pitchFamily="18" charset="0"/>
                <a:ea typeface="Times New Roman" panose="02020603050405020304" pitchFamily="18" charset="0"/>
              </a:rPr>
              <a:t>2</a:t>
            </a:r>
            <a:r>
              <a:rPr lang="en-US" sz="1800" dirty="0">
                <a:solidFill>
                  <a:srgbClr val="000000"/>
                </a:solidFill>
                <a:effectLst/>
                <a:latin typeface="Times New Roman" panose="02020603050405020304" pitchFamily="18" charset="0"/>
                <a:ea typeface="Times New Roman" panose="02020603050405020304" pitchFamily="18" charset="0"/>
              </a:rPr>
              <a:t>max under various environmental conditions.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9</a:t>
            </a:fld>
            <a:endParaRPr lang="en-US" altLang="en-US" dirty="0"/>
          </a:p>
        </p:txBody>
      </p:sp>
    </p:spTree>
    <p:extLst>
      <p:ext uri="{BB962C8B-B14F-4D97-AF65-F5344CB8AC3E}">
        <p14:creationId xmlns:p14="http://schemas.microsoft.com/office/powerpoint/2010/main" val="40948343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9.4 Summary of thermoregulation during exercise in the heat.</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13</a:t>
            </a:fld>
            <a:endParaRPr lang="en-US" altLang="en-US" dirty="0"/>
          </a:p>
        </p:txBody>
      </p:sp>
    </p:spTree>
    <p:extLst>
      <p:ext uri="{BB962C8B-B14F-4D97-AF65-F5344CB8AC3E}">
        <p14:creationId xmlns:p14="http://schemas.microsoft.com/office/powerpoint/2010/main" val="15904653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9.5 Core temperature responses during exercise in the heat when acclimated and euhydrated, unacclimated and euhydrated, or unacclimated and dehydrated. Core temperature especially rises during exercise when an unacclimated person is dehydrated.</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Based on Sawka and Montain (2000).</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18</a:t>
            </a:fld>
            <a:endParaRPr lang="en-US" altLang="en-US" dirty="0"/>
          </a:p>
        </p:txBody>
      </p:sp>
    </p:spTree>
    <p:extLst>
      <p:ext uri="{BB962C8B-B14F-4D97-AF65-F5344CB8AC3E}">
        <p14:creationId xmlns:p14="http://schemas.microsoft.com/office/powerpoint/2010/main" val="10672190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9.6 Potential mechanisms of heat-stress injury.</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23</a:t>
            </a:fld>
            <a:endParaRPr lang="en-US" altLang="en-US" dirty="0"/>
          </a:p>
        </p:txBody>
      </p:sp>
    </p:spTree>
    <p:extLst>
      <p:ext uri="{BB962C8B-B14F-4D97-AF65-F5344CB8AC3E}">
        <p14:creationId xmlns:p14="http://schemas.microsoft.com/office/powerpoint/2010/main" val="2053603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28</a:t>
            </a:fld>
            <a:endParaRPr lang="en-US" altLang="en-US" dirty="0"/>
          </a:p>
        </p:txBody>
      </p:sp>
    </p:spTree>
    <p:extLst>
      <p:ext uri="{BB962C8B-B14F-4D97-AF65-F5344CB8AC3E}">
        <p14:creationId xmlns:p14="http://schemas.microsoft.com/office/powerpoint/2010/main" val="41259671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9.8 Effect of water intake on running endurance capacity in an ambient temperature of 20 °C (68 °F).</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Fallowfield et al. (1996).</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29</a:t>
            </a:fld>
            <a:endParaRPr lang="en-US" altLang="en-US" dirty="0"/>
          </a:p>
        </p:txBody>
      </p:sp>
    </p:spTree>
    <p:extLst>
      <p:ext uri="{BB962C8B-B14F-4D97-AF65-F5344CB8AC3E}">
        <p14:creationId xmlns:p14="http://schemas.microsoft.com/office/powerpoint/2010/main" val="40095710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9.9 Effects of ingestion of different drinks on exercise capacity during a cycle ergometer test to exhaustion at 70% of VO</a:t>
            </a:r>
            <a:r>
              <a:rPr lang="en-US" sz="1800" baseline="-25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max. Ingestion of water resulted in a longer time to exhaustion than in the no-drink trial, but ingestion of the two dilute carbohydrate–electrolyte drinks resulted in the longest endurance times.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Maughan et al. (1987).</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32</a:t>
            </a:fld>
            <a:endParaRPr lang="en-US" altLang="en-US" dirty="0"/>
          </a:p>
        </p:txBody>
      </p:sp>
    </p:spTree>
    <p:extLst>
      <p:ext uri="{BB962C8B-B14F-4D97-AF65-F5344CB8AC3E}">
        <p14:creationId xmlns:p14="http://schemas.microsoft.com/office/powerpoint/2010/main" val="28942093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33</a:t>
            </a:fld>
            <a:endParaRPr lang="en-US" altLang="en-US" dirty="0"/>
          </a:p>
        </p:txBody>
      </p:sp>
    </p:spTree>
    <p:extLst>
      <p:ext uri="{BB962C8B-B14F-4D97-AF65-F5344CB8AC3E}">
        <p14:creationId xmlns:p14="http://schemas.microsoft.com/office/powerpoint/2010/main" val="29034798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9.11 Plotting sweat rates from different workouts in different environmental conditions can help you to estimate sweat rate in different expected race conditions.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34</a:t>
            </a:fld>
            <a:endParaRPr lang="en-US" altLang="en-US" dirty="0"/>
          </a:p>
        </p:txBody>
      </p:sp>
    </p:spTree>
    <p:extLst>
      <p:ext uri="{BB962C8B-B14F-4D97-AF65-F5344CB8AC3E}">
        <p14:creationId xmlns:p14="http://schemas.microsoft.com/office/powerpoint/2010/main" val="4466156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9.1 Factors influencing the need for sodium replacement during exercise.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37</a:t>
            </a:fld>
            <a:endParaRPr lang="en-US" altLang="en-US" dirty="0"/>
          </a:p>
        </p:txBody>
      </p:sp>
    </p:spTree>
    <p:extLst>
      <p:ext uri="{BB962C8B-B14F-4D97-AF65-F5344CB8AC3E}">
        <p14:creationId xmlns:p14="http://schemas.microsoft.com/office/powerpoint/2010/main" val="1963675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Times New Roman" panose="02020603050405020304" pitchFamily="18" charset="0"/>
              </a:rPr>
              <a:t>Infographic 9.2 </a:t>
            </a:r>
            <a:r>
              <a:rPr lang="en-US" sz="1800" dirty="0">
                <a:solidFill>
                  <a:srgbClr val="000000"/>
                </a:solidFill>
                <a:effectLst/>
                <a:latin typeface="Times New Roman" panose="02020603050405020304" pitchFamily="18" charset="0"/>
                <a:ea typeface="Times New Roman" panose="02020603050405020304" pitchFamily="18" charset="0"/>
              </a:rPr>
              <a:t>Factors contributing to the risk of muscle cramp.</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38</a:t>
            </a:fld>
            <a:endParaRPr lang="en-US" altLang="en-US" dirty="0"/>
          </a:p>
        </p:txBody>
      </p:sp>
    </p:spTree>
    <p:extLst>
      <p:ext uri="{BB962C8B-B14F-4D97-AF65-F5344CB8AC3E}">
        <p14:creationId xmlns:p14="http://schemas.microsoft.com/office/powerpoint/2010/main" val="36973725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Infographic 9.3 Some of the more important considerations that determine appropriate guidelines for fluid intake during sporting competitions according to the type, intensity, and duration of exercise, fluid availability, the athlete’s willingness to drink and the environmental conditions that interact to create the direction and magnitude of the match between sweat losses and the athlete’s fluid intake. </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Adapted by permission from L.M. Burke, "Nutritional Approaches to Counter Performance Constraints in High-Level Sports Competition," </a:t>
            </a:r>
            <a:r>
              <a:rPr lang="en-US" sz="1800" i="1" dirty="0">
                <a:solidFill>
                  <a:srgbClr val="000000"/>
                </a:solidFill>
                <a:effectLst/>
                <a:latin typeface="Times New Roman" panose="02020603050405020304" pitchFamily="18" charset="0"/>
                <a:ea typeface="Times New Roman" panose="02020603050405020304" pitchFamily="18" charset="0"/>
              </a:rPr>
              <a:t>Experimental Physiology</a:t>
            </a:r>
            <a:r>
              <a:rPr lang="en-US" sz="1800" dirty="0">
                <a:solidFill>
                  <a:srgbClr val="000000"/>
                </a:solidFill>
                <a:effectLst/>
                <a:latin typeface="Times New Roman" panose="02020603050405020304" pitchFamily="18" charset="0"/>
                <a:ea typeface="Times New Roman" panose="02020603050405020304" pitchFamily="18" charset="0"/>
              </a:rPr>
              <a:t> 106, no. 12 (2021): 2304-2323. Distributed under the Creative Commons Attribution 4.0 International License (http://creativecommons.org/licenses/by/4.0/).</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43</a:t>
            </a:fld>
            <a:endParaRPr lang="en-US" altLang="en-US" dirty="0"/>
          </a:p>
        </p:txBody>
      </p:sp>
    </p:spTree>
    <p:extLst>
      <p:ext uri="{BB962C8B-B14F-4D97-AF65-F5344CB8AC3E}">
        <p14:creationId xmlns:p14="http://schemas.microsoft.com/office/powerpoint/2010/main" val="16996346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9.19 Net fluid balance plotted against time after dehydration (loss of 1,500 ml [51 fl oz] of body water) induced by mild exercise in a hot environment. Zero net fluid balance represents euhydration. Drink volume ingested was half of (50%), equal to (100%), one-and-a-half times (150%), and twice (200%) the sweat loss. The drink sodium concentration was either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23 mmol/L or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61 mmol/L. Mild dehydration was present 6 hours after rehydration when a large volume of the low-sodium drink (23 mmol/L) was consumed, but with the same volume, hyperhydration was achieved with the high-sodium drink (61 mmol/L).</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Adapted from Shirreffs et al. (1996).</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46</a:t>
            </a:fld>
            <a:endParaRPr lang="en-US" altLang="en-US" dirty="0"/>
          </a:p>
        </p:txBody>
      </p:sp>
    </p:spTree>
    <p:extLst>
      <p:ext uri="{BB962C8B-B14F-4D97-AF65-F5344CB8AC3E}">
        <p14:creationId xmlns:p14="http://schemas.microsoft.com/office/powerpoint/2010/main" val="1141122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A37BA7D-B68D-4CAB-B007-9C48419216CD}" type="datetimeFigureOut">
              <a:rPr lang="en-US" altLang="en-US"/>
              <a:pPr>
                <a:defRPr/>
              </a:pPr>
              <a:t>11/5/25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7474A3-2782-4698-B0C3-200C78EED7DD}" type="slidenum">
              <a:rPr lang="en-US" altLang="en-US"/>
              <a:pPr/>
              <a:t>‹#›</a:t>
            </a:fld>
            <a:endParaRPr lang="en-US" altLang="en-US" dirty="0"/>
          </a:p>
        </p:txBody>
      </p:sp>
    </p:spTree>
    <p:extLst>
      <p:ext uri="{BB962C8B-B14F-4D97-AF65-F5344CB8AC3E}">
        <p14:creationId xmlns:p14="http://schemas.microsoft.com/office/powerpoint/2010/main" val="3754330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6D9FC19-6F6B-40BB-A551-5B23405E1A22}" type="datetimeFigureOut">
              <a:rPr lang="en-US" altLang="en-US"/>
              <a:pPr>
                <a:defRPr/>
              </a:pPr>
              <a:t>11/5/25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AD8DB88A-3BFC-43D6-A0B9-1F9382ED257F}" type="slidenum">
              <a:rPr lang="en-US" altLang="en-US"/>
              <a:pPr/>
              <a:t>‹#›</a:t>
            </a:fld>
            <a:endParaRPr lang="en-US" altLang="en-US" dirty="0"/>
          </a:p>
        </p:txBody>
      </p:sp>
    </p:spTree>
    <p:extLst>
      <p:ext uri="{BB962C8B-B14F-4D97-AF65-F5344CB8AC3E}">
        <p14:creationId xmlns:p14="http://schemas.microsoft.com/office/powerpoint/2010/main" val="3042760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08C940-C326-4E22-A072-F58D9986B6CC}" type="datetimeFigureOut">
              <a:rPr lang="en-US" altLang="en-US"/>
              <a:pPr>
                <a:defRPr/>
              </a:pPr>
              <a:t>11/5/25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AC6C458-612D-410B-A23A-38C22B1AD289}" type="slidenum">
              <a:rPr lang="en-US" altLang="en-US"/>
              <a:pPr/>
              <a:t>‹#›</a:t>
            </a:fld>
            <a:endParaRPr lang="en-US" altLang="en-US" dirty="0"/>
          </a:p>
        </p:txBody>
      </p:sp>
    </p:spTree>
    <p:extLst>
      <p:ext uri="{BB962C8B-B14F-4D97-AF65-F5344CB8AC3E}">
        <p14:creationId xmlns:p14="http://schemas.microsoft.com/office/powerpoint/2010/main" val="3925558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F0B050E1-B9F5-47B8-8A5F-7ADCF818B579}" type="datetimeFigureOut">
              <a:rPr lang="en-US" altLang="en-US"/>
              <a:pPr>
                <a:defRPr/>
              </a:pPr>
              <a:t>11/5/25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728573AA-BCB7-4BEE-8B0C-22CEC8BA2796}" type="slidenum">
              <a:rPr lang="en-US" altLang="en-US"/>
              <a:pPr/>
              <a:t>‹#›</a:t>
            </a:fld>
            <a:endParaRPr lang="en-US" altLang="en-US" dirty="0"/>
          </a:p>
        </p:txBody>
      </p:sp>
    </p:spTree>
    <p:extLst>
      <p:ext uri="{BB962C8B-B14F-4D97-AF65-F5344CB8AC3E}">
        <p14:creationId xmlns:p14="http://schemas.microsoft.com/office/powerpoint/2010/main" val="2546376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056B03A-8A4D-4B18-85EA-C920101115C2}" type="datetimeFigureOut">
              <a:rPr lang="en-US" altLang="en-US"/>
              <a:pPr>
                <a:defRPr/>
              </a:pPr>
              <a:t>11/5/25</a:t>
            </a:fld>
            <a:endParaRPr lang="en-US" altLang="en-US" dirty="0"/>
          </a:p>
        </p:txBody>
      </p:sp>
      <p:sp>
        <p:nvSpPr>
          <p:cNvPr id="8" name="Footer Placeholder 4"/>
          <p:cNvSpPr>
            <a:spLocks noGrp="1"/>
          </p:cNvSpPr>
          <p:nvPr>
            <p:ph type="ftr" sz="quarter" idx="11"/>
          </p:nvPr>
        </p:nvSpPr>
        <p:spPr/>
        <p:txBody>
          <a:bodyPr/>
          <a:lstStyle>
            <a:lvl1pPr>
              <a:defRPr/>
            </a:lvl1pPr>
          </a:lstStyle>
          <a:p>
            <a:pPr>
              <a:defRPr/>
            </a:pPr>
            <a:endParaRPr lang="en-US" altLang="en-US" dirty="0"/>
          </a:p>
        </p:txBody>
      </p:sp>
      <p:sp>
        <p:nvSpPr>
          <p:cNvPr id="9" name="Slide Number Placeholder 5"/>
          <p:cNvSpPr>
            <a:spLocks noGrp="1"/>
          </p:cNvSpPr>
          <p:nvPr>
            <p:ph type="sldNum" sz="quarter" idx="12"/>
          </p:nvPr>
        </p:nvSpPr>
        <p:spPr/>
        <p:txBody>
          <a:bodyPr/>
          <a:lstStyle>
            <a:lvl1pPr>
              <a:defRPr/>
            </a:lvl1pPr>
          </a:lstStyle>
          <a:p>
            <a:fld id="{891E2BBD-6DFD-4051-B524-3C412915A2BF}" type="slidenum">
              <a:rPr lang="en-US" altLang="en-US"/>
              <a:pPr/>
              <a:t>‹#›</a:t>
            </a:fld>
            <a:endParaRPr lang="en-US" altLang="en-US" dirty="0"/>
          </a:p>
        </p:txBody>
      </p:sp>
    </p:spTree>
    <p:extLst>
      <p:ext uri="{BB962C8B-B14F-4D97-AF65-F5344CB8AC3E}">
        <p14:creationId xmlns:p14="http://schemas.microsoft.com/office/powerpoint/2010/main" val="3185609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623BF81C-7F74-4E4D-BD97-843E430D1755}" type="datetimeFigureOut">
              <a:rPr lang="en-US" altLang="en-US"/>
              <a:pPr>
                <a:defRPr/>
              </a:pPr>
              <a:t>11/5/25</a:t>
            </a:fld>
            <a:endParaRPr lang="en-US" altLang="en-US" dirty="0"/>
          </a:p>
        </p:txBody>
      </p:sp>
      <p:sp>
        <p:nvSpPr>
          <p:cNvPr id="4" name="Footer Placeholder 4"/>
          <p:cNvSpPr>
            <a:spLocks noGrp="1"/>
          </p:cNvSpPr>
          <p:nvPr>
            <p:ph type="ftr" sz="quarter" idx="11"/>
          </p:nvPr>
        </p:nvSpPr>
        <p:spPr/>
        <p:txBody>
          <a:bodyPr/>
          <a:lstStyle>
            <a:lvl1pPr>
              <a:defRPr/>
            </a:lvl1pPr>
          </a:lstStyle>
          <a:p>
            <a:pPr>
              <a:defRPr/>
            </a:pPr>
            <a:endParaRPr lang="en-US" altLang="en-US" dirty="0"/>
          </a:p>
        </p:txBody>
      </p:sp>
      <p:sp>
        <p:nvSpPr>
          <p:cNvPr id="5" name="Slide Number Placeholder 5"/>
          <p:cNvSpPr>
            <a:spLocks noGrp="1"/>
          </p:cNvSpPr>
          <p:nvPr>
            <p:ph type="sldNum" sz="quarter" idx="12"/>
          </p:nvPr>
        </p:nvSpPr>
        <p:spPr/>
        <p:txBody>
          <a:bodyPr/>
          <a:lstStyle>
            <a:lvl1pPr>
              <a:defRPr/>
            </a:lvl1pPr>
          </a:lstStyle>
          <a:p>
            <a:fld id="{1981CFFC-F819-4CCF-95AB-0B72F07DC821}" type="slidenum">
              <a:rPr lang="en-US" altLang="en-US"/>
              <a:pPr/>
              <a:t>‹#›</a:t>
            </a:fld>
            <a:endParaRPr lang="en-US" altLang="en-US" dirty="0"/>
          </a:p>
        </p:txBody>
      </p:sp>
    </p:spTree>
    <p:extLst>
      <p:ext uri="{BB962C8B-B14F-4D97-AF65-F5344CB8AC3E}">
        <p14:creationId xmlns:p14="http://schemas.microsoft.com/office/powerpoint/2010/main" val="3729133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AB519A-78B7-4C0F-8A15-E9B5323AC18E}" type="datetimeFigureOut">
              <a:rPr lang="en-US" altLang="en-US"/>
              <a:pPr>
                <a:defRPr/>
              </a:pPr>
              <a:t>11/5/25</a:t>
            </a:fld>
            <a:endParaRPr lang="en-US" altLang="en-US" dirty="0"/>
          </a:p>
        </p:txBody>
      </p:sp>
      <p:sp>
        <p:nvSpPr>
          <p:cNvPr id="3" name="Footer Placeholder 4"/>
          <p:cNvSpPr>
            <a:spLocks noGrp="1"/>
          </p:cNvSpPr>
          <p:nvPr>
            <p:ph type="ftr" sz="quarter" idx="11"/>
          </p:nvPr>
        </p:nvSpPr>
        <p:spPr/>
        <p:txBody>
          <a:bodyPr/>
          <a:lstStyle>
            <a:lvl1pPr>
              <a:defRPr/>
            </a:lvl1pPr>
          </a:lstStyle>
          <a:p>
            <a:pPr>
              <a:defRPr/>
            </a:pPr>
            <a:endParaRPr lang="en-US" altLang="en-US" dirty="0"/>
          </a:p>
        </p:txBody>
      </p:sp>
      <p:sp>
        <p:nvSpPr>
          <p:cNvPr id="4" name="Slide Number Placeholder 5"/>
          <p:cNvSpPr>
            <a:spLocks noGrp="1"/>
          </p:cNvSpPr>
          <p:nvPr>
            <p:ph type="sldNum" sz="quarter" idx="12"/>
          </p:nvPr>
        </p:nvSpPr>
        <p:spPr/>
        <p:txBody>
          <a:bodyPr/>
          <a:lstStyle>
            <a:lvl1pPr>
              <a:defRPr/>
            </a:lvl1pPr>
          </a:lstStyle>
          <a:p>
            <a:fld id="{3FAA1434-A6A6-46B9-BAF2-FED71B7A5BEC}" type="slidenum">
              <a:rPr lang="en-US" altLang="en-US"/>
              <a:pPr/>
              <a:t>‹#›</a:t>
            </a:fld>
            <a:endParaRPr lang="en-US" altLang="en-US" dirty="0"/>
          </a:p>
        </p:txBody>
      </p:sp>
    </p:spTree>
    <p:extLst>
      <p:ext uri="{BB962C8B-B14F-4D97-AF65-F5344CB8AC3E}">
        <p14:creationId xmlns:p14="http://schemas.microsoft.com/office/powerpoint/2010/main" val="2080850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C56E29B-72B0-4DFE-BAF8-4FA4CD0AE990}" type="datetimeFigureOut">
              <a:rPr lang="en-US" altLang="en-US"/>
              <a:pPr>
                <a:defRPr/>
              </a:pPr>
              <a:t>11/5/25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E4F52ED4-BC79-47BF-8A23-39D94FF7F8D7}" type="slidenum">
              <a:rPr lang="en-US" altLang="en-US"/>
              <a:pPr/>
              <a:t>‹#›</a:t>
            </a:fld>
            <a:endParaRPr lang="en-US" altLang="en-US" dirty="0"/>
          </a:p>
        </p:txBody>
      </p:sp>
    </p:spTree>
    <p:extLst>
      <p:ext uri="{BB962C8B-B14F-4D97-AF65-F5344CB8AC3E}">
        <p14:creationId xmlns:p14="http://schemas.microsoft.com/office/powerpoint/2010/main" val="4129021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63273E4-1673-4F49-A000-75434E831798}" type="datetimeFigureOut">
              <a:rPr lang="en-US" altLang="en-US"/>
              <a:pPr>
                <a:defRPr/>
              </a:pPr>
              <a:t>11/5/25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F52C659B-36D2-41BC-8F83-C5BFD5B89924}" type="slidenum">
              <a:rPr lang="en-US" altLang="en-US"/>
              <a:pPr/>
              <a:t>‹#›</a:t>
            </a:fld>
            <a:endParaRPr lang="en-US" altLang="en-US" dirty="0"/>
          </a:p>
        </p:txBody>
      </p:sp>
    </p:spTree>
    <p:extLst>
      <p:ext uri="{BB962C8B-B14F-4D97-AF65-F5344CB8AC3E}">
        <p14:creationId xmlns:p14="http://schemas.microsoft.com/office/powerpoint/2010/main" val="32916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97C10-F4CF-4AAF-9394-2137F383A334}" type="datetimeFigureOut">
              <a:rPr lang="en-US" altLang="en-US"/>
              <a:pPr>
                <a:defRPr/>
              </a:pPr>
              <a:t>11/5/25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10FCE6-E227-4E91-84F8-5EF6FA89DEE0}" type="slidenum">
              <a:rPr lang="en-US" altLang="en-US"/>
              <a:pPr/>
              <a:t>‹#›</a:t>
            </a:fld>
            <a:endParaRPr lang="en-US" altLang="en-US" dirty="0"/>
          </a:p>
        </p:txBody>
      </p:sp>
    </p:spTree>
    <p:extLst>
      <p:ext uri="{BB962C8B-B14F-4D97-AF65-F5344CB8AC3E}">
        <p14:creationId xmlns:p14="http://schemas.microsoft.com/office/powerpoint/2010/main" val="327621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6566095-A1A3-4C98-A61E-8857A55537CF}" type="datetimeFigureOut">
              <a:rPr lang="en-US" altLang="en-US"/>
              <a:pPr>
                <a:defRPr/>
              </a:pPr>
              <a:t>11/5/25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C1A75FD8-31B5-4DD0-A600-3D54C457EDB7}" type="slidenum">
              <a:rPr lang="en-US" altLang="en-US"/>
              <a:pPr/>
              <a:t>‹#›</a:t>
            </a:fld>
            <a:endParaRPr lang="en-US" altLang="en-US" dirty="0"/>
          </a:p>
        </p:txBody>
      </p:sp>
    </p:spTree>
    <p:extLst>
      <p:ext uri="{BB962C8B-B14F-4D97-AF65-F5344CB8AC3E}">
        <p14:creationId xmlns:p14="http://schemas.microsoft.com/office/powerpoint/2010/main" val="1136197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997748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733247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98343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486601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11/5/25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666152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635713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019069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636503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911048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851809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92655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297990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855378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54007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098481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05459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564814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87158"/>
            <a:ext cx="9144000" cy="1866319"/>
          </a:xfrm>
          <a:prstGeom prst="rect">
            <a:avLst/>
          </a:prstGeom>
        </p:spPr>
        <p:txBody>
          <a:bodyPr anchor="t"/>
          <a:lstStyle>
            <a:lvl1pPr algn="ctr">
              <a:defRPr sz="6000" b="1" i="0" cap="all" baseline="0">
                <a:ln>
                  <a:noFill/>
                </a:ln>
                <a:solidFill>
                  <a:srgbClr val="3766BC"/>
                </a:solidFill>
                <a:latin typeface="Helvetica Neue Condensed" charset="0"/>
              </a:defRPr>
            </a:lvl1pPr>
          </a:lstStyle>
          <a:p>
            <a:r>
              <a:rPr lang="en-US"/>
              <a:t>Click to edit Master title style</a:t>
            </a:r>
            <a:endParaRPr lang="en-US" dirty="0"/>
          </a:p>
        </p:txBody>
      </p:sp>
      <p:sp>
        <p:nvSpPr>
          <p:cNvPr id="3" name="Subtitle 2"/>
          <p:cNvSpPr>
            <a:spLocks noGrp="1"/>
          </p:cNvSpPr>
          <p:nvPr>
            <p:ph type="subTitle" idx="1"/>
          </p:nvPr>
        </p:nvSpPr>
        <p:spPr>
          <a:xfrm>
            <a:off x="1524000" y="1975134"/>
            <a:ext cx="9144000" cy="412024"/>
          </a:xfrm>
        </p:spPr>
        <p:txBody>
          <a:bodyPr>
            <a:normAutofit/>
          </a:bodyPr>
          <a:lstStyle>
            <a:lvl1pPr marL="0" indent="0" algn="ctr">
              <a:buNone/>
              <a:defRPr sz="2200" cap="all" baseline="0">
                <a:solidFill>
                  <a:srgbClr val="6A6A6A"/>
                </a:solidFill>
                <a:latin typeface="Helvetica Neue"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Content Placeholder 7"/>
          <p:cNvSpPr>
            <a:spLocks noGrp="1"/>
          </p:cNvSpPr>
          <p:nvPr>
            <p:ph sz="quarter" idx="10"/>
          </p:nvPr>
        </p:nvSpPr>
        <p:spPr>
          <a:xfrm>
            <a:off x="0" y="5845552"/>
            <a:ext cx="12192000" cy="457277"/>
          </a:xfrm>
        </p:spPr>
        <p:txBody>
          <a:bodyPr>
            <a:normAutofit/>
          </a:bodyPr>
          <a:lstStyle>
            <a:lvl1pPr marL="0" indent="0" algn="ctr">
              <a:buFontTx/>
              <a:buNone/>
              <a:defRPr sz="1800" baseline="0">
                <a:solidFill>
                  <a:srgbClr val="D7D7D7"/>
                </a:solidFill>
              </a:defRPr>
            </a:lvl1pPr>
          </a:lstStyle>
          <a:p>
            <a:pPr lvl="0"/>
            <a:r>
              <a:rPr lang="en-US"/>
              <a:t>Edit Master text styles</a:t>
            </a:r>
          </a:p>
        </p:txBody>
      </p:sp>
    </p:spTree>
    <p:extLst>
      <p:ext uri="{BB962C8B-B14F-4D97-AF65-F5344CB8AC3E}">
        <p14:creationId xmlns:p14="http://schemas.microsoft.com/office/powerpoint/2010/main" val="31839488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41954"/>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41953"/>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1"/>
          <p:cNvSpPr>
            <a:spLocks noGrp="1"/>
          </p:cNvSpPr>
          <p:nvPr>
            <p:ph type="title"/>
          </p:nvPr>
        </p:nvSpPr>
        <p:spPr>
          <a:xfrm>
            <a:off x="838200" y="969560"/>
            <a:ext cx="10515600" cy="409790"/>
          </a:xfrm>
          <a:prstGeom prst="rect">
            <a:avLst/>
          </a:prstGeom>
        </p:spPr>
        <p:txBody>
          <a:bodyPr lIns="0" tIns="0" rIns="0" bIns="0">
            <a:normAutofit/>
          </a:bodyPr>
          <a:lstStyle>
            <a:lvl1pPr algn="ctr">
              <a:defRPr sz="3800" b="1" i="0" baseline="0">
                <a:solidFill>
                  <a:srgbClr val="3766BC"/>
                </a:solidFill>
                <a:latin typeface="Helvetica Neue Condensed" charset="0"/>
              </a:defRPr>
            </a:lvl1pPr>
          </a:lstStyle>
          <a:p>
            <a:r>
              <a:rPr lang="en-US" dirty="0"/>
              <a:t>Click to edit Master title style</a:t>
            </a:r>
          </a:p>
        </p:txBody>
      </p:sp>
    </p:spTree>
    <p:extLst>
      <p:ext uri="{BB962C8B-B14F-4D97-AF65-F5344CB8AC3E}">
        <p14:creationId xmlns:p14="http://schemas.microsoft.com/office/powerpoint/2010/main" val="210505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image" Target="../media/image3.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image" Target="../media/image6.png"/><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image" Target="../media/image5.png"/><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latin typeface="Calibri" pitchFamily="34" charset="0"/>
              </a:defRPr>
            </a:lvl1pPr>
          </a:lstStyle>
          <a:p>
            <a:pPr>
              <a:defRPr/>
            </a:pPr>
            <a:fld id="{BE4AE11F-9285-4F6F-A6B2-1A6388682792}" type="datetimeFigureOut">
              <a:rPr lang="en-US" altLang="en-US"/>
              <a:pPr>
                <a:defRPr/>
              </a:pPr>
              <a:t>11/5/25</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smtClean="0">
                <a:solidFill>
                  <a:srgbClr val="898989"/>
                </a:solidFill>
                <a:latin typeface="Calibri" pitchFamily="34" charset="0"/>
              </a:defRPr>
            </a:lvl1pPr>
          </a:lstStyle>
          <a:p>
            <a:pPr>
              <a:defRPr/>
            </a:pPr>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A8AA81F6-E4F9-4273-BDEA-24C02A580AF1}"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rtl="0" eaLnBrk="0" fontAlgn="base" hangingPunct="0">
        <a:lnSpc>
          <a:spcPct val="90000"/>
        </a:lnSpc>
        <a:spcBef>
          <a:spcPct val="0"/>
        </a:spcBef>
        <a:spcAft>
          <a:spcPct val="0"/>
        </a:spcAft>
        <a:defRPr sz="3800" kern="1200">
          <a:solidFill>
            <a:srgbClr val="3766BC"/>
          </a:solidFill>
          <a:latin typeface="Helvetica Neue Condensed" charset="0"/>
          <a:ea typeface="+mj-ea"/>
          <a:cs typeface="+mj-cs"/>
        </a:defRPr>
      </a:lvl1pPr>
      <a:lvl2pPr algn="l" rtl="0" eaLnBrk="0" fontAlgn="base" hangingPunct="0">
        <a:lnSpc>
          <a:spcPct val="90000"/>
        </a:lnSpc>
        <a:spcBef>
          <a:spcPct val="0"/>
        </a:spcBef>
        <a:spcAft>
          <a:spcPct val="0"/>
        </a:spcAft>
        <a:defRPr sz="3800">
          <a:solidFill>
            <a:srgbClr val="3766BC"/>
          </a:solidFill>
          <a:latin typeface="Helvetica Neue Condensed"/>
        </a:defRPr>
      </a:lvl2pPr>
      <a:lvl3pPr algn="l" rtl="0" eaLnBrk="0" fontAlgn="base" hangingPunct="0">
        <a:lnSpc>
          <a:spcPct val="90000"/>
        </a:lnSpc>
        <a:spcBef>
          <a:spcPct val="0"/>
        </a:spcBef>
        <a:spcAft>
          <a:spcPct val="0"/>
        </a:spcAft>
        <a:defRPr sz="3800">
          <a:solidFill>
            <a:srgbClr val="3766BC"/>
          </a:solidFill>
          <a:latin typeface="Helvetica Neue Condensed"/>
        </a:defRPr>
      </a:lvl3pPr>
      <a:lvl4pPr algn="l" rtl="0" eaLnBrk="0" fontAlgn="base" hangingPunct="0">
        <a:lnSpc>
          <a:spcPct val="90000"/>
        </a:lnSpc>
        <a:spcBef>
          <a:spcPct val="0"/>
        </a:spcBef>
        <a:spcAft>
          <a:spcPct val="0"/>
        </a:spcAft>
        <a:defRPr sz="3800">
          <a:solidFill>
            <a:srgbClr val="3766BC"/>
          </a:solidFill>
          <a:latin typeface="Helvetica Neue Condensed"/>
        </a:defRPr>
      </a:lvl4pPr>
      <a:lvl5pPr algn="l" rtl="0" eaLnBrk="0" fontAlgn="base" hangingPunct="0">
        <a:lnSpc>
          <a:spcPct val="90000"/>
        </a:lnSpc>
        <a:spcBef>
          <a:spcPct val="0"/>
        </a:spcBef>
        <a:spcAft>
          <a:spcPct val="0"/>
        </a:spcAft>
        <a:defRPr sz="3800">
          <a:solidFill>
            <a:srgbClr val="3766BC"/>
          </a:solidFill>
          <a:latin typeface="Helvetica Neue Condensed"/>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Helvetica Bold" charset="0"/>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Helvetica Bold" charset="0"/>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Helvetica Bold" charset="0"/>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11/5/25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470719133"/>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 id="2147483735"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152" name="Picture 6151">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54" name="Picture 6153">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56" name="Oval 6155">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58" name="Picture 615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60" name="Picture 6159">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162" name="Rectangle 6161">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48" name="Picture 6147" descr="Close up of glass laboratory equipment">
            <a:extLst>
              <a:ext uri="{FF2B5EF4-FFF2-40B4-BE49-F238E27FC236}">
                <a16:creationId xmlns:a16="http://schemas.microsoft.com/office/drawing/2014/main" id="{6DBCC851-A45F-639B-2A54-C2623FF1E464}"/>
              </a:ext>
            </a:extLst>
          </p:cNvPr>
          <p:cNvPicPr>
            <a:picLocks noChangeAspect="1"/>
          </p:cNvPicPr>
          <p:nvPr/>
        </p:nvPicPr>
        <p:blipFill>
          <a:blip r:embed="rId8">
            <a:duotone>
              <a:prstClr val="black"/>
              <a:schemeClr val="accent5">
                <a:tint val="45000"/>
                <a:satMod val="400000"/>
              </a:schemeClr>
            </a:duotone>
            <a:alphaModFix amt="25000"/>
          </a:blip>
          <a:srcRect t="15730"/>
          <a:stretch>
            <a:fillRect/>
          </a:stretch>
        </p:blipFill>
        <p:spPr>
          <a:xfrm>
            <a:off x="20" y="10"/>
            <a:ext cx="12191980" cy="6857990"/>
          </a:xfrm>
          <a:prstGeom prst="rect">
            <a:avLst/>
          </a:prstGeom>
        </p:spPr>
      </p:pic>
      <p:sp>
        <p:nvSpPr>
          <p:cNvPr id="6146" name="Title 1"/>
          <p:cNvSpPr>
            <a:spLocks noGrp="1"/>
          </p:cNvSpPr>
          <p:nvPr>
            <p:ph type="ctrTitle"/>
          </p:nvPr>
        </p:nvSpPr>
        <p:spPr>
          <a:xfrm>
            <a:off x="1154955" y="1447800"/>
            <a:ext cx="8825658" cy="3329581"/>
          </a:xfrm>
        </p:spPr>
        <p:txBody>
          <a:bodyPr vert="horz" lIns="91440" tIns="45720" rIns="91440" bIns="45720" rtlCol="0" anchor="b">
            <a:normAutofit/>
          </a:bodyPr>
          <a:lstStyle/>
          <a:p>
            <a:pPr algn="l"/>
            <a:r>
              <a:rPr lang="en-US" altLang="en-US" sz="7200" b="0" cap="none">
                <a:solidFill>
                  <a:schemeClr val="tx2"/>
                </a:solidFill>
                <a:latin typeface="+mj-lt"/>
              </a:rPr>
              <a:t>Fluid and Electrolytes</a:t>
            </a:r>
          </a:p>
        </p:txBody>
      </p:sp>
      <p:sp>
        <p:nvSpPr>
          <p:cNvPr id="3" name="Subtitle 2"/>
          <p:cNvSpPr>
            <a:spLocks noGrp="1"/>
          </p:cNvSpPr>
          <p:nvPr>
            <p:ph type="subTitle" idx="1"/>
          </p:nvPr>
        </p:nvSpPr>
        <p:spPr>
          <a:xfrm>
            <a:off x="1154955" y="4777380"/>
            <a:ext cx="8825658" cy="861420"/>
          </a:xfrm>
        </p:spPr>
        <p:txBody>
          <a:bodyPr vert="horz" lIns="91440" tIns="45720" rIns="91440" bIns="45720" rtlCol="0" anchor="t">
            <a:normAutofit/>
          </a:bodyPr>
          <a:lstStyle/>
          <a:p>
            <a:pPr algn="l" fontAlgn="auto">
              <a:defRPr/>
            </a:pPr>
            <a:r>
              <a:rPr lang="en-US" sz="2000">
                <a:solidFill>
                  <a:schemeClr val="bg2">
                    <a:lumMod val="40000"/>
                    <a:lumOff val="60000"/>
                  </a:schemeClr>
                </a:solidFill>
                <a:latin typeface="+mj-lt"/>
              </a:rPr>
              <a:t>Chapter 9</a:t>
            </a:r>
          </a:p>
        </p:txBody>
      </p:sp>
      <p:sp>
        <p:nvSpPr>
          <p:cNvPr id="6164" name="Rectangle 6163">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146"/>
                                        </p:tgtEl>
                                        <p:attrNameLst>
                                          <p:attrName>style.visibility</p:attrName>
                                        </p:attrNameLst>
                                      </p:cBhvr>
                                      <p:to>
                                        <p:strVal val="visible"/>
                                      </p:to>
                                    </p:set>
                                    <p:animEffect transition="in" filter="fade">
                                      <p:cBhvr>
                                        <p:cTn id="7" dur="400"/>
                                        <p:tgtEl>
                                          <p:spTgt spid="6146"/>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Importance of Water Intake</a:t>
            </a:r>
          </a:p>
        </p:txBody>
      </p:sp>
      <p:sp>
        <p:nvSpPr>
          <p:cNvPr id="3" name="Content Placeholder 2"/>
          <p:cNvSpPr>
            <a:spLocks noGrp="1"/>
          </p:cNvSpPr>
          <p:nvPr>
            <p:ph idx="1"/>
          </p:nvPr>
        </p:nvSpPr>
        <p:spPr>
          <a:xfrm>
            <a:off x="838200" y="1668582"/>
            <a:ext cx="10515600" cy="4168338"/>
          </a:xfrm>
        </p:spPr>
        <p:txBody>
          <a:bodyPr>
            <a:normAutofit/>
          </a:bodyPr>
          <a:lstStyle/>
          <a:p>
            <a:r>
              <a:rPr lang="en-US" sz="2400" dirty="0"/>
              <a:t>Most athletes and coaches are aware that a reduction in the body’s water content (dehydration) impairs exercise performance. </a:t>
            </a:r>
          </a:p>
          <a:p>
            <a:r>
              <a:rPr lang="en-US" sz="2400" dirty="0"/>
              <a:t>Nevertheless, athletes do not always follow appropriate strategies to limit dehydration in training and competition.</a:t>
            </a:r>
            <a:endParaRPr lang="en-GB" sz="2400" dirty="0"/>
          </a:p>
          <a:p>
            <a:r>
              <a:rPr lang="en-US" sz="2400" dirty="0"/>
              <a:t>Others overdo it and may suffer from the consequences of overhydration. Too much water causes hyponatremia. </a:t>
            </a:r>
          </a:p>
          <a:p>
            <a:r>
              <a:rPr lang="en-US" sz="2400" dirty="0"/>
              <a:t>The hydration status of the body is determined by the balance between water intake and water loss. </a:t>
            </a:r>
          </a:p>
          <a:p>
            <a:r>
              <a:rPr lang="en-US" sz="2400" dirty="0"/>
              <a:t>Regular and sufficient water intake is required for health. </a:t>
            </a:r>
            <a:endParaRPr lang="en-GB" sz="2400" dirty="0"/>
          </a:p>
        </p:txBody>
      </p:sp>
    </p:spTree>
    <p:extLst>
      <p:ext uri="{BB962C8B-B14F-4D97-AF65-F5344CB8AC3E}">
        <p14:creationId xmlns:p14="http://schemas.microsoft.com/office/powerpoint/2010/main" val="1274254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Body Water</a:t>
            </a:r>
          </a:p>
        </p:txBody>
      </p:sp>
      <p:sp>
        <p:nvSpPr>
          <p:cNvPr id="3" name="Content Placeholder 2"/>
          <p:cNvSpPr>
            <a:spLocks noGrp="1"/>
          </p:cNvSpPr>
          <p:nvPr>
            <p:ph idx="1"/>
          </p:nvPr>
        </p:nvSpPr>
        <p:spPr/>
        <p:txBody>
          <a:bodyPr>
            <a:normAutofit fontScale="92500"/>
          </a:bodyPr>
          <a:lstStyle/>
          <a:p>
            <a:r>
              <a:rPr lang="en-US" sz="2400" dirty="0"/>
              <a:t>Lack of water intake causes deficiency symptoms, and failure to drink water for more than a few days can result in death. Water is essential for normal body functions.</a:t>
            </a:r>
          </a:p>
          <a:p>
            <a:r>
              <a:rPr lang="en-US" sz="2400" dirty="0"/>
              <a:t>Water typically accounts for 50% to 60% of the body mass.</a:t>
            </a:r>
          </a:p>
          <a:p>
            <a:r>
              <a:rPr lang="en-US" sz="2400" dirty="0"/>
              <a:t>Lean body tissues (e.g., muscle, heart, and liver) contain about 75% water by mass, whereas adipose tissue contains only about 5% water by mass.</a:t>
            </a:r>
          </a:p>
          <a:p>
            <a:r>
              <a:rPr lang="en-US" sz="2400" dirty="0"/>
              <a:t>For a healthy, lean young male who weighs 70 kg (154 lb), body water amounts to about 42 L (60% of b.w.). A female who weighs the same has about 35 L of water (50% of b.w.). </a:t>
            </a:r>
            <a:endParaRPr lang="en-GB" sz="2400" dirty="0"/>
          </a:p>
          <a:p>
            <a:endParaRPr lang="en-GB" dirty="0"/>
          </a:p>
        </p:txBody>
      </p:sp>
    </p:spTree>
    <p:extLst>
      <p:ext uri="{BB962C8B-B14F-4D97-AF65-F5344CB8AC3E}">
        <p14:creationId xmlns:p14="http://schemas.microsoft.com/office/powerpoint/2010/main" val="1327843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BBA4B62F-73C5-40EC-98FE-76482E202F77}"/>
              </a:ext>
            </a:extLst>
          </p:cNvPr>
          <p:cNvGraphicFramePr>
            <a:graphicFrameLocks noGrp="1"/>
          </p:cNvGraphicFramePr>
          <p:nvPr>
            <p:extLst>
              <p:ext uri="{D42A27DB-BD31-4B8C-83A1-F6EECF244321}">
                <p14:modId xmlns:p14="http://schemas.microsoft.com/office/powerpoint/2010/main" val="2732708451"/>
              </p:ext>
            </p:extLst>
          </p:nvPr>
        </p:nvGraphicFramePr>
        <p:xfrm>
          <a:off x="2032000" y="2730029"/>
          <a:ext cx="8128000" cy="2225040"/>
        </p:xfrm>
        <a:graphic>
          <a:graphicData uri="http://schemas.openxmlformats.org/drawingml/2006/table">
            <a:tbl>
              <a:tblPr firstRow="1">
                <a:tableStyleId>{F5AB1C69-6EDB-4FF4-983F-18BD219EF322}</a:tableStyleId>
              </a:tblPr>
              <a:tblGrid>
                <a:gridCol w="2032000">
                  <a:extLst>
                    <a:ext uri="{9D8B030D-6E8A-4147-A177-3AD203B41FA5}">
                      <a16:colId xmlns:a16="http://schemas.microsoft.com/office/drawing/2014/main" val="2397790405"/>
                    </a:ext>
                  </a:extLst>
                </a:gridCol>
                <a:gridCol w="2032000">
                  <a:extLst>
                    <a:ext uri="{9D8B030D-6E8A-4147-A177-3AD203B41FA5}">
                      <a16:colId xmlns:a16="http://schemas.microsoft.com/office/drawing/2014/main" val="3296170571"/>
                    </a:ext>
                  </a:extLst>
                </a:gridCol>
                <a:gridCol w="2032000">
                  <a:extLst>
                    <a:ext uri="{9D8B030D-6E8A-4147-A177-3AD203B41FA5}">
                      <a16:colId xmlns:a16="http://schemas.microsoft.com/office/drawing/2014/main" val="827084113"/>
                    </a:ext>
                  </a:extLst>
                </a:gridCol>
                <a:gridCol w="2032000">
                  <a:extLst>
                    <a:ext uri="{9D8B030D-6E8A-4147-A177-3AD203B41FA5}">
                      <a16:colId xmlns:a16="http://schemas.microsoft.com/office/drawing/2014/main" val="1053586879"/>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Body fluid</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Infants</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Adult men</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Adult women</a:t>
                      </a:r>
                    </a:p>
                  </a:txBody>
                  <a:tcPr anchor="b"/>
                </a:tc>
                <a:extLst>
                  <a:ext uri="{0D108BD9-81ED-4DB2-BD59-A6C34878D82A}">
                    <a16:rowId xmlns:a16="http://schemas.microsoft.com/office/drawing/2014/main" val="2849655424"/>
                  </a:ext>
                </a:extLst>
              </a:tr>
              <a:tr h="370840">
                <a:tc>
                  <a:txBody>
                    <a:bodyPr/>
                    <a:lstStyle/>
                    <a:p>
                      <a:r>
                        <a:rPr lang="en-US" dirty="0">
                          <a:latin typeface="Helvetica" panose="020B0604020202020204" pitchFamily="34" charset="0"/>
                          <a:cs typeface="Helvetica" panose="020B0604020202020204" pitchFamily="34" charset="0"/>
                        </a:rPr>
                        <a:t>Plasma</a:t>
                      </a:r>
                    </a:p>
                  </a:txBody>
                  <a:tcPr/>
                </a:tc>
                <a:tc>
                  <a:txBody>
                    <a:bodyPr/>
                    <a:lstStyle/>
                    <a:p>
                      <a:r>
                        <a:rPr lang="en-US" dirty="0">
                          <a:latin typeface="Helvetica" panose="020B0604020202020204" pitchFamily="34" charset="0"/>
                          <a:cs typeface="Helvetica" panose="020B0604020202020204" pitchFamily="34" charset="0"/>
                        </a:rPr>
                        <a:t>4</a:t>
                      </a:r>
                    </a:p>
                  </a:txBody>
                  <a:tcPr/>
                </a:tc>
                <a:tc>
                  <a:txBody>
                    <a:bodyPr/>
                    <a:lstStyle/>
                    <a:p>
                      <a:r>
                        <a:rPr lang="en-US" dirty="0">
                          <a:latin typeface="Helvetica" panose="020B0604020202020204" pitchFamily="34" charset="0"/>
                          <a:cs typeface="Helvetica" panose="020B0604020202020204" pitchFamily="34" charset="0"/>
                        </a:rPr>
                        <a:t>5</a:t>
                      </a:r>
                    </a:p>
                  </a:txBody>
                  <a:tcPr/>
                </a:tc>
                <a:tc>
                  <a:txBody>
                    <a:bodyPr/>
                    <a:lstStyle/>
                    <a:p>
                      <a:r>
                        <a:rPr lang="en-US" dirty="0">
                          <a:latin typeface="Helvetica" panose="020B0604020202020204" pitchFamily="34" charset="0"/>
                          <a:cs typeface="Helvetica" panose="020B0604020202020204" pitchFamily="34" charset="0"/>
                        </a:rPr>
                        <a:t>4</a:t>
                      </a:r>
                    </a:p>
                  </a:txBody>
                  <a:tcPr/>
                </a:tc>
                <a:extLst>
                  <a:ext uri="{0D108BD9-81ED-4DB2-BD59-A6C34878D82A}">
                    <a16:rowId xmlns:a16="http://schemas.microsoft.com/office/drawing/2014/main" val="2407333212"/>
                  </a:ext>
                </a:extLst>
              </a:tr>
              <a:tr h="370840">
                <a:tc>
                  <a:txBody>
                    <a:bodyPr/>
                    <a:lstStyle/>
                    <a:p>
                      <a:r>
                        <a:rPr lang="en-US" sz="1800" kern="1200" dirty="0">
                          <a:solidFill>
                            <a:schemeClr val="dk1"/>
                          </a:solidFill>
                          <a:effectLst/>
                          <a:latin typeface="+mn-lt"/>
                          <a:ea typeface="+mn-ea"/>
                          <a:cs typeface="+mn-cs"/>
                        </a:rPr>
                        <a:t>Interstitial fluid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26</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15</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11</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943158460"/>
                  </a:ext>
                </a:extLst>
              </a:tr>
              <a:tr h="370840">
                <a:tc>
                  <a:txBody>
                    <a:bodyPr/>
                    <a:lstStyle/>
                    <a:p>
                      <a:r>
                        <a:rPr lang="en-US" sz="1800" kern="1200" dirty="0">
                          <a:solidFill>
                            <a:schemeClr val="dk1"/>
                          </a:solidFill>
                          <a:effectLst/>
                          <a:latin typeface="+mn-lt"/>
                          <a:ea typeface="+mn-ea"/>
                          <a:cs typeface="+mn-cs"/>
                        </a:rPr>
                        <a:t>Intracellular fluid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45</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40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35</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779993199"/>
                  </a:ext>
                </a:extLst>
              </a:tr>
              <a:tr h="370840">
                <a:tc>
                  <a:txBody>
                    <a:bodyPr/>
                    <a:lstStyle/>
                    <a:p>
                      <a:r>
                        <a:rPr lang="en-US" sz="1800" kern="1200" dirty="0">
                          <a:solidFill>
                            <a:schemeClr val="dk1"/>
                          </a:solidFill>
                          <a:effectLst/>
                          <a:latin typeface="+mn-lt"/>
                          <a:ea typeface="+mn-ea"/>
                          <a:cs typeface="+mn-cs"/>
                        </a:rPr>
                        <a:t>Total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75</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60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42932724"/>
                  </a:ext>
                </a:extLst>
              </a:tr>
              <a:tr h="370840">
                <a:tc>
                  <a:txBody>
                    <a:bodyPr/>
                    <a:lstStyle/>
                    <a:p>
                      <a:r>
                        <a:rPr lang="en-US" sz="1800" kern="1200" dirty="0">
                          <a:solidFill>
                            <a:schemeClr val="dk1"/>
                          </a:solidFill>
                          <a:effectLst/>
                          <a:latin typeface="+mn-lt"/>
                          <a:ea typeface="+mn-ea"/>
                          <a:cs typeface="+mn-cs"/>
                        </a:rPr>
                        <a:t>Fat </a:t>
                      </a:r>
                      <a:endParaRPr lang="en-US" dirty="0">
                        <a:latin typeface="Helvetica" panose="020B0604020202020204" pitchFamily="34" charset="0"/>
                        <a:cs typeface="Helvetica" panose="020B0604020202020204" pitchFamily="34" charset="0"/>
                      </a:endParaRPr>
                    </a:p>
                  </a:txBody>
                  <a:tcPr/>
                </a:tc>
                <a:tc>
                  <a:txBody>
                    <a:bodyPr/>
                    <a:lstStyle/>
                    <a:p>
                      <a:r>
                        <a:rPr lang="en-US" dirty="0">
                          <a:latin typeface="Helvetica" panose="020B0604020202020204" pitchFamily="34" charset="0"/>
                          <a:cs typeface="Helvetica" panose="020B0604020202020204" pitchFamily="34" charset="0"/>
                        </a:rPr>
                        <a:t>5</a:t>
                      </a:r>
                    </a:p>
                  </a:txBody>
                  <a:tcPr/>
                </a:tc>
                <a:tc>
                  <a:txBody>
                    <a:bodyPr/>
                    <a:lstStyle/>
                    <a:p>
                      <a:r>
                        <a:rPr lang="en-US" dirty="0">
                          <a:latin typeface="Helvetica" panose="020B0604020202020204" pitchFamily="34" charset="0"/>
                          <a:cs typeface="Helvetica" panose="020B0604020202020204" pitchFamily="34" charset="0"/>
                        </a:rPr>
                        <a:t>18</a:t>
                      </a:r>
                    </a:p>
                  </a:txBody>
                  <a:tcPr/>
                </a:tc>
                <a:tc>
                  <a:txBody>
                    <a:bodyPr/>
                    <a:lstStyle/>
                    <a:p>
                      <a:r>
                        <a:rPr lang="en-US" dirty="0">
                          <a:latin typeface="Helvetica" panose="020B0604020202020204" pitchFamily="34" charset="0"/>
                          <a:cs typeface="Helvetica" panose="020B0604020202020204" pitchFamily="34" charset="0"/>
                        </a:rPr>
                        <a:t>25</a:t>
                      </a:r>
                    </a:p>
                  </a:txBody>
                  <a:tcPr/>
                </a:tc>
                <a:extLst>
                  <a:ext uri="{0D108BD9-81ED-4DB2-BD59-A6C34878D82A}">
                    <a16:rowId xmlns:a16="http://schemas.microsoft.com/office/drawing/2014/main" val="1197069331"/>
                  </a:ext>
                </a:extLst>
              </a:tr>
            </a:tbl>
          </a:graphicData>
        </a:graphic>
      </p:graphicFrame>
      <p:sp>
        <p:nvSpPr>
          <p:cNvPr id="6" name="Title 1">
            <a:extLst>
              <a:ext uri="{FF2B5EF4-FFF2-40B4-BE49-F238E27FC236}">
                <a16:creationId xmlns:a16="http://schemas.microsoft.com/office/drawing/2014/main" id="{BB806CE6-0F3D-41CB-A48C-FBD3EF2705DB}"/>
              </a:ext>
            </a:extLst>
          </p:cNvPr>
          <p:cNvSpPr>
            <a:spLocks noGrp="1"/>
          </p:cNvSpPr>
          <p:nvPr>
            <p:ph type="title"/>
          </p:nvPr>
        </p:nvSpPr>
        <p:spPr>
          <a:xfrm>
            <a:off x="128789" y="393244"/>
            <a:ext cx="12192000" cy="846306"/>
          </a:xfrm>
        </p:spPr>
        <p:txBody>
          <a:bodyPr/>
          <a:lstStyle/>
          <a:p>
            <a:r>
              <a:rPr lang="en-US" altLang="en-US" dirty="0">
                <a:ea typeface="ＭＳ Ｐゴシック" panose="020B0600070205080204" pitchFamily="34" charset="-128"/>
              </a:rPr>
              <a:t>Table 9.1 Volumes of Body Fluid Compartments*</a:t>
            </a:r>
            <a:br>
              <a:rPr lang="en-US" altLang="en-US" dirty="0">
                <a:ea typeface="ＭＳ Ｐゴシック" panose="020B0600070205080204" pitchFamily="34" charset="-128"/>
              </a:rPr>
            </a:br>
            <a:r>
              <a:rPr lang="en-US" altLang="en-US" dirty="0">
                <a:ea typeface="ＭＳ Ｐゴシック" panose="020B0600070205080204" pitchFamily="34" charset="-128"/>
              </a:rPr>
              <a:t>and Fat Content* in Adults and Infants</a:t>
            </a:r>
            <a:endParaRPr lang="en-US" altLang="en-US" sz="2600" dirty="0">
              <a:solidFill>
                <a:srgbClr val="FF0000"/>
              </a:solidFill>
              <a:ea typeface="ＭＳ Ｐゴシック" panose="020B0600070205080204" pitchFamily="34" charset="-128"/>
            </a:endParaRPr>
          </a:p>
        </p:txBody>
      </p:sp>
    </p:spTree>
    <p:extLst>
      <p:ext uri="{BB962C8B-B14F-4D97-AF65-F5344CB8AC3E}">
        <p14:creationId xmlns:p14="http://schemas.microsoft.com/office/powerpoint/2010/main" val="1963319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BBA4B62F-73C5-40EC-98FE-76482E202F77}"/>
              </a:ext>
            </a:extLst>
          </p:cNvPr>
          <p:cNvGraphicFramePr>
            <a:graphicFrameLocks noGrp="1"/>
          </p:cNvGraphicFramePr>
          <p:nvPr>
            <p:extLst>
              <p:ext uri="{D42A27DB-BD31-4B8C-83A1-F6EECF244321}">
                <p14:modId xmlns:p14="http://schemas.microsoft.com/office/powerpoint/2010/main" val="1710328443"/>
              </p:ext>
            </p:extLst>
          </p:nvPr>
        </p:nvGraphicFramePr>
        <p:xfrm>
          <a:off x="1695938" y="2501900"/>
          <a:ext cx="8800124" cy="1854200"/>
        </p:xfrm>
        <a:graphic>
          <a:graphicData uri="http://schemas.openxmlformats.org/drawingml/2006/table">
            <a:tbl>
              <a:tblPr firstRow="1">
                <a:tableStyleId>{F5AB1C69-6EDB-4FF4-983F-18BD219EF322}</a:tableStyleId>
              </a:tblPr>
              <a:tblGrid>
                <a:gridCol w="2200031">
                  <a:extLst>
                    <a:ext uri="{9D8B030D-6E8A-4147-A177-3AD203B41FA5}">
                      <a16:colId xmlns:a16="http://schemas.microsoft.com/office/drawing/2014/main" val="2397790405"/>
                    </a:ext>
                  </a:extLst>
                </a:gridCol>
                <a:gridCol w="1805734">
                  <a:extLst>
                    <a:ext uri="{9D8B030D-6E8A-4147-A177-3AD203B41FA5}">
                      <a16:colId xmlns:a16="http://schemas.microsoft.com/office/drawing/2014/main" val="3296170571"/>
                    </a:ext>
                  </a:extLst>
                </a:gridCol>
                <a:gridCol w="2140339">
                  <a:extLst>
                    <a:ext uri="{9D8B030D-6E8A-4147-A177-3AD203B41FA5}">
                      <a16:colId xmlns:a16="http://schemas.microsoft.com/office/drawing/2014/main" val="827084113"/>
                    </a:ext>
                  </a:extLst>
                </a:gridCol>
                <a:gridCol w="2654020">
                  <a:extLst>
                    <a:ext uri="{9D8B030D-6E8A-4147-A177-3AD203B41FA5}">
                      <a16:colId xmlns:a16="http://schemas.microsoft.com/office/drawing/2014/main" val="1053586879"/>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Body fluid</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Volume L (gal)</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Body weight (%)</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Total body water (%)</a:t>
                      </a:r>
                    </a:p>
                  </a:txBody>
                  <a:tcPr anchor="b"/>
                </a:tc>
                <a:extLst>
                  <a:ext uri="{0D108BD9-81ED-4DB2-BD59-A6C34878D82A}">
                    <a16:rowId xmlns:a16="http://schemas.microsoft.com/office/drawing/2014/main" val="2849655424"/>
                  </a:ext>
                </a:extLst>
              </a:tr>
              <a:tr h="370840">
                <a:tc>
                  <a:txBody>
                    <a:bodyPr/>
                    <a:lstStyle/>
                    <a:p>
                      <a:r>
                        <a:rPr lang="en-US" sz="1800" kern="1200" dirty="0">
                          <a:solidFill>
                            <a:schemeClr val="dk1"/>
                          </a:solidFill>
                          <a:effectLst/>
                          <a:latin typeface="+mn-lt"/>
                          <a:ea typeface="+mn-ea"/>
                          <a:cs typeface="+mn-cs"/>
                        </a:rPr>
                        <a:t>Intracellular fluid</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28 (6.2)</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40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62.5</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407333212"/>
                  </a:ext>
                </a:extLst>
              </a:tr>
              <a:tr h="370840">
                <a:tc>
                  <a:txBody>
                    <a:bodyPr/>
                    <a:lstStyle/>
                    <a:p>
                      <a:r>
                        <a:rPr lang="en-US" sz="1800" kern="1200" dirty="0">
                          <a:solidFill>
                            <a:schemeClr val="dk1"/>
                          </a:solidFill>
                          <a:effectLst/>
                          <a:latin typeface="+mn-lt"/>
                          <a:ea typeface="+mn-ea"/>
                          <a:cs typeface="+mn-cs"/>
                        </a:rPr>
                        <a:t>Extracellular fluid</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14 (3.1)</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37.5</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943158460"/>
                  </a:ext>
                </a:extLst>
              </a:tr>
              <a:tr h="370840">
                <a:tc>
                  <a:txBody>
                    <a:bodyPr/>
                    <a:lstStyle/>
                    <a:p>
                      <a:r>
                        <a:rPr lang="en-US" sz="1800" kern="1200" dirty="0">
                          <a:solidFill>
                            <a:schemeClr val="dk1"/>
                          </a:solidFill>
                          <a:effectLst/>
                          <a:latin typeface="+mn-lt"/>
                          <a:ea typeface="+mn-ea"/>
                          <a:cs typeface="+mn-cs"/>
                        </a:rPr>
                        <a:t>Interstitial fluid</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10.5 (2.3)</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15</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779993199"/>
                  </a:ext>
                </a:extLst>
              </a:tr>
              <a:tr h="370840">
                <a:tc>
                  <a:txBody>
                    <a:bodyPr/>
                    <a:lstStyle/>
                    <a:p>
                      <a:r>
                        <a:rPr lang="en-US" sz="1800" kern="1200" dirty="0">
                          <a:solidFill>
                            <a:schemeClr val="dk1"/>
                          </a:solidFill>
                          <a:effectLst/>
                          <a:latin typeface="+mn-lt"/>
                          <a:ea typeface="+mn-ea"/>
                          <a:cs typeface="+mn-cs"/>
                        </a:rPr>
                        <a:t>Blood plasma</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3.5 (0.8)</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7.5</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42932724"/>
                  </a:ext>
                </a:extLst>
              </a:tr>
            </a:tbl>
          </a:graphicData>
        </a:graphic>
      </p:graphicFrame>
      <p:sp>
        <p:nvSpPr>
          <p:cNvPr id="6" name="Title 1">
            <a:extLst>
              <a:ext uri="{FF2B5EF4-FFF2-40B4-BE49-F238E27FC236}">
                <a16:creationId xmlns:a16="http://schemas.microsoft.com/office/drawing/2014/main" id="{BB806CE6-0F3D-41CB-A48C-FBD3EF2705DB}"/>
              </a:ext>
            </a:extLst>
          </p:cNvPr>
          <p:cNvSpPr>
            <a:spLocks noGrp="1"/>
          </p:cNvSpPr>
          <p:nvPr>
            <p:ph type="title"/>
          </p:nvPr>
        </p:nvSpPr>
        <p:spPr>
          <a:xfrm>
            <a:off x="0" y="791871"/>
            <a:ext cx="12192000" cy="846306"/>
          </a:xfrm>
        </p:spPr>
        <p:txBody>
          <a:bodyPr/>
          <a:lstStyle/>
          <a:p>
            <a:r>
              <a:rPr lang="en-US" altLang="en-US" dirty="0">
                <a:ea typeface="ＭＳ Ｐゴシック" panose="020B0600070205080204" pitchFamily="34" charset="-128"/>
              </a:rPr>
              <a:t>Table 9.2 Distribution of Body Water</a:t>
            </a:r>
            <a:br>
              <a:rPr lang="en-US" altLang="en-US" dirty="0">
                <a:ea typeface="ＭＳ Ｐゴシック" panose="020B0600070205080204" pitchFamily="34" charset="-128"/>
              </a:rPr>
            </a:br>
            <a:r>
              <a:rPr lang="en-US" altLang="en-US" dirty="0">
                <a:ea typeface="ＭＳ Ｐゴシック" panose="020B0600070205080204" pitchFamily="34" charset="-128"/>
              </a:rPr>
              <a:t>in a Young 70 kg (154 lb) Man</a:t>
            </a:r>
            <a:endParaRPr lang="en-US" altLang="en-US" sz="2600" dirty="0">
              <a:solidFill>
                <a:srgbClr val="FF0000"/>
              </a:solidFill>
              <a:ea typeface="ＭＳ Ｐゴシック" panose="020B0600070205080204" pitchFamily="34" charset="-128"/>
            </a:endParaRPr>
          </a:p>
        </p:txBody>
      </p:sp>
    </p:spTree>
    <p:extLst>
      <p:ext uri="{BB962C8B-B14F-4D97-AF65-F5344CB8AC3E}">
        <p14:creationId xmlns:p14="http://schemas.microsoft.com/office/powerpoint/2010/main" val="3209579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US" altLang="en-US" dirty="0">
                <a:latin typeface="Helvetica Neue Condensed"/>
              </a:rPr>
              <a:t>Fluid Loss in Sweat Can Be Large</a:t>
            </a:r>
          </a:p>
        </p:txBody>
      </p:sp>
      <p:sp>
        <p:nvSpPr>
          <p:cNvPr id="7171" name="Content Placeholder 2"/>
          <p:cNvSpPr>
            <a:spLocks noGrp="1"/>
          </p:cNvSpPr>
          <p:nvPr>
            <p:ph idx="1"/>
          </p:nvPr>
        </p:nvSpPr>
        <p:spPr>
          <a:xfrm>
            <a:off x="1104293" y="1692310"/>
            <a:ext cx="8946541" cy="4195481"/>
          </a:xfrm>
        </p:spPr>
        <p:txBody>
          <a:bodyPr/>
          <a:lstStyle/>
          <a:p>
            <a:pPr eaLnBrk="1" hangingPunct="1"/>
            <a:r>
              <a:rPr lang="en-US" sz="2400" dirty="0"/>
              <a:t>High rates of sweat secretion are necessary during hard exercise to limit the rise in body temperature that would otherwise occur. </a:t>
            </a:r>
          </a:p>
          <a:p>
            <a:pPr eaLnBrk="1" hangingPunct="1"/>
            <a:r>
              <a:rPr lang="en-US" sz="2400" dirty="0"/>
              <a:t>If the exercise is prolonged, body-tem­perature increase leads to progressive dehydration and loss of electrolytes.</a:t>
            </a:r>
          </a:p>
          <a:p>
            <a:pPr eaLnBrk="1" hangingPunct="1"/>
            <a:r>
              <a:rPr lang="en-US" sz="2400" dirty="0"/>
              <a:t>Some people may lose up to 2 to 3 L per hour of sweat during strenuous activity in a hot environment. </a:t>
            </a:r>
          </a:p>
          <a:p>
            <a:pPr eaLnBrk="1" hangingPunct="1"/>
            <a:r>
              <a:rPr lang="en-US" sz="2400" dirty="0"/>
              <a:t>Even at low ambient temperatures of about 10 </a:t>
            </a:r>
            <a:r>
              <a:rPr lang="en-US" sz="2400" dirty="0">
                <a:sym typeface="Symbol"/>
              </a:rPr>
              <a:t></a:t>
            </a:r>
            <a:r>
              <a:rPr lang="en-US" sz="2400" dirty="0"/>
              <a:t>C (50 </a:t>
            </a:r>
            <a:r>
              <a:rPr lang="en-US" sz="2400" dirty="0">
                <a:sym typeface="Symbol"/>
              </a:rPr>
              <a:t></a:t>
            </a:r>
            <a:r>
              <a:rPr lang="en-US" sz="2400" dirty="0"/>
              <a:t>F), sweat loss can exceed 1 L per hour.</a:t>
            </a:r>
            <a:endParaRPr lang="en-GB" sz="2400" dirty="0"/>
          </a:p>
          <a:p>
            <a:pPr eaLnBrk="1" hangingPunct="1"/>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4BAB0-D0ED-B30A-C025-FA9F3070626C}"/>
              </a:ext>
            </a:extLst>
          </p:cNvPr>
          <p:cNvSpPr>
            <a:spLocks noGrp="1"/>
          </p:cNvSpPr>
          <p:nvPr>
            <p:ph type="title"/>
          </p:nvPr>
        </p:nvSpPr>
        <p:spPr>
          <a:xfrm>
            <a:off x="838200" y="969560"/>
            <a:ext cx="2966156" cy="409790"/>
          </a:xfrm>
        </p:spPr>
        <p:txBody>
          <a:bodyPr/>
          <a:lstStyle/>
          <a:p>
            <a:r>
              <a:rPr lang="en-GB" dirty="0"/>
              <a:t>Figure 9.1</a:t>
            </a:r>
          </a:p>
        </p:txBody>
      </p:sp>
      <p:pic>
        <p:nvPicPr>
          <p:cNvPr id="5" name="Content Placeholder 4" descr="A diagram of a person running&#10;&#10;Description automatically generated">
            <a:extLst>
              <a:ext uri="{FF2B5EF4-FFF2-40B4-BE49-F238E27FC236}">
                <a16:creationId xmlns:a16="http://schemas.microsoft.com/office/drawing/2014/main" id="{69F0C2E6-B482-8699-E8C1-C0AD2DD6945D}"/>
              </a:ext>
            </a:extLst>
          </p:cNvPr>
          <p:cNvPicPr>
            <a:picLocks noGrp="1" noChangeAspect="1"/>
          </p:cNvPicPr>
          <p:nvPr>
            <p:ph idx="1"/>
          </p:nvPr>
        </p:nvPicPr>
        <p:blipFill>
          <a:blip r:embed="rId3"/>
          <a:stretch>
            <a:fillRect/>
          </a:stretch>
        </p:blipFill>
        <p:spPr>
          <a:xfrm>
            <a:off x="4159877" y="209473"/>
            <a:ext cx="6999666" cy="5989788"/>
          </a:xfrm>
        </p:spPr>
      </p:pic>
    </p:spTree>
    <p:extLst>
      <p:ext uri="{BB962C8B-B14F-4D97-AF65-F5344CB8AC3E}">
        <p14:creationId xmlns:p14="http://schemas.microsoft.com/office/powerpoint/2010/main" val="2004110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4BAB0-D0ED-B30A-C025-FA9F3070626C}"/>
              </a:ext>
            </a:extLst>
          </p:cNvPr>
          <p:cNvSpPr>
            <a:spLocks noGrp="1"/>
          </p:cNvSpPr>
          <p:nvPr>
            <p:ph type="title"/>
          </p:nvPr>
        </p:nvSpPr>
        <p:spPr>
          <a:xfrm>
            <a:off x="838200" y="969560"/>
            <a:ext cx="2446867" cy="409790"/>
          </a:xfrm>
        </p:spPr>
        <p:txBody>
          <a:bodyPr/>
          <a:lstStyle/>
          <a:p>
            <a:r>
              <a:rPr lang="en-GB" dirty="0"/>
              <a:t>Figure 9.2</a:t>
            </a:r>
          </a:p>
        </p:txBody>
      </p:sp>
      <p:pic>
        <p:nvPicPr>
          <p:cNvPr id="5" name="Content Placeholder 4" descr="A person running with text overlay&#10;&#10;Description automatically generated">
            <a:extLst>
              <a:ext uri="{FF2B5EF4-FFF2-40B4-BE49-F238E27FC236}">
                <a16:creationId xmlns:a16="http://schemas.microsoft.com/office/drawing/2014/main" id="{610878A3-9B6F-685E-17FB-2137B0FA68D2}"/>
              </a:ext>
            </a:extLst>
          </p:cNvPr>
          <p:cNvPicPr>
            <a:picLocks noGrp="1" noChangeAspect="1"/>
          </p:cNvPicPr>
          <p:nvPr>
            <p:ph idx="1"/>
          </p:nvPr>
        </p:nvPicPr>
        <p:blipFill>
          <a:blip r:embed="rId3"/>
          <a:stretch>
            <a:fillRect/>
          </a:stretch>
        </p:blipFill>
        <p:spPr>
          <a:xfrm>
            <a:off x="3826933" y="607071"/>
            <a:ext cx="7947471" cy="5643857"/>
          </a:xfrm>
        </p:spPr>
      </p:pic>
    </p:spTree>
    <p:extLst>
      <p:ext uri="{BB962C8B-B14F-4D97-AF65-F5344CB8AC3E}">
        <p14:creationId xmlns:p14="http://schemas.microsoft.com/office/powerpoint/2010/main" val="2241245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6A43532-9E87-4348-AAAC-2D4640ED1BF0}"/>
              </a:ext>
            </a:extLst>
          </p:cNvPr>
          <p:cNvSpPr>
            <a:spLocks noGrp="1"/>
          </p:cNvSpPr>
          <p:nvPr>
            <p:ph type="title"/>
          </p:nvPr>
        </p:nvSpPr>
        <p:spPr>
          <a:xfrm>
            <a:off x="0" y="373802"/>
            <a:ext cx="12192000" cy="846306"/>
          </a:xfrm>
        </p:spPr>
        <p:txBody>
          <a:bodyPr/>
          <a:lstStyle/>
          <a:p>
            <a:r>
              <a:rPr lang="en-US" altLang="en-US" dirty="0">
                <a:ea typeface="ＭＳ Ｐゴシック" panose="020B0600070205080204" pitchFamily="34" charset="-128"/>
              </a:rPr>
              <a:t>Table 9.3 Sweat Loss and Heart Rates</a:t>
            </a:r>
            <a:br>
              <a:rPr lang="en-US" altLang="en-US" dirty="0">
                <a:ea typeface="ＭＳ Ｐゴシック" panose="020B0600070205080204" pitchFamily="34" charset="-128"/>
              </a:rPr>
            </a:br>
            <a:r>
              <a:rPr lang="en-US" altLang="en-US" dirty="0">
                <a:ea typeface="ＭＳ Ｐゴシック" panose="020B0600070205080204" pitchFamily="34" charset="-128"/>
              </a:rPr>
              <a:t>After 60 Minutes of Exercise</a:t>
            </a:r>
            <a:endParaRPr lang="en-US" altLang="en-US" sz="2600" dirty="0">
              <a:solidFill>
                <a:srgbClr val="FF0000"/>
              </a:solidFill>
              <a:ea typeface="ＭＳ Ｐゴシック" panose="020B0600070205080204" pitchFamily="34" charset="-128"/>
            </a:endParaRPr>
          </a:p>
        </p:txBody>
      </p:sp>
      <p:graphicFrame>
        <p:nvGraphicFramePr>
          <p:cNvPr id="3" name="Table 3">
            <a:extLst>
              <a:ext uri="{FF2B5EF4-FFF2-40B4-BE49-F238E27FC236}">
                <a16:creationId xmlns:a16="http://schemas.microsoft.com/office/drawing/2014/main" id="{072EFCE8-F97D-EFFA-5579-C08885042464}"/>
              </a:ext>
            </a:extLst>
          </p:cNvPr>
          <p:cNvGraphicFramePr>
            <a:graphicFrameLocks noGrp="1"/>
          </p:cNvGraphicFramePr>
          <p:nvPr>
            <p:extLst>
              <p:ext uri="{D42A27DB-BD31-4B8C-83A1-F6EECF244321}">
                <p14:modId xmlns:p14="http://schemas.microsoft.com/office/powerpoint/2010/main" val="3640398966"/>
              </p:ext>
            </p:extLst>
          </p:nvPr>
        </p:nvGraphicFramePr>
        <p:xfrm>
          <a:off x="1989503" y="2138679"/>
          <a:ext cx="8212994" cy="2865120"/>
        </p:xfrm>
        <a:graphic>
          <a:graphicData uri="http://schemas.openxmlformats.org/drawingml/2006/table">
            <a:tbl>
              <a:tblPr firstRow="1">
                <a:tableStyleId>{F5AB1C69-6EDB-4FF4-983F-18BD219EF322}</a:tableStyleId>
              </a:tblPr>
              <a:tblGrid>
                <a:gridCol w="1577494">
                  <a:extLst>
                    <a:ext uri="{9D8B030D-6E8A-4147-A177-3AD203B41FA5}">
                      <a16:colId xmlns:a16="http://schemas.microsoft.com/office/drawing/2014/main" val="2397790405"/>
                    </a:ext>
                  </a:extLst>
                </a:gridCol>
                <a:gridCol w="1175476">
                  <a:extLst>
                    <a:ext uri="{9D8B030D-6E8A-4147-A177-3AD203B41FA5}">
                      <a16:colId xmlns:a16="http://schemas.microsoft.com/office/drawing/2014/main" val="3296170571"/>
                    </a:ext>
                  </a:extLst>
                </a:gridCol>
                <a:gridCol w="1644161">
                  <a:extLst>
                    <a:ext uri="{9D8B030D-6E8A-4147-A177-3AD203B41FA5}">
                      <a16:colId xmlns:a16="http://schemas.microsoft.com/office/drawing/2014/main" val="827084113"/>
                    </a:ext>
                  </a:extLst>
                </a:gridCol>
                <a:gridCol w="2242039">
                  <a:extLst>
                    <a:ext uri="{9D8B030D-6E8A-4147-A177-3AD203B41FA5}">
                      <a16:colId xmlns:a16="http://schemas.microsoft.com/office/drawing/2014/main" val="1053586879"/>
                    </a:ext>
                  </a:extLst>
                </a:gridCol>
                <a:gridCol w="1573824">
                  <a:extLst>
                    <a:ext uri="{9D8B030D-6E8A-4147-A177-3AD203B41FA5}">
                      <a16:colId xmlns:a16="http://schemas.microsoft.com/office/drawing/2014/main" val="578571997"/>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Ambient temperature</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Humidity (%)</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Sweat loss</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Core temperature</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Heart rate (beats/min</a:t>
                      </a:r>
                    </a:p>
                  </a:txBody>
                  <a:tcPr anchor="b"/>
                </a:tc>
                <a:extLst>
                  <a:ext uri="{0D108BD9-81ED-4DB2-BD59-A6C34878D82A}">
                    <a16:rowId xmlns:a16="http://schemas.microsoft.com/office/drawing/2014/main" val="2849655424"/>
                  </a:ext>
                </a:extLst>
              </a:tr>
              <a:tr h="370840">
                <a:tc>
                  <a:txBody>
                    <a:bodyPr/>
                    <a:lstStyle/>
                    <a:p>
                      <a:r>
                        <a:rPr lang="en-US" sz="1800" kern="1200" dirty="0">
                          <a:solidFill>
                            <a:schemeClr val="dk1"/>
                          </a:solidFill>
                          <a:effectLst/>
                          <a:latin typeface="+mn-lt"/>
                          <a:ea typeface="+mn-ea"/>
                          <a:cs typeface="+mn-cs"/>
                        </a:rPr>
                        <a:t>13 °C (55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7</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0.8 L (0.2 gal)</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38.0 °C (100.4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140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407333212"/>
                  </a:ext>
                </a:extLst>
              </a:tr>
              <a:tr h="370840">
                <a:tc>
                  <a:txBody>
                    <a:bodyPr/>
                    <a:lstStyle/>
                    <a:p>
                      <a:r>
                        <a:rPr lang="en-US" sz="1800" kern="1200" dirty="0">
                          <a:solidFill>
                            <a:schemeClr val="dk1"/>
                          </a:solidFill>
                          <a:effectLst/>
                          <a:latin typeface="+mn-lt"/>
                          <a:ea typeface="+mn-ea"/>
                          <a:cs typeface="+mn-cs"/>
                        </a:rPr>
                        <a:t>18 °C (64 °F)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1.2 L (0.3 gal)</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38.3 °C (100.9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143</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943158460"/>
                  </a:ext>
                </a:extLst>
              </a:tr>
              <a:tr h="370840">
                <a:tc>
                  <a:txBody>
                    <a:bodyPr/>
                    <a:lstStyle/>
                    <a:p>
                      <a:r>
                        <a:rPr lang="en-US" sz="1800" kern="1200" dirty="0">
                          <a:solidFill>
                            <a:schemeClr val="dk1"/>
                          </a:solidFill>
                          <a:effectLst/>
                          <a:latin typeface="+mn-lt"/>
                          <a:ea typeface="+mn-ea"/>
                          <a:cs typeface="+mn-cs"/>
                        </a:rPr>
                        <a:t>25 °C (77 °F)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1.4 L (0.4 gal)</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38.7 °C (101.6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145</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779993199"/>
                  </a:ext>
                </a:extLst>
              </a:tr>
              <a:tr h="370840">
                <a:tc>
                  <a:txBody>
                    <a:bodyPr/>
                    <a:lstStyle/>
                    <a:p>
                      <a:r>
                        <a:rPr lang="en-US" sz="1800" kern="1200" dirty="0">
                          <a:solidFill>
                            <a:schemeClr val="dk1"/>
                          </a:solidFill>
                          <a:effectLst/>
                          <a:latin typeface="+mn-lt"/>
                          <a:ea typeface="+mn-ea"/>
                          <a:cs typeface="+mn-cs"/>
                        </a:rPr>
                        <a:t>30 °C (86 °F)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2.1 L (0.6 gal)</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39.3 °C (102.7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148</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42932724"/>
                  </a:ext>
                </a:extLst>
              </a:tr>
              <a:tr h="370840">
                <a:tc>
                  <a:txBody>
                    <a:bodyPr/>
                    <a:lstStyle/>
                    <a:p>
                      <a:r>
                        <a:rPr lang="en-US" sz="1800" kern="1200" dirty="0">
                          <a:solidFill>
                            <a:schemeClr val="dk1"/>
                          </a:solidFill>
                          <a:effectLst/>
                          <a:latin typeface="+mn-lt"/>
                          <a:ea typeface="+mn-ea"/>
                          <a:cs typeface="+mn-cs"/>
                        </a:rPr>
                        <a:t>30 °C (86 °F)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90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2.8 L (0.7 gal)</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39.5 °C (103.1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150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34579466"/>
                  </a:ext>
                </a:extLst>
              </a:tr>
              <a:tr h="370840">
                <a:tc>
                  <a:txBody>
                    <a:bodyPr/>
                    <a:lstStyle/>
                    <a:p>
                      <a:r>
                        <a:rPr lang="en-US" sz="1800" kern="1200" dirty="0">
                          <a:solidFill>
                            <a:schemeClr val="dk1"/>
                          </a:solidFill>
                          <a:effectLst/>
                          <a:latin typeface="+mn-lt"/>
                          <a:ea typeface="+mn-ea"/>
                          <a:cs typeface="+mn-cs"/>
                        </a:rPr>
                        <a:t>35 °C (95° F)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3.0 L (0.8 gal)</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39.9 °C (103.8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153</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01427002"/>
                  </a:ext>
                </a:extLst>
              </a:tr>
            </a:tbl>
          </a:graphicData>
        </a:graphic>
      </p:graphicFrame>
    </p:spTree>
    <p:extLst>
      <p:ext uri="{BB962C8B-B14F-4D97-AF65-F5344CB8AC3E}">
        <p14:creationId xmlns:p14="http://schemas.microsoft.com/office/powerpoint/2010/main" val="2566423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Regulation of Core Body Temperature</a:t>
            </a:r>
          </a:p>
        </p:txBody>
      </p:sp>
      <p:sp>
        <p:nvSpPr>
          <p:cNvPr id="3" name="Content Placeholder 2"/>
          <p:cNvSpPr>
            <a:spLocks noGrp="1"/>
          </p:cNvSpPr>
          <p:nvPr>
            <p:ph idx="1"/>
          </p:nvPr>
        </p:nvSpPr>
        <p:spPr/>
        <p:txBody>
          <a:bodyPr>
            <a:normAutofit/>
          </a:bodyPr>
          <a:lstStyle/>
          <a:p>
            <a:r>
              <a:rPr lang="en-US" sz="2400" dirty="0"/>
              <a:t>Body temperatures of 36 to 38 </a:t>
            </a:r>
            <a:r>
              <a:rPr lang="en-US" sz="2400" dirty="0">
                <a:sym typeface="Symbol"/>
              </a:rPr>
              <a:t></a:t>
            </a:r>
            <a:r>
              <a:rPr lang="en-US" sz="2400" dirty="0"/>
              <a:t>C (96.8-100.4 </a:t>
            </a:r>
            <a:r>
              <a:rPr lang="en-US" sz="2400" dirty="0">
                <a:sym typeface="Symbol"/>
              </a:rPr>
              <a:t></a:t>
            </a:r>
            <a:r>
              <a:rPr lang="en-US" sz="2400" dirty="0"/>
              <a:t>F) are considered to be the normal range at rest and may increase to 38 to 40 </a:t>
            </a:r>
            <a:r>
              <a:rPr lang="en-US" sz="2400" dirty="0">
                <a:sym typeface="Symbol"/>
              </a:rPr>
              <a:t></a:t>
            </a:r>
            <a:r>
              <a:rPr lang="en-US" sz="2400" dirty="0"/>
              <a:t>C (100.4-104 </a:t>
            </a:r>
            <a:r>
              <a:rPr lang="en-US" sz="2400" dirty="0">
                <a:sym typeface="Symbol"/>
              </a:rPr>
              <a:t></a:t>
            </a:r>
            <a:r>
              <a:rPr lang="en-US" sz="2400" dirty="0"/>
              <a:t>F) during exercise. </a:t>
            </a:r>
          </a:p>
          <a:p>
            <a:r>
              <a:rPr lang="en-US" sz="2400" dirty="0"/>
              <a:t>When body temperature rises toward 39.5 </a:t>
            </a:r>
            <a:r>
              <a:rPr lang="en-US" sz="2400" dirty="0">
                <a:sym typeface="Symbol"/>
              </a:rPr>
              <a:t></a:t>
            </a:r>
            <a:r>
              <a:rPr lang="en-US" sz="2400" dirty="0"/>
              <a:t>C (103 </a:t>
            </a:r>
            <a:r>
              <a:rPr lang="en-US" sz="2400" dirty="0">
                <a:sym typeface="Symbol"/>
              </a:rPr>
              <a:t></a:t>
            </a:r>
            <a:r>
              <a:rPr lang="en-US" sz="2400" dirty="0"/>
              <a:t>F), central fatigue ensues. Fatigue protects against damage.</a:t>
            </a:r>
          </a:p>
          <a:p>
            <a:r>
              <a:rPr lang="en-US" sz="2400" dirty="0"/>
              <a:t>Further increases are commonly associated with heat exhaustion and occasionally with life-threatening heatstroke, characterized by a lack of consciousness after exertion and clinical symp­toms of organ damage.</a:t>
            </a:r>
            <a:endParaRPr lang="en-GB" sz="2400" dirty="0"/>
          </a:p>
        </p:txBody>
      </p:sp>
    </p:spTree>
    <p:extLst>
      <p:ext uri="{BB962C8B-B14F-4D97-AF65-F5344CB8AC3E}">
        <p14:creationId xmlns:p14="http://schemas.microsoft.com/office/powerpoint/2010/main" val="3748418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Thermoreceptors</a:t>
            </a:r>
            <a:endParaRPr lang="en-GB" sz="2400" dirty="0"/>
          </a:p>
        </p:txBody>
      </p:sp>
      <p:sp>
        <p:nvSpPr>
          <p:cNvPr id="3" name="Content Placeholder 2"/>
          <p:cNvSpPr>
            <a:spLocks noGrp="1"/>
          </p:cNvSpPr>
          <p:nvPr>
            <p:ph idx="1"/>
          </p:nvPr>
        </p:nvSpPr>
        <p:spPr/>
        <p:txBody>
          <a:bodyPr>
            <a:normAutofit lnSpcReduction="10000"/>
          </a:bodyPr>
          <a:lstStyle/>
          <a:p>
            <a:r>
              <a:rPr lang="en-US" sz="2400" dirty="0"/>
              <a:t>Sensory information about body temperature is input to the central controller by nerves emanating from both deep-body and peripheral (skin) thermoreceptors. The latter provide advance warning of environmental heat input.</a:t>
            </a:r>
          </a:p>
          <a:p>
            <a:r>
              <a:rPr lang="en-US" sz="2400" dirty="0"/>
              <a:t>Central thermoreceptors, located in the hypothalamus, are sensitive to changes in internal core temperature.</a:t>
            </a:r>
          </a:p>
          <a:p>
            <a:r>
              <a:rPr lang="en-US" sz="2400" dirty="0"/>
              <a:t>The central thermal controller, or “thermostat,” located in the preoptic anterior hypothalamus also receives nonthermal sensory inputs that can modulate the homeostatic regulation of body temperature.</a:t>
            </a:r>
            <a:endParaRPr lang="en-GB" sz="2400" dirty="0"/>
          </a:p>
          <a:p>
            <a:pPr marL="0" indent="0">
              <a:buNone/>
            </a:pPr>
            <a:endParaRPr lang="en-GB" dirty="0"/>
          </a:p>
          <a:p>
            <a:endParaRPr lang="en-GB" dirty="0"/>
          </a:p>
        </p:txBody>
      </p:sp>
    </p:spTree>
    <p:extLst>
      <p:ext uri="{BB962C8B-B14F-4D97-AF65-F5344CB8AC3E}">
        <p14:creationId xmlns:p14="http://schemas.microsoft.com/office/powerpoint/2010/main" val="238218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Sensory Inputs</a:t>
            </a:r>
          </a:p>
        </p:txBody>
      </p:sp>
      <p:sp>
        <p:nvSpPr>
          <p:cNvPr id="3" name="Content Placeholder 2"/>
          <p:cNvSpPr>
            <a:spLocks noGrp="1"/>
          </p:cNvSpPr>
          <p:nvPr>
            <p:ph idx="1"/>
          </p:nvPr>
        </p:nvSpPr>
        <p:spPr>
          <a:xfrm>
            <a:off x="838200" y="1662545"/>
            <a:ext cx="10515600" cy="4313712"/>
          </a:xfrm>
        </p:spPr>
        <p:txBody>
          <a:bodyPr>
            <a:normAutofit/>
          </a:bodyPr>
          <a:lstStyle/>
          <a:p>
            <a:r>
              <a:rPr lang="en-US" sz="2400" dirty="0"/>
              <a:t>Other inputs that can affect sweating and cutaneous vasodilation responses to rises in core temperature include nervous signals from osmoreceptors and pressure receptors that detect changes in plasma osmolarity and blood volume. </a:t>
            </a:r>
          </a:p>
          <a:p>
            <a:r>
              <a:rPr lang="en-US" sz="2400" dirty="0"/>
              <a:t>Some hormones (e.g., estrogen) and cytokines (e.g., interleukin-1 and interleukin-6) are also capable of influencing thermoregulatory responses. </a:t>
            </a:r>
          </a:p>
          <a:p>
            <a:r>
              <a:rPr lang="en-US" sz="2400" dirty="0"/>
              <a:t>Interleukin-6 (from activated macrophages) is responsible for adjusting the hypothalamic thermostat, causing a rise in core temperature during fever. </a:t>
            </a:r>
            <a:endParaRPr lang="en-GB" sz="2400" dirty="0"/>
          </a:p>
        </p:txBody>
      </p:sp>
    </p:spTree>
    <p:extLst>
      <p:ext uri="{BB962C8B-B14F-4D97-AF65-F5344CB8AC3E}">
        <p14:creationId xmlns:p14="http://schemas.microsoft.com/office/powerpoint/2010/main" val="2750909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AB025-8240-7355-83EA-CAEC18C0E74A}"/>
              </a:ext>
            </a:extLst>
          </p:cNvPr>
          <p:cNvSpPr>
            <a:spLocks noGrp="1"/>
          </p:cNvSpPr>
          <p:nvPr>
            <p:ph type="title"/>
          </p:nvPr>
        </p:nvSpPr>
        <p:spPr/>
        <p:txBody>
          <a:bodyPr/>
          <a:lstStyle/>
          <a:p>
            <a:r>
              <a:rPr lang="en-GB" dirty="0"/>
              <a:t>Figure 9.4</a:t>
            </a:r>
          </a:p>
        </p:txBody>
      </p:sp>
      <p:pic>
        <p:nvPicPr>
          <p:cNvPr id="5" name="Content Placeholder 4" descr="A diagram of a medical flowchart&#10;&#10;Description automatically generated">
            <a:extLst>
              <a:ext uri="{FF2B5EF4-FFF2-40B4-BE49-F238E27FC236}">
                <a16:creationId xmlns:a16="http://schemas.microsoft.com/office/drawing/2014/main" id="{D4EDDB14-F850-7F52-C33B-3325F02673D1}"/>
              </a:ext>
            </a:extLst>
          </p:cNvPr>
          <p:cNvPicPr>
            <a:picLocks noGrp="1" noChangeAspect="1"/>
          </p:cNvPicPr>
          <p:nvPr>
            <p:ph idx="1"/>
          </p:nvPr>
        </p:nvPicPr>
        <p:blipFill>
          <a:blip r:embed="rId3"/>
          <a:stretch>
            <a:fillRect/>
          </a:stretch>
        </p:blipFill>
        <p:spPr>
          <a:xfrm>
            <a:off x="1759448" y="1331119"/>
            <a:ext cx="8291386" cy="4195762"/>
          </a:xfrm>
        </p:spPr>
      </p:pic>
    </p:spTree>
    <p:extLst>
      <p:ext uri="{BB962C8B-B14F-4D97-AF65-F5344CB8AC3E}">
        <p14:creationId xmlns:p14="http://schemas.microsoft.com/office/powerpoint/2010/main" val="2644802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Training Improves Thermoregulation</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104293" y="1756704"/>
                <a:ext cx="8946541" cy="4195481"/>
              </a:xfrm>
            </p:spPr>
            <p:txBody>
              <a:bodyPr>
                <a:noAutofit/>
              </a:bodyPr>
              <a:lstStyle/>
              <a:p>
                <a:r>
                  <a:rPr lang="en-US" sz="2400" dirty="0"/>
                  <a:t>Exercise training improves temperature regulation during exercise at the same absolute work rate. </a:t>
                </a:r>
              </a:p>
              <a:p>
                <a:r>
                  <a:rPr lang="en-US" sz="2400" dirty="0"/>
                  <a:t>To obtain thermoregulatory benefits from training, people must adequately stimulate thermoregulatory effector responses (i.e., sweating and increased skin blood flow). </a:t>
                </a:r>
              </a:p>
              <a:p>
                <a:r>
                  <a:rPr lang="en-US" sz="2400" dirty="0"/>
                  <a:t>To do so, they must exercise at a sufficiently high intensity (70%-100% of </a:t>
                </a:r>
                <a14:m>
                  <m:oMath xmlns:m="http://schemas.openxmlformats.org/officeDocument/2006/math">
                    <m:acc>
                      <m:accPr>
                        <m:chr m:val="̇"/>
                        <m:ctrlPr>
                          <a:rPr lang="en-US" sz="2400" i="1" smtClean="0">
                            <a:latin typeface="Cambria Math" panose="02040503050406030204" pitchFamily="18" charset="0"/>
                          </a:rPr>
                        </m:ctrlPr>
                      </m:accPr>
                      <m:e>
                        <m:r>
                          <m:rPr>
                            <m:nor/>
                          </m:rPr>
                          <a:rPr lang="en-US" sz="2400" b="1" i="0" smtClean="0">
                            <a:cs typeface="Helvetica" panose="020B0604020202020204" pitchFamily="34" charset="0"/>
                          </a:rPr>
                          <m:t>V</m:t>
                        </m:r>
                      </m:e>
                    </m:acc>
                  </m:oMath>
                </a14:m>
                <a:r>
                  <a:rPr lang="en-US" sz="2400" dirty="0"/>
                  <a:t>O</a:t>
                </a:r>
                <a:r>
                  <a:rPr lang="en-US" sz="2400" baseline="-25000" dirty="0"/>
                  <a:t>2</a:t>
                </a:r>
                <a:r>
                  <a:rPr lang="en-US" sz="2400" dirty="0"/>
                  <a:t>max) and increase their body temperature above 39 °C (102.2 °F).  </a:t>
                </a:r>
                <a:endParaRPr lang="en-GB" sz="2400" dirty="0"/>
              </a:p>
              <a:p>
                <a:r>
                  <a:rPr lang="en-US" sz="2400" dirty="0"/>
                  <a:t>Acclimation to warm environments requires exercising in a hot environment, not just resting in that environment.</a:t>
                </a:r>
                <a:endParaRPr lang="en-GB" sz="24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104293" y="1756704"/>
                <a:ext cx="8946541" cy="4195481"/>
              </a:xfrm>
              <a:blipFill>
                <a:blip r:embed="rId2"/>
                <a:stretch>
                  <a:fillRect l="-425" t="-1208" r="-1841" b="-11178"/>
                </a:stretch>
              </a:blipFill>
            </p:spPr>
            <p:txBody>
              <a:bodyPr/>
              <a:lstStyle/>
              <a:p>
                <a:r>
                  <a:rPr lang="en-US">
                    <a:noFill/>
                  </a:rPr>
                  <a:t> </a:t>
                </a:r>
              </a:p>
            </p:txBody>
          </p:sp>
        </mc:Fallback>
      </mc:AlternateContent>
    </p:spTree>
    <p:extLst>
      <p:ext uri="{BB962C8B-B14F-4D97-AF65-F5344CB8AC3E}">
        <p14:creationId xmlns:p14="http://schemas.microsoft.com/office/powerpoint/2010/main" val="8593023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Training Adaptations</a:t>
            </a:r>
          </a:p>
        </p:txBody>
      </p:sp>
      <p:sp>
        <p:nvSpPr>
          <p:cNvPr id="3" name="Content Placeholder 2"/>
          <p:cNvSpPr>
            <a:spLocks noGrp="1"/>
          </p:cNvSpPr>
          <p:nvPr>
            <p:ph idx="1"/>
          </p:nvPr>
        </p:nvSpPr>
        <p:spPr>
          <a:xfrm>
            <a:off x="838200" y="1590203"/>
            <a:ext cx="10515600" cy="4501503"/>
          </a:xfrm>
        </p:spPr>
        <p:txBody>
          <a:bodyPr>
            <a:noAutofit/>
          </a:bodyPr>
          <a:lstStyle/>
          <a:p>
            <a:r>
              <a:rPr lang="en-US" sz="2400" dirty="0"/>
              <a:t>Marathon runners exhibit a lower resting body temperature and have a lower sweating (and shivering) threshold. </a:t>
            </a:r>
          </a:p>
          <a:p>
            <a:r>
              <a:rPr lang="en-US" sz="2400" dirty="0"/>
              <a:t>Exercise training improves thermoregulation in the heat by earlier onset of sweat secretion and by increasing the total amount of sweat that can be produced.</a:t>
            </a:r>
          </a:p>
          <a:p>
            <a:r>
              <a:rPr lang="en-US" sz="2400" dirty="0"/>
              <a:t>Training increases the size of existing sweat glands.</a:t>
            </a:r>
          </a:p>
          <a:p>
            <a:r>
              <a:rPr lang="en-US" sz="2400" dirty="0"/>
              <a:t>Training induces an increase in total blood volume and maximal cardiac output, so muscle and skin blood flow is better preserved during strenuous exercise in the heat.</a:t>
            </a:r>
          </a:p>
          <a:p>
            <a:r>
              <a:rPr lang="en-US" sz="2400" dirty="0"/>
              <a:t>Training helps to maintain constant body temperature.</a:t>
            </a:r>
            <a:endParaRPr lang="en-GB" sz="2400" dirty="0"/>
          </a:p>
        </p:txBody>
      </p:sp>
    </p:spTree>
    <p:extLst>
      <p:ext uri="{BB962C8B-B14F-4D97-AF65-F5344CB8AC3E}">
        <p14:creationId xmlns:p14="http://schemas.microsoft.com/office/powerpoint/2010/main" val="31733899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 for Heat Acclimation</a:t>
            </a:r>
          </a:p>
        </p:txBody>
      </p:sp>
      <p:sp>
        <p:nvSpPr>
          <p:cNvPr id="3" name="Content Placeholder 2"/>
          <p:cNvSpPr>
            <a:spLocks noGrp="1"/>
          </p:cNvSpPr>
          <p:nvPr>
            <p:ph idx="1"/>
          </p:nvPr>
        </p:nvSpPr>
        <p:spPr>
          <a:xfrm>
            <a:off x="838200" y="1853248"/>
            <a:ext cx="10515600" cy="4363588"/>
          </a:xfrm>
        </p:spPr>
        <p:txBody>
          <a:bodyPr/>
          <a:lstStyle/>
          <a:p>
            <a:pPr lvl="0"/>
            <a:r>
              <a:rPr lang="en-US" sz="2400" dirty="0"/>
              <a:t>Athletes planning to compete in hot ambient conditions should heat acclimatize (i.e., train repeatedly in the heat) to obtain biological adaptations that reduce physiological strain and improve exercise capacity in the heat.</a:t>
            </a:r>
            <a:endParaRPr lang="en-GB" sz="2400" dirty="0"/>
          </a:p>
          <a:p>
            <a:pPr lvl="0"/>
            <a:r>
              <a:rPr lang="en-US" sz="2400" dirty="0"/>
              <a:t>Heat acclimatization sessions should last at least 60 minutes per day, should induce an increase in body core and skin temperatures, and should stimulate sweating.</a:t>
            </a:r>
            <a:endParaRPr lang="en-GB" sz="2400" dirty="0"/>
          </a:p>
          <a:p>
            <a:pPr lvl="0"/>
            <a:r>
              <a:rPr lang="en-US" sz="2400" dirty="0"/>
              <a:t>Athletes should train in the same environment as the competition venue, or if this is not possible, they should train indoors in a hot room</a:t>
            </a:r>
            <a:r>
              <a:rPr lang="en-US" dirty="0"/>
              <a:t>. 						 </a:t>
            </a:r>
          </a:p>
          <a:p>
            <a:pPr marL="0" lvl="0" indent="0" algn="r">
              <a:buNone/>
            </a:pPr>
            <a:r>
              <a:rPr lang="en-US" sz="1400" b="0" i="1" dirty="0">
                <a:latin typeface="Arial" panose="020B0604020202020204" pitchFamily="34" charset="0"/>
                <a:cs typeface="Arial" panose="020B0604020202020204" pitchFamily="34" charset="0"/>
              </a:rPr>
              <a:t>(continued)</a:t>
            </a:r>
            <a:endParaRPr lang="en-GB" sz="1400" b="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3582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dirty="0"/>
              <a:t>Recommendations for Heat Acclimation </a:t>
            </a:r>
            <a:r>
              <a:rPr lang="en-US" sz="2400" i="1" dirty="0">
                <a:latin typeface="Arial" panose="020B0604020202020204" pitchFamily="34" charset="0"/>
                <a:cs typeface="Arial" panose="020B0604020202020204" pitchFamily="34" charset="0"/>
              </a:rPr>
              <a:t>(continued)</a:t>
            </a:r>
            <a:br>
              <a:rPr lang="en-GB" sz="2400" i="1"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853248"/>
            <a:ext cx="10515600" cy="4168338"/>
          </a:xfrm>
        </p:spPr>
        <p:txBody>
          <a:bodyPr>
            <a:normAutofit/>
          </a:bodyPr>
          <a:lstStyle/>
          <a:p>
            <a:pPr lvl="0"/>
            <a:r>
              <a:rPr lang="en-US" sz="2400" dirty="0"/>
              <a:t>Early adaptations are obtained within the first few days, but the main physiological adaptations are not complete until ~1 week. </a:t>
            </a:r>
          </a:p>
          <a:p>
            <a:pPr lvl="0"/>
            <a:r>
              <a:rPr lang="en-US" sz="2400" dirty="0"/>
              <a:t>Ideally, the heat acclimatization period should exceed 2 weeks to maximize all benefits.</a:t>
            </a:r>
            <a:endParaRPr lang="en-GB" sz="2400" dirty="0"/>
          </a:p>
          <a:p>
            <a:pPr lvl="0"/>
            <a:r>
              <a:rPr lang="en-US" sz="2400" dirty="0"/>
              <a:t>Follow hydration guidelines.</a:t>
            </a:r>
            <a:endParaRPr lang="en-GB" sz="2400" dirty="0"/>
          </a:p>
          <a:p>
            <a:pPr lvl="0"/>
            <a:r>
              <a:rPr lang="en-US" sz="2400" dirty="0"/>
              <a:t>Consider precooling strategies (e.g., application of iced garments, towels, water immersion, or fanning) and internal methods (e.g., ingestion of cold fluids or ice slurry). Muscle temperature should remain optimal.</a:t>
            </a:r>
            <a:endParaRPr lang="en-GB" sz="2400" i="1" dirty="0"/>
          </a:p>
        </p:txBody>
      </p:sp>
    </p:spTree>
    <p:extLst>
      <p:ext uri="{BB962C8B-B14F-4D97-AF65-F5344CB8AC3E}">
        <p14:creationId xmlns:p14="http://schemas.microsoft.com/office/powerpoint/2010/main" val="3648147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A6C27-6FD4-B71D-9B37-A6CC333EAC54}"/>
              </a:ext>
            </a:extLst>
          </p:cNvPr>
          <p:cNvSpPr>
            <a:spLocks noGrp="1"/>
          </p:cNvSpPr>
          <p:nvPr>
            <p:ph type="title"/>
          </p:nvPr>
        </p:nvSpPr>
        <p:spPr>
          <a:xfrm>
            <a:off x="838200" y="969560"/>
            <a:ext cx="2841978" cy="409790"/>
          </a:xfrm>
        </p:spPr>
        <p:txBody>
          <a:bodyPr/>
          <a:lstStyle/>
          <a:p>
            <a:r>
              <a:rPr lang="en-GB" dirty="0"/>
              <a:t>Figure 9.5</a:t>
            </a:r>
          </a:p>
        </p:txBody>
      </p:sp>
      <p:pic>
        <p:nvPicPr>
          <p:cNvPr id="5" name="Content Placeholder 4" descr="A graph of a number of different types of euhydrated&#10;&#10;Description automatically generated with medium confidence">
            <a:extLst>
              <a:ext uri="{FF2B5EF4-FFF2-40B4-BE49-F238E27FC236}">
                <a16:creationId xmlns:a16="http://schemas.microsoft.com/office/drawing/2014/main" id="{9D0C6647-7919-ACA3-277D-03404C5C19E6}"/>
              </a:ext>
            </a:extLst>
          </p:cNvPr>
          <p:cNvPicPr>
            <a:picLocks noGrp="1" noChangeAspect="1"/>
          </p:cNvPicPr>
          <p:nvPr>
            <p:ph idx="1"/>
          </p:nvPr>
        </p:nvPicPr>
        <p:blipFill>
          <a:blip r:embed="rId3"/>
          <a:stretch>
            <a:fillRect/>
          </a:stretch>
        </p:blipFill>
        <p:spPr>
          <a:xfrm>
            <a:off x="3680179" y="969560"/>
            <a:ext cx="8213494" cy="5201245"/>
          </a:xfrm>
        </p:spPr>
      </p:pic>
    </p:spTree>
    <p:extLst>
      <p:ext uri="{BB962C8B-B14F-4D97-AF65-F5344CB8AC3E}">
        <p14:creationId xmlns:p14="http://schemas.microsoft.com/office/powerpoint/2010/main" val="42385302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Dehydration and Exercise Performance</a:t>
            </a:r>
          </a:p>
        </p:txBody>
      </p:sp>
      <p:sp>
        <p:nvSpPr>
          <p:cNvPr id="3" name="Content Placeholder 2"/>
          <p:cNvSpPr>
            <a:spLocks noGrp="1"/>
          </p:cNvSpPr>
          <p:nvPr>
            <p:ph idx="1"/>
          </p:nvPr>
        </p:nvSpPr>
        <p:spPr/>
        <p:txBody>
          <a:bodyPr>
            <a:normAutofit/>
          </a:bodyPr>
          <a:lstStyle/>
          <a:p>
            <a:r>
              <a:rPr lang="en-US" sz="2400" dirty="0"/>
              <a:t>Dehydration during physical activity in the heat provokes greater performance decrements than similar activity in cooler conditions.</a:t>
            </a:r>
          </a:p>
          <a:p>
            <a:r>
              <a:rPr lang="en-US" sz="2400" dirty="0"/>
              <a:t>This difference is thought to be mostly caused by greater cardiovascular and thermoregulatory strain associated with heat exposure. </a:t>
            </a:r>
          </a:p>
          <a:p>
            <a:r>
              <a:rPr lang="en-US" sz="2400" dirty="0"/>
              <a:t>Although additional research is needed to more fully understand low-level dehydration’s effects on physical performance, when performance is at stake, it is better to be well hydrated than dehydrated.</a:t>
            </a:r>
            <a:endParaRPr lang="en-GB" sz="2400" dirty="0"/>
          </a:p>
        </p:txBody>
      </p:sp>
    </p:spTree>
    <p:extLst>
      <p:ext uri="{BB962C8B-B14F-4D97-AF65-F5344CB8AC3E}">
        <p14:creationId xmlns:p14="http://schemas.microsoft.com/office/powerpoint/2010/main" val="40113857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22804"/>
            <a:ext cx="10515600" cy="409790"/>
          </a:xfrm>
        </p:spPr>
        <p:txBody>
          <a:bodyPr/>
          <a:lstStyle/>
          <a:p>
            <a:r>
              <a:rPr lang="en-GB" dirty="0"/>
              <a:t>Why Dehydration Impairs Performance</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838200" y="1866858"/>
                <a:ext cx="10515600" cy="4168338"/>
              </a:xfrm>
            </p:spPr>
            <p:txBody>
              <a:bodyPr/>
              <a:lstStyle/>
              <a:p>
                <a:pPr lvl="0"/>
                <a:r>
                  <a:rPr lang="en-US" sz="2400" dirty="0"/>
                  <a:t>Reduced blood volume and increased blood viscosity</a:t>
                </a:r>
              </a:p>
              <a:p>
                <a:pPr lvl="0"/>
                <a:r>
                  <a:rPr lang="en-US" sz="2400" dirty="0"/>
                  <a:t>Reduced maximal cardiac output and </a:t>
                </a:r>
                <a14:m>
                  <m:oMath xmlns:m="http://schemas.openxmlformats.org/officeDocument/2006/math">
                    <m:acc>
                      <m:accPr>
                        <m:chr m:val="̇"/>
                        <m:ctrlPr>
                          <a:rPr lang="en-US" sz="2400" i="1" smtClean="0">
                            <a:latin typeface="Cambria Math" panose="02040503050406030204" pitchFamily="18" charset="0"/>
                          </a:rPr>
                        </m:ctrlPr>
                      </m:accPr>
                      <m:e>
                        <m:r>
                          <m:rPr>
                            <m:nor/>
                          </m:rPr>
                          <a:rPr lang="en-US" sz="2400" b="1" i="0" smtClean="0">
                            <a:cs typeface="Helvetica" panose="020B0604020202020204" pitchFamily="34" charset="0"/>
                          </a:rPr>
                          <m:t>V</m:t>
                        </m:r>
                      </m:e>
                    </m:acc>
                  </m:oMath>
                </a14:m>
                <a:r>
                  <a:rPr lang="en-US" sz="2400" dirty="0"/>
                  <a:t>O</a:t>
                </a:r>
                <a:r>
                  <a:rPr lang="en-US" sz="2400" baseline="-25000" dirty="0"/>
                  <a:t>2</a:t>
                </a:r>
                <a:r>
                  <a:rPr lang="en-US" sz="2400" dirty="0"/>
                  <a:t>max</a:t>
                </a:r>
                <a:endParaRPr lang="en-GB" sz="2400" dirty="0"/>
              </a:p>
              <a:p>
                <a:pPr lvl="0"/>
                <a:r>
                  <a:rPr lang="en-US" sz="2400" dirty="0"/>
                  <a:t>Decreased skin blood flow, so less convective heat loss</a:t>
                </a:r>
                <a:endParaRPr lang="en-GB" sz="2400" dirty="0"/>
              </a:p>
              <a:p>
                <a:pPr lvl="0"/>
                <a:r>
                  <a:rPr lang="en-US" sz="2400" dirty="0"/>
                  <a:t>Decreased sweat rate, so less evaporative heat loss</a:t>
                </a:r>
                <a:endParaRPr lang="en-GB" sz="2400" dirty="0"/>
              </a:p>
              <a:p>
                <a:pPr lvl="0"/>
                <a:r>
                  <a:rPr lang="en-US" sz="2400" dirty="0"/>
                  <a:t>Decreased heat dissipation</a:t>
                </a:r>
                <a:endParaRPr lang="en-GB" sz="2400" dirty="0"/>
              </a:p>
              <a:p>
                <a:pPr lvl="0"/>
                <a:r>
                  <a:rPr lang="en-US" sz="2400" dirty="0"/>
                  <a:t>Increased core temperature and central fatigue</a:t>
                </a:r>
                <a:endParaRPr lang="en-GB" sz="2400" dirty="0"/>
              </a:p>
              <a:p>
                <a:pPr lvl="0"/>
                <a:r>
                  <a:rPr lang="en-US" sz="2400" dirty="0"/>
                  <a:t>Increased rate of muscle glycogen use, so more rapid glycogen depletion, which impairs endurance performance</a:t>
                </a:r>
                <a:endParaRPr lang="en-GB" sz="2400" dirty="0"/>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838200" y="1866858"/>
                <a:ext cx="10515600" cy="4168338"/>
              </a:xfrm>
              <a:blipFill>
                <a:blip r:embed="rId2"/>
                <a:stretch>
                  <a:fillRect l="-603" t="-909"/>
                </a:stretch>
              </a:blipFill>
            </p:spPr>
            <p:txBody>
              <a:bodyPr/>
              <a:lstStyle/>
              <a:p>
                <a:r>
                  <a:rPr lang="en-US">
                    <a:noFill/>
                  </a:rPr>
                  <a:t> </a:t>
                </a:r>
              </a:p>
            </p:txBody>
          </p:sp>
        </mc:Fallback>
      </mc:AlternateContent>
    </p:spTree>
    <p:extLst>
      <p:ext uri="{BB962C8B-B14F-4D97-AF65-F5344CB8AC3E}">
        <p14:creationId xmlns:p14="http://schemas.microsoft.com/office/powerpoint/2010/main" val="3044705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Heat Stress</a:t>
            </a:r>
          </a:p>
        </p:txBody>
      </p:sp>
      <p:sp>
        <p:nvSpPr>
          <p:cNvPr id="3" name="Content Placeholder 2"/>
          <p:cNvSpPr>
            <a:spLocks noGrp="1"/>
          </p:cNvSpPr>
          <p:nvPr>
            <p:ph idx="1"/>
          </p:nvPr>
        </p:nvSpPr>
        <p:spPr/>
        <p:txBody>
          <a:bodyPr/>
          <a:lstStyle/>
          <a:p>
            <a:r>
              <a:rPr lang="en-US" dirty="0"/>
              <a:t>Heat injury is most common during exhaustive exercise in a hot, humid environment, particularly if dehydrated. </a:t>
            </a:r>
          </a:p>
          <a:p>
            <a:r>
              <a:rPr lang="en-US" dirty="0"/>
              <a:t>These problems affect not only highly trained athletes but also less well-trained sport participants. In fact, less well-trained individuals have less effective thermoregulation during exercise and work less economically.</a:t>
            </a:r>
            <a:endParaRPr lang="en-GB" dirty="0"/>
          </a:p>
          <a:p>
            <a:r>
              <a:rPr lang="en-US" dirty="0"/>
              <a:t>Rises in sympathetic nervous activity cause skin and gut blood vessels to constrict. </a:t>
            </a:r>
          </a:p>
          <a:p>
            <a:r>
              <a:rPr lang="en-US" dirty="0"/>
              <a:t>Cellular hypoxia leads to the production of reactive oxygen species (ROS), which can lead to membrane damage.</a:t>
            </a:r>
            <a:endParaRPr lang="en-GB" dirty="0"/>
          </a:p>
        </p:txBody>
      </p:sp>
    </p:spTree>
    <p:extLst>
      <p:ext uri="{BB962C8B-B14F-4D97-AF65-F5344CB8AC3E}">
        <p14:creationId xmlns:p14="http://schemas.microsoft.com/office/powerpoint/2010/main" val="1249148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Endotoxemia and Heat Syncope</a:t>
            </a:r>
          </a:p>
        </p:txBody>
      </p:sp>
      <p:sp>
        <p:nvSpPr>
          <p:cNvPr id="3" name="Content Placeholder 2"/>
          <p:cNvSpPr>
            <a:spLocks noGrp="1"/>
          </p:cNvSpPr>
          <p:nvPr>
            <p:ph idx="1"/>
          </p:nvPr>
        </p:nvSpPr>
        <p:spPr/>
        <p:txBody>
          <a:bodyPr/>
          <a:lstStyle/>
          <a:p>
            <a:r>
              <a:rPr lang="en-US" dirty="0"/>
              <a:t>The ROS cause peroxidation of lipids in cellular membranes, making them leaky. </a:t>
            </a:r>
          </a:p>
          <a:p>
            <a:r>
              <a:rPr lang="en-US" dirty="0"/>
              <a:t>In the gastrointestinal tract, this action allows bacterial toxins (endotoxins) to pass from the gut into the systemic circulation, leading to endotoxemia (blood poisoning) and a drastic fall in blood pressure.</a:t>
            </a:r>
          </a:p>
          <a:p>
            <a:r>
              <a:rPr lang="en-US" dirty="0"/>
              <a:t>Increased levels of nitric oxide probably contribute to the development of hypotension. The consequences for the athlete can be heat syncope (fainting) and organ injury.</a:t>
            </a:r>
          </a:p>
          <a:p>
            <a:r>
              <a:rPr lang="en-US" dirty="0"/>
              <a:t>Severe heat illness can be fatal. </a:t>
            </a:r>
            <a:endParaRPr lang="en-GB" dirty="0"/>
          </a:p>
        </p:txBody>
      </p:sp>
    </p:spTree>
    <p:extLst>
      <p:ext uri="{BB962C8B-B14F-4D97-AF65-F5344CB8AC3E}">
        <p14:creationId xmlns:p14="http://schemas.microsoft.com/office/powerpoint/2010/main" val="2869774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4A8E9-5879-CB39-7E56-21961235F3F1}"/>
              </a:ext>
            </a:extLst>
          </p:cNvPr>
          <p:cNvSpPr>
            <a:spLocks noGrp="1"/>
          </p:cNvSpPr>
          <p:nvPr>
            <p:ph type="title"/>
          </p:nvPr>
        </p:nvSpPr>
        <p:spPr>
          <a:xfrm>
            <a:off x="838200" y="969560"/>
            <a:ext cx="3270956" cy="409790"/>
          </a:xfrm>
        </p:spPr>
        <p:txBody>
          <a:bodyPr/>
          <a:lstStyle/>
          <a:p>
            <a:r>
              <a:rPr lang="en-GB" dirty="0"/>
              <a:t>Figure 9.6</a:t>
            </a:r>
          </a:p>
        </p:txBody>
      </p:sp>
      <p:pic>
        <p:nvPicPr>
          <p:cNvPr id="5" name="Content Placeholder 4" descr="A diagram of a flowchart&#10;&#10;Description automatically generated">
            <a:extLst>
              <a:ext uri="{FF2B5EF4-FFF2-40B4-BE49-F238E27FC236}">
                <a16:creationId xmlns:a16="http://schemas.microsoft.com/office/drawing/2014/main" id="{8E46E250-4ED3-30BF-2D86-61D81856997B}"/>
              </a:ext>
            </a:extLst>
          </p:cNvPr>
          <p:cNvPicPr>
            <a:picLocks noGrp="1" noChangeAspect="1"/>
          </p:cNvPicPr>
          <p:nvPr>
            <p:ph idx="1"/>
          </p:nvPr>
        </p:nvPicPr>
        <p:blipFill>
          <a:blip r:embed="rId3"/>
          <a:stretch>
            <a:fillRect/>
          </a:stretch>
        </p:blipFill>
        <p:spPr>
          <a:xfrm>
            <a:off x="5159023" y="635184"/>
            <a:ext cx="5635763" cy="5587632"/>
          </a:xfrm>
        </p:spPr>
      </p:pic>
    </p:spTree>
    <p:extLst>
      <p:ext uri="{BB962C8B-B14F-4D97-AF65-F5344CB8AC3E}">
        <p14:creationId xmlns:p14="http://schemas.microsoft.com/office/powerpoint/2010/main" val="38384791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55071"/>
            <a:ext cx="10515600" cy="409790"/>
          </a:xfrm>
        </p:spPr>
        <p:txBody>
          <a:bodyPr/>
          <a:lstStyle/>
          <a:p>
            <a:r>
              <a:rPr lang="en-GB" dirty="0"/>
              <a:t>Preexercise Hyperhydration</a:t>
            </a:r>
          </a:p>
        </p:txBody>
      </p:sp>
      <p:sp>
        <p:nvSpPr>
          <p:cNvPr id="3" name="Content Placeholder 2"/>
          <p:cNvSpPr>
            <a:spLocks noGrp="1"/>
          </p:cNvSpPr>
          <p:nvPr>
            <p:ph idx="1"/>
          </p:nvPr>
        </p:nvSpPr>
        <p:spPr>
          <a:xfrm>
            <a:off x="838200" y="1838365"/>
            <a:ext cx="10515600" cy="4168338"/>
          </a:xfrm>
        </p:spPr>
        <p:txBody>
          <a:bodyPr>
            <a:noAutofit/>
          </a:bodyPr>
          <a:lstStyle/>
          <a:p>
            <a:r>
              <a:rPr lang="en-US" sz="2400" dirty="0"/>
              <a:t>Hyperhydration (greater than normal body-water content) can improve thermoregulation by expanding blood volume and reducing plasma osmolarity, thereby improving heat dissipation and exercise performance. </a:t>
            </a:r>
          </a:p>
          <a:p>
            <a:r>
              <a:rPr lang="en-US" sz="2400" dirty="0"/>
              <a:t>One well-controlled study reported that expansion of blood volume by 450 to 500 ml improved cycling time-trial performance by 10% (81 vs. 90 minutes).</a:t>
            </a:r>
            <a:endParaRPr lang="en-GB" sz="2400" dirty="0"/>
          </a:p>
          <a:p>
            <a:r>
              <a:rPr lang="en-US" sz="2400" dirty="0"/>
              <a:t>Hyperhydration can be induced by drinking large volumes of water or water–electrolyte solutions for 1 to 3 hours before exercise. Much of the fluid overload is rapidly excreted, so expansion of blood volume is only transient. </a:t>
            </a:r>
            <a:endParaRPr lang="en-GB" sz="2400" dirty="0"/>
          </a:p>
        </p:txBody>
      </p:sp>
    </p:spTree>
    <p:extLst>
      <p:ext uri="{BB962C8B-B14F-4D97-AF65-F5344CB8AC3E}">
        <p14:creationId xmlns:p14="http://schemas.microsoft.com/office/powerpoint/2010/main" val="31140098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Glycerol-Induced Hyperhydration</a:t>
            </a:r>
          </a:p>
        </p:txBody>
      </p:sp>
      <p:sp>
        <p:nvSpPr>
          <p:cNvPr id="3" name="Content Placeholder 2"/>
          <p:cNvSpPr>
            <a:spLocks noGrp="1"/>
          </p:cNvSpPr>
          <p:nvPr>
            <p:ph idx="1"/>
          </p:nvPr>
        </p:nvSpPr>
        <p:spPr/>
        <p:txBody>
          <a:bodyPr>
            <a:normAutofit/>
          </a:bodyPr>
          <a:lstStyle/>
          <a:p>
            <a:r>
              <a:rPr lang="en-US" sz="2400" dirty="0"/>
              <a:t>Greater fluid retention is achieved if glycerol is added to fluids consumed before exercise. </a:t>
            </a:r>
          </a:p>
          <a:p>
            <a:r>
              <a:rPr lang="en-US" sz="2400" dirty="0"/>
              <a:t>When glycerol is consumed orally, it is rapidly absorbed primarily in the small intestine. It is reported to be evenly distributed among most body fluid compartments.</a:t>
            </a:r>
          </a:p>
          <a:p>
            <a:r>
              <a:rPr lang="en-US" sz="2400" dirty="0"/>
              <a:t>With supplemental glycerol ingestion, an increase in the osmotic gradient in the kidney nephrons occurs, resulting in a better maintenance of hyperhydration.</a:t>
            </a:r>
          </a:p>
          <a:p>
            <a:r>
              <a:rPr lang="en-US" sz="2400" dirty="0"/>
              <a:t>Generally, ingestion of 1 g/kg b.w. of glycerol with 1 to 2 L of water seems to protect against heat stress.</a:t>
            </a:r>
            <a:endParaRPr lang="en-GB" sz="2400" dirty="0"/>
          </a:p>
        </p:txBody>
      </p:sp>
    </p:spTree>
    <p:extLst>
      <p:ext uri="{BB962C8B-B14F-4D97-AF65-F5344CB8AC3E}">
        <p14:creationId xmlns:p14="http://schemas.microsoft.com/office/powerpoint/2010/main" val="35542156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Fluid Intake and Exercise Performance</a:t>
            </a:r>
          </a:p>
        </p:txBody>
      </p:sp>
      <p:sp>
        <p:nvSpPr>
          <p:cNvPr id="3" name="Content Placeholder 2"/>
          <p:cNvSpPr>
            <a:spLocks noGrp="1"/>
          </p:cNvSpPr>
          <p:nvPr>
            <p:ph idx="1"/>
          </p:nvPr>
        </p:nvSpPr>
        <p:spPr/>
        <p:txBody>
          <a:bodyPr/>
          <a:lstStyle/>
          <a:p>
            <a:r>
              <a:rPr lang="en-US" sz="2400" dirty="0"/>
              <a:t>Oral fluid ingestion during exercise helps restore plasma volume to near preexercise levels and prevents the adverse effects of dehydration on muscle strength, endurance, and coordination.</a:t>
            </a:r>
          </a:p>
          <a:p>
            <a:r>
              <a:rPr lang="en-US" sz="2400" dirty="0"/>
              <a:t>Oral fluid ingestion during exercise in the heat improves performance and endurance capacity.</a:t>
            </a:r>
          </a:p>
          <a:p>
            <a:r>
              <a:rPr lang="en-US" sz="2400" dirty="0"/>
              <a:t>Dehydration also poses a serious health risk in that it increases the risk of cramps, heat exhaustion, and life-threatening heatstroke.</a:t>
            </a:r>
            <a:endParaRPr lang="en-GB" sz="2400" dirty="0"/>
          </a:p>
          <a:p>
            <a:endParaRPr lang="en-GB" dirty="0"/>
          </a:p>
        </p:txBody>
      </p:sp>
    </p:spTree>
    <p:extLst>
      <p:ext uri="{BB962C8B-B14F-4D97-AF65-F5344CB8AC3E}">
        <p14:creationId xmlns:p14="http://schemas.microsoft.com/office/powerpoint/2010/main" val="2960236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Fluid Requirements of Athletes</a:t>
            </a:r>
          </a:p>
        </p:txBody>
      </p:sp>
      <p:sp>
        <p:nvSpPr>
          <p:cNvPr id="3" name="Content Placeholder 2"/>
          <p:cNvSpPr>
            <a:spLocks noGrp="1"/>
          </p:cNvSpPr>
          <p:nvPr>
            <p:ph idx="1"/>
          </p:nvPr>
        </p:nvSpPr>
        <p:spPr/>
        <p:txBody>
          <a:bodyPr>
            <a:normAutofit/>
          </a:bodyPr>
          <a:lstStyle/>
          <a:p>
            <a:r>
              <a:rPr lang="en-US" sz="2400" dirty="0"/>
              <a:t>Feeling thirsty as the signal to drink is unreliable because a considerable degree of dehydration (sufficient to impair athletic performance) can occur before thirst is perceived. </a:t>
            </a:r>
          </a:p>
          <a:p>
            <a:r>
              <a:rPr lang="en-US" sz="2400" dirty="0"/>
              <a:t>Ideally, athletes should consume adequate fluids during activity so that body weight remains fairly constant before and after exercise or is prevented from falling by more than 2% to 3%, depending on ambient conditions.</a:t>
            </a:r>
            <a:endParaRPr lang="en-GB" sz="2400" dirty="0"/>
          </a:p>
          <a:p>
            <a:r>
              <a:rPr lang="en-US" sz="2400" dirty="0"/>
              <a:t>The composition of drinks to be taken during exercise should suit individual circum­stances. </a:t>
            </a:r>
            <a:endParaRPr lang="en-GB" sz="2400" dirty="0"/>
          </a:p>
        </p:txBody>
      </p:sp>
    </p:spTree>
    <p:extLst>
      <p:ext uri="{BB962C8B-B14F-4D97-AF65-F5344CB8AC3E}">
        <p14:creationId xmlns:p14="http://schemas.microsoft.com/office/powerpoint/2010/main" val="40218678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BBA4B62F-73C5-40EC-98FE-76482E202F77}"/>
              </a:ext>
            </a:extLst>
          </p:cNvPr>
          <p:cNvGraphicFramePr>
            <a:graphicFrameLocks noGrp="1"/>
          </p:cNvGraphicFramePr>
          <p:nvPr>
            <p:extLst>
              <p:ext uri="{D42A27DB-BD31-4B8C-83A1-F6EECF244321}">
                <p14:modId xmlns:p14="http://schemas.microsoft.com/office/powerpoint/2010/main" val="1637218834"/>
              </p:ext>
            </p:extLst>
          </p:nvPr>
        </p:nvGraphicFramePr>
        <p:xfrm>
          <a:off x="890954" y="2047240"/>
          <a:ext cx="10410092" cy="3032760"/>
        </p:xfrm>
        <a:graphic>
          <a:graphicData uri="http://schemas.openxmlformats.org/drawingml/2006/table">
            <a:tbl>
              <a:tblPr firstRow="1">
                <a:tableStyleId>{F5AB1C69-6EDB-4FF4-983F-18BD219EF322}</a:tableStyleId>
              </a:tblPr>
              <a:tblGrid>
                <a:gridCol w="2057400">
                  <a:extLst>
                    <a:ext uri="{9D8B030D-6E8A-4147-A177-3AD203B41FA5}">
                      <a16:colId xmlns:a16="http://schemas.microsoft.com/office/drawing/2014/main" val="2397790405"/>
                    </a:ext>
                  </a:extLst>
                </a:gridCol>
                <a:gridCol w="2672862">
                  <a:extLst>
                    <a:ext uri="{9D8B030D-6E8A-4147-A177-3AD203B41FA5}">
                      <a16:colId xmlns:a16="http://schemas.microsoft.com/office/drawing/2014/main" val="3296170571"/>
                    </a:ext>
                  </a:extLst>
                </a:gridCol>
                <a:gridCol w="3077307">
                  <a:extLst>
                    <a:ext uri="{9D8B030D-6E8A-4147-A177-3AD203B41FA5}">
                      <a16:colId xmlns:a16="http://schemas.microsoft.com/office/drawing/2014/main" val="827084113"/>
                    </a:ext>
                  </a:extLst>
                </a:gridCol>
                <a:gridCol w="2602523">
                  <a:extLst>
                    <a:ext uri="{9D8B030D-6E8A-4147-A177-3AD203B41FA5}">
                      <a16:colId xmlns:a16="http://schemas.microsoft.com/office/drawing/2014/main" val="1053586879"/>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Sport</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Ambient temperature</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Sweat loss per hour</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Fluid intake per hour</a:t>
                      </a:r>
                    </a:p>
                  </a:txBody>
                  <a:tcPr anchor="b"/>
                </a:tc>
                <a:extLst>
                  <a:ext uri="{0D108BD9-81ED-4DB2-BD59-A6C34878D82A}">
                    <a16:rowId xmlns:a16="http://schemas.microsoft.com/office/drawing/2014/main" val="2849655424"/>
                  </a:ext>
                </a:extLst>
              </a:tr>
              <a:tr h="370840">
                <a:tc>
                  <a:txBody>
                    <a:bodyPr/>
                    <a:lstStyle/>
                    <a:p>
                      <a:r>
                        <a:rPr lang="en-US" sz="1800" kern="1200" dirty="0">
                          <a:solidFill>
                            <a:schemeClr val="dk1"/>
                          </a:solidFill>
                          <a:effectLst/>
                          <a:latin typeface="+mn-lt"/>
                          <a:ea typeface="+mn-ea"/>
                          <a:cs typeface="+mn-cs"/>
                        </a:rPr>
                        <a:t>Marathon running</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15-20 °C (59-68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800-1,200 ml (27-41 fl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500 ml (17 fl oz)</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407333212"/>
                  </a:ext>
                </a:extLst>
              </a:tr>
              <a:tr h="370840">
                <a:tc>
                  <a:txBody>
                    <a:bodyPr/>
                    <a:lstStyle/>
                    <a:p>
                      <a:r>
                        <a:rPr lang="en-US" sz="1800" kern="1200" dirty="0">
                          <a:solidFill>
                            <a:schemeClr val="dk1"/>
                          </a:solidFill>
                          <a:effectLst/>
                          <a:latin typeface="+mn-lt"/>
                          <a:ea typeface="+mn-ea"/>
                          <a:cs typeface="+mn-cs"/>
                        </a:rPr>
                        <a:t>Soccer</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10 °C (50 °F)</a:t>
                      </a:r>
                    </a:p>
                    <a:p>
                      <a:r>
                        <a:rPr lang="en-US" sz="1800" kern="1200" dirty="0">
                          <a:solidFill>
                            <a:schemeClr val="dk1"/>
                          </a:solidFill>
                          <a:effectLst/>
                          <a:latin typeface="+mn-lt"/>
                          <a:ea typeface="+mn-ea"/>
                          <a:cs typeface="+mn-cs"/>
                        </a:rPr>
                        <a:t>25 °C (77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1,000 ml (34 fl oz)</a:t>
                      </a:r>
                    </a:p>
                    <a:p>
                      <a:r>
                        <a:rPr lang="en-US" sz="1800" kern="1200" dirty="0">
                          <a:solidFill>
                            <a:schemeClr val="dk1"/>
                          </a:solidFill>
                          <a:effectLst/>
                          <a:latin typeface="+mn-lt"/>
                          <a:ea typeface="+mn-ea"/>
                          <a:cs typeface="+mn-cs"/>
                        </a:rPr>
                        <a:t>1,200 ml (41 fl oz)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350 ml (12 fl oz)</a:t>
                      </a:r>
                    </a:p>
                    <a:p>
                      <a:r>
                        <a:rPr lang="en-US" sz="1800" kern="1200" dirty="0">
                          <a:solidFill>
                            <a:schemeClr val="dk1"/>
                          </a:solidFill>
                          <a:effectLst/>
                          <a:latin typeface="+mn-lt"/>
                          <a:ea typeface="+mn-ea"/>
                          <a:cs typeface="+mn-cs"/>
                        </a:rPr>
                        <a:t>500 ml (17 fl oz)</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943158460"/>
                  </a:ext>
                </a:extLst>
              </a:tr>
              <a:tr h="370840">
                <a:tc>
                  <a:txBody>
                    <a:bodyPr/>
                    <a:lstStyle/>
                    <a:p>
                      <a:r>
                        <a:rPr lang="en-US" sz="1800" kern="1200" dirty="0">
                          <a:solidFill>
                            <a:schemeClr val="dk1"/>
                          </a:solidFill>
                          <a:effectLst/>
                          <a:latin typeface="+mn-lt"/>
                          <a:ea typeface="+mn-ea"/>
                          <a:cs typeface="+mn-cs"/>
                        </a:rPr>
                        <a:t>Basketball</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20-25 °C (68-77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1,600 ml (54 fl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1,080 ml (37 fl oz)</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779993199"/>
                  </a:ext>
                </a:extLst>
              </a:tr>
              <a:tr h="370840">
                <a:tc>
                  <a:txBody>
                    <a:bodyPr/>
                    <a:lstStyle/>
                    <a:p>
                      <a:r>
                        <a:rPr lang="en-US" sz="1800" kern="1200" dirty="0">
                          <a:solidFill>
                            <a:schemeClr val="dk1"/>
                          </a:solidFill>
                          <a:effectLst/>
                          <a:latin typeface="+mn-lt"/>
                          <a:ea typeface="+mn-ea"/>
                          <a:cs typeface="+mn-cs"/>
                        </a:rPr>
                        <a:t>Rowing</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10 °C (50 °F)</a:t>
                      </a:r>
                    </a:p>
                    <a:p>
                      <a:r>
                        <a:rPr lang="en-US" sz="1800" kern="1200" dirty="0">
                          <a:solidFill>
                            <a:schemeClr val="dk1"/>
                          </a:solidFill>
                          <a:effectLst/>
                          <a:latin typeface="+mn-lt"/>
                          <a:ea typeface="+mn-ea"/>
                          <a:cs typeface="+mn-cs"/>
                        </a:rPr>
                        <a:t>30 °C (86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1,165 ml (39 fl oz)</a:t>
                      </a:r>
                    </a:p>
                    <a:p>
                      <a:r>
                        <a:rPr lang="en-US" sz="1800" kern="1200" dirty="0">
                          <a:solidFill>
                            <a:schemeClr val="dk1"/>
                          </a:solidFill>
                          <a:effectLst/>
                          <a:latin typeface="+mn-lt"/>
                          <a:ea typeface="+mn-ea"/>
                          <a:cs typeface="+mn-cs"/>
                        </a:rPr>
                        <a:t>1,980 ml (67 fl oz)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580 ml (20 fl oz)</a:t>
                      </a:r>
                    </a:p>
                    <a:p>
                      <a:r>
                        <a:rPr lang="en-US" sz="1800" kern="1200" dirty="0">
                          <a:solidFill>
                            <a:schemeClr val="dk1"/>
                          </a:solidFill>
                          <a:effectLst/>
                          <a:latin typeface="+mn-lt"/>
                          <a:ea typeface="+mn-ea"/>
                          <a:cs typeface="+mn-cs"/>
                        </a:rPr>
                        <a:t>960 ml (32 fl oz)</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42932724"/>
                  </a:ext>
                </a:extLst>
              </a:tr>
              <a:tr h="370840">
                <a:tc>
                  <a:txBody>
                    <a:bodyPr/>
                    <a:lstStyle/>
                    <a:p>
                      <a:r>
                        <a:rPr lang="en-US" sz="1800" kern="1200" dirty="0">
                          <a:solidFill>
                            <a:schemeClr val="dk1"/>
                          </a:solidFill>
                          <a:effectLst/>
                          <a:latin typeface="+mn-lt"/>
                          <a:ea typeface="+mn-ea"/>
                          <a:cs typeface="+mn-cs"/>
                        </a:rPr>
                        <a:t>Cycling</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30 °C (86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2,000 ml (68 fl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800 ml (27 fl oz)</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197069331"/>
                  </a:ext>
                </a:extLst>
              </a:tr>
            </a:tbl>
          </a:graphicData>
        </a:graphic>
      </p:graphicFrame>
      <p:sp>
        <p:nvSpPr>
          <p:cNvPr id="6" name="Title 1">
            <a:extLst>
              <a:ext uri="{FF2B5EF4-FFF2-40B4-BE49-F238E27FC236}">
                <a16:creationId xmlns:a16="http://schemas.microsoft.com/office/drawing/2014/main" id="{BB806CE6-0F3D-41CB-A48C-FBD3EF2705DB}"/>
              </a:ext>
            </a:extLst>
          </p:cNvPr>
          <p:cNvSpPr>
            <a:spLocks noGrp="1"/>
          </p:cNvSpPr>
          <p:nvPr>
            <p:ph type="title"/>
          </p:nvPr>
        </p:nvSpPr>
        <p:spPr>
          <a:xfrm>
            <a:off x="0" y="747909"/>
            <a:ext cx="12192000" cy="846306"/>
          </a:xfrm>
        </p:spPr>
        <p:txBody>
          <a:bodyPr/>
          <a:lstStyle/>
          <a:p>
            <a:r>
              <a:rPr lang="en-US" altLang="en-US" dirty="0">
                <a:ea typeface="ＭＳ Ｐゴシック" panose="020B0600070205080204" pitchFamily="34" charset="-128"/>
              </a:rPr>
              <a:t>Table 9.4 Fluid Losses and Intakes of Athletes</a:t>
            </a:r>
            <a:endParaRPr lang="en-US" altLang="en-US" sz="2600" dirty="0">
              <a:solidFill>
                <a:srgbClr val="FF0000"/>
              </a:solidFill>
              <a:ea typeface="ＭＳ Ｐゴシック" panose="020B0600070205080204" pitchFamily="34" charset="-128"/>
            </a:endParaRPr>
          </a:p>
        </p:txBody>
      </p:sp>
    </p:spTree>
    <p:extLst>
      <p:ext uri="{BB962C8B-B14F-4D97-AF65-F5344CB8AC3E}">
        <p14:creationId xmlns:p14="http://schemas.microsoft.com/office/powerpoint/2010/main" val="35060657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1B715-B8DA-C089-57AD-A837BE5ECCDE}"/>
              </a:ext>
            </a:extLst>
          </p:cNvPr>
          <p:cNvSpPr>
            <a:spLocks noGrp="1"/>
          </p:cNvSpPr>
          <p:nvPr>
            <p:ph type="title"/>
          </p:nvPr>
        </p:nvSpPr>
        <p:spPr>
          <a:xfrm>
            <a:off x="838200" y="969560"/>
            <a:ext cx="3045178" cy="409790"/>
          </a:xfrm>
        </p:spPr>
        <p:txBody>
          <a:bodyPr/>
          <a:lstStyle/>
          <a:p>
            <a:r>
              <a:rPr lang="en-GB" dirty="0"/>
              <a:t>Figure 9.8</a:t>
            </a:r>
          </a:p>
        </p:txBody>
      </p:sp>
      <p:pic>
        <p:nvPicPr>
          <p:cNvPr id="5" name="Content Placeholder 4" descr="A diagram of water and fluid&#10;&#10;Description automatically generated">
            <a:extLst>
              <a:ext uri="{FF2B5EF4-FFF2-40B4-BE49-F238E27FC236}">
                <a16:creationId xmlns:a16="http://schemas.microsoft.com/office/drawing/2014/main" id="{37DE570E-AB52-E925-C64F-F12FF7670593}"/>
              </a:ext>
            </a:extLst>
          </p:cNvPr>
          <p:cNvPicPr>
            <a:picLocks noGrp="1" noChangeAspect="1"/>
          </p:cNvPicPr>
          <p:nvPr>
            <p:ph idx="1"/>
          </p:nvPr>
        </p:nvPicPr>
        <p:blipFill>
          <a:blip r:embed="rId3"/>
          <a:stretch>
            <a:fillRect/>
          </a:stretch>
        </p:blipFill>
        <p:spPr>
          <a:xfrm>
            <a:off x="4673602" y="969560"/>
            <a:ext cx="6487084" cy="5040240"/>
          </a:xfrm>
        </p:spPr>
      </p:pic>
    </p:spTree>
    <p:extLst>
      <p:ext uri="{BB962C8B-B14F-4D97-AF65-F5344CB8AC3E}">
        <p14:creationId xmlns:p14="http://schemas.microsoft.com/office/powerpoint/2010/main" val="42253642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Interesting Dilemma</a:t>
            </a:r>
          </a:p>
        </p:txBody>
      </p:sp>
      <p:sp>
        <p:nvSpPr>
          <p:cNvPr id="3" name="Content Placeholder 2"/>
          <p:cNvSpPr>
            <a:spLocks noGrp="1"/>
          </p:cNvSpPr>
          <p:nvPr>
            <p:ph idx="1"/>
          </p:nvPr>
        </p:nvSpPr>
        <p:spPr>
          <a:xfrm>
            <a:off x="838200" y="1583376"/>
            <a:ext cx="10515600" cy="4297086"/>
          </a:xfrm>
        </p:spPr>
        <p:txBody>
          <a:bodyPr/>
          <a:lstStyle/>
          <a:p>
            <a:r>
              <a:rPr lang="en-US" sz="2400" dirty="0"/>
              <a:t>When Haile Gebrselassie set a world record for the marathon (2:03:59) on a cool (14-18 °C), dry, sunny day in 2008, he lost almost 10% of his body weight. </a:t>
            </a:r>
          </a:p>
          <a:p>
            <a:r>
              <a:rPr lang="en-US" sz="2400" dirty="0"/>
              <a:t>This does not mean that he did not drink or did not think drinking was important. It just meant that he balanced his drinking with his discomfort during running, and as a result of very high sweat rates, he became dehydrated.</a:t>
            </a:r>
          </a:p>
          <a:p>
            <a:r>
              <a:rPr lang="en-US" sz="2400" dirty="0"/>
              <a:t>Whether this dehydration affected his performance cannot be established. Drinking more would likely have reduced his discomfort, but it may have impaired his performance.</a:t>
            </a:r>
            <a:endParaRPr lang="en-GB" sz="2400" dirty="0"/>
          </a:p>
          <a:p>
            <a:endParaRPr lang="en-GB" dirty="0"/>
          </a:p>
        </p:txBody>
      </p:sp>
    </p:spTree>
    <p:extLst>
      <p:ext uri="{BB962C8B-B14F-4D97-AF65-F5344CB8AC3E}">
        <p14:creationId xmlns:p14="http://schemas.microsoft.com/office/powerpoint/2010/main" val="31297537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to Drink During Exercise</a:t>
            </a:r>
          </a:p>
        </p:txBody>
      </p:sp>
      <p:sp>
        <p:nvSpPr>
          <p:cNvPr id="3" name="Content Placeholder 2"/>
          <p:cNvSpPr>
            <a:spLocks noGrp="1"/>
          </p:cNvSpPr>
          <p:nvPr>
            <p:ph idx="1"/>
          </p:nvPr>
        </p:nvSpPr>
        <p:spPr/>
        <p:txBody>
          <a:bodyPr/>
          <a:lstStyle/>
          <a:p>
            <a:r>
              <a:rPr lang="en-US" sz="2400" dirty="0"/>
              <a:t>Where rehydration is the main priority (e.g., for prolonged exercise in the heat), the solution should contain some carbohydrate as glucose or glucose polymers (20-60 g/L) and sodium (20-60 mmol/L) and should not exceed isotonicity (290 mOsmol/L).</a:t>
            </a:r>
          </a:p>
          <a:p>
            <a:r>
              <a:rPr lang="en-US" sz="2400" dirty="0"/>
              <a:t>Fluid intake during prolonged exercise offers the opportunity to ingest some fuel as well. </a:t>
            </a:r>
          </a:p>
          <a:p>
            <a:r>
              <a:rPr lang="en-US" sz="2400" dirty="0"/>
              <a:t>The addition of carbohydrate to some drinks consumed during exercise has an additional independent effect in improving exercise performance. </a:t>
            </a:r>
            <a:endParaRPr lang="en-GB" sz="2400" dirty="0"/>
          </a:p>
          <a:p>
            <a:endParaRPr lang="en-GB" dirty="0"/>
          </a:p>
        </p:txBody>
      </p:sp>
    </p:spTree>
    <p:extLst>
      <p:ext uri="{BB962C8B-B14F-4D97-AF65-F5344CB8AC3E}">
        <p14:creationId xmlns:p14="http://schemas.microsoft.com/office/powerpoint/2010/main" val="3436818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7DC30-F1D7-8B7B-FF51-A738A0927808}"/>
              </a:ext>
            </a:extLst>
          </p:cNvPr>
          <p:cNvSpPr>
            <a:spLocks noGrp="1"/>
          </p:cNvSpPr>
          <p:nvPr>
            <p:ph type="title"/>
          </p:nvPr>
        </p:nvSpPr>
        <p:spPr>
          <a:xfrm>
            <a:off x="838200" y="969560"/>
            <a:ext cx="2785533" cy="409790"/>
          </a:xfrm>
        </p:spPr>
        <p:txBody>
          <a:bodyPr/>
          <a:lstStyle/>
          <a:p>
            <a:r>
              <a:rPr lang="en-GB" dirty="0"/>
              <a:t>Figure 9.9</a:t>
            </a:r>
          </a:p>
        </p:txBody>
      </p:sp>
      <p:pic>
        <p:nvPicPr>
          <p:cNvPr id="5" name="Content Placeholder 4" descr="A graph of exercise time&#10;&#10;Description automatically generated">
            <a:extLst>
              <a:ext uri="{FF2B5EF4-FFF2-40B4-BE49-F238E27FC236}">
                <a16:creationId xmlns:a16="http://schemas.microsoft.com/office/drawing/2014/main" id="{D71E2612-FDDF-E708-643C-39255FE47ABE}"/>
              </a:ext>
            </a:extLst>
          </p:cNvPr>
          <p:cNvPicPr>
            <a:picLocks noGrp="1" noChangeAspect="1"/>
          </p:cNvPicPr>
          <p:nvPr>
            <p:ph idx="1"/>
          </p:nvPr>
        </p:nvPicPr>
        <p:blipFill>
          <a:blip r:embed="rId3"/>
          <a:stretch>
            <a:fillRect/>
          </a:stretch>
        </p:blipFill>
        <p:spPr>
          <a:xfrm>
            <a:off x="4854223" y="712887"/>
            <a:ext cx="5202154" cy="5432225"/>
          </a:xfrm>
        </p:spPr>
      </p:pic>
    </p:spTree>
    <p:extLst>
      <p:ext uri="{BB962C8B-B14F-4D97-AF65-F5344CB8AC3E}">
        <p14:creationId xmlns:p14="http://schemas.microsoft.com/office/powerpoint/2010/main" val="33407868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Drinks Should Not Be Hypertonic</a:t>
            </a:r>
          </a:p>
        </p:txBody>
      </p:sp>
      <p:sp>
        <p:nvSpPr>
          <p:cNvPr id="3" name="Content Placeholder 2"/>
          <p:cNvSpPr>
            <a:spLocks noGrp="1"/>
          </p:cNvSpPr>
          <p:nvPr>
            <p:ph idx="1"/>
          </p:nvPr>
        </p:nvSpPr>
        <p:spPr>
          <a:xfrm>
            <a:off x="838200" y="1853248"/>
            <a:ext cx="10515600" cy="4168338"/>
          </a:xfrm>
        </p:spPr>
        <p:txBody>
          <a:bodyPr>
            <a:normAutofit/>
          </a:bodyPr>
          <a:lstStyle/>
          <a:p>
            <a:r>
              <a:rPr lang="en-US" sz="2400" dirty="0"/>
              <a:t>Too much added carbohydrate in a sports drink, although providing more fuel for the working muscles, decreases the amount of water that can be absorbed. </a:t>
            </a:r>
          </a:p>
          <a:p>
            <a:r>
              <a:rPr lang="en-US" sz="2400" dirty="0"/>
              <a:t>With hypertonic drinks, water is drawn out of the interstitial fluid and plasma into the lumen of the small intestine by osmosis. </a:t>
            </a:r>
          </a:p>
          <a:p>
            <a:r>
              <a:rPr lang="en-US" sz="2400" dirty="0"/>
              <a:t>The ingestion of a concentrated hypertonic (16.5% carbohydrate) solution delays the restoration of plasma volume during exercise compared with the ingestion of a more dilute (3.6% carbohydrate) hypotonic drink.</a:t>
            </a:r>
            <a:endParaRPr lang="en-GB" sz="2400" dirty="0"/>
          </a:p>
        </p:txBody>
      </p:sp>
    </p:spTree>
    <p:extLst>
      <p:ext uri="{BB962C8B-B14F-4D97-AF65-F5344CB8AC3E}">
        <p14:creationId xmlns:p14="http://schemas.microsoft.com/office/powerpoint/2010/main" val="18614832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BE145-7296-C0F5-D0B7-1E220771CB7B}"/>
              </a:ext>
            </a:extLst>
          </p:cNvPr>
          <p:cNvSpPr>
            <a:spLocks noGrp="1"/>
          </p:cNvSpPr>
          <p:nvPr>
            <p:ph type="title"/>
          </p:nvPr>
        </p:nvSpPr>
        <p:spPr/>
        <p:txBody>
          <a:bodyPr/>
          <a:lstStyle/>
          <a:p>
            <a:r>
              <a:rPr lang="en-GB" dirty="0"/>
              <a:t>Figure 9.11</a:t>
            </a:r>
          </a:p>
        </p:txBody>
      </p:sp>
      <p:pic>
        <p:nvPicPr>
          <p:cNvPr id="5" name="Content Placeholder 4" descr="A diagram of a graph&#10;&#10;Description automatically generated with medium confidence">
            <a:extLst>
              <a:ext uri="{FF2B5EF4-FFF2-40B4-BE49-F238E27FC236}">
                <a16:creationId xmlns:a16="http://schemas.microsoft.com/office/drawing/2014/main" id="{383EB07D-7272-423B-5386-A5BBEE6DDA1B}"/>
              </a:ext>
            </a:extLst>
          </p:cNvPr>
          <p:cNvPicPr>
            <a:picLocks noGrp="1" noChangeAspect="1"/>
          </p:cNvPicPr>
          <p:nvPr>
            <p:ph idx="1"/>
          </p:nvPr>
        </p:nvPicPr>
        <p:blipFill>
          <a:blip r:embed="rId3"/>
          <a:stretch>
            <a:fillRect/>
          </a:stretch>
        </p:blipFill>
        <p:spPr>
          <a:xfrm>
            <a:off x="1431195" y="2052638"/>
            <a:ext cx="8291386" cy="4195762"/>
          </a:xfrm>
        </p:spPr>
      </p:pic>
    </p:spTree>
    <p:extLst>
      <p:ext uri="{BB962C8B-B14F-4D97-AF65-F5344CB8AC3E}">
        <p14:creationId xmlns:p14="http://schemas.microsoft.com/office/powerpoint/2010/main" val="18577541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Falls in Plasma Volume</a:t>
            </a:r>
          </a:p>
        </p:txBody>
      </p:sp>
      <p:sp>
        <p:nvSpPr>
          <p:cNvPr id="3" name="Content Placeholder 2"/>
          <p:cNvSpPr>
            <a:spLocks noGrp="1"/>
          </p:cNvSpPr>
          <p:nvPr>
            <p:ph idx="1"/>
          </p:nvPr>
        </p:nvSpPr>
        <p:spPr>
          <a:xfrm>
            <a:off x="838200" y="1598913"/>
            <a:ext cx="10515600" cy="4168338"/>
          </a:xfrm>
        </p:spPr>
        <p:txBody>
          <a:bodyPr>
            <a:noAutofit/>
          </a:bodyPr>
          <a:lstStyle/>
          <a:p>
            <a:r>
              <a:rPr lang="en-US" sz="2400" dirty="0"/>
              <a:t>Sweat-loss rates during exercise depend on exercise intensity and duration and environmental conditions but vary considerably among individuals. </a:t>
            </a:r>
          </a:p>
          <a:p>
            <a:r>
              <a:rPr lang="en-US" sz="2400" dirty="0"/>
              <a:t>Some people may lose up to 3 L per hour of sweat during strenuous activity in a warm environment.</a:t>
            </a:r>
          </a:p>
          <a:p>
            <a:r>
              <a:rPr lang="en-US" sz="2400" dirty="0"/>
              <a:t>Plasma volume falls by about 10% to 15% during exercise, with further falls if fluid is not ingested.</a:t>
            </a:r>
          </a:p>
          <a:p>
            <a:r>
              <a:rPr lang="en-US" sz="2400" dirty="0"/>
              <a:t>Falls in plasma volume reduce muscle blood flow.</a:t>
            </a:r>
          </a:p>
          <a:p>
            <a:r>
              <a:rPr lang="en-US" sz="2400" dirty="0"/>
              <a:t>Maintaining plasma volume by fluid ingestion should result in better muscle perfusion during exercise.</a:t>
            </a:r>
          </a:p>
        </p:txBody>
      </p:sp>
    </p:spTree>
    <p:extLst>
      <p:ext uri="{BB962C8B-B14F-4D97-AF65-F5344CB8AC3E}">
        <p14:creationId xmlns:p14="http://schemas.microsoft.com/office/powerpoint/2010/main" val="3458398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33A6-449B-6C9B-7E09-E265D98727A9}"/>
              </a:ext>
            </a:extLst>
          </p:cNvPr>
          <p:cNvSpPr>
            <a:spLocks noGrp="1"/>
          </p:cNvSpPr>
          <p:nvPr>
            <p:ph type="title"/>
          </p:nvPr>
        </p:nvSpPr>
        <p:spPr/>
        <p:txBody>
          <a:bodyPr/>
          <a:lstStyle/>
          <a:p>
            <a:r>
              <a:rPr lang="en-GB" dirty="0"/>
              <a:t>Is Sodium Replacement During Exercise Necessary?</a:t>
            </a:r>
          </a:p>
        </p:txBody>
      </p:sp>
      <p:sp>
        <p:nvSpPr>
          <p:cNvPr id="3" name="Content Placeholder 2">
            <a:extLst>
              <a:ext uri="{FF2B5EF4-FFF2-40B4-BE49-F238E27FC236}">
                <a16:creationId xmlns:a16="http://schemas.microsoft.com/office/drawing/2014/main" id="{20FFB433-85AE-C5D2-7BFF-86BB86792494}"/>
              </a:ext>
            </a:extLst>
          </p:cNvPr>
          <p:cNvSpPr>
            <a:spLocks noGrp="1"/>
          </p:cNvSpPr>
          <p:nvPr>
            <p:ph idx="1"/>
          </p:nvPr>
        </p:nvSpPr>
        <p:spPr/>
        <p:txBody>
          <a:bodyPr>
            <a:normAutofit/>
          </a:bodyPr>
          <a:lstStyle/>
          <a:p>
            <a:r>
              <a:rPr lang="en-GB" sz="2400" dirty="0"/>
              <a:t>A frank sodium deficit does not occur in most forms of exercise.</a:t>
            </a:r>
          </a:p>
          <a:p>
            <a:r>
              <a:rPr lang="en-GB" sz="2400" dirty="0"/>
              <a:t>Sodium replacement in strenuous exercise lasting less than 3 to 4 hours has not been shown to improve performance. </a:t>
            </a:r>
          </a:p>
          <a:p>
            <a:r>
              <a:rPr lang="en-GB" sz="2400" dirty="0"/>
              <a:t>Only when exercise is more prolonged and when plain water is used for fluid replacement is some sodium ingestion warranted to reduce the risk of hyponatremia and muscle cramp.</a:t>
            </a:r>
          </a:p>
        </p:txBody>
      </p:sp>
    </p:spTree>
    <p:extLst>
      <p:ext uri="{BB962C8B-B14F-4D97-AF65-F5344CB8AC3E}">
        <p14:creationId xmlns:p14="http://schemas.microsoft.com/office/powerpoint/2010/main" val="17066317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9A8A8-9B69-BE23-87BA-C64CBD2C949A}"/>
              </a:ext>
            </a:extLst>
          </p:cNvPr>
          <p:cNvSpPr>
            <a:spLocks noGrp="1"/>
          </p:cNvSpPr>
          <p:nvPr>
            <p:ph type="title"/>
          </p:nvPr>
        </p:nvSpPr>
        <p:spPr>
          <a:xfrm>
            <a:off x="838200" y="969560"/>
            <a:ext cx="3462867" cy="409790"/>
          </a:xfrm>
        </p:spPr>
        <p:txBody>
          <a:bodyPr/>
          <a:lstStyle/>
          <a:p>
            <a:r>
              <a:rPr lang="en-GB" dirty="0"/>
              <a:t>Infographic 9.1</a:t>
            </a:r>
          </a:p>
        </p:txBody>
      </p:sp>
      <p:pic>
        <p:nvPicPr>
          <p:cNvPr id="5" name="Content Placeholder 4" descr="A diagram of different types of medication&#10;&#10;Description automatically generated">
            <a:extLst>
              <a:ext uri="{FF2B5EF4-FFF2-40B4-BE49-F238E27FC236}">
                <a16:creationId xmlns:a16="http://schemas.microsoft.com/office/drawing/2014/main" id="{8C7AD751-9D9B-9DA2-B9EF-DFD7B51B2F80}"/>
              </a:ext>
            </a:extLst>
          </p:cNvPr>
          <p:cNvPicPr>
            <a:picLocks noGrp="1" noChangeAspect="1"/>
          </p:cNvPicPr>
          <p:nvPr>
            <p:ph idx="1"/>
          </p:nvPr>
        </p:nvPicPr>
        <p:blipFill>
          <a:blip r:embed="rId3"/>
          <a:stretch>
            <a:fillRect/>
          </a:stretch>
        </p:blipFill>
        <p:spPr>
          <a:xfrm>
            <a:off x="4809066" y="642562"/>
            <a:ext cx="5374147" cy="5572876"/>
          </a:xfrm>
        </p:spPr>
      </p:pic>
    </p:spTree>
    <p:extLst>
      <p:ext uri="{BB962C8B-B14F-4D97-AF65-F5344CB8AC3E}">
        <p14:creationId xmlns:p14="http://schemas.microsoft.com/office/powerpoint/2010/main" val="19487217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2402E-53BE-5281-23B4-5711BCAF231D}"/>
              </a:ext>
            </a:extLst>
          </p:cNvPr>
          <p:cNvSpPr>
            <a:spLocks noGrp="1"/>
          </p:cNvSpPr>
          <p:nvPr>
            <p:ph type="title"/>
          </p:nvPr>
        </p:nvSpPr>
        <p:spPr>
          <a:xfrm>
            <a:off x="838200" y="969560"/>
            <a:ext cx="3575756" cy="409790"/>
          </a:xfrm>
        </p:spPr>
        <p:txBody>
          <a:bodyPr/>
          <a:lstStyle/>
          <a:p>
            <a:r>
              <a:rPr lang="en-GB" dirty="0"/>
              <a:t>Infographic 9.2</a:t>
            </a:r>
          </a:p>
        </p:txBody>
      </p:sp>
      <p:pic>
        <p:nvPicPr>
          <p:cNvPr id="5" name="Content Placeholder 4" descr="A person with his hands on his knees&#10;&#10;Description automatically generated">
            <a:extLst>
              <a:ext uri="{FF2B5EF4-FFF2-40B4-BE49-F238E27FC236}">
                <a16:creationId xmlns:a16="http://schemas.microsoft.com/office/drawing/2014/main" id="{6DA5B9FB-A550-1E96-D4CF-CE19DA88F57E}"/>
              </a:ext>
            </a:extLst>
          </p:cNvPr>
          <p:cNvPicPr>
            <a:picLocks noGrp="1" noChangeAspect="1"/>
          </p:cNvPicPr>
          <p:nvPr>
            <p:ph idx="1"/>
          </p:nvPr>
        </p:nvPicPr>
        <p:blipFill>
          <a:blip r:embed="rId3"/>
          <a:stretch>
            <a:fillRect/>
          </a:stretch>
        </p:blipFill>
        <p:spPr>
          <a:xfrm>
            <a:off x="4698699" y="577674"/>
            <a:ext cx="6501798" cy="5745467"/>
          </a:xfrm>
        </p:spPr>
      </p:pic>
    </p:spTree>
    <p:extLst>
      <p:ext uri="{BB962C8B-B14F-4D97-AF65-F5344CB8AC3E}">
        <p14:creationId xmlns:p14="http://schemas.microsoft.com/office/powerpoint/2010/main" val="22848450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Adding Sodium to Drinks</a:t>
            </a:r>
          </a:p>
        </p:txBody>
      </p:sp>
      <p:sp>
        <p:nvSpPr>
          <p:cNvPr id="3" name="Content Placeholder 2"/>
          <p:cNvSpPr>
            <a:spLocks noGrp="1"/>
          </p:cNvSpPr>
          <p:nvPr>
            <p:ph idx="1"/>
          </p:nvPr>
        </p:nvSpPr>
        <p:spPr/>
        <p:txBody>
          <a:bodyPr/>
          <a:lstStyle/>
          <a:p>
            <a:pPr lvl="0"/>
            <a:r>
              <a:rPr lang="en-US" sz="2400" dirty="0"/>
              <a:t>To increase palatability</a:t>
            </a:r>
            <a:endParaRPr lang="en-GB" sz="2400" dirty="0"/>
          </a:p>
          <a:p>
            <a:pPr lvl="0"/>
            <a:r>
              <a:rPr lang="en-US" sz="2400" dirty="0"/>
              <a:t>To maintain thirst (and therefore promote drinking)</a:t>
            </a:r>
            <a:endParaRPr lang="en-GB" sz="2400" dirty="0"/>
          </a:p>
          <a:p>
            <a:pPr lvl="0"/>
            <a:r>
              <a:rPr lang="en-US" sz="2400" dirty="0"/>
              <a:t>To prevent hyponatremia (low serum sodium concentration, which can occur when people ingest far more water than required)</a:t>
            </a:r>
            <a:endParaRPr lang="en-GB" sz="2400" dirty="0"/>
          </a:p>
          <a:p>
            <a:pPr lvl="0"/>
            <a:r>
              <a:rPr lang="en-US" sz="2400" dirty="0"/>
              <a:t>To increase the rate of water absorption</a:t>
            </a:r>
            <a:endParaRPr lang="en-GB" sz="2400" dirty="0"/>
          </a:p>
          <a:p>
            <a:pPr lvl="0"/>
            <a:r>
              <a:rPr lang="en-US" sz="2400" dirty="0"/>
              <a:t>To increase the retention of fluid</a:t>
            </a:r>
          </a:p>
          <a:p>
            <a:pPr lvl="0"/>
            <a:r>
              <a:rPr lang="en-US" sz="2400" dirty="0"/>
              <a:t>To offset some sodium losses in sweat.</a:t>
            </a:r>
            <a:endParaRPr lang="en-GB" sz="2400" dirty="0"/>
          </a:p>
          <a:p>
            <a:endParaRPr lang="en-GB" dirty="0"/>
          </a:p>
          <a:p>
            <a:endParaRPr lang="en-GB" dirty="0"/>
          </a:p>
        </p:txBody>
      </p:sp>
    </p:spTree>
    <p:extLst>
      <p:ext uri="{BB962C8B-B14F-4D97-AF65-F5344CB8AC3E}">
        <p14:creationId xmlns:p14="http://schemas.microsoft.com/office/powerpoint/2010/main" val="27333782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Cool Fluids Add to Heat Storage Capacity</a:t>
            </a:r>
          </a:p>
        </p:txBody>
      </p:sp>
      <p:sp>
        <p:nvSpPr>
          <p:cNvPr id="3" name="Content Placeholder 2"/>
          <p:cNvSpPr>
            <a:spLocks noGrp="1"/>
          </p:cNvSpPr>
          <p:nvPr>
            <p:ph idx="1"/>
          </p:nvPr>
        </p:nvSpPr>
        <p:spPr>
          <a:xfrm>
            <a:off x="746760" y="1995153"/>
            <a:ext cx="10515600" cy="4168338"/>
          </a:xfrm>
        </p:spPr>
        <p:txBody>
          <a:bodyPr/>
          <a:lstStyle/>
          <a:p>
            <a:r>
              <a:rPr lang="en-US" sz="2400" dirty="0"/>
              <a:t>The additional volume of fluid in the body after drinking adds to the body’s heat-storage capacity, an effect that is enhanced by ingesting cool (~10 °C) fluids.</a:t>
            </a:r>
          </a:p>
          <a:p>
            <a:r>
              <a:rPr lang="en-US" sz="2400" dirty="0"/>
              <a:t>The improvement in heat-storage capacity can be calculated based on the specific heat capacity of water, which is 4.184 kJ · kg</a:t>
            </a:r>
            <a:r>
              <a:rPr lang="en-US" sz="2400" baseline="30000" dirty="0"/>
              <a:t>–1</a:t>
            </a:r>
            <a:r>
              <a:rPr lang="en-US" sz="2400" dirty="0"/>
              <a:t> · °C</a:t>
            </a:r>
            <a:r>
              <a:rPr lang="en-US" sz="2400" baseline="30000" dirty="0"/>
              <a:t>–1</a:t>
            </a:r>
            <a:r>
              <a:rPr lang="en-US" sz="2400" dirty="0"/>
              <a:t> (0.555 kcal · kg</a:t>
            </a:r>
            <a:r>
              <a:rPr lang="en-US" sz="2400" baseline="30000" dirty="0"/>
              <a:t>–1</a:t>
            </a:r>
            <a:r>
              <a:rPr lang="en-US" sz="2400" dirty="0"/>
              <a:t> · °F</a:t>
            </a:r>
            <a:r>
              <a:rPr lang="en-US" sz="2400" baseline="30000" dirty="0"/>
              <a:t>–1</a:t>
            </a:r>
            <a:r>
              <a:rPr lang="en-US" sz="2400" dirty="0"/>
              <a:t>). For example, the ingestion of 2 L of fluid at 10 °C (50 °F) increases heat-storage capacity by 4.184 × 2 × (37 – 10) kJ = 226 kJ (54 kcal).</a:t>
            </a:r>
            <a:endParaRPr lang="en-GB" sz="2400" dirty="0"/>
          </a:p>
          <a:p>
            <a:r>
              <a:rPr lang="en-US" sz="2400" dirty="0"/>
              <a:t>This can be enough to improve time-trial performance.</a:t>
            </a:r>
            <a:endParaRPr lang="en-GB" sz="2400" dirty="0"/>
          </a:p>
          <a:p>
            <a:endParaRPr lang="en-GB" dirty="0"/>
          </a:p>
        </p:txBody>
      </p:sp>
    </p:spTree>
    <p:extLst>
      <p:ext uri="{BB962C8B-B14F-4D97-AF65-F5344CB8AC3E}">
        <p14:creationId xmlns:p14="http://schemas.microsoft.com/office/powerpoint/2010/main" val="23522727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14895"/>
            <a:ext cx="10515600" cy="664455"/>
          </a:xfrm>
        </p:spPr>
        <p:txBody>
          <a:bodyPr/>
          <a:lstStyle/>
          <a:p>
            <a:r>
              <a:rPr lang="en-GB" dirty="0"/>
              <a:t>The Problem of Hyponatremia</a:t>
            </a:r>
          </a:p>
        </p:txBody>
      </p:sp>
      <p:sp>
        <p:nvSpPr>
          <p:cNvPr id="3" name="Content Placeholder 2"/>
          <p:cNvSpPr>
            <a:spLocks noGrp="1"/>
          </p:cNvSpPr>
          <p:nvPr>
            <p:ph idx="1"/>
          </p:nvPr>
        </p:nvSpPr>
        <p:spPr>
          <a:xfrm>
            <a:off x="733697" y="1718984"/>
            <a:ext cx="10515600" cy="4596907"/>
          </a:xfrm>
        </p:spPr>
        <p:txBody>
          <a:bodyPr>
            <a:normAutofit lnSpcReduction="10000"/>
          </a:bodyPr>
          <a:lstStyle/>
          <a:p>
            <a:r>
              <a:rPr lang="en-US" sz="2400" dirty="0"/>
              <a:t>An electrolyte imbalance commonly called water intoxication, which results from hyponatremia (low plasma sodium) caused by excessive water consumption, is occasionally reported in endurance athletes. </a:t>
            </a:r>
          </a:p>
          <a:p>
            <a:r>
              <a:rPr lang="en-US" sz="2400" dirty="0"/>
              <a:t>This condition appears to be most common among slow runners in marathon and ultramarathon races and probably arises because of the loss of sodium in sweat coupled with extremely high intakes (8-10 L) of water.</a:t>
            </a:r>
          </a:p>
          <a:p>
            <a:r>
              <a:rPr lang="en-US" sz="2400" dirty="0"/>
              <a:t>The symptoms of hyponatremia are similar to those of dehydration and include mental confusion, weakness, and fainting, and so it can be misdiagnosed in athletes.</a:t>
            </a:r>
            <a:r>
              <a:rPr lang="en-GB" sz="2400" dirty="0"/>
              <a:t> </a:t>
            </a:r>
            <a:r>
              <a:rPr lang="en-GB" dirty="0"/>
              <a:t>		  </a:t>
            </a:r>
          </a:p>
          <a:p>
            <a:pPr marL="0" indent="0" algn="r">
              <a:buNone/>
            </a:pPr>
            <a:r>
              <a:rPr lang="en-GB" sz="1400" b="0" i="1" dirty="0">
                <a:latin typeface="Arial" panose="020B0604020202020204" pitchFamily="34" charset="0"/>
                <a:cs typeface="Arial" panose="020B0604020202020204" pitchFamily="34" charset="0"/>
              </a:rPr>
              <a:t>(continued)</a:t>
            </a:r>
            <a:endParaRPr lang="en-US" sz="1400" b="0" i="1"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9552372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Problem of Hyponatremia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838200" y="1662545"/>
            <a:ext cx="10515600" cy="4313712"/>
          </a:xfrm>
        </p:spPr>
        <p:txBody>
          <a:bodyPr>
            <a:normAutofit/>
          </a:bodyPr>
          <a:lstStyle/>
          <a:p>
            <a:r>
              <a:rPr lang="en-US" sz="2400" dirty="0"/>
              <a:t>The usual treatment for dehydration is administration of fluid intravenously and orally. If this treatment is given to a </a:t>
            </a:r>
            <a:r>
              <a:rPr lang="en-US" sz="2400" dirty="0" err="1"/>
              <a:t>hyponatremic</a:t>
            </a:r>
            <a:r>
              <a:rPr lang="en-US" sz="2400" dirty="0"/>
              <a:t> person, the consequences can be fatal.</a:t>
            </a:r>
          </a:p>
          <a:p>
            <a:r>
              <a:rPr lang="en-US" sz="2400" dirty="0"/>
              <a:t>The normal plasma sodium concentration is around 140 to 144 mmol/L. Symptomatic hyponatremia can occur when the plasma sodium concentration rapidly drops to 130 mmol/L or less. </a:t>
            </a:r>
          </a:p>
          <a:p>
            <a:r>
              <a:rPr lang="en-US" sz="2400" dirty="0"/>
              <a:t>The longer it remains low, the greater the risk of developing swelling of the brain (the clinical term is dilutional encephalopathy) and accumulating extracellular fluid in the lungs (pulmonary edema). </a:t>
            </a:r>
            <a:endParaRPr lang="en-GB" sz="2400" dirty="0"/>
          </a:p>
        </p:txBody>
      </p:sp>
    </p:spTree>
    <p:extLst>
      <p:ext uri="{BB962C8B-B14F-4D97-AF65-F5344CB8AC3E}">
        <p14:creationId xmlns:p14="http://schemas.microsoft.com/office/powerpoint/2010/main" val="22348681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4671D-41FD-4EBE-89EE-CEFFFBA685CB}"/>
              </a:ext>
            </a:extLst>
          </p:cNvPr>
          <p:cNvSpPr>
            <a:spLocks noGrp="1"/>
          </p:cNvSpPr>
          <p:nvPr>
            <p:ph type="title"/>
          </p:nvPr>
        </p:nvSpPr>
        <p:spPr>
          <a:xfrm>
            <a:off x="838200" y="969560"/>
            <a:ext cx="3564467" cy="409790"/>
          </a:xfrm>
        </p:spPr>
        <p:txBody>
          <a:bodyPr/>
          <a:lstStyle/>
          <a:p>
            <a:r>
              <a:rPr lang="en-GB" dirty="0"/>
              <a:t>Infographic 9.3</a:t>
            </a:r>
          </a:p>
        </p:txBody>
      </p:sp>
      <p:pic>
        <p:nvPicPr>
          <p:cNvPr id="5" name="Content Placeholder 4" descr="A diagram of a weight scale&#10;&#10;Description automatically generated">
            <a:extLst>
              <a:ext uri="{FF2B5EF4-FFF2-40B4-BE49-F238E27FC236}">
                <a16:creationId xmlns:a16="http://schemas.microsoft.com/office/drawing/2014/main" id="{03EF3467-47D6-C1D9-7D33-02B9AA9A02CD}"/>
              </a:ext>
            </a:extLst>
          </p:cNvPr>
          <p:cNvPicPr>
            <a:picLocks noGrp="1" noChangeAspect="1"/>
          </p:cNvPicPr>
          <p:nvPr>
            <p:ph idx="1"/>
          </p:nvPr>
        </p:nvPicPr>
        <p:blipFill>
          <a:blip r:embed="rId3"/>
          <a:stretch>
            <a:fillRect/>
          </a:stretch>
        </p:blipFill>
        <p:spPr>
          <a:xfrm>
            <a:off x="4730045" y="690563"/>
            <a:ext cx="5400602" cy="5621036"/>
          </a:xfrm>
        </p:spPr>
      </p:pic>
    </p:spTree>
    <p:extLst>
      <p:ext uri="{BB962C8B-B14F-4D97-AF65-F5344CB8AC3E}">
        <p14:creationId xmlns:p14="http://schemas.microsoft.com/office/powerpoint/2010/main" val="36888057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Postexercise Rehydration</a:t>
            </a:r>
          </a:p>
        </p:txBody>
      </p:sp>
      <p:sp>
        <p:nvSpPr>
          <p:cNvPr id="3" name="Content Placeholder 2"/>
          <p:cNvSpPr>
            <a:spLocks noGrp="1"/>
          </p:cNvSpPr>
          <p:nvPr>
            <p:ph idx="1"/>
          </p:nvPr>
        </p:nvSpPr>
        <p:spPr>
          <a:xfrm>
            <a:off x="1104293" y="1543466"/>
            <a:ext cx="8946541" cy="4195481"/>
          </a:xfrm>
        </p:spPr>
        <p:txBody>
          <a:bodyPr>
            <a:noAutofit/>
          </a:bodyPr>
          <a:lstStyle/>
          <a:p>
            <a:r>
              <a:rPr lang="en-US" sz="2400" dirty="0"/>
              <a:t>The main factors influencing the effectiveness of postexercise rehydration are the volume and composition of the fluid consumed. </a:t>
            </a:r>
          </a:p>
          <a:p>
            <a:r>
              <a:rPr lang="en-US" sz="2400" dirty="0"/>
              <a:t>Plain water is not the ideal rehydration beverage when rapid and complete restoration of body fluid balance is needed and all intake is in liquid form. </a:t>
            </a:r>
          </a:p>
          <a:p>
            <a:r>
              <a:rPr lang="en-US" sz="2400" dirty="0"/>
              <a:t>Ingestion of water alone causes a rapid fall in plasma sodium concentration and in plasma osmolarity. </a:t>
            </a:r>
          </a:p>
          <a:p>
            <a:r>
              <a:rPr lang="en-US" sz="2400" dirty="0"/>
              <a:t>These changes reduce the stimulation to drink (thirst) and increase urine output, both of which delay rehydration. </a:t>
            </a:r>
            <a:endParaRPr lang="en-GB" sz="2400" dirty="0"/>
          </a:p>
        </p:txBody>
      </p:sp>
    </p:spTree>
    <p:extLst>
      <p:ext uri="{BB962C8B-B14F-4D97-AF65-F5344CB8AC3E}">
        <p14:creationId xmlns:p14="http://schemas.microsoft.com/office/powerpoint/2010/main" val="29030969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Effective Rehydration After Exercise</a:t>
            </a:r>
          </a:p>
        </p:txBody>
      </p:sp>
      <p:sp>
        <p:nvSpPr>
          <p:cNvPr id="3" name="Content Placeholder 2"/>
          <p:cNvSpPr>
            <a:spLocks noGrp="1"/>
          </p:cNvSpPr>
          <p:nvPr>
            <p:ph idx="1"/>
          </p:nvPr>
        </p:nvSpPr>
        <p:spPr>
          <a:xfrm>
            <a:off x="899160" y="1572787"/>
            <a:ext cx="10515600" cy="4168338"/>
          </a:xfrm>
        </p:spPr>
        <p:txBody>
          <a:bodyPr>
            <a:normAutofit/>
          </a:bodyPr>
          <a:lstStyle/>
          <a:p>
            <a:r>
              <a:rPr lang="en-US" sz="2400" dirty="0"/>
              <a:t>Optimal rehydration after exercise can be achieved only if the sodium lost in sweat is replaced along with the water.</a:t>
            </a:r>
          </a:p>
          <a:p>
            <a:r>
              <a:rPr lang="en-US" sz="2400" dirty="0"/>
              <a:t>Plasma volume is more rapidly and completely restored in the postexercise period if some sodium chloride is added to the water consumed. </a:t>
            </a:r>
          </a:p>
          <a:p>
            <a:r>
              <a:rPr lang="en-US" sz="2400" dirty="0"/>
              <a:t>A volume equivalent to at least 1.5 times the sweat loss must be consumed to ensure that complete rehydration is achieved within a 6-hour recovery period after exercise.</a:t>
            </a:r>
            <a:endParaRPr lang="en-GB" sz="2400" dirty="0"/>
          </a:p>
          <a:p>
            <a:r>
              <a:rPr lang="en-GB" sz="2400" dirty="0"/>
              <a:t>The addition of carbohydrate helps to replenish muscle and liver glycogen and to assist in fluid retention.</a:t>
            </a:r>
          </a:p>
        </p:txBody>
      </p:sp>
    </p:spTree>
    <p:extLst>
      <p:ext uri="{BB962C8B-B14F-4D97-AF65-F5344CB8AC3E}">
        <p14:creationId xmlns:p14="http://schemas.microsoft.com/office/powerpoint/2010/main" val="15793653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1B7B3-C212-89B7-E1B0-1278012A8021}"/>
              </a:ext>
            </a:extLst>
          </p:cNvPr>
          <p:cNvSpPr>
            <a:spLocks noGrp="1"/>
          </p:cNvSpPr>
          <p:nvPr>
            <p:ph type="title"/>
          </p:nvPr>
        </p:nvSpPr>
        <p:spPr/>
        <p:txBody>
          <a:bodyPr/>
          <a:lstStyle/>
          <a:p>
            <a:r>
              <a:rPr lang="en-GB" dirty="0"/>
              <a:t>Figure 9.19</a:t>
            </a:r>
          </a:p>
        </p:txBody>
      </p:sp>
      <p:pic>
        <p:nvPicPr>
          <p:cNvPr id="5" name="Content Placeholder 4" descr="A diagram of different types of liquids&#10;&#10;Description automatically generated with medium confidence">
            <a:extLst>
              <a:ext uri="{FF2B5EF4-FFF2-40B4-BE49-F238E27FC236}">
                <a16:creationId xmlns:a16="http://schemas.microsoft.com/office/drawing/2014/main" id="{2CF66036-8095-A520-60C6-A05C6492D826}"/>
              </a:ext>
            </a:extLst>
          </p:cNvPr>
          <p:cNvPicPr>
            <a:picLocks noGrp="1" noChangeAspect="1"/>
          </p:cNvPicPr>
          <p:nvPr>
            <p:ph idx="1"/>
          </p:nvPr>
        </p:nvPicPr>
        <p:blipFill>
          <a:blip r:embed="rId3"/>
          <a:stretch>
            <a:fillRect/>
          </a:stretch>
        </p:blipFill>
        <p:spPr>
          <a:xfrm>
            <a:off x="1103313" y="2167666"/>
            <a:ext cx="8947150" cy="3965705"/>
          </a:xfrm>
        </p:spPr>
      </p:pic>
    </p:spTree>
    <p:extLst>
      <p:ext uri="{BB962C8B-B14F-4D97-AF65-F5344CB8AC3E}">
        <p14:creationId xmlns:p14="http://schemas.microsoft.com/office/powerpoint/2010/main" val="296385706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quot;/&gt;&lt;property id=&quot;20307&quot; value=&quot;270&quot;/&gt;&lt;/object&gt;&lt;object type=&quot;3&quot; unique_id=&quot;10004&quot;&gt;&lt;property id=&quot;20148&quot; value=&quot;5&quot;/&gt;&lt;property id=&quot;20300&quot; value=&quot;Slide 2&quot;/&gt;&lt;property id=&quot;20307&quot; value=&quot;269&quot;/&gt;&lt;/object&gt;&lt;/object&gt;&lt;object type=&quot;8&quot; unique_id=&quot;10008&quot;&gt;&lt;/object&gt;&lt;/object&gt;&lt;/database&gt;"/>
  <p:tag name="MMPROD_NEXTUNIQUEID" val="10009"/>
  <p:tag name="SECTOMILLISECCONVERTED" val="1"/>
</p:tagLst>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1638</TotalTime>
  <Words>3786</Words>
  <Application>Microsoft Macintosh PowerPoint</Application>
  <PresentationFormat>Widescreen</PresentationFormat>
  <Paragraphs>307</Paragraphs>
  <Slides>46</Slides>
  <Notes>19</Notes>
  <HiddenSlides>4</HiddenSlides>
  <MMClips>0</MMClips>
  <ScaleCrop>false</ScaleCrop>
  <HeadingPairs>
    <vt:vector size="6" baseType="variant">
      <vt:variant>
        <vt:lpstr>Fonts Used</vt:lpstr>
      </vt:variant>
      <vt:variant>
        <vt:i4>15</vt:i4>
      </vt:variant>
      <vt:variant>
        <vt:lpstr>Theme</vt:lpstr>
      </vt:variant>
      <vt:variant>
        <vt:i4>2</vt:i4>
      </vt:variant>
      <vt:variant>
        <vt:lpstr>Slide Titles</vt:lpstr>
      </vt:variant>
      <vt:variant>
        <vt:i4>46</vt:i4>
      </vt:variant>
    </vt:vector>
  </HeadingPairs>
  <TitlesOfParts>
    <vt:vector size="63" baseType="lpstr">
      <vt:lpstr>MS PGothic</vt:lpstr>
      <vt:lpstr>Arial</vt:lpstr>
      <vt:lpstr>Calibri</vt:lpstr>
      <vt:lpstr>Calibri Light</vt:lpstr>
      <vt:lpstr>Cambria Math</vt:lpstr>
      <vt:lpstr>Century Gothic</vt:lpstr>
      <vt:lpstr>Franklin Gothic Book</vt:lpstr>
      <vt:lpstr>Helvetica</vt:lpstr>
      <vt:lpstr>Helvetica Bold</vt:lpstr>
      <vt:lpstr>Helvetica Neue</vt:lpstr>
      <vt:lpstr>Helvetica Neue Condensed</vt:lpstr>
      <vt:lpstr>Roboto</vt:lpstr>
      <vt:lpstr>Symbol</vt:lpstr>
      <vt:lpstr>Times New Roman</vt:lpstr>
      <vt:lpstr>Wingdings 3</vt:lpstr>
      <vt:lpstr>Custom Design</vt:lpstr>
      <vt:lpstr>Ion</vt:lpstr>
      <vt:lpstr>Fluid and Electrolytes</vt:lpstr>
      <vt:lpstr>The Importance of Water Intake</vt:lpstr>
      <vt:lpstr>Body Water</vt:lpstr>
      <vt:lpstr>Table 9.1 Volumes of Body Fluid Compartments* and Fat Content* in Adults and Infants</vt:lpstr>
      <vt:lpstr>Table 9.2 Distribution of Body Water in a Young 70 kg (154 lb) Man</vt:lpstr>
      <vt:lpstr>Fluid Loss in Sweat Can Be Large</vt:lpstr>
      <vt:lpstr>Figure 9.1</vt:lpstr>
      <vt:lpstr>Figure 9.2</vt:lpstr>
      <vt:lpstr>Table 9.3 Sweat Loss and Heart Rates After 60 Minutes of Exercise</vt:lpstr>
      <vt:lpstr>Regulation of Core Body Temperature</vt:lpstr>
      <vt:lpstr>Thermoreceptors</vt:lpstr>
      <vt:lpstr>Other Sensory Inputs</vt:lpstr>
      <vt:lpstr>Figure 9.4</vt:lpstr>
      <vt:lpstr>Training Improves Thermoregulation</vt:lpstr>
      <vt:lpstr>Training Adaptations</vt:lpstr>
      <vt:lpstr>Recommendations for Heat Acclimation</vt:lpstr>
      <vt:lpstr>Recommendations for Heat Acclimation (continued) </vt:lpstr>
      <vt:lpstr>Figure 9.5</vt:lpstr>
      <vt:lpstr>Dehydration and Exercise Performance</vt:lpstr>
      <vt:lpstr>Why Dehydration Impairs Performance</vt:lpstr>
      <vt:lpstr>Heat Stress</vt:lpstr>
      <vt:lpstr>Endotoxemia and Heat Syncope</vt:lpstr>
      <vt:lpstr>Figure 9.6</vt:lpstr>
      <vt:lpstr>Preexercise Hyperhydration</vt:lpstr>
      <vt:lpstr>Glycerol-Induced Hyperhydration</vt:lpstr>
      <vt:lpstr>Fluid Intake and Exercise Performance</vt:lpstr>
      <vt:lpstr>Fluid Requirements of Athletes</vt:lpstr>
      <vt:lpstr>Table 9.4 Fluid Losses and Intakes of Athletes</vt:lpstr>
      <vt:lpstr>Figure 9.8</vt:lpstr>
      <vt:lpstr>An Interesting Dilemma</vt:lpstr>
      <vt:lpstr>What to Drink During Exercise</vt:lpstr>
      <vt:lpstr>Figure 9.9</vt:lpstr>
      <vt:lpstr>Why Drinks Should Not Be Hypertonic</vt:lpstr>
      <vt:lpstr>Figure 9.11</vt:lpstr>
      <vt:lpstr>Falls in Plasma Volume</vt:lpstr>
      <vt:lpstr>Is Sodium Replacement During Exercise Necessary?</vt:lpstr>
      <vt:lpstr>Infographic 9.1</vt:lpstr>
      <vt:lpstr>Infographic 9.2</vt:lpstr>
      <vt:lpstr>Benefits of Adding Sodium to Drinks</vt:lpstr>
      <vt:lpstr>Cool Fluids Add to Heat Storage Capacity</vt:lpstr>
      <vt:lpstr>The Problem of Hyponatremia</vt:lpstr>
      <vt:lpstr>The Problem of Hyponatremia (continued)</vt:lpstr>
      <vt:lpstr>Infographic 9.3</vt:lpstr>
      <vt:lpstr>Postexercise Rehydration</vt:lpstr>
      <vt:lpstr>Effective Rehydration After Exercise</vt:lpstr>
      <vt:lpstr>Figure 9.19</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AGING</dc:title>
  <dc:creator>Microsoft Office User</dc:creator>
  <cp:lastModifiedBy>Geraint Forster</cp:lastModifiedBy>
  <cp:revision>121</cp:revision>
  <cp:lastPrinted>2017-03-14T16:50:08Z</cp:lastPrinted>
  <dcterms:created xsi:type="dcterms:W3CDTF">2017-03-14T15:11:25Z</dcterms:created>
  <dcterms:modified xsi:type="dcterms:W3CDTF">2025-11-05T14:55:01Z</dcterms:modified>
</cp:coreProperties>
</file>