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5.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8.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1.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2.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7.xml" ContentType="application/vnd.openxmlformats-officedocument.themeOverr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38" r:id="rId5"/>
    <p:sldMasterId id="2147483950" r:id="rId6"/>
    <p:sldMasterId id="2147483963" r:id="rId7"/>
    <p:sldMasterId id="2147483965" r:id="rId8"/>
    <p:sldMasterId id="2147483968" r:id="rId9"/>
    <p:sldMasterId id="2147483980" r:id="rId10"/>
    <p:sldMasterId id="2147483995" r:id="rId11"/>
    <p:sldMasterId id="2147484009" r:id="rId12"/>
  </p:sldMasterIdLst>
  <p:notesMasterIdLst>
    <p:notesMasterId r:id="rId73"/>
  </p:notesMasterIdLst>
  <p:sldIdLst>
    <p:sldId id="1322" r:id="rId13"/>
    <p:sldId id="989" r:id="rId14"/>
    <p:sldId id="1323" r:id="rId15"/>
    <p:sldId id="1324" r:id="rId16"/>
    <p:sldId id="1318" r:id="rId17"/>
    <p:sldId id="1317" r:id="rId18"/>
    <p:sldId id="1260" r:id="rId19"/>
    <p:sldId id="323" r:id="rId20"/>
    <p:sldId id="1219" r:id="rId21"/>
    <p:sldId id="1331" r:id="rId22"/>
    <p:sldId id="1333" r:id="rId23"/>
    <p:sldId id="1332" r:id="rId24"/>
    <p:sldId id="481" r:id="rId25"/>
    <p:sldId id="1002" r:id="rId26"/>
    <p:sldId id="1071" r:id="rId27"/>
    <p:sldId id="998" r:id="rId28"/>
    <p:sldId id="908" r:id="rId29"/>
    <p:sldId id="1094" r:id="rId30"/>
    <p:sldId id="1126" r:id="rId31"/>
    <p:sldId id="1129" r:id="rId32"/>
    <p:sldId id="1130" r:id="rId33"/>
    <p:sldId id="1115" r:id="rId34"/>
    <p:sldId id="1326" r:id="rId35"/>
    <p:sldId id="1275" r:id="rId36"/>
    <p:sldId id="1250" r:id="rId37"/>
    <p:sldId id="1080" r:id="rId38"/>
    <p:sldId id="1077" r:id="rId39"/>
    <p:sldId id="328" r:id="rId40"/>
    <p:sldId id="822" r:id="rId41"/>
    <p:sldId id="1092" r:id="rId42"/>
    <p:sldId id="968" r:id="rId43"/>
    <p:sldId id="324" r:id="rId44"/>
    <p:sldId id="295" r:id="rId45"/>
    <p:sldId id="1137" r:id="rId46"/>
    <p:sldId id="1251" r:id="rId47"/>
    <p:sldId id="302" r:id="rId48"/>
    <p:sldId id="1252" r:id="rId49"/>
    <p:sldId id="1229" r:id="rId50"/>
    <p:sldId id="1253" r:id="rId51"/>
    <p:sldId id="1327" r:id="rId52"/>
    <p:sldId id="969" r:id="rId53"/>
    <p:sldId id="322" r:id="rId54"/>
    <p:sldId id="298" r:id="rId55"/>
    <p:sldId id="681" r:id="rId56"/>
    <p:sldId id="1052" r:id="rId57"/>
    <p:sldId id="1256" r:id="rId58"/>
    <p:sldId id="1257" r:id="rId59"/>
    <p:sldId id="1113" r:id="rId60"/>
    <p:sldId id="1259" r:id="rId61"/>
    <p:sldId id="1315" r:id="rId62"/>
    <p:sldId id="1170" r:id="rId63"/>
    <p:sldId id="1249" r:id="rId64"/>
    <p:sldId id="1263" r:id="rId65"/>
    <p:sldId id="1258" r:id="rId66"/>
    <p:sldId id="1330" r:id="rId67"/>
    <p:sldId id="1325" r:id="rId68"/>
    <p:sldId id="1277" r:id="rId69"/>
    <p:sldId id="1334" r:id="rId70"/>
    <p:sldId id="1198" r:id="rId71"/>
    <p:sldId id="1159" r:id="rId7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A2D00C-302C-47A1-998B-C298C286D07F}" v="41" dt="2026-02-23T20:15:26.0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578" autoAdjust="0"/>
    <p:restoredTop sz="94811"/>
  </p:normalViewPr>
  <p:slideViewPr>
    <p:cSldViewPr snapToGrid="0" snapToObjects="1">
      <p:cViewPr varScale="1">
        <p:scale>
          <a:sx n="57" d="100"/>
          <a:sy n="57" d="100"/>
        </p:scale>
        <p:origin x="62" y="403"/>
      </p:cViewPr>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2075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slide" Target="slides/slide56.xml"/><Relationship Id="rId16"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slide" Target="slides/slide41.xml"/><Relationship Id="rId58" Type="http://schemas.openxmlformats.org/officeDocument/2006/relationships/slide" Target="slides/slide46.xml"/><Relationship Id="rId66" Type="http://schemas.openxmlformats.org/officeDocument/2006/relationships/slide" Target="slides/slide54.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49.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slide" Target="slides/slide57.xml"/><Relationship Id="rId77"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9.xml"/><Relationship Id="rId72" Type="http://schemas.openxmlformats.org/officeDocument/2006/relationships/slide" Target="slides/slide60.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slide" Target="slides/slide55.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slide" Target="slides/slide58.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6"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59.xml"/><Relationship Id="rId2" Type="http://schemas.openxmlformats.org/officeDocument/2006/relationships/customXml" Target="../customXml/item2.xml"/><Relationship Id="rId29" Type="http://schemas.openxmlformats.org/officeDocument/2006/relationships/slide" Target="slides/slide1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7ECDE436-8190-4D3A-A012-ED99DB08CA68}"/>
    <pc:docChg chg="custSel addSld delSld modSld sldOrd">
      <pc:chgData name="Neil Dyer" userId="f48cccbf-306c-476d-ac12-27135fb93a1f" providerId="ADAL" clId="{7ECDE436-8190-4D3A-A012-ED99DB08CA68}" dt="2026-02-23T20:15:26.047" v="770" actId="113"/>
      <pc:docMkLst>
        <pc:docMk/>
      </pc:docMkLst>
      <pc:sldChg chg="del">
        <pc:chgData name="Neil Dyer" userId="f48cccbf-306c-476d-ac12-27135fb93a1f" providerId="ADAL" clId="{7ECDE436-8190-4D3A-A012-ED99DB08CA68}" dt="2026-02-23T12:08:15.663" v="182" actId="47"/>
        <pc:sldMkLst>
          <pc:docMk/>
          <pc:sldMk cId="830105781" sldId="274"/>
        </pc:sldMkLst>
      </pc:sldChg>
      <pc:sldChg chg="del">
        <pc:chgData name="Neil Dyer" userId="f48cccbf-306c-476d-ac12-27135fb93a1f" providerId="ADAL" clId="{7ECDE436-8190-4D3A-A012-ED99DB08CA68}" dt="2026-02-23T12:01:20.300" v="90" actId="47"/>
        <pc:sldMkLst>
          <pc:docMk/>
          <pc:sldMk cId="1131935523" sldId="288"/>
        </pc:sldMkLst>
      </pc:sldChg>
      <pc:sldChg chg="mod modShow">
        <pc:chgData name="Neil Dyer" userId="f48cccbf-306c-476d-ac12-27135fb93a1f" providerId="ADAL" clId="{7ECDE436-8190-4D3A-A012-ED99DB08CA68}" dt="2026-02-23T12:05:58.562" v="174" actId="729"/>
        <pc:sldMkLst>
          <pc:docMk/>
          <pc:sldMk cId="3279718462" sldId="295"/>
        </pc:sldMkLst>
      </pc:sldChg>
      <pc:sldChg chg="add">
        <pc:chgData name="Neil Dyer" userId="f48cccbf-306c-476d-ac12-27135fb93a1f" providerId="ADAL" clId="{7ECDE436-8190-4D3A-A012-ED99DB08CA68}" dt="2026-02-23T19:39:46.139" v="465"/>
        <pc:sldMkLst>
          <pc:docMk/>
          <pc:sldMk cId="517840074" sldId="323"/>
        </pc:sldMkLst>
      </pc:sldChg>
      <pc:sldChg chg="add setBg">
        <pc:chgData name="Neil Dyer" userId="f48cccbf-306c-476d-ac12-27135fb93a1f" providerId="ADAL" clId="{7ECDE436-8190-4D3A-A012-ED99DB08CA68}" dt="2026-02-23T19:42:41.796" v="467"/>
        <pc:sldMkLst>
          <pc:docMk/>
          <pc:sldMk cId="3709249081" sldId="481"/>
        </pc:sldMkLst>
      </pc:sldChg>
      <pc:sldChg chg="add setBg modAnim">
        <pc:chgData name="Neil Dyer" userId="f48cccbf-306c-476d-ac12-27135fb93a1f" providerId="ADAL" clId="{7ECDE436-8190-4D3A-A012-ED99DB08CA68}" dt="2026-02-23T20:06:45.220" v="587"/>
        <pc:sldMkLst>
          <pc:docMk/>
          <pc:sldMk cId="0" sldId="908"/>
        </pc:sldMkLst>
      </pc:sldChg>
      <pc:sldChg chg="del">
        <pc:chgData name="Neil Dyer" userId="f48cccbf-306c-476d-ac12-27135fb93a1f" providerId="ADAL" clId="{7ECDE436-8190-4D3A-A012-ED99DB08CA68}" dt="2026-02-23T12:07:46.327" v="179" actId="47"/>
        <pc:sldMkLst>
          <pc:docMk/>
          <pc:sldMk cId="573689465" sldId="963"/>
        </pc:sldMkLst>
      </pc:sldChg>
      <pc:sldChg chg="del">
        <pc:chgData name="Neil Dyer" userId="f48cccbf-306c-476d-ac12-27135fb93a1f" providerId="ADAL" clId="{7ECDE436-8190-4D3A-A012-ED99DB08CA68}" dt="2026-02-23T12:07:46.327" v="179" actId="47"/>
        <pc:sldMkLst>
          <pc:docMk/>
          <pc:sldMk cId="2223829420" sldId="965"/>
        </pc:sldMkLst>
      </pc:sldChg>
      <pc:sldChg chg="del">
        <pc:chgData name="Neil Dyer" userId="f48cccbf-306c-476d-ac12-27135fb93a1f" providerId="ADAL" clId="{7ECDE436-8190-4D3A-A012-ED99DB08CA68}" dt="2026-02-23T12:07:46.327" v="179" actId="47"/>
        <pc:sldMkLst>
          <pc:docMk/>
          <pc:sldMk cId="3477827399" sldId="966"/>
        </pc:sldMkLst>
      </pc:sldChg>
      <pc:sldChg chg="del">
        <pc:chgData name="Neil Dyer" userId="f48cccbf-306c-476d-ac12-27135fb93a1f" providerId="ADAL" clId="{7ECDE436-8190-4D3A-A012-ED99DB08CA68}" dt="2026-02-23T12:07:46.327" v="179" actId="47"/>
        <pc:sldMkLst>
          <pc:docMk/>
          <pc:sldMk cId="51837834" sldId="967"/>
        </pc:sldMkLst>
      </pc:sldChg>
      <pc:sldChg chg="delSp add mod">
        <pc:chgData name="Neil Dyer" userId="f48cccbf-306c-476d-ac12-27135fb93a1f" providerId="ADAL" clId="{7ECDE436-8190-4D3A-A012-ED99DB08CA68}" dt="2026-02-23T20:09:32.964" v="597" actId="478"/>
        <pc:sldMkLst>
          <pc:docMk/>
          <pc:sldMk cId="1054221920" sldId="968"/>
        </pc:sldMkLst>
        <pc:spChg chg="del">
          <ac:chgData name="Neil Dyer" userId="f48cccbf-306c-476d-ac12-27135fb93a1f" providerId="ADAL" clId="{7ECDE436-8190-4D3A-A012-ED99DB08CA68}" dt="2026-02-23T20:09:32.964" v="597" actId="478"/>
          <ac:spMkLst>
            <pc:docMk/>
            <pc:sldMk cId="1054221920" sldId="968"/>
            <ac:spMk id="7" creationId="{1BEC1141-2737-D2BB-DD08-6AB54347031D}"/>
          </ac:spMkLst>
        </pc:spChg>
      </pc:sldChg>
      <pc:sldChg chg="del">
        <pc:chgData name="Neil Dyer" userId="f48cccbf-306c-476d-ac12-27135fb93a1f" providerId="ADAL" clId="{7ECDE436-8190-4D3A-A012-ED99DB08CA68}" dt="2026-02-23T12:04:22.842" v="157" actId="2696"/>
        <pc:sldMkLst>
          <pc:docMk/>
          <pc:sldMk cId="1197865726" sldId="968"/>
        </pc:sldMkLst>
      </pc:sldChg>
      <pc:sldChg chg="del">
        <pc:chgData name="Neil Dyer" userId="f48cccbf-306c-476d-ac12-27135fb93a1f" providerId="ADAL" clId="{7ECDE436-8190-4D3A-A012-ED99DB08CA68}" dt="2026-02-23T12:06:28.780" v="175" actId="2696"/>
        <pc:sldMkLst>
          <pc:docMk/>
          <pc:sldMk cId="1634245237" sldId="969"/>
        </pc:sldMkLst>
      </pc:sldChg>
      <pc:sldChg chg="delSp add mod">
        <pc:chgData name="Neil Dyer" userId="f48cccbf-306c-476d-ac12-27135fb93a1f" providerId="ADAL" clId="{7ECDE436-8190-4D3A-A012-ED99DB08CA68}" dt="2026-02-23T20:09:26.734" v="596" actId="478"/>
        <pc:sldMkLst>
          <pc:docMk/>
          <pc:sldMk cId="2474744125" sldId="969"/>
        </pc:sldMkLst>
        <pc:spChg chg="del">
          <ac:chgData name="Neil Dyer" userId="f48cccbf-306c-476d-ac12-27135fb93a1f" providerId="ADAL" clId="{7ECDE436-8190-4D3A-A012-ED99DB08CA68}" dt="2026-02-23T20:09:26.734" v="596" actId="478"/>
          <ac:spMkLst>
            <pc:docMk/>
            <pc:sldMk cId="2474744125" sldId="969"/>
            <ac:spMk id="7" creationId="{9CBAEB94-B9BF-49BF-108C-247CE4F9727C}"/>
          </ac:spMkLst>
        </pc:spChg>
      </pc:sldChg>
      <pc:sldChg chg="modSp add del mod setBg">
        <pc:chgData name="Neil Dyer" userId="f48cccbf-306c-476d-ac12-27135fb93a1f" providerId="ADAL" clId="{7ECDE436-8190-4D3A-A012-ED99DB08CA68}" dt="2026-02-23T12:04:42.672" v="172" actId="20577"/>
        <pc:sldMkLst>
          <pc:docMk/>
          <pc:sldMk cId="184015732" sldId="989"/>
        </pc:sldMkLst>
        <pc:spChg chg="mod">
          <ac:chgData name="Neil Dyer" userId="f48cccbf-306c-476d-ac12-27135fb93a1f" providerId="ADAL" clId="{7ECDE436-8190-4D3A-A012-ED99DB08CA68}" dt="2026-02-23T12:04:42.672" v="172" actId="20577"/>
          <ac:spMkLst>
            <pc:docMk/>
            <pc:sldMk cId="184015732" sldId="989"/>
            <ac:spMk id="2" creationId="{9563946B-2314-3D40-FC02-74E9C62351E8}"/>
          </ac:spMkLst>
        </pc:spChg>
      </pc:sldChg>
      <pc:sldChg chg="add modAnim">
        <pc:chgData name="Neil Dyer" userId="f48cccbf-306c-476d-ac12-27135fb93a1f" providerId="ADAL" clId="{7ECDE436-8190-4D3A-A012-ED99DB08CA68}" dt="2026-02-23T20:06:40.163" v="586"/>
        <pc:sldMkLst>
          <pc:docMk/>
          <pc:sldMk cId="1780776099" sldId="998"/>
        </pc:sldMkLst>
      </pc:sldChg>
      <pc:sldChg chg="add setBg">
        <pc:chgData name="Neil Dyer" userId="f48cccbf-306c-476d-ac12-27135fb93a1f" providerId="ADAL" clId="{7ECDE436-8190-4D3A-A012-ED99DB08CA68}" dt="2026-02-23T19:42:41.796" v="467"/>
        <pc:sldMkLst>
          <pc:docMk/>
          <pc:sldMk cId="263488827" sldId="1002"/>
        </pc:sldMkLst>
      </pc:sldChg>
      <pc:sldChg chg="del mod modShow">
        <pc:chgData name="Neil Dyer" userId="f48cccbf-306c-476d-ac12-27135fb93a1f" providerId="ADAL" clId="{7ECDE436-8190-4D3A-A012-ED99DB08CA68}" dt="2026-02-23T20:10:07.911" v="598" actId="47"/>
        <pc:sldMkLst>
          <pc:docMk/>
          <pc:sldMk cId="2181033221" sldId="1039"/>
        </pc:sldMkLst>
      </pc:sldChg>
      <pc:sldChg chg="del mod modShow">
        <pc:chgData name="Neil Dyer" userId="f48cccbf-306c-476d-ac12-27135fb93a1f" providerId="ADAL" clId="{7ECDE436-8190-4D3A-A012-ED99DB08CA68}" dt="2026-02-23T20:10:07.911" v="598" actId="47"/>
        <pc:sldMkLst>
          <pc:docMk/>
          <pc:sldMk cId="492534554" sldId="1040"/>
        </pc:sldMkLst>
      </pc:sldChg>
      <pc:sldChg chg="del mod modShow">
        <pc:chgData name="Neil Dyer" userId="f48cccbf-306c-476d-ac12-27135fb93a1f" providerId="ADAL" clId="{7ECDE436-8190-4D3A-A012-ED99DB08CA68}" dt="2026-02-23T20:10:07.911" v="598" actId="47"/>
        <pc:sldMkLst>
          <pc:docMk/>
          <pc:sldMk cId="922730554" sldId="1043"/>
        </pc:sldMkLst>
      </pc:sldChg>
      <pc:sldChg chg="add setBg modAnim">
        <pc:chgData name="Neil Dyer" userId="f48cccbf-306c-476d-ac12-27135fb93a1f" providerId="ADAL" clId="{7ECDE436-8190-4D3A-A012-ED99DB08CA68}" dt="2026-02-23T20:06:36.921" v="585"/>
        <pc:sldMkLst>
          <pc:docMk/>
          <pc:sldMk cId="519229514" sldId="1071"/>
        </pc:sldMkLst>
      </pc:sldChg>
      <pc:sldChg chg="add setBg modAnim">
        <pc:chgData name="Neil Dyer" userId="f48cccbf-306c-476d-ac12-27135fb93a1f" providerId="ADAL" clId="{7ECDE436-8190-4D3A-A012-ED99DB08CA68}" dt="2026-02-23T20:06:48.639" v="588"/>
        <pc:sldMkLst>
          <pc:docMk/>
          <pc:sldMk cId="2342796837" sldId="1094"/>
        </pc:sldMkLst>
      </pc:sldChg>
      <pc:sldChg chg="add setBg">
        <pc:chgData name="Neil Dyer" userId="f48cccbf-306c-476d-ac12-27135fb93a1f" providerId="ADAL" clId="{7ECDE436-8190-4D3A-A012-ED99DB08CA68}" dt="2026-02-23T19:44:54.307" v="472"/>
        <pc:sldMkLst>
          <pc:docMk/>
          <pc:sldMk cId="2532305929" sldId="1115"/>
        </pc:sldMkLst>
      </pc:sldChg>
      <pc:sldChg chg="add setBg modAnim">
        <pc:chgData name="Neil Dyer" userId="f48cccbf-306c-476d-ac12-27135fb93a1f" providerId="ADAL" clId="{7ECDE436-8190-4D3A-A012-ED99DB08CA68}" dt="2026-02-23T20:06:55.268" v="590"/>
        <pc:sldMkLst>
          <pc:docMk/>
          <pc:sldMk cId="3460681255" sldId="1126"/>
        </pc:sldMkLst>
      </pc:sldChg>
      <pc:sldChg chg="add setBg modAnim">
        <pc:chgData name="Neil Dyer" userId="f48cccbf-306c-476d-ac12-27135fb93a1f" providerId="ADAL" clId="{7ECDE436-8190-4D3A-A012-ED99DB08CA68}" dt="2026-02-23T20:07:00.056" v="591"/>
        <pc:sldMkLst>
          <pc:docMk/>
          <pc:sldMk cId="3026960525" sldId="1129"/>
        </pc:sldMkLst>
      </pc:sldChg>
      <pc:sldChg chg="add setBg modAnim">
        <pc:chgData name="Neil Dyer" userId="f48cccbf-306c-476d-ac12-27135fb93a1f" providerId="ADAL" clId="{7ECDE436-8190-4D3A-A012-ED99DB08CA68}" dt="2026-02-23T20:07:05.293" v="592"/>
        <pc:sldMkLst>
          <pc:docMk/>
          <pc:sldMk cId="74478621" sldId="1130"/>
        </pc:sldMkLst>
      </pc:sldChg>
      <pc:sldChg chg="add">
        <pc:chgData name="Neil Dyer" userId="f48cccbf-306c-476d-ac12-27135fb93a1f" providerId="ADAL" clId="{7ECDE436-8190-4D3A-A012-ED99DB08CA68}" dt="2026-02-23T12:00:49.533" v="89"/>
        <pc:sldMkLst>
          <pc:docMk/>
          <pc:sldMk cId="69213985" sldId="1170"/>
        </pc:sldMkLst>
      </pc:sldChg>
      <pc:sldChg chg="del">
        <pc:chgData name="Neil Dyer" userId="f48cccbf-306c-476d-ac12-27135fb93a1f" providerId="ADAL" clId="{7ECDE436-8190-4D3A-A012-ED99DB08CA68}" dt="2026-02-23T11:51:26.929" v="84" actId="47"/>
        <pc:sldMkLst>
          <pc:docMk/>
          <pc:sldMk cId="1422932293" sldId="1217"/>
        </pc:sldMkLst>
      </pc:sldChg>
      <pc:sldChg chg="add">
        <pc:chgData name="Neil Dyer" userId="f48cccbf-306c-476d-ac12-27135fb93a1f" providerId="ADAL" clId="{7ECDE436-8190-4D3A-A012-ED99DB08CA68}" dt="2026-02-23T19:39:46.139" v="465"/>
        <pc:sldMkLst>
          <pc:docMk/>
          <pc:sldMk cId="3320879714" sldId="1219"/>
        </pc:sldMkLst>
      </pc:sldChg>
      <pc:sldChg chg="mod modShow">
        <pc:chgData name="Neil Dyer" userId="f48cccbf-306c-476d-ac12-27135fb93a1f" providerId="ADAL" clId="{7ECDE436-8190-4D3A-A012-ED99DB08CA68}" dt="2026-02-23T12:05:33.136" v="173" actId="729"/>
        <pc:sldMkLst>
          <pc:docMk/>
          <pc:sldMk cId="3087477046" sldId="1229"/>
        </pc:sldMkLst>
      </pc:sldChg>
      <pc:sldChg chg="add ord">
        <pc:chgData name="Neil Dyer" userId="f48cccbf-306c-476d-ac12-27135fb93a1f" providerId="ADAL" clId="{7ECDE436-8190-4D3A-A012-ED99DB08CA68}" dt="2026-02-23T20:14:51.901" v="759"/>
        <pc:sldMkLst>
          <pc:docMk/>
          <pc:sldMk cId="3298366231" sldId="1249"/>
        </pc:sldMkLst>
      </pc:sldChg>
      <pc:sldChg chg="add setBg">
        <pc:chgData name="Neil Dyer" userId="f48cccbf-306c-476d-ac12-27135fb93a1f" providerId="ADAL" clId="{7ECDE436-8190-4D3A-A012-ED99DB08CA68}" dt="2026-02-23T12:04:13.226" v="156"/>
        <pc:sldMkLst>
          <pc:docMk/>
          <pc:sldMk cId="542384021" sldId="1250"/>
        </pc:sldMkLst>
      </pc:sldChg>
      <pc:sldChg chg="del">
        <pc:chgData name="Neil Dyer" userId="f48cccbf-306c-476d-ac12-27135fb93a1f" providerId="ADAL" clId="{7ECDE436-8190-4D3A-A012-ED99DB08CA68}" dt="2026-02-23T12:04:08.666" v="155" actId="2696"/>
        <pc:sldMkLst>
          <pc:docMk/>
          <pc:sldMk cId="3536896740" sldId="1250"/>
        </pc:sldMkLst>
      </pc:sldChg>
      <pc:sldChg chg="del">
        <pc:chgData name="Neil Dyer" userId="f48cccbf-306c-476d-ac12-27135fb93a1f" providerId="ADAL" clId="{7ECDE436-8190-4D3A-A012-ED99DB08CA68}" dt="2026-02-23T20:08:45.693" v="593" actId="47"/>
        <pc:sldMkLst>
          <pc:docMk/>
          <pc:sldMk cId="1623503857" sldId="1254"/>
        </pc:sldMkLst>
      </pc:sldChg>
      <pc:sldChg chg="del">
        <pc:chgData name="Neil Dyer" userId="f48cccbf-306c-476d-ac12-27135fb93a1f" providerId="ADAL" clId="{7ECDE436-8190-4D3A-A012-ED99DB08CA68}" dt="2026-02-23T20:09:01.003" v="595" actId="47"/>
        <pc:sldMkLst>
          <pc:docMk/>
          <pc:sldMk cId="1112012361" sldId="1255"/>
        </pc:sldMkLst>
      </pc:sldChg>
      <pc:sldChg chg="modSp mod modShow">
        <pc:chgData name="Neil Dyer" userId="f48cccbf-306c-476d-ac12-27135fb93a1f" providerId="ADAL" clId="{7ECDE436-8190-4D3A-A012-ED99DB08CA68}" dt="2026-02-23T20:11:36.871" v="683" actId="20577"/>
        <pc:sldMkLst>
          <pc:docMk/>
          <pc:sldMk cId="2932096130" sldId="1259"/>
        </pc:sldMkLst>
        <pc:graphicFrameChg chg="mod modGraphic">
          <ac:chgData name="Neil Dyer" userId="f48cccbf-306c-476d-ac12-27135fb93a1f" providerId="ADAL" clId="{7ECDE436-8190-4D3A-A012-ED99DB08CA68}" dt="2026-02-23T20:11:36.871" v="683" actId="20577"/>
          <ac:graphicFrameMkLst>
            <pc:docMk/>
            <pc:sldMk cId="2932096130" sldId="1259"/>
            <ac:graphicFrameMk id="13" creationId="{843C30FE-4852-E23F-A07C-7D934EB61013}"/>
          </ac:graphicFrameMkLst>
        </pc:graphicFrameChg>
      </pc:sldChg>
      <pc:sldChg chg="add ord">
        <pc:chgData name="Neil Dyer" userId="f48cccbf-306c-476d-ac12-27135fb93a1f" providerId="ADAL" clId="{7ECDE436-8190-4D3A-A012-ED99DB08CA68}" dt="2026-02-23T19:35:57.524" v="463"/>
        <pc:sldMkLst>
          <pc:docMk/>
          <pc:sldMk cId="1654217288" sldId="1260"/>
        </pc:sldMkLst>
      </pc:sldChg>
      <pc:sldChg chg="del">
        <pc:chgData name="Neil Dyer" userId="f48cccbf-306c-476d-ac12-27135fb93a1f" providerId="ADAL" clId="{7ECDE436-8190-4D3A-A012-ED99DB08CA68}" dt="2026-02-23T12:07:46.327" v="179" actId="47"/>
        <pc:sldMkLst>
          <pc:docMk/>
          <pc:sldMk cId="2964714622" sldId="1261"/>
        </pc:sldMkLst>
      </pc:sldChg>
      <pc:sldChg chg="del">
        <pc:chgData name="Neil Dyer" userId="f48cccbf-306c-476d-ac12-27135fb93a1f" providerId="ADAL" clId="{7ECDE436-8190-4D3A-A012-ED99DB08CA68}" dt="2026-02-23T12:07:46.327" v="179" actId="47"/>
        <pc:sldMkLst>
          <pc:docMk/>
          <pc:sldMk cId="352073185" sldId="1262"/>
        </pc:sldMkLst>
      </pc:sldChg>
      <pc:sldChg chg="modSp add mod">
        <pc:chgData name="Neil Dyer" userId="f48cccbf-306c-476d-ac12-27135fb93a1f" providerId="ADAL" clId="{7ECDE436-8190-4D3A-A012-ED99DB08CA68}" dt="2026-02-23T20:15:26.047" v="770" actId="113"/>
        <pc:sldMkLst>
          <pc:docMk/>
          <pc:sldMk cId="2173176272" sldId="1263"/>
        </pc:sldMkLst>
        <pc:graphicFrameChg chg="mod modGraphic">
          <ac:chgData name="Neil Dyer" userId="f48cccbf-306c-476d-ac12-27135fb93a1f" providerId="ADAL" clId="{7ECDE436-8190-4D3A-A012-ED99DB08CA68}" dt="2026-02-23T20:15:26.047" v="770" actId="113"/>
          <ac:graphicFrameMkLst>
            <pc:docMk/>
            <pc:sldMk cId="2173176272" sldId="1263"/>
            <ac:graphicFrameMk id="13" creationId="{843C30FE-4852-E23F-A07C-7D934EB61013}"/>
          </ac:graphicFrameMkLst>
        </pc:graphicFrameChg>
      </pc:sldChg>
      <pc:sldChg chg="del">
        <pc:chgData name="Neil Dyer" userId="f48cccbf-306c-476d-ac12-27135fb93a1f" providerId="ADAL" clId="{7ECDE436-8190-4D3A-A012-ED99DB08CA68}" dt="2026-02-23T20:08:54.370" v="594" actId="47"/>
        <pc:sldMkLst>
          <pc:docMk/>
          <pc:sldMk cId="740451604" sldId="1266"/>
        </pc:sldMkLst>
      </pc:sldChg>
      <pc:sldChg chg="del">
        <pc:chgData name="Neil Dyer" userId="f48cccbf-306c-476d-ac12-27135fb93a1f" providerId="ADAL" clId="{7ECDE436-8190-4D3A-A012-ED99DB08CA68}" dt="2026-02-23T12:07:46.327" v="179" actId="47"/>
        <pc:sldMkLst>
          <pc:docMk/>
          <pc:sldMk cId="1531516142" sldId="1268"/>
        </pc:sldMkLst>
      </pc:sldChg>
      <pc:sldChg chg="del">
        <pc:chgData name="Neil Dyer" userId="f48cccbf-306c-476d-ac12-27135fb93a1f" providerId="ADAL" clId="{7ECDE436-8190-4D3A-A012-ED99DB08CA68}" dt="2026-02-23T12:07:46.327" v="179" actId="47"/>
        <pc:sldMkLst>
          <pc:docMk/>
          <pc:sldMk cId="3307113331" sldId="1269"/>
        </pc:sldMkLst>
      </pc:sldChg>
      <pc:sldChg chg="del">
        <pc:chgData name="Neil Dyer" userId="f48cccbf-306c-476d-ac12-27135fb93a1f" providerId="ADAL" clId="{7ECDE436-8190-4D3A-A012-ED99DB08CA68}" dt="2026-02-23T12:07:46.327" v="179" actId="47"/>
        <pc:sldMkLst>
          <pc:docMk/>
          <pc:sldMk cId="2777488916" sldId="1270"/>
        </pc:sldMkLst>
      </pc:sldChg>
      <pc:sldChg chg="del">
        <pc:chgData name="Neil Dyer" userId="f48cccbf-306c-476d-ac12-27135fb93a1f" providerId="ADAL" clId="{7ECDE436-8190-4D3A-A012-ED99DB08CA68}" dt="2026-02-23T12:08:11.122" v="181" actId="47"/>
        <pc:sldMkLst>
          <pc:docMk/>
          <pc:sldMk cId="3120470107" sldId="1271"/>
        </pc:sldMkLst>
      </pc:sldChg>
      <pc:sldChg chg="del">
        <pc:chgData name="Neil Dyer" userId="f48cccbf-306c-476d-ac12-27135fb93a1f" providerId="ADAL" clId="{7ECDE436-8190-4D3A-A012-ED99DB08CA68}" dt="2026-02-23T19:36:06.460" v="464" actId="47"/>
        <pc:sldMkLst>
          <pc:docMk/>
          <pc:sldMk cId="1684686761" sldId="1272"/>
        </pc:sldMkLst>
      </pc:sldChg>
      <pc:sldChg chg="del">
        <pc:chgData name="Neil Dyer" userId="f48cccbf-306c-476d-ac12-27135fb93a1f" providerId="ADAL" clId="{7ECDE436-8190-4D3A-A012-ED99DB08CA68}" dt="2026-02-23T12:07:46.327" v="179" actId="47"/>
        <pc:sldMkLst>
          <pc:docMk/>
          <pc:sldMk cId="99956095" sldId="1273"/>
        </pc:sldMkLst>
      </pc:sldChg>
      <pc:sldChg chg="del">
        <pc:chgData name="Neil Dyer" userId="f48cccbf-306c-476d-ac12-27135fb93a1f" providerId="ADAL" clId="{7ECDE436-8190-4D3A-A012-ED99DB08CA68}" dt="2026-02-23T12:07:46.327" v="179" actId="47"/>
        <pc:sldMkLst>
          <pc:docMk/>
          <pc:sldMk cId="3449356067" sldId="1274"/>
        </pc:sldMkLst>
      </pc:sldChg>
      <pc:sldChg chg="del">
        <pc:chgData name="Neil Dyer" userId="f48cccbf-306c-476d-ac12-27135fb93a1f" providerId="ADAL" clId="{7ECDE436-8190-4D3A-A012-ED99DB08CA68}" dt="2026-02-23T12:01:36.746" v="91" actId="47"/>
        <pc:sldMkLst>
          <pc:docMk/>
          <pc:sldMk cId="1978433255" sldId="1276"/>
        </pc:sldMkLst>
      </pc:sldChg>
      <pc:sldChg chg="modSp mod">
        <pc:chgData name="Neil Dyer" userId="f48cccbf-306c-476d-ac12-27135fb93a1f" providerId="ADAL" clId="{7ECDE436-8190-4D3A-A012-ED99DB08CA68}" dt="2026-02-23T20:13:16.666" v="757" actId="20577"/>
        <pc:sldMkLst>
          <pc:docMk/>
          <pc:sldMk cId="3749669209" sldId="1277"/>
        </pc:sldMkLst>
        <pc:spChg chg="mod">
          <ac:chgData name="Neil Dyer" userId="f48cccbf-306c-476d-ac12-27135fb93a1f" providerId="ADAL" clId="{7ECDE436-8190-4D3A-A012-ED99DB08CA68}" dt="2026-02-23T20:13:16.666" v="757" actId="20577"/>
          <ac:spMkLst>
            <pc:docMk/>
            <pc:sldMk cId="3749669209" sldId="1277"/>
            <ac:spMk id="3" creationId="{2F3DB75B-9949-BA58-D76C-D5F860B92750}"/>
          </ac:spMkLst>
        </pc:spChg>
      </pc:sldChg>
      <pc:sldChg chg="del">
        <pc:chgData name="Neil Dyer" userId="f48cccbf-306c-476d-ac12-27135fb93a1f" providerId="ADAL" clId="{7ECDE436-8190-4D3A-A012-ED99DB08CA68}" dt="2026-02-23T12:08:15.663" v="182" actId="47"/>
        <pc:sldMkLst>
          <pc:docMk/>
          <pc:sldMk cId="2765311554" sldId="1278"/>
        </pc:sldMkLst>
      </pc:sldChg>
      <pc:sldChg chg="add">
        <pc:chgData name="Neil Dyer" userId="f48cccbf-306c-476d-ac12-27135fb93a1f" providerId="ADAL" clId="{7ECDE436-8190-4D3A-A012-ED99DB08CA68}" dt="2026-02-23T12:00:49.533" v="89"/>
        <pc:sldMkLst>
          <pc:docMk/>
          <pc:sldMk cId="239313787" sldId="1315"/>
        </pc:sldMkLst>
      </pc:sldChg>
      <pc:sldChg chg="add">
        <pc:chgData name="Neil Dyer" userId="f48cccbf-306c-476d-ac12-27135fb93a1f" providerId="ADAL" clId="{7ECDE436-8190-4D3A-A012-ED99DB08CA68}" dt="2026-02-23T11:52:53.517" v="86"/>
        <pc:sldMkLst>
          <pc:docMk/>
          <pc:sldMk cId="4180161704" sldId="1317"/>
        </pc:sldMkLst>
      </pc:sldChg>
      <pc:sldChg chg="add">
        <pc:chgData name="Neil Dyer" userId="f48cccbf-306c-476d-ac12-27135fb93a1f" providerId="ADAL" clId="{7ECDE436-8190-4D3A-A012-ED99DB08CA68}" dt="2026-02-23T11:52:53.517" v="86"/>
        <pc:sldMkLst>
          <pc:docMk/>
          <pc:sldMk cId="3714277358" sldId="1318"/>
        </pc:sldMkLst>
      </pc:sldChg>
      <pc:sldChg chg="addSp modSp add del mod ord">
        <pc:chgData name="Neil Dyer" userId="f48cccbf-306c-476d-ac12-27135fb93a1f" providerId="ADAL" clId="{7ECDE436-8190-4D3A-A012-ED99DB08CA68}" dt="2026-02-23T19:54:48.753" v="582" actId="1076"/>
        <pc:sldMkLst>
          <pc:docMk/>
          <pc:sldMk cId="2784360309" sldId="1322"/>
        </pc:sldMkLst>
        <pc:spChg chg="mod">
          <ac:chgData name="Neil Dyer" userId="f48cccbf-306c-476d-ac12-27135fb93a1f" providerId="ADAL" clId="{7ECDE436-8190-4D3A-A012-ED99DB08CA68}" dt="2026-02-23T19:54:19.423" v="556"/>
          <ac:spMkLst>
            <pc:docMk/>
            <pc:sldMk cId="2784360309" sldId="1322"/>
            <ac:spMk id="4" creationId="{9CDAA930-94FF-90CC-B829-93F11F022DDD}"/>
          </ac:spMkLst>
        </pc:spChg>
        <pc:spChg chg="add mod">
          <ac:chgData name="Neil Dyer" userId="f48cccbf-306c-476d-ac12-27135fb93a1f" providerId="ADAL" clId="{7ECDE436-8190-4D3A-A012-ED99DB08CA68}" dt="2026-02-23T19:54:48.753" v="582" actId="1076"/>
          <ac:spMkLst>
            <pc:docMk/>
            <pc:sldMk cId="2784360309" sldId="1322"/>
            <ac:spMk id="6" creationId="{F1426CEC-046E-BADD-BAD8-BC6C04A0B58C}"/>
          </ac:spMkLst>
        </pc:spChg>
        <pc:graphicFrameChg chg="mod">
          <ac:chgData name="Neil Dyer" userId="f48cccbf-306c-476d-ac12-27135fb93a1f" providerId="ADAL" clId="{7ECDE436-8190-4D3A-A012-ED99DB08CA68}" dt="2026-02-23T19:54:28.440" v="577" actId="1035"/>
          <ac:graphicFrameMkLst>
            <pc:docMk/>
            <pc:sldMk cId="2784360309" sldId="1322"/>
            <ac:graphicFrameMk id="3" creationId="{2B792DEE-4BC9-211F-A8E8-AB43A693E74A}"/>
          </ac:graphicFrameMkLst>
        </pc:graphicFrameChg>
      </pc:sldChg>
      <pc:sldChg chg="add del">
        <pc:chgData name="Neil Dyer" userId="f48cccbf-306c-476d-ac12-27135fb93a1f" providerId="ADAL" clId="{7ECDE436-8190-4D3A-A012-ED99DB08CA68}" dt="2026-02-23T11:51:24.349" v="83"/>
        <pc:sldMkLst>
          <pc:docMk/>
          <pc:sldMk cId="36453981" sldId="1323"/>
        </pc:sldMkLst>
      </pc:sldChg>
      <pc:sldChg chg="add del">
        <pc:chgData name="Neil Dyer" userId="f48cccbf-306c-476d-ac12-27135fb93a1f" providerId="ADAL" clId="{7ECDE436-8190-4D3A-A012-ED99DB08CA68}" dt="2026-02-23T11:51:24.349" v="83"/>
        <pc:sldMkLst>
          <pc:docMk/>
          <pc:sldMk cId="245802074" sldId="1324"/>
        </pc:sldMkLst>
      </pc:sldChg>
      <pc:sldChg chg="add del">
        <pc:chgData name="Neil Dyer" userId="f48cccbf-306c-476d-ac12-27135fb93a1f" providerId="ADAL" clId="{7ECDE436-8190-4D3A-A012-ED99DB08CA68}" dt="2026-02-23T12:01:53.480" v="92" actId="2696"/>
        <pc:sldMkLst>
          <pc:docMk/>
          <pc:sldMk cId="657014399" sldId="1325"/>
        </pc:sldMkLst>
      </pc:sldChg>
      <pc:sldChg chg="add">
        <pc:chgData name="Neil Dyer" userId="f48cccbf-306c-476d-ac12-27135fb93a1f" providerId="ADAL" clId="{7ECDE436-8190-4D3A-A012-ED99DB08CA68}" dt="2026-02-23T12:02:00.216" v="93"/>
        <pc:sldMkLst>
          <pc:docMk/>
          <pc:sldMk cId="2549282399" sldId="1325"/>
        </pc:sldMkLst>
      </pc:sldChg>
      <pc:sldChg chg="add">
        <pc:chgData name="Neil Dyer" userId="f48cccbf-306c-476d-ac12-27135fb93a1f" providerId="ADAL" clId="{7ECDE436-8190-4D3A-A012-ED99DB08CA68}" dt="2026-02-23T11:52:13.688" v="85"/>
        <pc:sldMkLst>
          <pc:docMk/>
          <pc:sldMk cId="4055886849" sldId="1326"/>
        </pc:sldMkLst>
      </pc:sldChg>
      <pc:sldChg chg="add">
        <pc:chgData name="Neil Dyer" userId="f48cccbf-306c-476d-ac12-27135fb93a1f" providerId="ADAL" clId="{7ECDE436-8190-4D3A-A012-ED99DB08CA68}" dt="2026-02-23T20:11:52.185" v="685"/>
        <pc:sldMkLst>
          <pc:docMk/>
          <pc:sldMk cId="298545121" sldId="1327"/>
        </pc:sldMkLst>
      </pc:sldChg>
      <pc:sldChg chg="add del ord">
        <pc:chgData name="Neil Dyer" userId="f48cccbf-306c-476d-ac12-27135fb93a1f" providerId="ADAL" clId="{7ECDE436-8190-4D3A-A012-ED99DB08CA68}" dt="2026-02-23T20:11:45.720" v="684" actId="2696"/>
        <pc:sldMkLst>
          <pc:docMk/>
          <pc:sldMk cId="934498781" sldId="1327"/>
        </pc:sldMkLst>
      </pc:sldChg>
      <pc:sldChg chg="add del">
        <pc:chgData name="Neil Dyer" userId="f48cccbf-306c-476d-ac12-27135fb93a1f" providerId="ADAL" clId="{7ECDE436-8190-4D3A-A012-ED99DB08CA68}" dt="2026-02-23T12:02:04.869" v="94" actId="47"/>
        <pc:sldMkLst>
          <pc:docMk/>
          <pc:sldMk cId="1340760275" sldId="1328"/>
        </pc:sldMkLst>
      </pc:sldChg>
      <pc:sldChg chg="add del">
        <pc:chgData name="Neil Dyer" userId="f48cccbf-306c-476d-ac12-27135fb93a1f" providerId="ADAL" clId="{7ECDE436-8190-4D3A-A012-ED99DB08CA68}" dt="2026-02-23T20:00:16.980" v="583" actId="47"/>
        <pc:sldMkLst>
          <pc:docMk/>
          <pc:sldMk cId="1567873460" sldId="1328"/>
        </pc:sldMkLst>
      </pc:sldChg>
      <pc:sldChg chg="add del">
        <pc:chgData name="Neil Dyer" userId="f48cccbf-306c-476d-ac12-27135fb93a1f" providerId="ADAL" clId="{7ECDE436-8190-4D3A-A012-ED99DB08CA68}" dt="2026-02-23T12:09:41.256" v="214" actId="47"/>
        <pc:sldMkLst>
          <pc:docMk/>
          <pc:sldMk cId="1469876510" sldId="1329"/>
        </pc:sldMkLst>
      </pc:sldChg>
      <pc:sldChg chg="addSp delSp modSp add mod ord">
        <pc:chgData name="Neil Dyer" userId="f48cccbf-306c-476d-ac12-27135fb93a1f" providerId="ADAL" clId="{7ECDE436-8190-4D3A-A012-ED99DB08CA68}" dt="2026-02-23T20:12:40.405" v="694" actId="20577"/>
        <pc:sldMkLst>
          <pc:docMk/>
          <pc:sldMk cId="188753427" sldId="1330"/>
        </pc:sldMkLst>
        <pc:spChg chg="mod">
          <ac:chgData name="Neil Dyer" userId="f48cccbf-306c-476d-ac12-27135fb93a1f" providerId="ADAL" clId="{7ECDE436-8190-4D3A-A012-ED99DB08CA68}" dt="2026-02-23T20:12:40.405" v="694" actId="20577"/>
          <ac:spMkLst>
            <pc:docMk/>
            <pc:sldMk cId="188753427" sldId="1330"/>
            <ac:spMk id="2" creationId="{3F520E20-D4FB-1566-6B96-DD7526E87607}"/>
          </ac:spMkLst>
        </pc:spChg>
        <pc:spChg chg="add del mod">
          <ac:chgData name="Neil Dyer" userId="f48cccbf-306c-476d-ac12-27135fb93a1f" providerId="ADAL" clId="{7ECDE436-8190-4D3A-A012-ED99DB08CA68}" dt="2026-02-23T12:09:39.829" v="213"/>
          <ac:spMkLst>
            <pc:docMk/>
            <pc:sldMk cId="188753427" sldId="1330"/>
            <ac:spMk id="3" creationId="{88EC57C2-1C79-9830-FDB9-E3B51712D9A4}"/>
          </ac:spMkLst>
        </pc:spChg>
        <pc:spChg chg="del">
          <ac:chgData name="Neil Dyer" userId="f48cccbf-306c-476d-ac12-27135fb93a1f" providerId="ADAL" clId="{7ECDE436-8190-4D3A-A012-ED99DB08CA68}" dt="2026-02-23T20:12:29.425" v="688" actId="478"/>
          <ac:spMkLst>
            <pc:docMk/>
            <pc:sldMk cId="188753427" sldId="1330"/>
            <ac:spMk id="4" creationId="{93E2EE76-A81E-D738-3A05-40FEDBF1055E}"/>
          </ac:spMkLst>
        </pc:spChg>
      </pc:sldChg>
      <pc:sldChg chg="add">
        <pc:chgData name="Neil Dyer" userId="f48cccbf-306c-476d-ac12-27135fb93a1f" providerId="ADAL" clId="{7ECDE436-8190-4D3A-A012-ED99DB08CA68}" dt="2026-02-23T19:41:06.922" v="466"/>
        <pc:sldMkLst>
          <pc:docMk/>
          <pc:sldMk cId="3363548419" sldId="1331"/>
        </pc:sldMkLst>
      </pc:sldChg>
      <pc:sldChg chg="add setBg">
        <pc:chgData name="Neil Dyer" userId="f48cccbf-306c-476d-ac12-27135fb93a1f" providerId="ADAL" clId="{7ECDE436-8190-4D3A-A012-ED99DB08CA68}" dt="2026-02-23T19:42:41.796" v="467"/>
        <pc:sldMkLst>
          <pc:docMk/>
          <pc:sldMk cId="2651184922" sldId="1332"/>
        </pc:sldMkLst>
      </pc:sldChg>
      <pc:sldChg chg="add">
        <pc:chgData name="Neil Dyer" userId="f48cccbf-306c-476d-ac12-27135fb93a1f" providerId="ADAL" clId="{7ECDE436-8190-4D3A-A012-ED99DB08CA68}" dt="2026-02-23T19:43:12.019" v="468"/>
        <pc:sldMkLst>
          <pc:docMk/>
          <pc:sldMk cId="1073545848" sldId="1333"/>
        </pc:sldMkLst>
      </pc:sldChg>
      <pc:sldChg chg="add">
        <pc:chgData name="Neil Dyer" userId="f48cccbf-306c-476d-ac12-27135fb93a1f" providerId="ADAL" clId="{7ECDE436-8190-4D3A-A012-ED99DB08CA68}" dt="2026-02-23T20:00:19.803" v="584"/>
        <pc:sldMkLst>
          <pc:docMk/>
          <pc:sldMk cId="4198780550" sldId="1334"/>
        </pc:sldMkLst>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4D5252-36C8-4364-B70C-275CD595395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1A4C4E6-CEB2-47BD-B919-1435850F7BF9}">
      <dgm:prSet/>
      <dgm:spPr/>
      <dgm:t>
        <a:bodyPr/>
        <a:lstStyle/>
        <a:p>
          <a:r>
            <a:rPr lang="en-US"/>
            <a:t>Send stories to local media </a:t>
          </a:r>
        </a:p>
      </dgm:t>
    </dgm:pt>
    <dgm:pt modelId="{1EA3964A-EC35-4178-A00D-558837141E52}" type="parTrans" cxnId="{7B3DCF7B-C78A-4A3F-9D3B-825D92F5934D}">
      <dgm:prSet/>
      <dgm:spPr/>
      <dgm:t>
        <a:bodyPr/>
        <a:lstStyle/>
        <a:p>
          <a:endParaRPr lang="en-US"/>
        </a:p>
      </dgm:t>
    </dgm:pt>
    <dgm:pt modelId="{989BCBAA-5913-4FFE-97FA-E7EC59E3E6FA}" type="sibTrans" cxnId="{7B3DCF7B-C78A-4A3F-9D3B-825D92F5934D}">
      <dgm:prSet/>
      <dgm:spPr/>
      <dgm:t>
        <a:bodyPr/>
        <a:lstStyle/>
        <a:p>
          <a:endParaRPr lang="en-US"/>
        </a:p>
      </dgm:t>
    </dgm:pt>
    <dgm:pt modelId="{2630DA87-BB9D-4F71-8307-EF36FEBDE7DD}">
      <dgm:prSet/>
      <dgm:spPr/>
      <dgm:t>
        <a:bodyPr/>
        <a:lstStyle/>
        <a:p>
          <a:r>
            <a:rPr lang="en-US"/>
            <a:t>Use pavement signs </a:t>
          </a:r>
        </a:p>
      </dgm:t>
    </dgm:pt>
    <dgm:pt modelId="{A24E68D8-2199-4BD0-A44A-229704B247CA}" type="parTrans" cxnId="{FB44CFC9-5849-40D7-A118-8B695ACEB22F}">
      <dgm:prSet/>
      <dgm:spPr/>
      <dgm:t>
        <a:bodyPr/>
        <a:lstStyle/>
        <a:p>
          <a:endParaRPr lang="en-US"/>
        </a:p>
      </dgm:t>
    </dgm:pt>
    <dgm:pt modelId="{938F0683-4BC9-4BD5-9530-A08824ACF709}" type="sibTrans" cxnId="{FB44CFC9-5849-40D7-A118-8B695ACEB22F}">
      <dgm:prSet/>
      <dgm:spPr/>
      <dgm:t>
        <a:bodyPr/>
        <a:lstStyle/>
        <a:p>
          <a:endParaRPr lang="en-US"/>
        </a:p>
      </dgm:t>
    </dgm:pt>
    <dgm:pt modelId="{C7ABC5F0-0AD7-45BA-BDE6-19697F0EFEA6}">
      <dgm:prSet/>
      <dgm:spPr/>
      <dgm:t>
        <a:bodyPr/>
        <a:lstStyle/>
        <a:p>
          <a:r>
            <a:rPr lang="en-US"/>
            <a:t>YouTube – instructional videos </a:t>
          </a:r>
        </a:p>
      </dgm:t>
    </dgm:pt>
    <dgm:pt modelId="{DB3A96C0-FAC0-474C-BEC0-D816DCF1CCC4}" type="parTrans" cxnId="{03C81123-618E-4E3F-8382-7B5EF1CC89CA}">
      <dgm:prSet/>
      <dgm:spPr/>
      <dgm:t>
        <a:bodyPr/>
        <a:lstStyle/>
        <a:p>
          <a:endParaRPr lang="en-US"/>
        </a:p>
      </dgm:t>
    </dgm:pt>
    <dgm:pt modelId="{892FD7E3-4C96-4E42-A29A-CD770EF78A51}" type="sibTrans" cxnId="{03C81123-618E-4E3F-8382-7B5EF1CC89CA}">
      <dgm:prSet/>
      <dgm:spPr/>
      <dgm:t>
        <a:bodyPr/>
        <a:lstStyle/>
        <a:p>
          <a:endParaRPr lang="en-US"/>
        </a:p>
      </dgm:t>
    </dgm:pt>
    <dgm:pt modelId="{A23D2BEF-4979-4595-812F-0EE070BAB079}">
      <dgm:prSet/>
      <dgm:spPr/>
      <dgm:t>
        <a:bodyPr/>
        <a:lstStyle/>
        <a:p>
          <a:r>
            <a:rPr lang="en-US"/>
            <a:t>Open days </a:t>
          </a:r>
        </a:p>
      </dgm:t>
    </dgm:pt>
    <dgm:pt modelId="{A3ECD8DD-1D1E-4A17-AEAE-D3A18504D30D}" type="parTrans" cxnId="{A27ACCF5-E762-4B72-8D3A-309698F9C253}">
      <dgm:prSet/>
      <dgm:spPr/>
      <dgm:t>
        <a:bodyPr/>
        <a:lstStyle/>
        <a:p>
          <a:endParaRPr lang="en-US"/>
        </a:p>
      </dgm:t>
    </dgm:pt>
    <dgm:pt modelId="{3458C881-BCE1-475B-AF49-0FF27FF4B7D5}" type="sibTrans" cxnId="{A27ACCF5-E762-4B72-8D3A-309698F9C253}">
      <dgm:prSet/>
      <dgm:spPr/>
      <dgm:t>
        <a:bodyPr/>
        <a:lstStyle/>
        <a:p>
          <a:endParaRPr lang="en-US"/>
        </a:p>
      </dgm:t>
    </dgm:pt>
    <dgm:pt modelId="{F236AD7A-4E4A-475B-BE53-80C1FE83B241}">
      <dgm:prSet/>
      <dgm:spPr/>
      <dgm:t>
        <a:bodyPr/>
        <a:lstStyle/>
        <a:p>
          <a:r>
            <a:rPr lang="en-US"/>
            <a:t>Partnership projects </a:t>
          </a:r>
        </a:p>
      </dgm:t>
    </dgm:pt>
    <dgm:pt modelId="{08E62324-3184-4BDA-B331-0B1FBC27F345}" type="parTrans" cxnId="{DEA0B578-B260-48BC-B0C5-D121213C1CA6}">
      <dgm:prSet/>
      <dgm:spPr/>
      <dgm:t>
        <a:bodyPr/>
        <a:lstStyle/>
        <a:p>
          <a:endParaRPr lang="en-US"/>
        </a:p>
      </dgm:t>
    </dgm:pt>
    <dgm:pt modelId="{DBD6164A-6563-40DE-B63A-E6CD290FF4B3}" type="sibTrans" cxnId="{DEA0B578-B260-48BC-B0C5-D121213C1CA6}">
      <dgm:prSet/>
      <dgm:spPr/>
      <dgm:t>
        <a:bodyPr/>
        <a:lstStyle/>
        <a:p>
          <a:endParaRPr lang="en-US"/>
        </a:p>
      </dgm:t>
    </dgm:pt>
    <dgm:pt modelId="{4C92EBF2-EB0D-4CD0-8C87-37B26B5F7ADF}">
      <dgm:prSet/>
      <dgm:spPr/>
      <dgm:t>
        <a:bodyPr/>
        <a:lstStyle/>
        <a:p>
          <a:r>
            <a:rPr lang="en-US"/>
            <a:t>Special deals 3for2</a:t>
          </a:r>
        </a:p>
      </dgm:t>
    </dgm:pt>
    <dgm:pt modelId="{10AA8A70-C74A-4685-A208-DDF31D3847BC}" type="parTrans" cxnId="{239E63F3-CE75-4CE7-AF48-E6CE198FB21D}">
      <dgm:prSet/>
      <dgm:spPr/>
      <dgm:t>
        <a:bodyPr/>
        <a:lstStyle/>
        <a:p>
          <a:endParaRPr lang="en-US"/>
        </a:p>
      </dgm:t>
    </dgm:pt>
    <dgm:pt modelId="{7A7E678A-0FF6-40FC-BE93-192AFD5A1624}" type="sibTrans" cxnId="{239E63F3-CE75-4CE7-AF48-E6CE198FB21D}">
      <dgm:prSet/>
      <dgm:spPr/>
      <dgm:t>
        <a:bodyPr/>
        <a:lstStyle/>
        <a:p>
          <a:endParaRPr lang="en-US"/>
        </a:p>
      </dgm:t>
    </dgm:pt>
    <dgm:pt modelId="{EB191403-2451-4EDD-B8D0-1E3342F8AFBA}">
      <dgm:prSet/>
      <dgm:spPr/>
      <dgm:t>
        <a:bodyPr/>
        <a:lstStyle/>
        <a:p>
          <a:r>
            <a:rPr lang="en-US"/>
            <a:t>Recycle content</a:t>
          </a:r>
        </a:p>
      </dgm:t>
    </dgm:pt>
    <dgm:pt modelId="{1955EFF2-3EAF-40B0-9A3F-AE435CEF9FC5}" type="parTrans" cxnId="{32DAEAF8-C48B-4A02-9EA5-AF59C0529CD4}">
      <dgm:prSet/>
      <dgm:spPr/>
      <dgm:t>
        <a:bodyPr/>
        <a:lstStyle/>
        <a:p>
          <a:endParaRPr lang="en-US"/>
        </a:p>
      </dgm:t>
    </dgm:pt>
    <dgm:pt modelId="{FF42F199-772D-476C-B118-CBA843745E8B}" type="sibTrans" cxnId="{32DAEAF8-C48B-4A02-9EA5-AF59C0529CD4}">
      <dgm:prSet/>
      <dgm:spPr/>
      <dgm:t>
        <a:bodyPr/>
        <a:lstStyle/>
        <a:p>
          <a:endParaRPr lang="en-US"/>
        </a:p>
      </dgm:t>
    </dgm:pt>
    <dgm:pt modelId="{DACDA9B2-D284-4350-B65F-F8459006D7E5}">
      <dgm:prSet/>
      <dgm:spPr/>
      <dgm:t>
        <a:bodyPr/>
        <a:lstStyle/>
        <a:p>
          <a:r>
            <a:rPr lang="en-US" dirty="0"/>
            <a:t>On-line competitions </a:t>
          </a:r>
        </a:p>
      </dgm:t>
    </dgm:pt>
    <dgm:pt modelId="{CA3715A9-B635-4845-BCF7-F6EF651A0F43}" type="parTrans" cxnId="{65767E06-06D1-43EA-A64D-BB9241B4BF1A}">
      <dgm:prSet/>
      <dgm:spPr/>
      <dgm:t>
        <a:bodyPr/>
        <a:lstStyle/>
        <a:p>
          <a:endParaRPr lang="en-US"/>
        </a:p>
      </dgm:t>
    </dgm:pt>
    <dgm:pt modelId="{0A0B98A4-0726-4164-8ACA-C87F706D3209}" type="sibTrans" cxnId="{65767E06-06D1-43EA-A64D-BB9241B4BF1A}">
      <dgm:prSet/>
      <dgm:spPr/>
      <dgm:t>
        <a:bodyPr/>
        <a:lstStyle/>
        <a:p>
          <a:endParaRPr lang="en-US"/>
        </a:p>
      </dgm:t>
    </dgm:pt>
    <dgm:pt modelId="{566C9B6E-4FBA-444B-9C96-B03CCAF371CC}">
      <dgm:prSet/>
      <dgm:spPr/>
      <dgm:t>
        <a:bodyPr/>
        <a:lstStyle/>
        <a:p>
          <a:r>
            <a:rPr lang="en-US"/>
            <a:t>Apply for business awards</a:t>
          </a:r>
        </a:p>
      </dgm:t>
    </dgm:pt>
    <dgm:pt modelId="{86B242F0-75FE-4EB9-BF35-D27F8A8C7750}" type="parTrans" cxnId="{227FDA74-9E7A-495F-9EE0-C43B0DA79C53}">
      <dgm:prSet/>
      <dgm:spPr/>
      <dgm:t>
        <a:bodyPr/>
        <a:lstStyle/>
        <a:p>
          <a:endParaRPr lang="en-US"/>
        </a:p>
      </dgm:t>
    </dgm:pt>
    <dgm:pt modelId="{DDC90306-279B-45F6-9857-6AD90759CA36}" type="sibTrans" cxnId="{227FDA74-9E7A-495F-9EE0-C43B0DA79C53}">
      <dgm:prSet/>
      <dgm:spPr/>
      <dgm:t>
        <a:bodyPr/>
        <a:lstStyle/>
        <a:p>
          <a:endParaRPr lang="en-US"/>
        </a:p>
      </dgm:t>
    </dgm:pt>
    <dgm:pt modelId="{68987850-0379-44D7-B7AB-F40B7A055C63}">
      <dgm:prSet/>
      <dgm:spPr/>
      <dgm:t>
        <a:bodyPr/>
        <a:lstStyle/>
        <a:p>
          <a:r>
            <a:rPr lang="en-US"/>
            <a:t>Car magnets / stickers  </a:t>
          </a:r>
        </a:p>
      </dgm:t>
    </dgm:pt>
    <dgm:pt modelId="{73A9EF0D-F8C9-4363-8463-70FB6F03AC4C}" type="parTrans" cxnId="{03156FE0-37E4-4A2D-9D66-5BDA582E9967}">
      <dgm:prSet/>
      <dgm:spPr/>
      <dgm:t>
        <a:bodyPr/>
        <a:lstStyle/>
        <a:p>
          <a:endParaRPr lang="en-US"/>
        </a:p>
      </dgm:t>
    </dgm:pt>
    <dgm:pt modelId="{CC42A544-B657-4F5D-A25B-5DD6537D1E13}" type="sibTrans" cxnId="{03156FE0-37E4-4A2D-9D66-5BDA582E9967}">
      <dgm:prSet/>
      <dgm:spPr/>
      <dgm:t>
        <a:bodyPr/>
        <a:lstStyle/>
        <a:p>
          <a:endParaRPr lang="en-US"/>
        </a:p>
      </dgm:t>
    </dgm:pt>
    <dgm:pt modelId="{CA515319-B58A-4BC3-BA20-32B34783318F}">
      <dgm:prSet/>
      <dgm:spPr/>
      <dgm:t>
        <a:bodyPr/>
        <a:lstStyle/>
        <a:p>
          <a:r>
            <a:rPr lang="en-US"/>
            <a:t>Social media campaigns </a:t>
          </a:r>
        </a:p>
      </dgm:t>
    </dgm:pt>
    <dgm:pt modelId="{86D16775-C8E3-4598-9B59-3E75442A7CEF}" type="parTrans" cxnId="{6A83025D-B8E4-4282-8832-BB6AA83B0BFA}">
      <dgm:prSet/>
      <dgm:spPr/>
      <dgm:t>
        <a:bodyPr/>
        <a:lstStyle/>
        <a:p>
          <a:endParaRPr lang="en-US"/>
        </a:p>
      </dgm:t>
    </dgm:pt>
    <dgm:pt modelId="{6F14FC49-7A08-450F-894A-F6EA39279F39}" type="sibTrans" cxnId="{6A83025D-B8E4-4282-8832-BB6AA83B0BFA}">
      <dgm:prSet/>
      <dgm:spPr/>
      <dgm:t>
        <a:bodyPr/>
        <a:lstStyle/>
        <a:p>
          <a:endParaRPr lang="en-US"/>
        </a:p>
      </dgm:t>
    </dgm:pt>
    <dgm:pt modelId="{97497101-06C7-46B4-87AC-D7A8523D78E4}">
      <dgm:prSet/>
      <dgm:spPr/>
      <dgm:t>
        <a:bodyPr/>
        <a:lstStyle/>
        <a:p>
          <a:r>
            <a:rPr lang="en-US"/>
            <a:t>Personalised introduction gift</a:t>
          </a:r>
        </a:p>
      </dgm:t>
    </dgm:pt>
    <dgm:pt modelId="{34951042-57A7-4CAD-A7D8-500C253EC183}" type="parTrans" cxnId="{7803B7B3-4760-4113-BADD-DCA3FA3592A9}">
      <dgm:prSet/>
      <dgm:spPr/>
      <dgm:t>
        <a:bodyPr/>
        <a:lstStyle/>
        <a:p>
          <a:endParaRPr lang="en-US"/>
        </a:p>
      </dgm:t>
    </dgm:pt>
    <dgm:pt modelId="{775BE398-EBEC-46F8-8730-213F47B0E037}" type="sibTrans" cxnId="{7803B7B3-4760-4113-BADD-DCA3FA3592A9}">
      <dgm:prSet/>
      <dgm:spPr/>
      <dgm:t>
        <a:bodyPr/>
        <a:lstStyle/>
        <a:p>
          <a:endParaRPr lang="en-US"/>
        </a:p>
      </dgm:t>
    </dgm:pt>
    <dgm:pt modelId="{678EBF86-F6E4-4F74-A69F-30CADFF4870B}">
      <dgm:prSet/>
      <dgm:spPr/>
      <dgm:t>
        <a:bodyPr/>
        <a:lstStyle/>
        <a:p>
          <a:r>
            <a:rPr lang="en-US"/>
            <a:t>Loyalty card</a:t>
          </a:r>
        </a:p>
      </dgm:t>
    </dgm:pt>
    <dgm:pt modelId="{5007C127-9C3A-4760-A775-770F602AAFE2}" type="parTrans" cxnId="{E6DAAD85-E4C6-4001-88DE-B5A6C4B3F865}">
      <dgm:prSet/>
      <dgm:spPr/>
      <dgm:t>
        <a:bodyPr/>
        <a:lstStyle/>
        <a:p>
          <a:endParaRPr lang="en-US"/>
        </a:p>
      </dgm:t>
    </dgm:pt>
    <dgm:pt modelId="{9ECBAA3E-C224-4D9B-86C8-B40CBC5247EC}" type="sibTrans" cxnId="{E6DAAD85-E4C6-4001-88DE-B5A6C4B3F865}">
      <dgm:prSet/>
      <dgm:spPr/>
      <dgm:t>
        <a:bodyPr/>
        <a:lstStyle/>
        <a:p>
          <a:endParaRPr lang="en-US"/>
        </a:p>
      </dgm:t>
    </dgm:pt>
    <dgm:pt modelId="{E3704418-BCDC-4793-8C5C-265B05B4FE0A}">
      <dgm:prSet/>
      <dgm:spPr/>
      <dgm:t>
        <a:bodyPr/>
        <a:lstStyle/>
        <a:p>
          <a:r>
            <a:rPr lang="en-US"/>
            <a:t>E-mail campaign </a:t>
          </a:r>
        </a:p>
      </dgm:t>
    </dgm:pt>
    <dgm:pt modelId="{2B872795-5497-4104-B7AD-616B4D07B69B}" type="parTrans" cxnId="{016C39BC-439B-4259-9776-E94B360396F9}">
      <dgm:prSet/>
      <dgm:spPr/>
      <dgm:t>
        <a:bodyPr/>
        <a:lstStyle/>
        <a:p>
          <a:endParaRPr lang="en-US"/>
        </a:p>
      </dgm:t>
    </dgm:pt>
    <dgm:pt modelId="{3FD1A119-8856-4C39-9427-39854A346807}" type="sibTrans" cxnId="{016C39BC-439B-4259-9776-E94B360396F9}">
      <dgm:prSet/>
      <dgm:spPr/>
      <dgm:t>
        <a:bodyPr/>
        <a:lstStyle/>
        <a:p>
          <a:endParaRPr lang="en-US"/>
        </a:p>
      </dgm:t>
    </dgm:pt>
    <dgm:pt modelId="{2E0C0CA9-06A4-4C6A-890B-FACBA6D3D9F6}">
      <dgm:prSet/>
      <dgm:spPr/>
      <dgm:t>
        <a:bodyPr/>
        <a:lstStyle/>
        <a:p>
          <a:r>
            <a:rPr lang="en-US"/>
            <a:t>Blogs / vlogs</a:t>
          </a:r>
        </a:p>
      </dgm:t>
    </dgm:pt>
    <dgm:pt modelId="{3586E205-CB18-41E3-845D-8D758C5F905B}" type="parTrans" cxnId="{83717C0B-841C-47C8-BACD-81214A33FA74}">
      <dgm:prSet/>
      <dgm:spPr/>
      <dgm:t>
        <a:bodyPr/>
        <a:lstStyle/>
        <a:p>
          <a:endParaRPr lang="en-US"/>
        </a:p>
      </dgm:t>
    </dgm:pt>
    <dgm:pt modelId="{A07E71E3-A3A8-4FB4-8BAF-89C5C74E4DEF}" type="sibTrans" cxnId="{83717C0B-841C-47C8-BACD-81214A33FA74}">
      <dgm:prSet/>
      <dgm:spPr/>
      <dgm:t>
        <a:bodyPr/>
        <a:lstStyle/>
        <a:p>
          <a:endParaRPr lang="en-US"/>
        </a:p>
      </dgm:t>
    </dgm:pt>
    <dgm:pt modelId="{5972F902-B4C6-4E3F-9CCC-C3FFDE450F3E}">
      <dgm:prSet/>
      <dgm:spPr/>
      <dgm:t>
        <a:bodyPr/>
        <a:lstStyle/>
        <a:p>
          <a:r>
            <a:rPr lang="en-US"/>
            <a:t>Give aways</a:t>
          </a:r>
        </a:p>
      </dgm:t>
    </dgm:pt>
    <dgm:pt modelId="{8713BAB0-D97B-4845-9258-1564D425F0D8}" type="parTrans" cxnId="{F3785156-5714-428A-BF46-6DDD55092E56}">
      <dgm:prSet/>
      <dgm:spPr/>
      <dgm:t>
        <a:bodyPr/>
        <a:lstStyle/>
        <a:p>
          <a:endParaRPr lang="en-US"/>
        </a:p>
      </dgm:t>
    </dgm:pt>
    <dgm:pt modelId="{7E8D2A9D-9616-4FBB-A27B-95C16362707B}" type="sibTrans" cxnId="{F3785156-5714-428A-BF46-6DDD55092E56}">
      <dgm:prSet/>
      <dgm:spPr/>
      <dgm:t>
        <a:bodyPr/>
        <a:lstStyle/>
        <a:p>
          <a:endParaRPr lang="en-US"/>
        </a:p>
      </dgm:t>
    </dgm:pt>
    <dgm:pt modelId="{349A5BC9-0D6B-44A6-AE29-DA6D8F9E198B}">
      <dgm:prSet/>
      <dgm:spPr/>
      <dgm:t>
        <a:bodyPr/>
        <a:lstStyle/>
        <a:p>
          <a:r>
            <a:rPr lang="en-GB"/>
            <a:t>Host an event </a:t>
          </a:r>
          <a:endParaRPr lang="en-US"/>
        </a:p>
      </dgm:t>
    </dgm:pt>
    <dgm:pt modelId="{2B03F0F8-3154-4409-8A39-79624E04E26D}" type="parTrans" cxnId="{F1DA80EF-BC20-4CC0-8AB9-F6A57B664593}">
      <dgm:prSet/>
      <dgm:spPr/>
      <dgm:t>
        <a:bodyPr/>
        <a:lstStyle/>
        <a:p>
          <a:endParaRPr lang="en-US"/>
        </a:p>
      </dgm:t>
    </dgm:pt>
    <dgm:pt modelId="{0834D4EC-DFFA-4655-A78B-0B4DCA849DBE}" type="sibTrans" cxnId="{F1DA80EF-BC20-4CC0-8AB9-F6A57B664593}">
      <dgm:prSet/>
      <dgm:spPr/>
      <dgm:t>
        <a:bodyPr/>
        <a:lstStyle/>
        <a:p>
          <a:endParaRPr lang="en-US"/>
        </a:p>
      </dgm:t>
    </dgm:pt>
    <dgm:pt modelId="{2D547FD0-6D35-4561-9ABB-2319563A42EC}">
      <dgm:prSet/>
      <dgm:spPr/>
      <dgm:t>
        <a:bodyPr/>
        <a:lstStyle/>
        <a:p>
          <a:r>
            <a:rPr lang="en-GB"/>
            <a:t>E-mail newsletter </a:t>
          </a:r>
          <a:endParaRPr lang="en-US"/>
        </a:p>
      </dgm:t>
    </dgm:pt>
    <dgm:pt modelId="{DE3CA5E3-C510-408A-A570-435AAED7159A}" type="parTrans" cxnId="{FF7AEF5D-199C-4797-A21F-FCA3A9586C94}">
      <dgm:prSet/>
      <dgm:spPr/>
      <dgm:t>
        <a:bodyPr/>
        <a:lstStyle/>
        <a:p>
          <a:endParaRPr lang="en-US"/>
        </a:p>
      </dgm:t>
    </dgm:pt>
    <dgm:pt modelId="{66C266AB-37A7-4174-A8AA-39E8F1D3D4AD}" type="sibTrans" cxnId="{FF7AEF5D-199C-4797-A21F-FCA3A9586C94}">
      <dgm:prSet/>
      <dgm:spPr/>
      <dgm:t>
        <a:bodyPr/>
        <a:lstStyle/>
        <a:p>
          <a:endParaRPr lang="en-US"/>
        </a:p>
      </dgm:t>
    </dgm:pt>
    <dgm:pt modelId="{768B0874-7C3C-4923-BED6-30044C463FD7}">
      <dgm:prSet/>
      <dgm:spPr/>
      <dgm:t>
        <a:bodyPr/>
        <a:lstStyle/>
        <a:p>
          <a:r>
            <a:rPr lang="en-GB"/>
            <a:t>Customer referral program </a:t>
          </a:r>
          <a:endParaRPr lang="en-US"/>
        </a:p>
      </dgm:t>
    </dgm:pt>
    <dgm:pt modelId="{2A843FB0-FDEF-462F-95A7-46D7BAF9956C}" type="parTrans" cxnId="{3108583E-D1C0-4B14-AC0C-62697E7FF891}">
      <dgm:prSet/>
      <dgm:spPr/>
      <dgm:t>
        <a:bodyPr/>
        <a:lstStyle/>
        <a:p>
          <a:endParaRPr lang="en-US"/>
        </a:p>
      </dgm:t>
    </dgm:pt>
    <dgm:pt modelId="{DC9FE56D-E251-4167-98DB-EA8A258DB381}" type="sibTrans" cxnId="{3108583E-D1C0-4B14-AC0C-62697E7FF891}">
      <dgm:prSet/>
      <dgm:spPr/>
      <dgm:t>
        <a:bodyPr/>
        <a:lstStyle/>
        <a:p>
          <a:endParaRPr lang="en-US"/>
        </a:p>
      </dgm:t>
    </dgm:pt>
    <dgm:pt modelId="{E346858B-2595-48E2-AE2C-94D14A8B3DBA}">
      <dgm:prSet/>
      <dgm:spPr/>
      <dgm:t>
        <a:bodyPr/>
        <a:lstStyle/>
        <a:p>
          <a:r>
            <a:rPr lang="en-GB" dirty="0"/>
            <a:t>Guerilla marketing </a:t>
          </a:r>
          <a:endParaRPr lang="en-US" dirty="0"/>
        </a:p>
      </dgm:t>
    </dgm:pt>
    <dgm:pt modelId="{B9E47D2F-619C-47D6-9F80-B75380B6832D}" type="parTrans" cxnId="{B07893CA-2A68-4C9A-80FA-390CB5F6DE8D}">
      <dgm:prSet/>
      <dgm:spPr/>
      <dgm:t>
        <a:bodyPr/>
        <a:lstStyle/>
        <a:p>
          <a:endParaRPr lang="en-US"/>
        </a:p>
      </dgm:t>
    </dgm:pt>
    <dgm:pt modelId="{94E5BBDA-778F-4008-ABA3-F07DF53C4F07}" type="sibTrans" cxnId="{B07893CA-2A68-4C9A-80FA-390CB5F6DE8D}">
      <dgm:prSet/>
      <dgm:spPr/>
      <dgm:t>
        <a:bodyPr/>
        <a:lstStyle/>
        <a:p>
          <a:endParaRPr lang="en-US"/>
        </a:p>
      </dgm:t>
    </dgm:pt>
    <dgm:pt modelId="{3C2F0213-7A3D-484E-A78C-DFABD5ECBDB1}" type="pres">
      <dgm:prSet presAssocID="{134D5252-36C8-4364-B70C-275CD5953954}" presName="diagram" presStyleCnt="0">
        <dgm:presLayoutVars>
          <dgm:dir/>
          <dgm:resizeHandles val="exact"/>
        </dgm:presLayoutVars>
      </dgm:prSet>
      <dgm:spPr/>
    </dgm:pt>
    <dgm:pt modelId="{BAAF5FD7-D13F-E34B-BC89-27AE5B40FA5F}" type="pres">
      <dgm:prSet presAssocID="{31A4C4E6-CEB2-47BD-B919-1435850F7BF9}" presName="node" presStyleLbl="node1" presStyleIdx="0" presStyleCnt="20">
        <dgm:presLayoutVars>
          <dgm:bulletEnabled val="1"/>
        </dgm:presLayoutVars>
      </dgm:prSet>
      <dgm:spPr/>
    </dgm:pt>
    <dgm:pt modelId="{898B8A14-FB66-AA48-8E6C-1E8DCA246218}" type="pres">
      <dgm:prSet presAssocID="{989BCBAA-5913-4FFE-97FA-E7EC59E3E6FA}" presName="sibTrans" presStyleCnt="0"/>
      <dgm:spPr/>
    </dgm:pt>
    <dgm:pt modelId="{0050864D-881B-BC43-AEE8-8426ADBD6FD8}" type="pres">
      <dgm:prSet presAssocID="{2630DA87-BB9D-4F71-8307-EF36FEBDE7DD}" presName="node" presStyleLbl="node1" presStyleIdx="1" presStyleCnt="20">
        <dgm:presLayoutVars>
          <dgm:bulletEnabled val="1"/>
        </dgm:presLayoutVars>
      </dgm:prSet>
      <dgm:spPr/>
    </dgm:pt>
    <dgm:pt modelId="{EC969272-E691-1843-8A87-11FCE04FB85F}" type="pres">
      <dgm:prSet presAssocID="{938F0683-4BC9-4BD5-9530-A08824ACF709}" presName="sibTrans" presStyleCnt="0"/>
      <dgm:spPr/>
    </dgm:pt>
    <dgm:pt modelId="{378A7B12-875F-614A-AC96-1F7583678155}" type="pres">
      <dgm:prSet presAssocID="{C7ABC5F0-0AD7-45BA-BDE6-19697F0EFEA6}" presName="node" presStyleLbl="node1" presStyleIdx="2" presStyleCnt="20">
        <dgm:presLayoutVars>
          <dgm:bulletEnabled val="1"/>
        </dgm:presLayoutVars>
      </dgm:prSet>
      <dgm:spPr/>
    </dgm:pt>
    <dgm:pt modelId="{7A9DAE11-8C04-4442-87DC-C09E0337804C}" type="pres">
      <dgm:prSet presAssocID="{892FD7E3-4C96-4E42-A29A-CD770EF78A51}" presName="sibTrans" presStyleCnt="0"/>
      <dgm:spPr/>
    </dgm:pt>
    <dgm:pt modelId="{1A640329-A9C2-E94F-90B9-A44C210FCA65}" type="pres">
      <dgm:prSet presAssocID="{A23D2BEF-4979-4595-812F-0EE070BAB079}" presName="node" presStyleLbl="node1" presStyleIdx="3" presStyleCnt="20">
        <dgm:presLayoutVars>
          <dgm:bulletEnabled val="1"/>
        </dgm:presLayoutVars>
      </dgm:prSet>
      <dgm:spPr/>
    </dgm:pt>
    <dgm:pt modelId="{5E43987F-AC51-AA44-8394-BFC40B2C0797}" type="pres">
      <dgm:prSet presAssocID="{3458C881-BCE1-475B-AF49-0FF27FF4B7D5}" presName="sibTrans" presStyleCnt="0"/>
      <dgm:spPr/>
    </dgm:pt>
    <dgm:pt modelId="{9FAED2DC-13E0-D944-A901-B31085E3919D}" type="pres">
      <dgm:prSet presAssocID="{F236AD7A-4E4A-475B-BE53-80C1FE83B241}" presName="node" presStyleLbl="node1" presStyleIdx="4" presStyleCnt="20">
        <dgm:presLayoutVars>
          <dgm:bulletEnabled val="1"/>
        </dgm:presLayoutVars>
      </dgm:prSet>
      <dgm:spPr/>
    </dgm:pt>
    <dgm:pt modelId="{200030F7-E7B2-1E4C-9286-F450C2250F38}" type="pres">
      <dgm:prSet presAssocID="{DBD6164A-6563-40DE-B63A-E6CD290FF4B3}" presName="sibTrans" presStyleCnt="0"/>
      <dgm:spPr/>
    </dgm:pt>
    <dgm:pt modelId="{EBA4AB26-93FD-F343-BB44-5EC628D5DC34}" type="pres">
      <dgm:prSet presAssocID="{4C92EBF2-EB0D-4CD0-8C87-37B26B5F7ADF}" presName="node" presStyleLbl="node1" presStyleIdx="5" presStyleCnt="20">
        <dgm:presLayoutVars>
          <dgm:bulletEnabled val="1"/>
        </dgm:presLayoutVars>
      </dgm:prSet>
      <dgm:spPr/>
    </dgm:pt>
    <dgm:pt modelId="{46504C7A-C093-BA4B-BF15-BA5CB8074269}" type="pres">
      <dgm:prSet presAssocID="{7A7E678A-0FF6-40FC-BE93-192AFD5A1624}" presName="sibTrans" presStyleCnt="0"/>
      <dgm:spPr/>
    </dgm:pt>
    <dgm:pt modelId="{7891AC4E-E44C-FE43-863E-EA571E77DB58}" type="pres">
      <dgm:prSet presAssocID="{EB191403-2451-4EDD-B8D0-1E3342F8AFBA}" presName="node" presStyleLbl="node1" presStyleIdx="6" presStyleCnt="20">
        <dgm:presLayoutVars>
          <dgm:bulletEnabled val="1"/>
        </dgm:presLayoutVars>
      </dgm:prSet>
      <dgm:spPr/>
    </dgm:pt>
    <dgm:pt modelId="{B9461452-695B-1D4E-A17D-78EE00EA4CAD}" type="pres">
      <dgm:prSet presAssocID="{FF42F199-772D-476C-B118-CBA843745E8B}" presName="sibTrans" presStyleCnt="0"/>
      <dgm:spPr/>
    </dgm:pt>
    <dgm:pt modelId="{B1D39387-E7BB-214B-A41C-D6C3683C9910}" type="pres">
      <dgm:prSet presAssocID="{DACDA9B2-D284-4350-B65F-F8459006D7E5}" presName="node" presStyleLbl="node1" presStyleIdx="7" presStyleCnt="20">
        <dgm:presLayoutVars>
          <dgm:bulletEnabled val="1"/>
        </dgm:presLayoutVars>
      </dgm:prSet>
      <dgm:spPr/>
    </dgm:pt>
    <dgm:pt modelId="{A10B656C-5A14-F948-A3B8-AC7E52D5B490}" type="pres">
      <dgm:prSet presAssocID="{0A0B98A4-0726-4164-8ACA-C87F706D3209}" presName="sibTrans" presStyleCnt="0"/>
      <dgm:spPr/>
    </dgm:pt>
    <dgm:pt modelId="{903A3CA3-9A18-854C-9D84-7C9151199124}" type="pres">
      <dgm:prSet presAssocID="{566C9B6E-4FBA-444B-9C96-B03CCAF371CC}" presName="node" presStyleLbl="node1" presStyleIdx="8" presStyleCnt="20">
        <dgm:presLayoutVars>
          <dgm:bulletEnabled val="1"/>
        </dgm:presLayoutVars>
      </dgm:prSet>
      <dgm:spPr/>
    </dgm:pt>
    <dgm:pt modelId="{83DE8AEC-0278-6F43-8DC3-7C76E3B24943}" type="pres">
      <dgm:prSet presAssocID="{DDC90306-279B-45F6-9857-6AD90759CA36}" presName="sibTrans" presStyleCnt="0"/>
      <dgm:spPr/>
    </dgm:pt>
    <dgm:pt modelId="{BA7A7353-1B6A-E14A-B326-3B9F10678736}" type="pres">
      <dgm:prSet presAssocID="{68987850-0379-44D7-B7AB-F40B7A055C63}" presName="node" presStyleLbl="node1" presStyleIdx="9" presStyleCnt="20">
        <dgm:presLayoutVars>
          <dgm:bulletEnabled val="1"/>
        </dgm:presLayoutVars>
      </dgm:prSet>
      <dgm:spPr/>
    </dgm:pt>
    <dgm:pt modelId="{9FDF07B2-B42F-9B4B-A34F-CD2828C263F5}" type="pres">
      <dgm:prSet presAssocID="{CC42A544-B657-4F5D-A25B-5DD6537D1E13}" presName="sibTrans" presStyleCnt="0"/>
      <dgm:spPr/>
    </dgm:pt>
    <dgm:pt modelId="{ABE26264-B130-564F-B700-90F7A58606AE}" type="pres">
      <dgm:prSet presAssocID="{CA515319-B58A-4BC3-BA20-32B34783318F}" presName="node" presStyleLbl="node1" presStyleIdx="10" presStyleCnt="20">
        <dgm:presLayoutVars>
          <dgm:bulletEnabled val="1"/>
        </dgm:presLayoutVars>
      </dgm:prSet>
      <dgm:spPr/>
    </dgm:pt>
    <dgm:pt modelId="{B010F8E4-55C1-234F-8531-D37A08397444}" type="pres">
      <dgm:prSet presAssocID="{6F14FC49-7A08-450F-894A-F6EA39279F39}" presName="sibTrans" presStyleCnt="0"/>
      <dgm:spPr/>
    </dgm:pt>
    <dgm:pt modelId="{240EBBB5-6708-8C44-87C3-123A365552DE}" type="pres">
      <dgm:prSet presAssocID="{97497101-06C7-46B4-87AC-D7A8523D78E4}" presName="node" presStyleLbl="node1" presStyleIdx="11" presStyleCnt="20">
        <dgm:presLayoutVars>
          <dgm:bulletEnabled val="1"/>
        </dgm:presLayoutVars>
      </dgm:prSet>
      <dgm:spPr/>
    </dgm:pt>
    <dgm:pt modelId="{43E14314-71FC-2B4B-A227-826A5C7510B4}" type="pres">
      <dgm:prSet presAssocID="{775BE398-EBEC-46F8-8730-213F47B0E037}" presName="sibTrans" presStyleCnt="0"/>
      <dgm:spPr/>
    </dgm:pt>
    <dgm:pt modelId="{904C81E1-3E99-AA48-AE97-4077043E3619}" type="pres">
      <dgm:prSet presAssocID="{678EBF86-F6E4-4F74-A69F-30CADFF4870B}" presName="node" presStyleLbl="node1" presStyleIdx="12" presStyleCnt="20">
        <dgm:presLayoutVars>
          <dgm:bulletEnabled val="1"/>
        </dgm:presLayoutVars>
      </dgm:prSet>
      <dgm:spPr/>
    </dgm:pt>
    <dgm:pt modelId="{E87D524D-3365-9745-A6A2-1A414F47F9AF}" type="pres">
      <dgm:prSet presAssocID="{9ECBAA3E-C224-4D9B-86C8-B40CBC5247EC}" presName="sibTrans" presStyleCnt="0"/>
      <dgm:spPr/>
    </dgm:pt>
    <dgm:pt modelId="{74882CCC-560D-5C4F-A1F9-5A5357231016}" type="pres">
      <dgm:prSet presAssocID="{E3704418-BCDC-4793-8C5C-265B05B4FE0A}" presName="node" presStyleLbl="node1" presStyleIdx="13" presStyleCnt="20">
        <dgm:presLayoutVars>
          <dgm:bulletEnabled val="1"/>
        </dgm:presLayoutVars>
      </dgm:prSet>
      <dgm:spPr/>
    </dgm:pt>
    <dgm:pt modelId="{43AE5620-1E63-AA44-8128-192D000A2BEB}" type="pres">
      <dgm:prSet presAssocID="{3FD1A119-8856-4C39-9427-39854A346807}" presName="sibTrans" presStyleCnt="0"/>
      <dgm:spPr/>
    </dgm:pt>
    <dgm:pt modelId="{6B5A9ACB-EFA1-3045-92A3-024B02D893F3}" type="pres">
      <dgm:prSet presAssocID="{2E0C0CA9-06A4-4C6A-890B-FACBA6D3D9F6}" presName="node" presStyleLbl="node1" presStyleIdx="14" presStyleCnt="20">
        <dgm:presLayoutVars>
          <dgm:bulletEnabled val="1"/>
        </dgm:presLayoutVars>
      </dgm:prSet>
      <dgm:spPr/>
    </dgm:pt>
    <dgm:pt modelId="{BDECF80F-2B3E-BA45-8442-9407715ED883}" type="pres">
      <dgm:prSet presAssocID="{A07E71E3-A3A8-4FB4-8BAF-89C5C74E4DEF}" presName="sibTrans" presStyleCnt="0"/>
      <dgm:spPr/>
    </dgm:pt>
    <dgm:pt modelId="{1EA7B8E8-546D-2B42-8884-43F9352F40BF}" type="pres">
      <dgm:prSet presAssocID="{5972F902-B4C6-4E3F-9CCC-C3FFDE450F3E}" presName="node" presStyleLbl="node1" presStyleIdx="15" presStyleCnt="20">
        <dgm:presLayoutVars>
          <dgm:bulletEnabled val="1"/>
        </dgm:presLayoutVars>
      </dgm:prSet>
      <dgm:spPr/>
    </dgm:pt>
    <dgm:pt modelId="{8AC02A31-BA71-B340-AEAE-1E6661AC7BE4}" type="pres">
      <dgm:prSet presAssocID="{7E8D2A9D-9616-4FBB-A27B-95C16362707B}" presName="sibTrans" presStyleCnt="0"/>
      <dgm:spPr/>
    </dgm:pt>
    <dgm:pt modelId="{95AF29C7-EB61-4741-B7AF-30834AE11729}" type="pres">
      <dgm:prSet presAssocID="{349A5BC9-0D6B-44A6-AE29-DA6D8F9E198B}" presName="node" presStyleLbl="node1" presStyleIdx="16" presStyleCnt="20">
        <dgm:presLayoutVars>
          <dgm:bulletEnabled val="1"/>
        </dgm:presLayoutVars>
      </dgm:prSet>
      <dgm:spPr/>
    </dgm:pt>
    <dgm:pt modelId="{B0070AFB-39BB-AA44-BF1C-EF9E3D2D522E}" type="pres">
      <dgm:prSet presAssocID="{0834D4EC-DFFA-4655-A78B-0B4DCA849DBE}" presName="sibTrans" presStyleCnt="0"/>
      <dgm:spPr/>
    </dgm:pt>
    <dgm:pt modelId="{15498C89-FBDB-1E44-8894-33D777C1CB6B}" type="pres">
      <dgm:prSet presAssocID="{2D547FD0-6D35-4561-9ABB-2319563A42EC}" presName="node" presStyleLbl="node1" presStyleIdx="17" presStyleCnt="20">
        <dgm:presLayoutVars>
          <dgm:bulletEnabled val="1"/>
        </dgm:presLayoutVars>
      </dgm:prSet>
      <dgm:spPr/>
    </dgm:pt>
    <dgm:pt modelId="{CBD55A3B-2EE7-F746-A1E7-135683FE3BBD}" type="pres">
      <dgm:prSet presAssocID="{66C266AB-37A7-4174-A8AA-39E8F1D3D4AD}" presName="sibTrans" presStyleCnt="0"/>
      <dgm:spPr/>
    </dgm:pt>
    <dgm:pt modelId="{2E163F07-BC60-2E4C-90C4-87CD8DD6FF03}" type="pres">
      <dgm:prSet presAssocID="{768B0874-7C3C-4923-BED6-30044C463FD7}" presName="node" presStyleLbl="node1" presStyleIdx="18" presStyleCnt="20">
        <dgm:presLayoutVars>
          <dgm:bulletEnabled val="1"/>
        </dgm:presLayoutVars>
      </dgm:prSet>
      <dgm:spPr/>
    </dgm:pt>
    <dgm:pt modelId="{CEE4FD13-A518-0141-AEF5-929E03F88782}" type="pres">
      <dgm:prSet presAssocID="{DC9FE56D-E251-4167-98DB-EA8A258DB381}" presName="sibTrans" presStyleCnt="0"/>
      <dgm:spPr/>
    </dgm:pt>
    <dgm:pt modelId="{E0A0714C-A385-D349-A44F-490C709E8202}" type="pres">
      <dgm:prSet presAssocID="{E346858B-2595-48E2-AE2C-94D14A8B3DBA}" presName="node" presStyleLbl="node1" presStyleIdx="19" presStyleCnt="20">
        <dgm:presLayoutVars>
          <dgm:bulletEnabled val="1"/>
        </dgm:presLayoutVars>
      </dgm:prSet>
      <dgm:spPr/>
    </dgm:pt>
  </dgm:ptLst>
  <dgm:cxnLst>
    <dgm:cxn modelId="{65767E06-06D1-43EA-A64D-BB9241B4BF1A}" srcId="{134D5252-36C8-4364-B70C-275CD5953954}" destId="{DACDA9B2-D284-4350-B65F-F8459006D7E5}" srcOrd="7" destOrd="0" parTransId="{CA3715A9-B635-4845-BCF7-F6EF651A0F43}" sibTransId="{0A0B98A4-0726-4164-8ACA-C87F706D3209}"/>
    <dgm:cxn modelId="{83717C0B-841C-47C8-BACD-81214A33FA74}" srcId="{134D5252-36C8-4364-B70C-275CD5953954}" destId="{2E0C0CA9-06A4-4C6A-890B-FACBA6D3D9F6}" srcOrd="14" destOrd="0" parTransId="{3586E205-CB18-41E3-845D-8D758C5F905B}" sibTransId="{A07E71E3-A3A8-4FB4-8BAF-89C5C74E4DEF}"/>
    <dgm:cxn modelId="{4923F20B-A28E-614B-8EEF-7DC486661A3B}" type="presOf" srcId="{DACDA9B2-D284-4350-B65F-F8459006D7E5}" destId="{B1D39387-E7BB-214B-A41C-D6C3683C9910}" srcOrd="0" destOrd="0" presId="urn:microsoft.com/office/officeart/2005/8/layout/default"/>
    <dgm:cxn modelId="{2CBE7018-4BF9-C144-B7E4-335864B1773D}" type="presOf" srcId="{C7ABC5F0-0AD7-45BA-BDE6-19697F0EFEA6}" destId="{378A7B12-875F-614A-AC96-1F7583678155}" srcOrd="0" destOrd="0" presId="urn:microsoft.com/office/officeart/2005/8/layout/default"/>
    <dgm:cxn modelId="{03C81123-618E-4E3F-8382-7B5EF1CC89CA}" srcId="{134D5252-36C8-4364-B70C-275CD5953954}" destId="{C7ABC5F0-0AD7-45BA-BDE6-19697F0EFEA6}" srcOrd="2" destOrd="0" parTransId="{DB3A96C0-FAC0-474C-BEC0-D816DCF1CCC4}" sibTransId="{892FD7E3-4C96-4E42-A29A-CD770EF78A51}"/>
    <dgm:cxn modelId="{B06BC126-6706-0448-A5BF-61A473BBBDE4}" type="presOf" srcId="{E3704418-BCDC-4793-8C5C-265B05B4FE0A}" destId="{74882CCC-560D-5C4F-A1F9-5A5357231016}" srcOrd="0" destOrd="0" presId="urn:microsoft.com/office/officeart/2005/8/layout/default"/>
    <dgm:cxn modelId="{C9A7A827-B06E-8045-8C56-0FA4D7E40E0C}" type="presOf" srcId="{768B0874-7C3C-4923-BED6-30044C463FD7}" destId="{2E163F07-BC60-2E4C-90C4-87CD8DD6FF03}" srcOrd="0" destOrd="0" presId="urn:microsoft.com/office/officeart/2005/8/layout/default"/>
    <dgm:cxn modelId="{EB79B234-48FD-204E-8349-29B340E344D5}" type="presOf" srcId="{678EBF86-F6E4-4F74-A69F-30CADFF4870B}" destId="{904C81E1-3E99-AA48-AE97-4077043E3619}" srcOrd="0" destOrd="0" presId="urn:microsoft.com/office/officeart/2005/8/layout/default"/>
    <dgm:cxn modelId="{C042A339-BC74-9948-80BA-E79446BF8E59}" type="presOf" srcId="{68987850-0379-44D7-B7AB-F40B7A055C63}" destId="{BA7A7353-1B6A-E14A-B326-3B9F10678736}" srcOrd="0" destOrd="0" presId="urn:microsoft.com/office/officeart/2005/8/layout/default"/>
    <dgm:cxn modelId="{3108583E-D1C0-4B14-AC0C-62697E7FF891}" srcId="{134D5252-36C8-4364-B70C-275CD5953954}" destId="{768B0874-7C3C-4923-BED6-30044C463FD7}" srcOrd="18" destOrd="0" parTransId="{2A843FB0-FDEF-462F-95A7-46D7BAF9956C}" sibTransId="{DC9FE56D-E251-4167-98DB-EA8A258DB381}"/>
    <dgm:cxn modelId="{4D91575C-02EC-3645-934E-03C0DDA12EBB}" type="presOf" srcId="{4C92EBF2-EB0D-4CD0-8C87-37B26B5F7ADF}" destId="{EBA4AB26-93FD-F343-BB44-5EC628D5DC34}" srcOrd="0" destOrd="0" presId="urn:microsoft.com/office/officeart/2005/8/layout/default"/>
    <dgm:cxn modelId="{6A83025D-B8E4-4282-8832-BB6AA83B0BFA}" srcId="{134D5252-36C8-4364-B70C-275CD5953954}" destId="{CA515319-B58A-4BC3-BA20-32B34783318F}" srcOrd="10" destOrd="0" parTransId="{86D16775-C8E3-4598-9B59-3E75442A7CEF}" sibTransId="{6F14FC49-7A08-450F-894A-F6EA39279F39}"/>
    <dgm:cxn modelId="{FF7AEF5D-199C-4797-A21F-FCA3A9586C94}" srcId="{134D5252-36C8-4364-B70C-275CD5953954}" destId="{2D547FD0-6D35-4561-9ABB-2319563A42EC}" srcOrd="17" destOrd="0" parTransId="{DE3CA5E3-C510-408A-A570-435AAED7159A}" sibTransId="{66C266AB-37A7-4174-A8AA-39E8F1D3D4AD}"/>
    <dgm:cxn modelId="{26BE9C5F-E116-D94A-AA86-6484BBA3C8CD}" type="presOf" srcId="{F236AD7A-4E4A-475B-BE53-80C1FE83B241}" destId="{9FAED2DC-13E0-D944-A901-B31085E3919D}" srcOrd="0" destOrd="0" presId="urn:microsoft.com/office/officeart/2005/8/layout/default"/>
    <dgm:cxn modelId="{AA65E547-F02B-2549-9359-08A82B74CCA6}" type="presOf" srcId="{134D5252-36C8-4364-B70C-275CD5953954}" destId="{3C2F0213-7A3D-484E-A78C-DFABD5ECBDB1}" srcOrd="0" destOrd="0" presId="urn:microsoft.com/office/officeart/2005/8/layout/default"/>
    <dgm:cxn modelId="{A2193848-60FE-2743-B990-5A6B8E09120C}" type="presOf" srcId="{EB191403-2451-4EDD-B8D0-1E3342F8AFBA}" destId="{7891AC4E-E44C-FE43-863E-EA571E77DB58}" srcOrd="0" destOrd="0" presId="urn:microsoft.com/office/officeart/2005/8/layout/default"/>
    <dgm:cxn modelId="{7480A24A-0586-DC48-A140-93E13C0888EF}" type="presOf" srcId="{5972F902-B4C6-4E3F-9CCC-C3FFDE450F3E}" destId="{1EA7B8E8-546D-2B42-8884-43F9352F40BF}" srcOrd="0" destOrd="0" presId="urn:microsoft.com/office/officeart/2005/8/layout/default"/>
    <dgm:cxn modelId="{A959726B-0DA9-6443-A965-3074984538E4}" type="presOf" srcId="{CA515319-B58A-4BC3-BA20-32B34783318F}" destId="{ABE26264-B130-564F-B700-90F7A58606AE}" srcOrd="0" destOrd="0" presId="urn:microsoft.com/office/officeart/2005/8/layout/default"/>
    <dgm:cxn modelId="{0C920153-7C31-5C45-B579-98AA50D9B0DE}" type="presOf" srcId="{31A4C4E6-CEB2-47BD-B919-1435850F7BF9}" destId="{BAAF5FD7-D13F-E34B-BC89-27AE5B40FA5F}" srcOrd="0" destOrd="0" presId="urn:microsoft.com/office/officeart/2005/8/layout/default"/>
    <dgm:cxn modelId="{227FDA74-9E7A-495F-9EE0-C43B0DA79C53}" srcId="{134D5252-36C8-4364-B70C-275CD5953954}" destId="{566C9B6E-4FBA-444B-9C96-B03CCAF371CC}" srcOrd="8" destOrd="0" parTransId="{86B242F0-75FE-4EB9-BF35-D27F8A8C7750}" sibTransId="{DDC90306-279B-45F6-9857-6AD90759CA36}"/>
    <dgm:cxn modelId="{5BE62756-2503-154D-BFE0-7F0B53CC47BD}" type="presOf" srcId="{349A5BC9-0D6B-44A6-AE29-DA6D8F9E198B}" destId="{95AF29C7-EB61-4741-B7AF-30834AE11729}" srcOrd="0" destOrd="0" presId="urn:microsoft.com/office/officeart/2005/8/layout/default"/>
    <dgm:cxn modelId="{F3785156-5714-428A-BF46-6DDD55092E56}" srcId="{134D5252-36C8-4364-B70C-275CD5953954}" destId="{5972F902-B4C6-4E3F-9CCC-C3FFDE450F3E}" srcOrd="15" destOrd="0" parTransId="{8713BAB0-D97B-4845-9258-1564D425F0D8}" sibTransId="{7E8D2A9D-9616-4FBB-A27B-95C16362707B}"/>
    <dgm:cxn modelId="{DEA0B578-B260-48BC-B0C5-D121213C1CA6}" srcId="{134D5252-36C8-4364-B70C-275CD5953954}" destId="{F236AD7A-4E4A-475B-BE53-80C1FE83B241}" srcOrd="4" destOrd="0" parTransId="{08E62324-3184-4BDA-B331-0B1FBC27F345}" sibTransId="{DBD6164A-6563-40DE-B63A-E6CD290FF4B3}"/>
    <dgm:cxn modelId="{7B3DCF7B-C78A-4A3F-9D3B-825D92F5934D}" srcId="{134D5252-36C8-4364-B70C-275CD5953954}" destId="{31A4C4E6-CEB2-47BD-B919-1435850F7BF9}" srcOrd="0" destOrd="0" parTransId="{1EA3964A-EC35-4178-A00D-558837141E52}" sibTransId="{989BCBAA-5913-4FFE-97FA-E7EC59E3E6FA}"/>
    <dgm:cxn modelId="{CD6D1C7D-32A2-9942-ADD7-568A6B7EC849}" type="presOf" srcId="{97497101-06C7-46B4-87AC-D7A8523D78E4}" destId="{240EBBB5-6708-8C44-87C3-123A365552DE}" srcOrd="0" destOrd="0" presId="urn:microsoft.com/office/officeart/2005/8/layout/default"/>
    <dgm:cxn modelId="{080D8680-D6A0-F942-8A53-86BC865F1BB6}" type="presOf" srcId="{2E0C0CA9-06A4-4C6A-890B-FACBA6D3D9F6}" destId="{6B5A9ACB-EFA1-3045-92A3-024B02D893F3}" srcOrd="0" destOrd="0" presId="urn:microsoft.com/office/officeart/2005/8/layout/default"/>
    <dgm:cxn modelId="{E6DAAD85-E4C6-4001-88DE-B5A6C4B3F865}" srcId="{134D5252-36C8-4364-B70C-275CD5953954}" destId="{678EBF86-F6E4-4F74-A69F-30CADFF4870B}" srcOrd="12" destOrd="0" parTransId="{5007C127-9C3A-4760-A775-770F602AAFE2}" sibTransId="{9ECBAA3E-C224-4D9B-86C8-B40CBC5247EC}"/>
    <dgm:cxn modelId="{E3A7B897-36B2-1347-9463-8A574A82912E}" type="presOf" srcId="{566C9B6E-4FBA-444B-9C96-B03CCAF371CC}" destId="{903A3CA3-9A18-854C-9D84-7C9151199124}" srcOrd="0" destOrd="0" presId="urn:microsoft.com/office/officeart/2005/8/layout/default"/>
    <dgm:cxn modelId="{7803B7B3-4760-4113-BADD-DCA3FA3592A9}" srcId="{134D5252-36C8-4364-B70C-275CD5953954}" destId="{97497101-06C7-46B4-87AC-D7A8523D78E4}" srcOrd="11" destOrd="0" parTransId="{34951042-57A7-4CAD-A7D8-500C253EC183}" sibTransId="{775BE398-EBEC-46F8-8730-213F47B0E037}"/>
    <dgm:cxn modelId="{016C39BC-439B-4259-9776-E94B360396F9}" srcId="{134D5252-36C8-4364-B70C-275CD5953954}" destId="{E3704418-BCDC-4793-8C5C-265B05B4FE0A}" srcOrd="13" destOrd="0" parTransId="{2B872795-5497-4104-B7AD-616B4D07B69B}" sibTransId="{3FD1A119-8856-4C39-9427-39854A346807}"/>
    <dgm:cxn modelId="{FB44CFC9-5849-40D7-A118-8B695ACEB22F}" srcId="{134D5252-36C8-4364-B70C-275CD5953954}" destId="{2630DA87-BB9D-4F71-8307-EF36FEBDE7DD}" srcOrd="1" destOrd="0" parTransId="{A24E68D8-2199-4BD0-A44A-229704B247CA}" sibTransId="{938F0683-4BC9-4BD5-9530-A08824ACF709}"/>
    <dgm:cxn modelId="{B07893CA-2A68-4C9A-80FA-390CB5F6DE8D}" srcId="{134D5252-36C8-4364-B70C-275CD5953954}" destId="{E346858B-2595-48E2-AE2C-94D14A8B3DBA}" srcOrd="19" destOrd="0" parTransId="{B9E47D2F-619C-47D6-9F80-B75380B6832D}" sibTransId="{94E5BBDA-778F-4008-ABA3-F07DF53C4F07}"/>
    <dgm:cxn modelId="{B46CD4D2-E9AB-564A-8BC0-276837EE9F80}" type="presOf" srcId="{E346858B-2595-48E2-AE2C-94D14A8B3DBA}" destId="{E0A0714C-A385-D349-A44F-490C709E8202}" srcOrd="0" destOrd="0" presId="urn:microsoft.com/office/officeart/2005/8/layout/default"/>
    <dgm:cxn modelId="{03156FE0-37E4-4A2D-9D66-5BDA582E9967}" srcId="{134D5252-36C8-4364-B70C-275CD5953954}" destId="{68987850-0379-44D7-B7AB-F40B7A055C63}" srcOrd="9" destOrd="0" parTransId="{73A9EF0D-F8C9-4363-8463-70FB6F03AC4C}" sibTransId="{CC42A544-B657-4F5D-A25B-5DD6537D1E13}"/>
    <dgm:cxn modelId="{D955B3EB-860B-7247-BF51-0DF2AA8D07D8}" type="presOf" srcId="{2630DA87-BB9D-4F71-8307-EF36FEBDE7DD}" destId="{0050864D-881B-BC43-AEE8-8426ADBD6FD8}" srcOrd="0" destOrd="0" presId="urn:microsoft.com/office/officeart/2005/8/layout/default"/>
    <dgm:cxn modelId="{F1DA80EF-BC20-4CC0-8AB9-F6A57B664593}" srcId="{134D5252-36C8-4364-B70C-275CD5953954}" destId="{349A5BC9-0D6B-44A6-AE29-DA6D8F9E198B}" srcOrd="16" destOrd="0" parTransId="{2B03F0F8-3154-4409-8A39-79624E04E26D}" sibTransId="{0834D4EC-DFFA-4655-A78B-0B4DCA849DBE}"/>
    <dgm:cxn modelId="{239E63F3-CE75-4CE7-AF48-E6CE198FB21D}" srcId="{134D5252-36C8-4364-B70C-275CD5953954}" destId="{4C92EBF2-EB0D-4CD0-8C87-37B26B5F7ADF}" srcOrd="5" destOrd="0" parTransId="{10AA8A70-C74A-4685-A208-DDF31D3847BC}" sibTransId="{7A7E678A-0FF6-40FC-BE93-192AFD5A1624}"/>
    <dgm:cxn modelId="{ED3764F3-D29B-5347-8127-052056134F21}" type="presOf" srcId="{2D547FD0-6D35-4561-9ABB-2319563A42EC}" destId="{15498C89-FBDB-1E44-8894-33D777C1CB6B}" srcOrd="0" destOrd="0" presId="urn:microsoft.com/office/officeart/2005/8/layout/default"/>
    <dgm:cxn modelId="{A27ACCF5-E762-4B72-8D3A-309698F9C253}" srcId="{134D5252-36C8-4364-B70C-275CD5953954}" destId="{A23D2BEF-4979-4595-812F-0EE070BAB079}" srcOrd="3" destOrd="0" parTransId="{A3ECD8DD-1D1E-4A17-AEAE-D3A18504D30D}" sibTransId="{3458C881-BCE1-475B-AF49-0FF27FF4B7D5}"/>
    <dgm:cxn modelId="{32DAEAF8-C48B-4A02-9EA5-AF59C0529CD4}" srcId="{134D5252-36C8-4364-B70C-275CD5953954}" destId="{EB191403-2451-4EDD-B8D0-1E3342F8AFBA}" srcOrd="6" destOrd="0" parTransId="{1955EFF2-3EAF-40B0-9A3F-AE435CEF9FC5}" sibTransId="{FF42F199-772D-476C-B118-CBA843745E8B}"/>
    <dgm:cxn modelId="{A4045FFD-82C8-4843-96B8-5D262504F012}" type="presOf" srcId="{A23D2BEF-4979-4595-812F-0EE070BAB079}" destId="{1A640329-A9C2-E94F-90B9-A44C210FCA65}" srcOrd="0" destOrd="0" presId="urn:microsoft.com/office/officeart/2005/8/layout/default"/>
    <dgm:cxn modelId="{B20CEF83-9C45-444A-AD87-52EA64EF8A69}" type="presParOf" srcId="{3C2F0213-7A3D-484E-A78C-DFABD5ECBDB1}" destId="{BAAF5FD7-D13F-E34B-BC89-27AE5B40FA5F}" srcOrd="0" destOrd="0" presId="urn:microsoft.com/office/officeart/2005/8/layout/default"/>
    <dgm:cxn modelId="{ADB4F3CB-BE42-DB4C-909A-91A280036A2D}" type="presParOf" srcId="{3C2F0213-7A3D-484E-A78C-DFABD5ECBDB1}" destId="{898B8A14-FB66-AA48-8E6C-1E8DCA246218}" srcOrd="1" destOrd="0" presId="urn:microsoft.com/office/officeart/2005/8/layout/default"/>
    <dgm:cxn modelId="{FBE96325-203B-2046-99C9-C80E4A3F360B}" type="presParOf" srcId="{3C2F0213-7A3D-484E-A78C-DFABD5ECBDB1}" destId="{0050864D-881B-BC43-AEE8-8426ADBD6FD8}" srcOrd="2" destOrd="0" presId="urn:microsoft.com/office/officeart/2005/8/layout/default"/>
    <dgm:cxn modelId="{BA0C568F-4010-B947-85A5-B8D79046EFA3}" type="presParOf" srcId="{3C2F0213-7A3D-484E-A78C-DFABD5ECBDB1}" destId="{EC969272-E691-1843-8A87-11FCE04FB85F}" srcOrd="3" destOrd="0" presId="urn:microsoft.com/office/officeart/2005/8/layout/default"/>
    <dgm:cxn modelId="{30EEBC1D-0E7C-E744-AD9A-CB0A51A7C67D}" type="presParOf" srcId="{3C2F0213-7A3D-484E-A78C-DFABD5ECBDB1}" destId="{378A7B12-875F-614A-AC96-1F7583678155}" srcOrd="4" destOrd="0" presId="urn:microsoft.com/office/officeart/2005/8/layout/default"/>
    <dgm:cxn modelId="{7EDDF4ED-4B0E-A94E-B622-B001FDBE7EF9}" type="presParOf" srcId="{3C2F0213-7A3D-484E-A78C-DFABD5ECBDB1}" destId="{7A9DAE11-8C04-4442-87DC-C09E0337804C}" srcOrd="5" destOrd="0" presId="urn:microsoft.com/office/officeart/2005/8/layout/default"/>
    <dgm:cxn modelId="{4B8F25DC-2655-8040-80A8-2A5B886FDB07}" type="presParOf" srcId="{3C2F0213-7A3D-484E-A78C-DFABD5ECBDB1}" destId="{1A640329-A9C2-E94F-90B9-A44C210FCA65}" srcOrd="6" destOrd="0" presId="urn:microsoft.com/office/officeart/2005/8/layout/default"/>
    <dgm:cxn modelId="{0779E0E5-D312-1149-AC39-758BF41E8684}" type="presParOf" srcId="{3C2F0213-7A3D-484E-A78C-DFABD5ECBDB1}" destId="{5E43987F-AC51-AA44-8394-BFC40B2C0797}" srcOrd="7" destOrd="0" presId="urn:microsoft.com/office/officeart/2005/8/layout/default"/>
    <dgm:cxn modelId="{4973248F-A18F-0B46-B040-547355DC3071}" type="presParOf" srcId="{3C2F0213-7A3D-484E-A78C-DFABD5ECBDB1}" destId="{9FAED2DC-13E0-D944-A901-B31085E3919D}" srcOrd="8" destOrd="0" presId="urn:microsoft.com/office/officeart/2005/8/layout/default"/>
    <dgm:cxn modelId="{953E0513-355E-FD4B-9FF1-965F8131C43F}" type="presParOf" srcId="{3C2F0213-7A3D-484E-A78C-DFABD5ECBDB1}" destId="{200030F7-E7B2-1E4C-9286-F450C2250F38}" srcOrd="9" destOrd="0" presId="urn:microsoft.com/office/officeart/2005/8/layout/default"/>
    <dgm:cxn modelId="{AF0F9C47-6573-CE49-BD50-51B402819436}" type="presParOf" srcId="{3C2F0213-7A3D-484E-A78C-DFABD5ECBDB1}" destId="{EBA4AB26-93FD-F343-BB44-5EC628D5DC34}" srcOrd="10" destOrd="0" presId="urn:microsoft.com/office/officeart/2005/8/layout/default"/>
    <dgm:cxn modelId="{DB822802-D7E7-9146-9869-A659E91217A0}" type="presParOf" srcId="{3C2F0213-7A3D-484E-A78C-DFABD5ECBDB1}" destId="{46504C7A-C093-BA4B-BF15-BA5CB8074269}" srcOrd="11" destOrd="0" presId="urn:microsoft.com/office/officeart/2005/8/layout/default"/>
    <dgm:cxn modelId="{E8F88A65-D747-5E48-AA94-9FA6EBE3A86A}" type="presParOf" srcId="{3C2F0213-7A3D-484E-A78C-DFABD5ECBDB1}" destId="{7891AC4E-E44C-FE43-863E-EA571E77DB58}" srcOrd="12" destOrd="0" presId="urn:microsoft.com/office/officeart/2005/8/layout/default"/>
    <dgm:cxn modelId="{359CF3A8-6642-1F40-9F56-B5D147703B54}" type="presParOf" srcId="{3C2F0213-7A3D-484E-A78C-DFABD5ECBDB1}" destId="{B9461452-695B-1D4E-A17D-78EE00EA4CAD}" srcOrd="13" destOrd="0" presId="urn:microsoft.com/office/officeart/2005/8/layout/default"/>
    <dgm:cxn modelId="{E2694514-F4F2-5845-9CCF-407DDA2C4387}" type="presParOf" srcId="{3C2F0213-7A3D-484E-A78C-DFABD5ECBDB1}" destId="{B1D39387-E7BB-214B-A41C-D6C3683C9910}" srcOrd="14" destOrd="0" presId="urn:microsoft.com/office/officeart/2005/8/layout/default"/>
    <dgm:cxn modelId="{0ED5816E-DADD-DD43-81BE-692CEBC04ACB}" type="presParOf" srcId="{3C2F0213-7A3D-484E-A78C-DFABD5ECBDB1}" destId="{A10B656C-5A14-F948-A3B8-AC7E52D5B490}" srcOrd="15" destOrd="0" presId="urn:microsoft.com/office/officeart/2005/8/layout/default"/>
    <dgm:cxn modelId="{F98640C7-A192-5240-B5F1-40B2AD1C2A74}" type="presParOf" srcId="{3C2F0213-7A3D-484E-A78C-DFABD5ECBDB1}" destId="{903A3CA3-9A18-854C-9D84-7C9151199124}" srcOrd="16" destOrd="0" presId="urn:microsoft.com/office/officeart/2005/8/layout/default"/>
    <dgm:cxn modelId="{CA24C2E0-EB14-D24C-ACE9-488BA8CDAA0C}" type="presParOf" srcId="{3C2F0213-7A3D-484E-A78C-DFABD5ECBDB1}" destId="{83DE8AEC-0278-6F43-8DC3-7C76E3B24943}" srcOrd="17" destOrd="0" presId="urn:microsoft.com/office/officeart/2005/8/layout/default"/>
    <dgm:cxn modelId="{3B9365F2-FF06-CD42-B723-F79D33259405}" type="presParOf" srcId="{3C2F0213-7A3D-484E-A78C-DFABD5ECBDB1}" destId="{BA7A7353-1B6A-E14A-B326-3B9F10678736}" srcOrd="18" destOrd="0" presId="urn:microsoft.com/office/officeart/2005/8/layout/default"/>
    <dgm:cxn modelId="{61FCF8CB-EBB4-5D4C-9C5F-647E83D0FC9D}" type="presParOf" srcId="{3C2F0213-7A3D-484E-A78C-DFABD5ECBDB1}" destId="{9FDF07B2-B42F-9B4B-A34F-CD2828C263F5}" srcOrd="19" destOrd="0" presId="urn:microsoft.com/office/officeart/2005/8/layout/default"/>
    <dgm:cxn modelId="{0F5AF985-8693-2741-B3B0-01CB8AFDFC18}" type="presParOf" srcId="{3C2F0213-7A3D-484E-A78C-DFABD5ECBDB1}" destId="{ABE26264-B130-564F-B700-90F7A58606AE}" srcOrd="20" destOrd="0" presId="urn:microsoft.com/office/officeart/2005/8/layout/default"/>
    <dgm:cxn modelId="{A8A59434-B245-5B43-933F-11B4088DE683}" type="presParOf" srcId="{3C2F0213-7A3D-484E-A78C-DFABD5ECBDB1}" destId="{B010F8E4-55C1-234F-8531-D37A08397444}" srcOrd="21" destOrd="0" presId="urn:microsoft.com/office/officeart/2005/8/layout/default"/>
    <dgm:cxn modelId="{930B8A1B-1E57-6F4C-93B7-89BD78589C47}" type="presParOf" srcId="{3C2F0213-7A3D-484E-A78C-DFABD5ECBDB1}" destId="{240EBBB5-6708-8C44-87C3-123A365552DE}" srcOrd="22" destOrd="0" presId="urn:microsoft.com/office/officeart/2005/8/layout/default"/>
    <dgm:cxn modelId="{E47F9692-1FC6-0E4E-9ACF-2F278D55F9B5}" type="presParOf" srcId="{3C2F0213-7A3D-484E-A78C-DFABD5ECBDB1}" destId="{43E14314-71FC-2B4B-A227-826A5C7510B4}" srcOrd="23" destOrd="0" presId="urn:microsoft.com/office/officeart/2005/8/layout/default"/>
    <dgm:cxn modelId="{658770A0-AAF2-4342-AD15-AD76066E514D}" type="presParOf" srcId="{3C2F0213-7A3D-484E-A78C-DFABD5ECBDB1}" destId="{904C81E1-3E99-AA48-AE97-4077043E3619}" srcOrd="24" destOrd="0" presId="urn:microsoft.com/office/officeart/2005/8/layout/default"/>
    <dgm:cxn modelId="{35FD3F78-406B-7D49-8CCD-7B6CAD0350D1}" type="presParOf" srcId="{3C2F0213-7A3D-484E-A78C-DFABD5ECBDB1}" destId="{E87D524D-3365-9745-A6A2-1A414F47F9AF}" srcOrd="25" destOrd="0" presId="urn:microsoft.com/office/officeart/2005/8/layout/default"/>
    <dgm:cxn modelId="{6F5DCEF9-27BA-064E-BE6A-B8969734D33B}" type="presParOf" srcId="{3C2F0213-7A3D-484E-A78C-DFABD5ECBDB1}" destId="{74882CCC-560D-5C4F-A1F9-5A5357231016}" srcOrd="26" destOrd="0" presId="urn:microsoft.com/office/officeart/2005/8/layout/default"/>
    <dgm:cxn modelId="{71CC247D-37C9-4244-B0E5-2A07DFEC987C}" type="presParOf" srcId="{3C2F0213-7A3D-484E-A78C-DFABD5ECBDB1}" destId="{43AE5620-1E63-AA44-8128-192D000A2BEB}" srcOrd="27" destOrd="0" presId="urn:microsoft.com/office/officeart/2005/8/layout/default"/>
    <dgm:cxn modelId="{FFCCD3CA-EAAF-784B-B66E-4F3F1315F7D7}" type="presParOf" srcId="{3C2F0213-7A3D-484E-A78C-DFABD5ECBDB1}" destId="{6B5A9ACB-EFA1-3045-92A3-024B02D893F3}" srcOrd="28" destOrd="0" presId="urn:microsoft.com/office/officeart/2005/8/layout/default"/>
    <dgm:cxn modelId="{0DCC6290-6C25-5240-B2D5-4F0AA6A6A590}" type="presParOf" srcId="{3C2F0213-7A3D-484E-A78C-DFABD5ECBDB1}" destId="{BDECF80F-2B3E-BA45-8442-9407715ED883}" srcOrd="29" destOrd="0" presId="urn:microsoft.com/office/officeart/2005/8/layout/default"/>
    <dgm:cxn modelId="{C0A5289A-2EA5-1D49-90CC-1DF1D5D482FF}" type="presParOf" srcId="{3C2F0213-7A3D-484E-A78C-DFABD5ECBDB1}" destId="{1EA7B8E8-546D-2B42-8884-43F9352F40BF}" srcOrd="30" destOrd="0" presId="urn:microsoft.com/office/officeart/2005/8/layout/default"/>
    <dgm:cxn modelId="{8AA04E35-5C36-494C-9179-9DA83D8C4CD0}" type="presParOf" srcId="{3C2F0213-7A3D-484E-A78C-DFABD5ECBDB1}" destId="{8AC02A31-BA71-B340-AEAE-1E6661AC7BE4}" srcOrd="31" destOrd="0" presId="urn:microsoft.com/office/officeart/2005/8/layout/default"/>
    <dgm:cxn modelId="{7C9B3D43-7C07-5D45-9490-F20DE9C94B18}" type="presParOf" srcId="{3C2F0213-7A3D-484E-A78C-DFABD5ECBDB1}" destId="{95AF29C7-EB61-4741-B7AF-30834AE11729}" srcOrd="32" destOrd="0" presId="urn:microsoft.com/office/officeart/2005/8/layout/default"/>
    <dgm:cxn modelId="{A79EB695-C286-8145-A5B7-764CB8679E7E}" type="presParOf" srcId="{3C2F0213-7A3D-484E-A78C-DFABD5ECBDB1}" destId="{B0070AFB-39BB-AA44-BF1C-EF9E3D2D522E}" srcOrd="33" destOrd="0" presId="urn:microsoft.com/office/officeart/2005/8/layout/default"/>
    <dgm:cxn modelId="{C3A4EA71-E876-384A-9F21-35D17E25C99F}" type="presParOf" srcId="{3C2F0213-7A3D-484E-A78C-DFABD5ECBDB1}" destId="{15498C89-FBDB-1E44-8894-33D777C1CB6B}" srcOrd="34" destOrd="0" presId="urn:microsoft.com/office/officeart/2005/8/layout/default"/>
    <dgm:cxn modelId="{5E5557C5-E868-374B-8AA4-FC1B2F4FFBF9}" type="presParOf" srcId="{3C2F0213-7A3D-484E-A78C-DFABD5ECBDB1}" destId="{CBD55A3B-2EE7-F746-A1E7-135683FE3BBD}" srcOrd="35" destOrd="0" presId="urn:microsoft.com/office/officeart/2005/8/layout/default"/>
    <dgm:cxn modelId="{FF4C6476-808D-F449-8AF3-4F4CC17155BC}" type="presParOf" srcId="{3C2F0213-7A3D-484E-A78C-DFABD5ECBDB1}" destId="{2E163F07-BC60-2E4C-90C4-87CD8DD6FF03}" srcOrd="36" destOrd="0" presId="urn:microsoft.com/office/officeart/2005/8/layout/default"/>
    <dgm:cxn modelId="{E5AAB08A-5EB1-4948-A79D-E785DD353F0B}" type="presParOf" srcId="{3C2F0213-7A3D-484E-A78C-DFABD5ECBDB1}" destId="{CEE4FD13-A518-0141-AEF5-929E03F88782}" srcOrd="37" destOrd="0" presId="urn:microsoft.com/office/officeart/2005/8/layout/default"/>
    <dgm:cxn modelId="{401D23A2-A95D-8E47-ADCC-53C7DAE7EE8E}" type="presParOf" srcId="{3C2F0213-7A3D-484E-A78C-DFABD5ECBDB1}" destId="{E0A0714C-A385-D349-A44F-490C709E8202}" srcOrd="3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Time to share:</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800" dirty="0"/>
            <a:t>In seven seconds, share with me your idea!</a:t>
          </a:r>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44806">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custLinFactY="961" custLinFactNeighborY="100000">
        <dgm:presLayoutVars>
          <dgm:bulletEnabled val="1"/>
        </dgm:presLayoutVars>
      </dgm:prSet>
      <dgm:spPr/>
    </dgm:pt>
  </dgm:ptLst>
  <dgm:cxnLst>
    <dgm:cxn modelId="{6ADAB707-2A67-4E76-856B-9F80DB0808AB}" type="presOf" srcId="{E611FB47-702E-45C8-B8D0-8D81F4972B5B}" destId="{ADFD5CD6-7193-4456-A895-129A96A60A8D}" srcOrd="0" destOrd="0" presId="urn:microsoft.com/office/officeart/2005/8/layout/list1"/>
    <dgm:cxn modelId="{6269E347-8BB5-45A0-899B-A3F7C83AE4DC}" srcId="{C0B9EA32-0587-4F95-9C0B-0CDDF26EA539}" destId="{E611FB47-702E-45C8-B8D0-8D81F4972B5B}" srcOrd="0" destOrd="0" parTransId="{94744E06-9968-4511-9E5B-3E07F237CE86}" sibTransId="{5BE2AF46-0F72-4749-8B40-5BF38B3A3F6D}"/>
    <dgm:cxn modelId="{BB51E78C-0A14-42F1-82CF-9B9A43C5EE20}" srcId="{E611FB47-702E-45C8-B8D0-8D81F4972B5B}" destId="{354E6267-BEDC-4335-B980-0D3B02EFE53B}" srcOrd="0" destOrd="0" parTransId="{B4B95B7D-066B-449E-B73E-6380FFAC0C73}" sibTransId="{22758DEF-09D5-4876-AADA-4A2B977D7BE6}"/>
    <dgm:cxn modelId="{BF6EF4A5-7FA2-4397-B614-A9384380EABB}" type="presOf" srcId="{C0B9EA32-0587-4F95-9C0B-0CDDF26EA539}" destId="{1462CAE9-910D-441F-8B29-BD9F9C87881E}" srcOrd="0" destOrd="0" presId="urn:microsoft.com/office/officeart/2005/8/layout/list1"/>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2DFF0D-D3A1-4AC8-AFE9-78E76756365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B05FE0D-8224-43C7-80D3-6828CB5164CA}">
      <dgm:prSet/>
      <dgm:spPr/>
      <dgm:t>
        <a:bodyPr/>
        <a:lstStyle/>
        <a:p>
          <a:r>
            <a:rPr lang="en-US" dirty="0"/>
            <a:t>Experience </a:t>
          </a:r>
        </a:p>
      </dgm:t>
    </dgm:pt>
    <dgm:pt modelId="{4D40115F-F092-43CA-8C17-6F745D5C7015}" type="parTrans" cxnId="{6CFB9C2C-1B2A-46FA-8BDE-1F28A2ECA454}">
      <dgm:prSet/>
      <dgm:spPr/>
      <dgm:t>
        <a:bodyPr/>
        <a:lstStyle/>
        <a:p>
          <a:endParaRPr lang="en-US"/>
        </a:p>
      </dgm:t>
    </dgm:pt>
    <dgm:pt modelId="{1C334E53-47FE-4487-9B36-006BAF4B5DDD}" type="sibTrans" cxnId="{6CFB9C2C-1B2A-46FA-8BDE-1F28A2ECA454}">
      <dgm:prSet/>
      <dgm:spPr/>
      <dgm:t>
        <a:bodyPr/>
        <a:lstStyle/>
        <a:p>
          <a:endParaRPr lang="en-US"/>
        </a:p>
      </dgm:t>
    </dgm:pt>
    <dgm:pt modelId="{D854F815-A4F0-441C-8B47-B273090A8C16}">
      <dgm:prSet/>
      <dgm:spPr/>
      <dgm:t>
        <a:bodyPr/>
        <a:lstStyle/>
        <a:p>
          <a:r>
            <a:rPr lang="en-US" dirty="0"/>
            <a:t>Skills</a:t>
          </a:r>
        </a:p>
      </dgm:t>
    </dgm:pt>
    <dgm:pt modelId="{57B96F5E-DDC1-49F3-89B8-F76D047B3650}" type="parTrans" cxnId="{492F6C2E-0FA4-4E21-A08C-0AED9CBC5CF1}">
      <dgm:prSet/>
      <dgm:spPr/>
      <dgm:t>
        <a:bodyPr/>
        <a:lstStyle/>
        <a:p>
          <a:endParaRPr lang="en-US"/>
        </a:p>
      </dgm:t>
    </dgm:pt>
    <dgm:pt modelId="{725CD633-3DD0-495B-A7D1-EC23DD70CF92}" type="sibTrans" cxnId="{492F6C2E-0FA4-4E21-A08C-0AED9CBC5CF1}">
      <dgm:prSet/>
      <dgm:spPr/>
      <dgm:t>
        <a:bodyPr/>
        <a:lstStyle/>
        <a:p>
          <a:endParaRPr lang="en-US"/>
        </a:p>
      </dgm:t>
    </dgm:pt>
    <dgm:pt modelId="{4217055B-6DD5-4AED-A39F-0F2B40243E98}">
      <dgm:prSet/>
      <dgm:spPr/>
      <dgm:t>
        <a:bodyPr/>
        <a:lstStyle/>
        <a:p>
          <a:r>
            <a:rPr lang="en-US" dirty="0"/>
            <a:t>The Right ‘Fit’</a:t>
          </a:r>
        </a:p>
      </dgm:t>
    </dgm:pt>
    <dgm:pt modelId="{7D0493B4-C826-433D-9AD1-A9F700D3E3D7}" type="parTrans" cxnId="{2C490927-806A-4349-B116-292F9BAC88C5}">
      <dgm:prSet/>
      <dgm:spPr/>
      <dgm:t>
        <a:bodyPr/>
        <a:lstStyle/>
        <a:p>
          <a:endParaRPr lang="en-US"/>
        </a:p>
      </dgm:t>
    </dgm:pt>
    <dgm:pt modelId="{50047374-8490-4A92-B5C3-1E1ACE720C13}" type="sibTrans" cxnId="{2C490927-806A-4349-B116-292F9BAC88C5}">
      <dgm:prSet/>
      <dgm:spPr/>
      <dgm:t>
        <a:bodyPr/>
        <a:lstStyle/>
        <a:p>
          <a:endParaRPr lang="en-US"/>
        </a:p>
      </dgm:t>
    </dgm:pt>
    <dgm:pt modelId="{5A7964BE-04C7-4745-8ABF-B935195902DB}" type="pres">
      <dgm:prSet presAssocID="{3F2DFF0D-D3A1-4AC8-AFE9-78E767563655}" presName="linear" presStyleCnt="0">
        <dgm:presLayoutVars>
          <dgm:animLvl val="lvl"/>
          <dgm:resizeHandles val="exact"/>
        </dgm:presLayoutVars>
      </dgm:prSet>
      <dgm:spPr/>
    </dgm:pt>
    <dgm:pt modelId="{991842AA-0EEC-2B4E-BA9F-5A4019AAC575}" type="pres">
      <dgm:prSet presAssocID="{7B05FE0D-8224-43C7-80D3-6828CB5164CA}" presName="parentText" presStyleLbl="node1" presStyleIdx="0" presStyleCnt="3">
        <dgm:presLayoutVars>
          <dgm:chMax val="0"/>
          <dgm:bulletEnabled val="1"/>
        </dgm:presLayoutVars>
      </dgm:prSet>
      <dgm:spPr/>
    </dgm:pt>
    <dgm:pt modelId="{002268FA-CB23-8B4B-AFD9-F68EECEC53D2}" type="pres">
      <dgm:prSet presAssocID="{1C334E53-47FE-4487-9B36-006BAF4B5DDD}" presName="spacer" presStyleCnt="0"/>
      <dgm:spPr/>
    </dgm:pt>
    <dgm:pt modelId="{A99BF640-14A9-BC4E-93D9-AF24C604FAF6}" type="pres">
      <dgm:prSet presAssocID="{D854F815-A4F0-441C-8B47-B273090A8C16}" presName="parentText" presStyleLbl="node1" presStyleIdx="1" presStyleCnt="3">
        <dgm:presLayoutVars>
          <dgm:chMax val="0"/>
          <dgm:bulletEnabled val="1"/>
        </dgm:presLayoutVars>
      </dgm:prSet>
      <dgm:spPr/>
    </dgm:pt>
    <dgm:pt modelId="{4820D625-9B99-8242-B3A5-11138B9EF7D6}" type="pres">
      <dgm:prSet presAssocID="{725CD633-3DD0-495B-A7D1-EC23DD70CF92}" presName="spacer" presStyleCnt="0"/>
      <dgm:spPr/>
    </dgm:pt>
    <dgm:pt modelId="{70AA5EEF-1862-644B-9BB3-353FDCF78427}" type="pres">
      <dgm:prSet presAssocID="{4217055B-6DD5-4AED-A39F-0F2B40243E98}" presName="parentText" presStyleLbl="node1" presStyleIdx="2" presStyleCnt="3">
        <dgm:presLayoutVars>
          <dgm:chMax val="0"/>
          <dgm:bulletEnabled val="1"/>
        </dgm:presLayoutVars>
      </dgm:prSet>
      <dgm:spPr/>
    </dgm:pt>
  </dgm:ptLst>
  <dgm:cxnLst>
    <dgm:cxn modelId="{EB2F350E-F912-344B-9DC7-D69FE758F21B}" type="presOf" srcId="{7B05FE0D-8224-43C7-80D3-6828CB5164CA}" destId="{991842AA-0EEC-2B4E-BA9F-5A4019AAC575}" srcOrd="0" destOrd="0" presId="urn:microsoft.com/office/officeart/2005/8/layout/vList2"/>
    <dgm:cxn modelId="{2C490927-806A-4349-B116-292F9BAC88C5}" srcId="{3F2DFF0D-D3A1-4AC8-AFE9-78E767563655}" destId="{4217055B-6DD5-4AED-A39F-0F2B40243E98}" srcOrd="2" destOrd="0" parTransId="{7D0493B4-C826-433D-9AD1-A9F700D3E3D7}" sibTransId="{50047374-8490-4A92-B5C3-1E1ACE720C13}"/>
    <dgm:cxn modelId="{6CFB9C2C-1B2A-46FA-8BDE-1F28A2ECA454}" srcId="{3F2DFF0D-D3A1-4AC8-AFE9-78E767563655}" destId="{7B05FE0D-8224-43C7-80D3-6828CB5164CA}" srcOrd="0" destOrd="0" parTransId="{4D40115F-F092-43CA-8C17-6F745D5C7015}" sibTransId="{1C334E53-47FE-4487-9B36-006BAF4B5DDD}"/>
    <dgm:cxn modelId="{492F6C2E-0FA4-4E21-A08C-0AED9CBC5CF1}" srcId="{3F2DFF0D-D3A1-4AC8-AFE9-78E767563655}" destId="{D854F815-A4F0-441C-8B47-B273090A8C16}" srcOrd="1" destOrd="0" parTransId="{57B96F5E-DDC1-49F3-89B8-F76D047B3650}" sibTransId="{725CD633-3DD0-495B-A7D1-EC23DD70CF92}"/>
    <dgm:cxn modelId="{20AB82B7-937B-414B-A08C-115585D941F3}" type="presOf" srcId="{3F2DFF0D-D3A1-4AC8-AFE9-78E767563655}" destId="{5A7964BE-04C7-4745-8ABF-B935195902DB}" srcOrd="0" destOrd="0" presId="urn:microsoft.com/office/officeart/2005/8/layout/vList2"/>
    <dgm:cxn modelId="{B9ACFAD1-EA99-3A4E-9500-AF8FE59E35E3}" type="presOf" srcId="{4217055B-6DD5-4AED-A39F-0F2B40243E98}" destId="{70AA5EEF-1862-644B-9BB3-353FDCF78427}" srcOrd="0" destOrd="0" presId="urn:microsoft.com/office/officeart/2005/8/layout/vList2"/>
    <dgm:cxn modelId="{CA0C15D4-7AE8-9F42-A10B-68B5E5457E56}" type="presOf" srcId="{D854F815-A4F0-441C-8B47-B273090A8C16}" destId="{A99BF640-14A9-BC4E-93D9-AF24C604FAF6}" srcOrd="0" destOrd="0" presId="urn:microsoft.com/office/officeart/2005/8/layout/vList2"/>
    <dgm:cxn modelId="{74E58255-FEB2-A24D-95EC-F1787C0C6777}" type="presParOf" srcId="{5A7964BE-04C7-4745-8ABF-B935195902DB}" destId="{991842AA-0EEC-2B4E-BA9F-5A4019AAC575}" srcOrd="0" destOrd="0" presId="urn:microsoft.com/office/officeart/2005/8/layout/vList2"/>
    <dgm:cxn modelId="{B08DB7D3-7FD5-5A48-A444-1AF58328124C}" type="presParOf" srcId="{5A7964BE-04C7-4745-8ABF-B935195902DB}" destId="{002268FA-CB23-8B4B-AFD9-F68EECEC53D2}" srcOrd="1" destOrd="0" presId="urn:microsoft.com/office/officeart/2005/8/layout/vList2"/>
    <dgm:cxn modelId="{4D623942-5423-1747-8D20-D9738145F109}" type="presParOf" srcId="{5A7964BE-04C7-4745-8ABF-B935195902DB}" destId="{A99BF640-14A9-BC4E-93D9-AF24C604FAF6}" srcOrd="2" destOrd="0" presId="urn:microsoft.com/office/officeart/2005/8/layout/vList2"/>
    <dgm:cxn modelId="{DFB2CA27-6D8D-7E4E-8E2C-A344148535C5}" type="presParOf" srcId="{5A7964BE-04C7-4745-8ABF-B935195902DB}" destId="{4820D625-9B99-8242-B3A5-11138B9EF7D6}" srcOrd="3" destOrd="0" presId="urn:microsoft.com/office/officeart/2005/8/layout/vList2"/>
    <dgm:cxn modelId="{C3C76DCD-4EED-7E42-BCB6-9299565DD737}" type="presParOf" srcId="{5A7964BE-04C7-4745-8ABF-B935195902DB}" destId="{70AA5EEF-1862-644B-9BB3-353FDCF7842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Consider:</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000" b="1" dirty="0"/>
            <a:t>Take a look at your Team section</a:t>
          </a:r>
          <a:endParaRPr lang="en-US" sz="2000"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6309CDD9-D0E0-0D49-89DC-BA6FF0CB7B99}">
      <dgm:prSet custT="1"/>
      <dgm:spPr/>
      <dgm:t>
        <a:bodyPr/>
        <a:lstStyle/>
        <a:p>
          <a:r>
            <a:rPr lang="en-US" sz="2000" b="0" dirty="0"/>
            <a:t>Where are the skills gaps? Have you any early ideas on how to fill them?</a:t>
          </a:r>
        </a:p>
      </dgm:t>
    </dgm:pt>
    <dgm:pt modelId="{DA2D2D38-B412-8E4C-938A-FE920BF1B0D3}" type="parTrans" cxnId="{85606A17-09DA-CE4D-A4C8-A7D515874E94}">
      <dgm:prSet/>
      <dgm:spPr/>
      <dgm:t>
        <a:bodyPr/>
        <a:lstStyle/>
        <a:p>
          <a:endParaRPr lang="en-GB"/>
        </a:p>
      </dgm:t>
    </dgm:pt>
    <dgm:pt modelId="{6CFCABCC-3B74-6240-8D27-DC5EC35A183A}" type="sibTrans" cxnId="{85606A17-09DA-CE4D-A4C8-A7D515874E94}">
      <dgm:prSet/>
      <dgm:spPr/>
      <dgm:t>
        <a:bodyPr/>
        <a:lstStyle/>
        <a:p>
          <a:endParaRPr lang="en-GB"/>
        </a:p>
      </dgm:t>
    </dgm:pt>
    <dgm:pt modelId="{6596F02A-6087-4416-85C9-2CC0E02B5AB2}">
      <dgm:prSet custT="1"/>
      <dgm:spPr/>
      <dgm:t>
        <a:bodyPr/>
        <a:lstStyle/>
        <a:p>
          <a:r>
            <a:rPr lang="en-US" sz="2000" b="0" dirty="0"/>
            <a:t>Identify who is responsible for what in your business.</a:t>
          </a:r>
        </a:p>
      </dgm:t>
    </dgm:pt>
    <dgm:pt modelId="{D4C6C1AE-7FAE-4266-8DAD-A5AFBCF619AF}" type="parTrans" cxnId="{06E7D497-9EC6-4135-A6D4-3807A934BADF}">
      <dgm:prSet/>
      <dgm:spPr/>
      <dgm:t>
        <a:bodyPr/>
        <a:lstStyle/>
        <a:p>
          <a:endParaRPr lang="en-GB"/>
        </a:p>
      </dgm:t>
    </dgm:pt>
    <dgm:pt modelId="{2C8DC511-B1A7-41E1-96F1-CED895E7193A}" type="sibTrans" cxnId="{06E7D497-9EC6-4135-A6D4-3807A934BADF}">
      <dgm:prSet/>
      <dgm:spPr/>
      <dgm:t>
        <a:bodyPr/>
        <a:lstStyle/>
        <a:p>
          <a:endParaRPr lang="en-GB"/>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77866">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custLinFactY="961" custLinFactNeighborY="100000">
        <dgm:presLayoutVars>
          <dgm:bulletEnabled val="1"/>
        </dgm:presLayoutVars>
      </dgm:prSet>
      <dgm:spPr/>
    </dgm:pt>
  </dgm:ptLst>
  <dgm:cxnLst>
    <dgm:cxn modelId="{6ADAB707-2A67-4E76-856B-9F80DB0808AB}" type="presOf" srcId="{E611FB47-702E-45C8-B8D0-8D81F4972B5B}" destId="{ADFD5CD6-7193-4456-A895-129A96A60A8D}" srcOrd="0" destOrd="0" presId="urn:microsoft.com/office/officeart/2005/8/layout/list1"/>
    <dgm:cxn modelId="{85606A17-09DA-CE4D-A4C8-A7D515874E94}" srcId="{354E6267-BEDC-4335-B980-0D3B02EFE53B}" destId="{6309CDD9-D0E0-0D49-89DC-BA6FF0CB7B99}" srcOrd="1" destOrd="0" parTransId="{DA2D2D38-B412-8E4C-938A-FE920BF1B0D3}" sibTransId="{6CFCABCC-3B74-6240-8D27-DC5EC35A183A}"/>
    <dgm:cxn modelId="{6269E347-8BB5-45A0-899B-A3F7C83AE4DC}" srcId="{C0B9EA32-0587-4F95-9C0B-0CDDF26EA539}" destId="{E611FB47-702E-45C8-B8D0-8D81F4972B5B}" srcOrd="0" destOrd="0" parTransId="{94744E06-9968-4511-9E5B-3E07F237CE86}" sibTransId="{5BE2AF46-0F72-4749-8B40-5BF38B3A3F6D}"/>
    <dgm:cxn modelId="{CF36077E-91C2-423A-942E-DB6B00235BAB}" type="presOf" srcId="{6309CDD9-D0E0-0D49-89DC-BA6FF0CB7B99}" destId="{2525EFD9-F93D-4F36-BCAD-7CE5BC0BFA96}" srcOrd="0" destOrd="2" presId="urn:microsoft.com/office/officeart/2005/8/layout/list1"/>
    <dgm:cxn modelId="{BB51E78C-0A14-42F1-82CF-9B9A43C5EE20}" srcId="{E611FB47-702E-45C8-B8D0-8D81F4972B5B}" destId="{354E6267-BEDC-4335-B980-0D3B02EFE53B}" srcOrd="0" destOrd="0" parTransId="{B4B95B7D-066B-449E-B73E-6380FFAC0C73}" sibTransId="{22758DEF-09D5-4876-AADA-4A2B977D7BE6}"/>
    <dgm:cxn modelId="{06E7D497-9EC6-4135-A6D4-3807A934BADF}" srcId="{354E6267-BEDC-4335-B980-0D3B02EFE53B}" destId="{6596F02A-6087-4416-85C9-2CC0E02B5AB2}" srcOrd="0" destOrd="0" parTransId="{D4C6C1AE-7FAE-4266-8DAD-A5AFBCF619AF}" sibTransId="{2C8DC511-B1A7-41E1-96F1-CED895E7193A}"/>
    <dgm:cxn modelId="{BF6EF4A5-7FA2-4397-B614-A9384380EABB}" type="presOf" srcId="{C0B9EA32-0587-4F95-9C0B-0CDDF26EA539}" destId="{1462CAE9-910D-441F-8B29-BD9F9C87881E}" srcOrd="0" destOrd="0" presId="urn:microsoft.com/office/officeart/2005/8/layout/list1"/>
    <dgm:cxn modelId="{ECC877C5-8C0C-4376-BD2D-49C2419A0DF9}" type="presOf" srcId="{6596F02A-6087-4416-85C9-2CC0E02B5AB2}" destId="{2525EFD9-F93D-4F36-BCAD-7CE5BC0BFA96}" srcOrd="0" destOrd="1" presId="urn:microsoft.com/office/officeart/2005/8/layout/list1"/>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F82605-6356-4549-BEFE-5D30A764956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1D34030-6A9D-4547-B312-BC6EDCD407B8}">
      <dgm:prSet custT="1"/>
      <dgm:spPr/>
      <dgm:t>
        <a:bodyPr/>
        <a:lstStyle/>
        <a:p>
          <a:pPr>
            <a:lnSpc>
              <a:spcPct val="100000"/>
            </a:lnSpc>
          </a:pPr>
          <a:r>
            <a:rPr lang="en-US" sz="1800" dirty="0"/>
            <a:t>Telephone, computers and other tech</a:t>
          </a:r>
        </a:p>
      </dgm:t>
    </dgm:pt>
    <dgm:pt modelId="{B14E423C-0BD3-49B2-B3FA-9A21375CB430}" type="parTrans" cxnId="{6446AAED-69BA-4101-83FC-769E20D2A585}">
      <dgm:prSet/>
      <dgm:spPr/>
      <dgm:t>
        <a:bodyPr/>
        <a:lstStyle/>
        <a:p>
          <a:endParaRPr lang="en-US" sz="3200"/>
        </a:p>
      </dgm:t>
    </dgm:pt>
    <dgm:pt modelId="{D4D5F787-3335-40B8-B380-80CCE12BD1AD}" type="sibTrans" cxnId="{6446AAED-69BA-4101-83FC-769E20D2A585}">
      <dgm:prSet/>
      <dgm:spPr/>
      <dgm:t>
        <a:bodyPr/>
        <a:lstStyle/>
        <a:p>
          <a:endParaRPr lang="en-US" sz="3200"/>
        </a:p>
      </dgm:t>
    </dgm:pt>
    <dgm:pt modelId="{4CAD6EE7-0B0C-4BFD-B6D2-94167AD1B6F9}">
      <dgm:prSet custT="1"/>
      <dgm:spPr/>
      <dgm:t>
        <a:bodyPr/>
        <a:lstStyle/>
        <a:p>
          <a:pPr>
            <a:lnSpc>
              <a:spcPct val="100000"/>
            </a:lnSpc>
          </a:pPr>
          <a:r>
            <a:rPr lang="en-US" sz="1800" dirty="0"/>
            <a:t>Specialist equipment </a:t>
          </a:r>
          <a:br>
            <a:rPr lang="en-US" sz="1800" dirty="0"/>
          </a:br>
          <a:r>
            <a:rPr lang="en-US" sz="1800" dirty="0"/>
            <a:t>(buy / lease)</a:t>
          </a:r>
        </a:p>
      </dgm:t>
    </dgm:pt>
    <dgm:pt modelId="{3FD44FC5-C6A5-4804-963F-604BD226D1C7}" type="parTrans" cxnId="{2A9C7989-4667-4E0B-98B2-E9B7F413BFB3}">
      <dgm:prSet/>
      <dgm:spPr/>
      <dgm:t>
        <a:bodyPr/>
        <a:lstStyle/>
        <a:p>
          <a:endParaRPr lang="en-US" sz="3200"/>
        </a:p>
      </dgm:t>
    </dgm:pt>
    <dgm:pt modelId="{6DFF91FA-C545-4842-B9AA-C28C5A9EEE71}" type="sibTrans" cxnId="{2A9C7989-4667-4E0B-98B2-E9B7F413BFB3}">
      <dgm:prSet/>
      <dgm:spPr/>
      <dgm:t>
        <a:bodyPr/>
        <a:lstStyle/>
        <a:p>
          <a:endParaRPr lang="en-US" sz="3200"/>
        </a:p>
      </dgm:t>
    </dgm:pt>
    <dgm:pt modelId="{E41549E8-77DB-451C-9ABD-94DAF671C36A}">
      <dgm:prSet custT="1"/>
      <dgm:spPr/>
      <dgm:t>
        <a:bodyPr/>
        <a:lstStyle/>
        <a:p>
          <a:pPr>
            <a:lnSpc>
              <a:spcPct val="100000"/>
            </a:lnSpc>
          </a:pPr>
          <a:r>
            <a:rPr lang="en-US" sz="1800" dirty="0"/>
            <a:t>Raw materials </a:t>
          </a:r>
        </a:p>
      </dgm:t>
    </dgm:pt>
    <dgm:pt modelId="{503A9FFE-E890-43BF-9CCF-D629A3B0B51E}" type="parTrans" cxnId="{4CF16555-8D06-446F-930F-263205A7A79A}">
      <dgm:prSet/>
      <dgm:spPr/>
      <dgm:t>
        <a:bodyPr/>
        <a:lstStyle/>
        <a:p>
          <a:endParaRPr lang="en-US" sz="3200"/>
        </a:p>
      </dgm:t>
    </dgm:pt>
    <dgm:pt modelId="{3A82EA70-D47E-4963-B734-B80A33F424FE}" type="sibTrans" cxnId="{4CF16555-8D06-446F-930F-263205A7A79A}">
      <dgm:prSet/>
      <dgm:spPr/>
      <dgm:t>
        <a:bodyPr/>
        <a:lstStyle/>
        <a:p>
          <a:endParaRPr lang="en-US" sz="3200"/>
        </a:p>
      </dgm:t>
    </dgm:pt>
    <dgm:pt modelId="{70673049-12B7-4374-8911-C4F1348C4EF3}" type="pres">
      <dgm:prSet presAssocID="{07F82605-6356-4549-BEFE-5D30A764956B}" presName="root" presStyleCnt="0">
        <dgm:presLayoutVars>
          <dgm:dir/>
          <dgm:resizeHandles val="exact"/>
        </dgm:presLayoutVars>
      </dgm:prSet>
      <dgm:spPr/>
    </dgm:pt>
    <dgm:pt modelId="{DF7C544B-4E17-434C-B432-92FA0C779A80}" type="pres">
      <dgm:prSet presAssocID="{41D34030-6A9D-4547-B312-BC6EDCD407B8}" presName="compNode" presStyleCnt="0"/>
      <dgm:spPr/>
    </dgm:pt>
    <dgm:pt modelId="{0984CAB9-D87B-4D47-8DAA-ACE7097996FE}" type="pres">
      <dgm:prSet presAssocID="{41D34030-6A9D-4547-B312-BC6EDCD407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7DC5A268-BDD8-4E36-A1A3-82B1B76B223A}" type="pres">
      <dgm:prSet presAssocID="{41D34030-6A9D-4547-B312-BC6EDCD407B8}" presName="spaceRect" presStyleCnt="0"/>
      <dgm:spPr/>
    </dgm:pt>
    <dgm:pt modelId="{184AF366-5D3F-49E2-ABDA-5962EBE6E0D4}" type="pres">
      <dgm:prSet presAssocID="{41D34030-6A9D-4547-B312-BC6EDCD407B8}" presName="textRect" presStyleLbl="revTx" presStyleIdx="0" presStyleCnt="3" custScaleX="123850">
        <dgm:presLayoutVars>
          <dgm:chMax val="1"/>
          <dgm:chPref val="1"/>
        </dgm:presLayoutVars>
      </dgm:prSet>
      <dgm:spPr/>
    </dgm:pt>
    <dgm:pt modelId="{C343C8D9-75E8-4345-BE7D-405547B36BE4}" type="pres">
      <dgm:prSet presAssocID="{D4D5F787-3335-40B8-B380-80CCE12BD1AD}" presName="sibTrans" presStyleCnt="0"/>
      <dgm:spPr/>
    </dgm:pt>
    <dgm:pt modelId="{24E7BD34-715E-4489-9A91-E0357C15483F}" type="pres">
      <dgm:prSet presAssocID="{4CAD6EE7-0B0C-4BFD-B6D2-94167AD1B6F9}" presName="compNode" presStyleCnt="0"/>
      <dgm:spPr/>
    </dgm:pt>
    <dgm:pt modelId="{C1E40B80-340C-4E67-9F22-F938098FD9AF}" type="pres">
      <dgm:prSet presAssocID="{4CAD6EE7-0B0C-4BFD-B6D2-94167AD1B6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322E7509-B1B8-4D41-891C-50637E3704C4}" type="pres">
      <dgm:prSet presAssocID="{4CAD6EE7-0B0C-4BFD-B6D2-94167AD1B6F9}" presName="spaceRect" presStyleCnt="0"/>
      <dgm:spPr/>
    </dgm:pt>
    <dgm:pt modelId="{7B0AD614-DF99-4F3C-A3BF-A27DD73BAACC}" type="pres">
      <dgm:prSet presAssocID="{4CAD6EE7-0B0C-4BFD-B6D2-94167AD1B6F9}" presName="textRect" presStyleLbl="revTx" presStyleIdx="1" presStyleCnt="3" custScaleX="123415">
        <dgm:presLayoutVars>
          <dgm:chMax val="1"/>
          <dgm:chPref val="1"/>
        </dgm:presLayoutVars>
      </dgm:prSet>
      <dgm:spPr/>
    </dgm:pt>
    <dgm:pt modelId="{EAFEF7E3-52B6-479A-A89F-2834CAEA6D91}" type="pres">
      <dgm:prSet presAssocID="{6DFF91FA-C545-4842-B9AA-C28C5A9EEE71}" presName="sibTrans" presStyleCnt="0"/>
      <dgm:spPr/>
    </dgm:pt>
    <dgm:pt modelId="{23D3B31F-1C4D-4FD6-8B76-239330907C2C}" type="pres">
      <dgm:prSet presAssocID="{E41549E8-77DB-451C-9ABD-94DAF671C36A}" presName="compNode" presStyleCnt="0"/>
      <dgm:spPr/>
    </dgm:pt>
    <dgm:pt modelId="{7CFA93B1-CC0E-4A70-B2C0-5A3AC2822446}" type="pres">
      <dgm:prSet presAssocID="{E41549E8-77DB-451C-9ABD-94DAF671C3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ning Tools"/>
        </a:ext>
      </dgm:extLst>
    </dgm:pt>
    <dgm:pt modelId="{E6755D6B-E909-4A0D-813D-4B472D506A45}" type="pres">
      <dgm:prSet presAssocID="{E41549E8-77DB-451C-9ABD-94DAF671C36A}" presName="spaceRect" presStyleCnt="0"/>
      <dgm:spPr/>
    </dgm:pt>
    <dgm:pt modelId="{47467EAB-B6C4-4209-85A4-EA32A0CD318A}" type="pres">
      <dgm:prSet presAssocID="{E41549E8-77DB-451C-9ABD-94DAF671C36A}" presName="textRect" presStyleLbl="revTx" presStyleIdx="2" presStyleCnt="3">
        <dgm:presLayoutVars>
          <dgm:chMax val="1"/>
          <dgm:chPref val="1"/>
        </dgm:presLayoutVars>
      </dgm:prSet>
      <dgm:spPr/>
    </dgm:pt>
  </dgm:ptLst>
  <dgm:cxnLst>
    <dgm:cxn modelId="{B9360764-689A-4527-8B3E-87CF813B5242}" type="presOf" srcId="{4CAD6EE7-0B0C-4BFD-B6D2-94167AD1B6F9}" destId="{7B0AD614-DF99-4F3C-A3BF-A27DD73BAACC}" srcOrd="0" destOrd="0" presId="urn:microsoft.com/office/officeart/2018/2/layout/IconLabelList"/>
    <dgm:cxn modelId="{4CF16555-8D06-446F-930F-263205A7A79A}" srcId="{07F82605-6356-4549-BEFE-5D30A764956B}" destId="{E41549E8-77DB-451C-9ABD-94DAF671C36A}" srcOrd="2" destOrd="0" parTransId="{503A9FFE-E890-43BF-9CCF-D629A3B0B51E}" sibTransId="{3A82EA70-D47E-4963-B734-B80A33F424FE}"/>
    <dgm:cxn modelId="{BF75DB84-942F-458F-A4C6-3931EED691E6}" type="presOf" srcId="{07F82605-6356-4549-BEFE-5D30A764956B}" destId="{70673049-12B7-4374-8911-C4F1348C4EF3}" srcOrd="0" destOrd="0" presId="urn:microsoft.com/office/officeart/2018/2/layout/IconLabelList"/>
    <dgm:cxn modelId="{2A9C7989-4667-4E0B-98B2-E9B7F413BFB3}" srcId="{07F82605-6356-4549-BEFE-5D30A764956B}" destId="{4CAD6EE7-0B0C-4BFD-B6D2-94167AD1B6F9}" srcOrd="1" destOrd="0" parTransId="{3FD44FC5-C6A5-4804-963F-604BD226D1C7}" sibTransId="{6DFF91FA-C545-4842-B9AA-C28C5A9EEE71}"/>
    <dgm:cxn modelId="{C843D1C7-E892-46AE-915C-35A940B05FF8}" type="presOf" srcId="{41D34030-6A9D-4547-B312-BC6EDCD407B8}" destId="{184AF366-5D3F-49E2-ABDA-5962EBE6E0D4}" srcOrd="0" destOrd="0" presId="urn:microsoft.com/office/officeart/2018/2/layout/IconLabelList"/>
    <dgm:cxn modelId="{6446AAED-69BA-4101-83FC-769E20D2A585}" srcId="{07F82605-6356-4549-BEFE-5D30A764956B}" destId="{41D34030-6A9D-4547-B312-BC6EDCD407B8}" srcOrd="0" destOrd="0" parTransId="{B14E423C-0BD3-49B2-B3FA-9A21375CB430}" sibTransId="{D4D5F787-3335-40B8-B380-80CCE12BD1AD}"/>
    <dgm:cxn modelId="{D176AAED-ECB6-45BE-98A9-A40263A1D496}" type="presOf" srcId="{E41549E8-77DB-451C-9ABD-94DAF671C36A}" destId="{47467EAB-B6C4-4209-85A4-EA32A0CD318A}" srcOrd="0" destOrd="0" presId="urn:microsoft.com/office/officeart/2018/2/layout/IconLabelList"/>
    <dgm:cxn modelId="{CD01DCB9-8089-40B1-8D42-4E92FA43546C}" type="presParOf" srcId="{70673049-12B7-4374-8911-C4F1348C4EF3}" destId="{DF7C544B-4E17-434C-B432-92FA0C779A80}" srcOrd="0" destOrd="0" presId="urn:microsoft.com/office/officeart/2018/2/layout/IconLabelList"/>
    <dgm:cxn modelId="{77CD0BC2-CA13-45E4-A7B6-6A72F6C046C1}" type="presParOf" srcId="{DF7C544B-4E17-434C-B432-92FA0C779A80}" destId="{0984CAB9-D87B-4D47-8DAA-ACE7097996FE}" srcOrd="0" destOrd="0" presId="urn:microsoft.com/office/officeart/2018/2/layout/IconLabelList"/>
    <dgm:cxn modelId="{EE996DD8-BF7F-4B07-9C02-F1591C7474B6}" type="presParOf" srcId="{DF7C544B-4E17-434C-B432-92FA0C779A80}" destId="{7DC5A268-BDD8-4E36-A1A3-82B1B76B223A}" srcOrd="1" destOrd="0" presId="urn:microsoft.com/office/officeart/2018/2/layout/IconLabelList"/>
    <dgm:cxn modelId="{DA79E7C9-2FDF-4085-BAA8-07CC15DDDEF0}" type="presParOf" srcId="{DF7C544B-4E17-434C-B432-92FA0C779A80}" destId="{184AF366-5D3F-49E2-ABDA-5962EBE6E0D4}" srcOrd="2" destOrd="0" presId="urn:microsoft.com/office/officeart/2018/2/layout/IconLabelList"/>
    <dgm:cxn modelId="{6AA5F05B-C58B-41AD-A109-217113B14FB6}" type="presParOf" srcId="{70673049-12B7-4374-8911-C4F1348C4EF3}" destId="{C343C8D9-75E8-4345-BE7D-405547B36BE4}" srcOrd="1" destOrd="0" presId="urn:microsoft.com/office/officeart/2018/2/layout/IconLabelList"/>
    <dgm:cxn modelId="{DB7EF301-D392-4AC4-A63B-CDA4E54948DD}" type="presParOf" srcId="{70673049-12B7-4374-8911-C4F1348C4EF3}" destId="{24E7BD34-715E-4489-9A91-E0357C15483F}" srcOrd="2" destOrd="0" presId="urn:microsoft.com/office/officeart/2018/2/layout/IconLabelList"/>
    <dgm:cxn modelId="{56E2CBDB-B3FA-414C-B35A-E111952F164F}" type="presParOf" srcId="{24E7BD34-715E-4489-9A91-E0357C15483F}" destId="{C1E40B80-340C-4E67-9F22-F938098FD9AF}" srcOrd="0" destOrd="0" presId="urn:microsoft.com/office/officeart/2018/2/layout/IconLabelList"/>
    <dgm:cxn modelId="{2676DF58-13CA-4867-82E8-9B272DC7A06D}" type="presParOf" srcId="{24E7BD34-715E-4489-9A91-E0357C15483F}" destId="{322E7509-B1B8-4D41-891C-50637E3704C4}" srcOrd="1" destOrd="0" presId="urn:microsoft.com/office/officeart/2018/2/layout/IconLabelList"/>
    <dgm:cxn modelId="{4F01FC71-4FAE-4DE9-84D0-BA4ADEEEBE25}" type="presParOf" srcId="{24E7BD34-715E-4489-9A91-E0357C15483F}" destId="{7B0AD614-DF99-4F3C-A3BF-A27DD73BAACC}" srcOrd="2" destOrd="0" presId="urn:microsoft.com/office/officeart/2018/2/layout/IconLabelList"/>
    <dgm:cxn modelId="{2DB5DBD1-238B-49B2-B3E9-FB1FAB9BF98A}" type="presParOf" srcId="{70673049-12B7-4374-8911-C4F1348C4EF3}" destId="{EAFEF7E3-52B6-479A-A89F-2834CAEA6D91}" srcOrd="3" destOrd="0" presId="urn:microsoft.com/office/officeart/2018/2/layout/IconLabelList"/>
    <dgm:cxn modelId="{8DE9AA74-2498-4A61-B4E8-C10C840EFC54}" type="presParOf" srcId="{70673049-12B7-4374-8911-C4F1348C4EF3}" destId="{23D3B31F-1C4D-4FD6-8B76-239330907C2C}" srcOrd="4" destOrd="0" presId="urn:microsoft.com/office/officeart/2018/2/layout/IconLabelList"/>
    <dgm:cxn modelId="{6C9208A6-2D7F-4E92-A293-C8719AA8A752}" type="presParOf" srcId="{23D3B31F-1C4D-4FD6-8B76-239330907C2C}" destId="{7CFA93B1-CC0E-4A70-B2C0-5A3AC2822446}" srcOrd="0" destOrd="0" presId="urn:microsoft.com/office/officeart/2018/2/layout/IconLabelList"/>
    <dgm:cxn modelId="{22EBF306-3CE1-4BA4-86EB-3E84897D1AE6}" type="presParOf" srcId="{23D3B31F-1C4D-4FD6-8B76-239330907C2C}" destId="{E6755D6B-E909-4A0D-813D-4B472D506A45}" srcOrd="1" destOrd="0" presId="urn:microsoft.com/office/officeart/2018/2/layout/IconLabelList"/>
    <dgm:cxn modelId="{D395E0C9-534B-4AF5-9B21-70F2E4F9E4B4}" type="presParOf" srcId="{23D3B31F-1C4D-4FD6-8B76-239330907C2C}" destId="{47467EAB-B6C4-4209-85A4-EA32A0CD318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Consider:</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000" b="1" dirty="0"/>
            <a:t>What key resources does your business idea need to operate and function?</a:t>
          </a:r>
          <a:endParaRPr lang="en-US" sz="2000"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6596F02A-6087-4416-85C9-2CC0E02B5AB2}">
      <dgm:prSet custT="1"/>
      <dgm:spPr/>
      <dgm:t>
        <a:bodyPr/>
        <a:lstStyle/>
        <a:p>
          <a:r>
            <a:rPr lang="en-US" sz="2000" b="0" dirty="0"/>
            <a:t>Start making a list of requirements in terms of physical premises, equipment, supplies, etc.</a:t>
          </a:r>
        </a:p>
      </dgm:t>
    </dgm:pt>
    <dgm:pt modelId="{D4C6C1AE-7FAE-4266-8DAD-A5AFBCF619AF}" type="parTrans" cxnId="{06E7D497-9EC6-4135-A6D4-3807A934BADF}">
      <dgm:prSet/>
      <dgm:spPr/>
      <dgm:t>
        <a:bodyPr/>
        <a:lstStyle/>
        <a:p>
          <a:endParaRPr lang="en-GB"/>
        </a:p>
      </dgm:t>
    </dgm:pt>
    <dgm:pt modelId="{2C8DC511-B1A7-41E1-96F1-CED895E7193A}" type="sibTrans" cxnId="{06E7D497-9EC6-4135-A6D4-3807A934BADF}">
      <dgm:prSet/>
      <dgm:spPr/>
      <dgm:t>
        <a:bodyPr/>
        <a:lstStyle/>
        <a:p>
          <a:endParaRPr lang="en-GB"/>
        </a:p>
      </dgm:t>
    </dgm:pt>
    <dgm:pt modelId="{DF3A6F01-794C-428F-A124-C82CDE05A5C8}">
      <dgm:prSet custT="1"/>
      <dgm:spPr/>
      <dgm:t>
        <a:bodyPr/>
        <a:lstStyle/>
        <a:p>
          <a:r>
            <a:rPr lang="en-US" sz="2000" b="0" dirty="0"/>
            <a:t>Share any ideas on who might support you with acquiring and supplying these resources.</a:t>
          </a:r>
        </a:p>
      </dgm:t>
    </dgm:pt>
    <dgm:pt modelId="{C1756123-3194-460C-85B5-BEDD2582A21F}" type="parTrans" cxnId="{103A741D-A843-4308-A10F-D1EE6C6F402D}">
      <dgm:prSet/>
      <dgm:spPr/>
      <dgm:t>
        <a:bodyPr/>
        <a:lstStyle/>
        <a:p>
          <a:endParaRPr lang="en-GB"/>
        </a:p>
      </dgm:t>
    </dgm:pt>
    <dgm:pt modelId="{78B7F9ED-E38F-45D3-A97E-7883D284FAB9}" type="sibTrans" cxnId="{103A741D-A843-4308-A10F-D1EE6C6F402D}">
      <dgm:prSet/>
      <dgm:spPr/>
      <dgm:t>
        <a:bodyPr/>
        <a:lstStyle/>
        <a:p>
          <a:endParaRPr lang="en-GB"/>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586683">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custLinFactY="961" custLinFactNeighborY="100000">
        <dgm:presLayoutVars>
          <dgm:bulletEnabled val="1"/>
        </dgm:presLayoutVars>
      </dgm:prSet>
      <dgm:spPr/>
    </dgm:pt>
  </dgm:ptLst>
  <dgm:cxnLst>
    <dgm:cxn modelId="{3D79DB06-0859-49F3-B025-9743818DF724}" type="presOf" srcId="{DF3A6F01-794C-428F-A124-C82CDE05A5C8}" destId="{2525EFD9-F93D-4F36-BCAD-7CE5BC0BFA96}" srcOrd="0" destOrd="2" presId="urn:microsoft.com/office/officeart/2005/8/layout/list1"/>
    <dgm:cxn modelId="{6ADAB707-2A67-4E76-856B-9F80DB0808AB}" type="presOf" srcId="{E611FB47-702E-45C8-B8D0-8D81F4972B5B}" destId="{ADFD5CD6-7193-4456-A895-129A96A60A8D}" srcOrd="0" destOrd="0" presId="urn:microsoft.com/office/officeart/2005/8/layout/list1"/>
    <dgm:cxn modelId="{103A741D-A843-4308-A10F-D1EE6C6F402D}" srcId="{354E6267-BEDC-4335-B980-0D3B02EFE53B}" destId="{DF3A6F01-794C-428F-A124-C82CDE05A5C8}" srcOrd="1" destOrd="0" parTransId="{C1756123-3194-460C-85B5-BEDD2582A21F}" sibTransId="{78B7F9ED-E38F-45D3-A97E-7883D284FAB9}"/>
    <dgm:cxn modelId="{6269E347-8BB5-45A0-899B-A3F7C83AE4DC}" srcId="{C0B9EA32-0587-4F95-9C0B-0CDDF26EA539}" destId="{E611FB47-702E-45C8-B8D0-8D81F4972B5B}" srcOrd="0" destOrd="0" parTransId="{94744E06-9968-4511-9E5B-3E07F237CE86}" sibTransId="{5BE2AF46-0F72-4749-8B40-5BF38B3A3F6D}"/>
    <dgm:cxn modelId="{BB51E78C-0A14-42F1-82CF-9B9A43C5EE20}" srcId="{E611FB47-702E-45C8-B8D0-8D81F4972B5B}" destId="{354E6267-BEDC-4335-B980-0D3B02EFE53B}" srcOrd="0" destOrd="0" parTransId="{B4B95B7D-066B-449E-B73E-6380FFAC0C73}" sibTransId="{22758DEF-09D5-4876-AADA-4A2B977D7BE6}"/>
    <dgm:cxn modelId="{06E7D497-9EC6-4135-A6D4-3807A934BADF}" srcId="{354E6267-BEDC-4335-B980-0D3B02EFE53B}" destId="{6596F02A-6087-4416-85C9-2CC0E02B5AB2}" srcOrd="0" destOrd="0" parTransId="{D4C6C1AE-7FAE-4266-8DAD-A5AFBCF619AF}" sibTransId="{2C8DC511-B1A7-41E1-96F1-CED895E7193A}"/>
    <dgm:cxn modelId="{BF6EF4A5-7FA2-4397-B614-A9384380EABB}" type="presOf" srcId="{C0B9EA32-0587-4F95-9C0B-0CDDF26EA539}" destId="{1462CAE9-910D-441F-8B29-BD9F9C87881E}" srcOrd="0" destOrd="0" presId="urn:microsoft.com/office/officeart/2005/8/layout/list1"/>
    <dgm:cxn modelId="{ECC877C5-8C0C-4376-BD2D-49C2419A0DF9}" type="presOf" srcId="{6596F02A-6087-4416-85C9-2CC0E02B5AB2}" destId="{2525EFD9-F93D-4F36-BCAD-7CE5BC0BFA96}" srcOrd="0" destOrd="1" presId="urn:microsoft.com/office/officeart/2005/8/layout/list1"/>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Consider in your groups (15mins) </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000" b="1" dirty="0"/>
            <a:t>Start thinking about the financial requirements of your business?</a:t>
          </a:r>
          <a:endParaRPr lang="en-US" sz="2000"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DF3A6F01-794C-428F-A124-C82CDE05A5C8}">
      <dgm:prSet custT="1"/>
      <dgm:spPr/>
      <dgm:t>
        <a:bodyPr/>
        <a:lstStyle/>
        <a:p>
          <a:r>
            <a:rPr lang="en-US" sz="2000" b="0" dirty="0"/>
            <a:t>What are your biggest costs?</a:t>
          </a:r>
        </a:p>
      </dgm:t>
    </dgm:pt>
    <dgm:pt modelId="{C1756123-3194-460C-85B5-BEDD2582A21F}" type="parTrans" cxnId="{103A741D-A843-4308-A10F-D1EE6C6F402D}">
      <dgm:prSet/>
      <dgm:spPr/>
      <dgm:t>
        <a:bodyPr/>
        <a:lstStyle/>
        <a:p>
          <a:endParaRPr lang="en-GB"/>
        </a:p>
      </dgm:t>
    </dgm:pt>
    <dgm:pt modelId="{78B7F9ED-E38F-45D3-A97E-7883D284FAB9}" type="sibTrans" cxnId="{103A741D-A843-4308-A10F-D1EE6C6F402D}">
      <dgm:prSet/>
      <dgm:spPr/>
      <dgm:t>
        <a:bodyPr/>
        <a:lstStyle/>
        <a:p>
          <a:endParaRPr lang="en-GB"/>
        </a:p>
      </dgm:t>
    </dgm:pt>
    <dgm:pt modelId="{EECB443B-4CC5-4D4B-BC09-1BD36F2A8597}">
      <dgm:prSet custT="1"/>
      <dgm:spPr/>
      <dgm:t>
        <a:bodyPr/>
        <a:lstStyle/>
        <a:p>
          <a:endParaRPr lang="en-US" sz="2000" b="0" dirty="0"/>
        </a:p>
      </dgm:t>
    </dgm:pt>
    <dgm:pt modelId="{551630E6-11AE-4B4D-9D24-8D17B8E87D14}" type="sibTrans" cxnId="{E46A0D46-97E2-4F7D-ABEE-A80DE78D6AA5}">
      <dgm:prSet/>
      <dgm:spPr/>
      <dgm:t>
        <a:bodyPr/>
        <a:lstStyle/>
        <a:p>
          <a:endParaRPr lang="en-GB"/>
        </a:p>
      </dgm:t>
    </dgm:pt>
    <dgm:pt modelId="{B5289CE3-207C-4C5A-9A4A-C10639C21C75}" type="parTrans" cxnId="{E46A0D46-97E2-4F7D-ABEE-A80DE78D6AA5}">
      <dgm:prSet/>
      <dgm:spPr/>
      <dgm:t>
        <a:bodyPr/>
        <a:lstStyle/>
        <a:p>
          <a:endParaRPr lang="en-GB"/>
        </a:p>
      </dgm:t>
    </dgm:pt>
    <dgm:pt modelId="{EF4F7E62-ABB2-4963-BF56-F011686A150B}">
      <dgm:prSet custT="1"/>
      <dgm:spPr/>
      <dgm:t>
        <a:bodyPr/>
        <a:lstStyle/>
        <a:p>
          <a:r>
            <a:rPr lang="en-US" sz="2000" b="0" dirty="0"/>
            <a:t>How will you make money? What different revenue streams could you </a:t>
          </a:r>
          <a:r>
            <a:rPr lang="en-US" sz="2000" b="0" dirty="0" err="1"/>
            <a:t>utilise</a:t>
          </a:r>
          <a:r>
            <a:rPr lang="en-US" sz="2000" b="0" dirty="0"/>
            <a:t>?</a:t>
          </a:r>
        </a:p>
      </dgm:t>
    </dgm:pt>
    <dgm:pt modelId="{F9CCDBB5-813E-4BBC-94B5-553950614047}" type="parTrans" cxnId="{50FD79DF-8CB0-42F5-B239-6F9B346A27D5}">
      <dgm:prSet/>
      <dgm:spPr/>
      <dgm:t>
        <a:bodyPr/>
        <a:lstStyle/>
        <a:p>
          <a:endParaRPr lang="en-GB"/>
        </a:p>
      </dgm:t>
    </dgm:pt>
    <dgm:pt modelId="{EF4D1098-489B-43E3-8362-D5F3319A793D}" type="sibTrans" cxnId="{50FD79DF-8CB0-42F5-B239-6F9B346A27D5}">
      <dgm:prSet/>
      <dgm:spPr/>
      <dgm:t>
        <a:bodyPr/>
        <a:lstStyle/>
        <a:p>
          <a:endParaRPr lang="en-GB"/>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426358">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custLinFactY="961" custLinFactNeighborY="100000">
        <dgm:presLayoutVars>
          <dgm:bulletEnabled val="1"/>
        </dgm:presLayoutVars>
      </dgm:prSet>
      <dgm:spPr/>
    </dgm:pt>
  </dgm:ptLst>
  <dgm:cxnLst>
    <dgm:cxn modelId="{3D79DB06-0859-49F3-B025-9743818DF724}" type="presOf" srcId="{DF3A6F01-794C-428F-A124-C82CDE05A5C8}" destId="{2525EFD9-F93D-4F36-BCAD-7CE5BC0BFA96}" srcOrd="0" destOrd="1" presId="urn:microsoft.com/office/officeart/2005/8/layout/list1"/>
    <dgm:cxn modelId="{6ADAB707-2A67-4E76-856B-9F80DB0808AB}" type="presOf" srcId="{E611FB47-702E-45C8-B8D0-8D81F4972B5B}" destId="{ADFD5CD6-7193-4456-A895-129A96A60A8D}" srcOrd="0" destOrd="0" presId="urn:microsoft.com/office/officeart/2005/8/layout/list1"/>
    <dgm:cxn modelId="{103A741D-A843-4308-A10F-D1EE6C6F402D}" srcId="{354E6267-BEDC-4335-B980-0D3B02EFE53B}" destId="{DF3A6F01-794C-428F-A124-C82CDE05A5C8}" srcOrd="0" destOrd="0" parTransId="{C1756123-3194-460C-85B5-BEDD2582A21F}" sibTransId="{78B7F9ED-E38F-45D3-A97E-7883D284FAB9}"/>
    <dgm:cxn modelId="{E46A0D46-97E2-4F7D-ABEE-A80DE78D6AA5}" srcId="{354E6267-BEDC-4335-B980-0D3B02EFE53B}" destId="{EECB443B-4CC5-4D4B-BC09-1BD36F2A8597}" srcOrd="2" destOrd="0" parTransId="{B5289CE3-207C-4C5A-9A4A-C10639C21C75}" sibTransId="{551630E6-11AE-4B4D-9D24-8D17B8E87D14}"/>
    <dgm:cxn modelId="{6269E347-8BB5-45A0-899B-A3F7C83AE4DC}" srcId="{C0B9EA32-0587-4F95-9C0B-0CDDF26EA539}" destId="{E611FB47-702E-45C8-B8D0-8D81F4972B5B}" srcOrd="0" destOrd="0" parTransId="{94744E06-9968-4511-9E5B-3E07F237CE86}" sibTransId="{5BE2AF46-0F72-4749-8B40-5BF38B3A3F6D}"/>
    <dgm:cxn modelId="{E2C17F71-5414-4093-A5D9-39274D0B040A}" type="presOf" srcId="{EF4F7E62-ABB2-4963-BF56-F011686A150B}" destId="{2525EFD9-F93D-4F36-BCAD-7CE5BC0BFA96}" srcOrd="0" destOrd="2" presId="urn:microsoft.com/office/officeart/2005/8/layout/list1"/>
    <dgm:cxn modelId="{BB51E78C-0A14-42F1-82CF-9B9A43C5EE20}" srcId="{E611FB47-702E-45C8-B8D0-8D81F4972B5B}" destId="{354E6267-BEDC-4335-B980-0D3B02EFE53B}" srcOrd="0" destOrd="0" parTransId="{B4B95B7D-066B-449E-B73E-6380FFAC0C73}" sibTransId="{22758DEF-09D5-4876-AADA-4A2B977D7BE6}"/>
    <dgm:cxn modelId="{BF6EF4A5-7FA2-4397-B614-A9384380EABB}" type="presOf" srcId="{C0B9EA32-0587-4F95-9C0B-0CDDF26EA539}" destId="{1462CAE9-910D-441F-8B29-BD9F9C87881E}" srcOrd="0" destOrd="0" presId="urn:microsoft.com/office/officeart/2005/8/layout/list1"/>
    <dgm:cxn modelId="{B0470BDD-2837-4002-B1A5-0C5738C22154}" type="presOf" srcId="{EECB443B-4CC5-4D4B-BC09-1BD36F2A8597}" destId="{2525EFD9-F93D-4F36-BCAD-7CE5BC0BFA96}" srcOrd="0" destOrd="3" presId="urn:microsoft.com/office/officeart/2005/8/layout/list1"/>
    <dgm:cxn modelId="{50FD79DF-8CB0-42F5-B239-6F9B346A27D5}" srcId="{354E6267-BEDC-4335-B980-0D3B02EFE53B}" destId="{EF4F7E62-ABB2-4963-BF56-F011686A150B}" srcOrd="1" destOrd="0" parTransId="{F9CCDBB5-813E-4BBC-94B5-553950614047}" sibTransId="{EF4D1098-489B-43E3-8362-D5F3319A793D}"/>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611FB47-702E-45C8-B8D0-8D81F4972B5B}">
      <dgm:prSet/>
      <dgm:spPr/>
      <dgm:t>
        <a:bodyPr/>
        <a:lstStyle/>
        <a:p>
          <a:r>
            <a:rPr lang="en-US" b="1" dirty="0"/>
            <a:t>Let’s SWOT your business:</a:t>
          </a:r>
          <a:endParaRPr lang="en-US"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060901C-ADF1-4AC2-9B7A-DDC61F697BB1}">
      <dgm:prSet/>
      <dgm:spPr/>
      <dgm:t>
        <a:bodyPr/>
        <a:lstStyle/>
        <a:p>
          <a:r>
            <a:rPr lang="en-US" b="1" dirty="0"/>
            <a:t>How are you maximizing the opportunities/potential? </a:t>
          </a:r>
        </a:p>
      </dgm:t>
    </dgm:pt>
    <dgm:pt modelId="{172F74A5-809C-43ED-B88F-384C1E18B82D}" type="parTrans" cxnId="{7C0A05CA-F8A0-4442-A03F-AAAD997EF85E}">
      <dgm:prSet/>
      <dgm:spPr/>
      <dgm:t>
        <a:bodyPr/>
        <a:lstStyle/>
        <a:p>
          <a:endParaRPr lang="en-GB"/>
        </a:p>
      </dgm:t>
    </dgm:pt>
    <dgm:pt modelId="{90152B6A-8CB8-4E7E-9655-436B21E14197}" type="sibTrans" cxnId="{7C0A05CA-F8A0-4442-A03F-AAAD997EF85E}">
      <dgm:prSet/>
      <dgm:spPr/>
      <dgm:t>
        <a:bodyPr/>
        <a:lstStyle/>
        <a:p>
          <a:endParaRPr lang="en-GB"/>
        </a:p>
      </dgm:t>
    </dgm:pt>
    <dgm:pt modelId="{F27D38B9-1DFF-4DDC-8ECB-08C03E36016F}">
      <dgm:prSet/>
      <dgm:spPr/>
      <dgm:t>
        <a:bodyPr/>
        <a:lstStyle/>
        <a:p>
          <a:r>
            <a:rPr lang="en-US" b="1" dirty="0"/>
            <a:t>How are you protecting the business against the risk?</a:t>
          </a:r>
        </a:p>
      </dgm:t>
    </dgm:pt>
    <dgm:pt modelId="{C7E8EF70-6963-4D40-811A-2CA3FFC85595}" type="parTrans" cxnId="{FC1F571B-7CD7-4CD6-A0DB-EA5C99D0D606}">
      <dgm:prSet/>
      <dgm:spPr/>
      <dgm:t>
        <a:bodyPr/>
        <a:lstStyle/>
        <a:p>
          <a:endParaRPr lang="en-GB"/>
        </a:p>
      </dgm:t>
    </dgm:pt>
    <dgm:pt modelId="{794063EC-7566-4A45-BB1D-057C6FCFDD85}" type="sibTrans" cxnId="{FC1F571B-7CD7-4CD6-A0DB-EA5C99D0D606}">
      <dgm:prSet/>
      <dgm:spPr/>
      <dgm:t>
        <a:bodyPr/>
        <a:lstStyle/>
        <a:p>
          <a:endParaRPr lang="en-GB"/>
        </a:p>
      </dgm:t>
    </dgm:pt>
    <dgm:pt modelId="{354E6267-BEDC-4335-B980-0D3B02EFE53B}">
      <dgm:prSet/>
      <dgm:spPr/>
      <dgm:t>
        <a:bodyPr/>
        <a:lstStyle/>
        <a:p>
          <a:r>
            <a:rPr lang="en-GB" dirty="0"/>
            <a:t>In groups, share your thoughts on the Strengths, Weaknesses, Opportunities and Threats of your business idea.</a:t>
          </a:r>
          <a:endParaRPr lang="en-US" dirty="0"/>
        </a:p>
      </dgm:t>
    </dgm:pt>
    <dgm:pt modelId="{22758DEF-09D5-4876-AADA-4A2B977D7BE6}" type="sibTrans" cxnId="{BB51E78C-0A14-42F1-82CF-9B9A43C5EE20}">
      <dgm:prSet/>
      <dgm:spPr/>
      <dgm:t>
        <a:bodyPr/>
        <a:lstStyle/>
        <a:p>
          <a:endParaRPr lang="en-US"/>
        </a:p>
      </dgm:t>
    </dgm:pt>
    <dgm:pt modelId="{B4B95B7D-066B-449E-B73E-6380FFAC0C73}" type="parTrans" cxnId="{BB51E78C-0A14-42F1-82CF-9B9A43C5EE20}">
      <dgm:prSet/>
      <dgm:spPr/>
      <dgm:t>
        <a:bodyPr/>
        <a:lstStyle/>
        <a:p>
          <a:endParaRPr lang="en-US"/>
        </a:p>
      </dgm:t>
    </dgm:pt>
    <dgm:pt modelId="{C8F33475-FD21-594C-B6BA-A3920DDE17A7}" type="pres">
      <dgm:prSet presAssocID="{C0B9EA32-0587-4F95-9C0B-0CDDF26EA539}" presName="linear" presStyleCnt="0">
        <dgm:presLayoutVars>
          <dgm:dir/>
          <dgm:animLvl val="lvl"/>
          <dgm:resizeHandles val="exact"/>
        </dgm:presLayoutVars>
      </dgm:prSet>
      <dgm:spPr/>
    </dgm:pt>
    <dgm:pt modelId="{51AD46A6-F02F-8E48-ACBA-9017D06DBC32}" type="pres">
      <dgm:prSet presAssocID="{E611FB47-702E-45C8-B8D0-8D81F4972B5B}" presName="parentLin" presStyleCnt="0"/>
      <dgm:spPr/>
    </dgm:pt>
    <dgm:pt modelId="{EB835D92-11D7-8F4B-A58F-9D8C1AC42409}" type="pres">
      <dgm:prSet presAssocID="{E611FB47-702E-45C8-B8D0-8D81F4972B5B}" presName="parentLeftMargin" presStyleLbl="node1" presStyleIdx="0" presStyleCnt="1"/>
      <dgm:spPr/>
    </dgm:pt>
    <dgm:pt modelId="{82AC837E-8559-294F-AE9C-62111F6B835C}" type="pres">
      <dgm:prSet presAssocID="{E611FB47-702E-45C8-B8D0-8D81F4972B5B}" presName="parentText" presStyleLbl="node1" presStyleIdx="0" presStyleCnt="1">
        <dgm:presLayoutVars>
          <dgm:chMax val="0"/>
          <dgm:bulletEnabled val="1"/>
        </dgm:presLayoutVars>
      </dgm:prSet>
      <dgm:spPr/>
    </dgm:pt>
    <dgm:pt modelId="{656971EB-5FD1-AC4E-B17D-030F680CC018}" type="pres">
      <dgm:prSet presAssocID="{E611FB47-702E-45C8-B8D0-8D81F4972B5B}" presName="negativeSpace" presStyleCnt="0"/>
      <dgm:spPr/>
    </dgm:pt>
    <dgm:pt modelId="{48BFE538-85EC-2A42-8007-979898A0AFFB}" type="pres">
      <dgm:prSet presAssocID="{E611FB47-702E-45C8-B8D0-8D81F4972B5B}" presName="childText" presStyleLbl="conFgAcc1" presStyleIdx="0" presStyleCnt="1">
        <dgm:presLayoutVars>
          <dgm:bulletEnabled val="1"/>
        </dgm:presLayoutVars>
      </dgm:prSet>
      <dgm:spPr/>
    </dgm:pt>
  </dgm:ptLst>
  <dgm:cxnLst>
    <dgm:cxn modelId="{E5CFC116-4FE2-0640-8427-6E12EA894EB5}" type="presOf" srcId="{E611FB47-702E-45C8-B8D0-8D81F4972B5B}" destId="{EB835D92-11D7-8F4B-A58F-9D8C1AC42409}" srcOrd="0" destOrd="0" presId="urn:microsoft.com/office/officeart/2005/8/layout/list1"/>
    <dgm:cxn modelId="{FC1F571B-7CD7-4CD6-A0DB-EA5C99D0D606}" srcId="{E611FB47-702E-45C8-B8D0-8D81F4972B5B}" destId="{F27D38B9-1DFF-4DDC-8ECB-08C03E36016F}" srcOrd="2" destOrd="0" parTransId="{C7E8EF70-6963-4D40-811A-2CA3FFC85595}" sibTransId="{794063EC-7566-4A45-BB1D-057C6FCFDD85}"/>
    <dgm:cxn modelId="{BF001935-86E7-4902-8A71-E62BEAD19C26}" type="presOf" srcId="{3060901C-ADF1-4AC2-9B7A-DDC61F697BB1}" destId="{48BFE538-85EC-2A42-8007-979898A0AFFB}" srcOrd="0" destOrd="1" presId="urn:microsoft.com/office/officeart/2005/8/layout/list1"/>
    <dgm:cxn modelId="{4AE29235-EEAB-6346-BDA3-4C00FF369008}" type="presOf" srcId="{C0B9EA32-0587-4F95-9C0B-0CDDF26EA539}" destId="{C8F33475-FD21-594C-B6BA-A3920DDE17A7}" srcOrd="0" destOrd="0" presId="urn:microsoft.com/office/officeart/2005/8/layout/list1"/>
    <dgm:cxn modelId="{6269E347-8BB5-45A0-899B-A3F7C83AE4DC}" srcId="{C0B9EA32-0587-4F95-9C0B-0CDDF26EA539}" destId="{E611FB47-702E-45C8-B8D0-8D81F4972B5B}" srcOrd="0" destOrd="0" parTransId="{94744E06-9968-4511-9E5B-3E07F237CE86}" sibTransId="{5BE2AF46-0F72-4749-8B40-5BF38B3A3F6D}"/>
    <dgm:cxn modelId="{BB51E78C-0A14-42F1-82CF-9B9A43C5EE20}" srcId="{E611FB47-702E-45C8-B8D0-8D81F4972B5B}" destId="{354E6267-BEDC-4335-B980-0D3B02EFE53B}" srcOrd="0" destOrd="0" parTransId="{B4B95B7D-066B-449E-B73E-6380FFAC0C73}" sibTransId="{22758DEF-09D5-4876-AADA-4A2B977D7BE6}"/>
    <dgm:cxn modelId="{7C0A05CA-F8A0-4442-A03F-AAAD997EF85E}" srcId="{E611FB47-702E-45C8-B8D0-8D81F4972B5B}" destId="{3060901C-ADF1-4AC2-9B7A-DDC61F697BB1}" srcOrd="1" destOrd="0" parTransId="{172F74A5-809C-43ED-B88F-384C1E18B82D}" sibTransId="{90152B6A-8CB8-4E7E-9655-436B21E14197}"/>
    <dgm:cxn modelId="{FD7F80E3-55F5-B74D-B200-C1B70CC76EA9}" type="presOf" srcId="{354E6267-BEDC-4335-B980-0D3B02EFE53B}" destId="{48BFE538-85EC-2A42-8007-979898A0AFFB}" srcOrd="0" destOrd="0" presId="urn:microsoft.com/office/officeart/2005/8/layout/list1"/>
    <dgm:cxn modelId="{8FD69EF5-F1CE-453B-A41E-3B9DA9EC1407}" type="presOf" srcId="{F27D38B9-1DFF-4DDC-8ECB-08C03E36016F}" destId="{48BFE538-85EC-2A42-8007-979898A0AFFB}" srcOrd="0" destOrd="2" presId="urn:microsoft.com/office/officeart/2005/8/layout/list1"/>
    <dgm:cxn modelId="{26B88FFF-A586-B547-AACE-11BBBBDD4E00}" type="presOf" srcId="{E611FB47-702E-45C8-B8D0-8D81F4972B5B}" destId="{82AC837E-8559-294F-AE9C-62111F6B835C}" srcOrd="1" destOrd="0" presId="urn:microsoft.com/office/officeart/2005/8/layout/list1"/>
    <dgm:cxn modelId="{78692C68-FE46-9440-A873-1365CA1D06B2}" type="presParOf" srcId="{C8F33475-FD21-594C-B6BA-A3920DDE17A7}" destId="{51AD46A6-F02F-8E48-ACBA-9017D06DBC32}" srcOrd="0" destOrd="0" presId="urn:microsoft.com/office/officeart/2005/8/layout/list1"/>
    <dgm:cxn modelId="{A7C37EC5-78C9-664F-81A0-744BF9D69999}" type="presParOf" srcId="{51AD46A6-F02F-8E48-ACBA-9017D06DBC32}" destId="{EB835D92-11D7-8F4B-A58F-9D8C1AC42409}" srcOrd="0" destOrd="0" presId="urn:microsoft.com/office/officeart/2005/8/layout/list1"/>
    <dgm:cxn modelId="{315B5F43-614D-434E-BBA4-04072C419D6A}" type="presParOf" srcId="{51AD46A6-F02F-8E48-ACBA-9017D06DBC32}" destId="{82AC837E-8559-294F-AE9C-62111F6B835C}" srcOrd="1" destOrd="0" presId="urn:microsoft.com/office/officeart/2005/8/layout/list1"/>
    <dgm:cxn modelId="{31444687-137C-3A4D-A853-17FEB7952DC9}" type="presParOf" srcId="{C8F33475-FD21-594C-B6BA-A3920DDE17A7}" destId="{656971EB-5FD1-AC4E-B17D-030F680CC018}" srcOrd="1" destOrd="0" presId="urn:microsoft.com/office/officeart/2005/8/layout/list1"/>
    <dgm:cxn modelId="{997918B1-A333-AF44-BDAC-583E0550B507}" type="presParOf" srcId="{C8F33475-FD21-594C-B6BA-A3920DDE17A7}" destId="{48BFE538-85EC-2A42-8007-979898A0AFFB}"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F5FD7-D13F-E34B-BC89-27AE5B40FA5F}">
      <dsp:nvSpPr>
        <dsp:cNvPr id="0" name=""/>
        <dsp:cNvSpPr/>
      </dsp:nvSpPr>
      <dsp:spPr>
        <a:xfrm>
          <a:off x="26314" y="3193"/>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Send stories to local media </a:t>
          </a:r>
        </a:p>
      </dsp:txBody>
      <dsp:txXfrm>
        <a:off x="26314" y="3193"/>
        <a:ext cx="1609687" cy="965812"/>
      </dsp:txXfrm>
    </dsp:sp>
    <dsp:sp modelId="{0050864D-881B-BC43-AEE8-8426ADBD6FD8}">
      <dsp:nvSpPr>
        <dsp:cNvPr id="0" name=""/>
        <dsp:cNvSpPr/>
      </dsp:nvSpPr>
      <dsp:spPr>
        <a:xfrm>
          <a:off x="1796971" y="3193"/>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Use pavement signs </a:t>
          </a:r>
        </a:p>
      </dsp:txBody>
      <dsp:txXfrm>
        <a:off x="1796971" y="3193"/>
        <a:ext cx="1609687" cy="965812"/>
      </dsp:txXfrm>
    </dsp:sp>
    <dsp:sp modelId="{378A7B12-875F-614A-AC96-1F7583678155}">
      <dsp:nvSpPr>
        <dsp:cNvPr id="0" name=""/>
        <dsp:cNvSpPr/>
      </dsp:nvSpPr>
      <dsp:spPr>
        <a:xfrm>
          <a:off x="3567627" y="3193"/>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YouTube – instructional videos </a:t>
          </a:r>
        </a:p>
      </dsp:txBody>
      <dsp:txXfrm>
        <a:off x="3567627" y="3193"/>
        <a:ext cx="1609687" cy="965812"/>
      </dsp:txXfrm>
    </dsp:sp>
    <dsp:sp modelId="{1A640329-A9C2-E94F-90B9-A44C210FCA65}">
      <dsp:nvSpPr>
        <dsp:cNvPr id="0" name=""/>
        <dsp:cNvSpPr/>
      </dsp:nvSpPr>
      <dsp:spPr>
        <a:xfrm>
          <a:off x="5338284" y="3193"/>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Open days </a:t>
          </a:r>
        </a:p>
      </dsp:txBody>
      <dsp:txXfrm>
        <a:off x="5338284" y="3193"/>
        <a:ext cx="1609687" cy="965812"/>
      </dsp:txXfrm>
    </dsp:sp>
    <dsp:sp modelId="{9FAED2DC-13E0-D944-A901-B31085E3919D}">
      <dsp:nvSpPr>
        <dsp:cNvPr id="0" name=""/>
        <dsp:cNvSpPr/>
      </dsp:nvSpPr>
      <dsp:spPr>
        <a:xfrm>
          <a:off x="7108940" y="3193"/>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Partnership projects </a:t>
          </a:r>
        </a:p>
      </dsp:txBody>
      <dsp:txXfrm>
        <a:off x="7108940" y="3193"/>
        <a:ext cx="1609687" cy="965812"/>
      </dsp:txXfrm>
    </dsp:sp>
    <dsp:sp modelId="{EBA4AB26-93FD-F343-BB44-5EC628D5DC34}">
      <dsp:nvSpPr>
        <dsp:cNvPr id="0" name=""/>
        <dsp:cNvSpPr/>
      </dsp:nvSpPr>
      <dsp:spPr>
        <a:xfrm>
          <a:off x="8879597" y="3193"/>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Special deals 3for2</a:t>
          </a:r>
        </a:p>
      </dsp:txBody>
      <dsp:txXfrm>
        <a:off x="8879597" y="3193"/>
        <a:ext cx="1609687" cy="965812"/>
      </dsp:txXfrm>
    </dsp:sp>
    <dsp:sp modelId="{7891AC4E-E44C-FE43-863E-EA571E77DB58}">
      <dsp:nvSpPr>
        <dsp:cNvPr id="0" name=""/>
        <dsp:cNvSpPr/>
      </dsp:nvSpPr>
      <dsp:spPr>
        <a:xfrm>
          <a:off x="26314" y="1129974"/>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Recycle content</a:t>
          </a:r>
        </a:p>
      </dsp:txBody>
      <dsp:txXfrm>
        <a:off x="26314" y="1129974"/>
        <a:ext cx="1609687" cy="965812"/>
      </dsp:txXfrm>
    </dsp:sp>
    <dsp:sp modelId="{B1D39387-E7BB-214B-A41C-D6C3683C9910}">
      <dsp:nvSpPr>
        <dsp:cNvPr id="0" name=""/>
        <dsp:cNvSpPr/>
      </dsp:nvSpPr>
      <dsp:spPr>
        <a:xfrm>
          <a:off x="1796971" y="1129974"/>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On-line competitions </a:t>
          </a:r>
        </a:p>
      </dsp:txBody>
      <dsp:txXfrm>
        <a:off x="1796971" y="1129974"/>
        <a:ext cx="1609687" cy="965812"/>
      </dsp:txXfrm>
    </dsp:sp>
    <dsp:sp modelId="{903A3CA3-9A18-854C-9D84-7C9151199124}">
      <dsp:nvSpPr>
        <dsp:cNvPr id="0" name=""/>
        <dsp:cNvSpPr/>
      </dsp:nvSpPr>
      <dsp:spPr>
        <a:xfrm>
          <a:off x="3567627" y="1129974"/>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Apply for business awards</a:t>
          </a:r>
        </a:p>
      </dsp:txBody>
      <dsp:txXfrm>
        <a:off x="3567627" y="1129974"/>
        <a:ext cx="1609687" cy="965812"/>
      </dsp:txXfrm>
    </dsp:sp>
    <dsp:sp modelId="{BA7A7353-1B6A-E14A-B326-3B9F10678736}">
      <dsp:nvSpPr>
        <dsp:cNvPr id="0" name=""/>
        <dsp:cNvSpPr/>
      </dsp:nvSpPr>
      <dsp:spPr>
        <a:xfrm>
          <a:off x="5338284" y="1129974"/>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Car magnets / stickers  </a:t>
          </a:r>
        </a:p>
      </dsp:txBody>
      <dsp:txXfrm>
        <a:off x="5338284" y="1129974"/>
        <a:ext cx="1609687" cy="965812"/>
      </dsp:txXfrm>
    </dsp:sp>
    <dsp:sp modelId="{ABE26264-B130-564F-B700-90F7A58606AE}">
      <dsp:nvSpPr>
        <dsp:cNvPr id="0" name=""/>
        <dsp:cNvSpPr/>
      </dsp:nvSpPr>
      <dsp:spPr>
        <a:xfrm>
          <a:off x="7108940" y="1129974"/>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Social media campaigns </a:t>
          </a:r>
        </a:p>
      </dsp:txBody>
      <dsp:txXfrm>
        <a:off x="7108940" y="1129974"/>
        <a:ext cx="1609687" cy="965812"/>
      </dsp:txXfrm>
    </dsp:sp>
    <dsp:sp modelId="{240EBBB5-6708-8C44-87C3-123A365552DE}">
      <dsp:nvSpPr>
        <dsp:cNvPr id="0" name=""/>
        <dsp:cNvSpPr/>
      </dsp:nvSpPr>
      <dsp:spPr>
        <a:xfrm>
          <a:off x="8879597" y="1129974"/>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Personalised introduction gift</a:t>
          </a:r>
        </a:p>
      </dsp:txBody>
      <dsp:txXfrm>
        <a:off x="8879597" y="1129974"/>
        <a:ext cx="1609687" cy="965812"/>
      </dsp:txXfrm>
    </dsp:sp>
    <dsp:sp modelId="{904C81E1-3E99-AA48-AE97-4077043E3619}">
      <dsp:nvSpPr>
        <dsp:cNvPr id="0" name=""/>
        <dsp:cNvSpPr/>
      </dsp:nvSpPr>
      <dsp:spPr>
        <a:xfrm>
          <a:off x="26314" y="2256756"/>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Loyalty card</a:t>
          </a:r>
        </a:p>
      </dsp:txBody>
      <dsp:txXfrm>
        <a:off x="26314" y="2256756"/>
        <a:ext cx="1609687" cy="965812"/>
      </dsp:txXfrm>
    </dsp:sp>
    <dsp:sp modelId="{74882CCC-560D-5C4F-A1F9-5A5357231016}">
      <dsp:nvSpPr>
        <dsp:cNvPr id="0" name=""/>
        <dsp:cNvSpPr/>
      </dsp:nvSpPr>
      <dsp:spPr>
        <a:xfrm>
          <a:off x="1796971" y="2256756"/>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E-mail campaign </a:t>
          </a:r>
        </a:p>
      </dsp:txBody>
      <dsp:txXfrm>
        <a:off x="1796971" y="2256756"/>
        <a:ext cx="1609687" cy="965812"/>
      </dsp:txXfrm>
    </dsp:sp>
    <dsp:sp modelId="{6B5A9ACB-EFA1-3045-92A3-024B02D893F3}">
      <dsp:nvSpPr>
        <dsp:cNvPr id="0" name=""/>
        <dsp:cNvSpPr/>
      </dsp:nvSpPr>
      <dsp:spPr>
        <a:xfrm>
          <a:off x="3567627" y="2256756"/>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Blogs / vlogs</a:t>
          </a:r>
        </a:p>
      </dsp:txBody>
      <dsp:txXfrm>
        <a:off x="3567627" y="2256756"/>
        <a:ext cx="1609687" cy="965812"/>
      </dsp:txXfrm>
    </dsp:sp>
    <dsp:sp modelId="{1EA7B8E8-546D-2B42-8884-43F9352F40BF}">
      <dsp:nvSpPr>
        <dsp:cNvPr id="0" name=""/>
        <dsp:cNvSpPr/>
      </dsp:nvSpPr>
      <dsp:spPr>
        <a:xfrm>
          <a:off x="5338284" y="2256756"/>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Give aways</a:t>
          </a:r>
        </a:p>
      </dsp:txBody>
      <dsp:txXfrm>
        <a:off x="5338284" y="2256756"/>
        <a:ext cx="1609687" cy="965812"/>
      </dsp:txXfrm>
    </dsp:sp>
    <dsp:sp modelId="{95AF29C7-EB61-4741-B7AF-30834AE11729}">
      <dsp:nvSpPr>
        <dsp:cNvPr id="0" name=""/>
        <dsp:cNvSpPr/>
      </dsp:nvSpPr>
      <dsp:spPr>
        <a:xfrm>
          <a:off x="7108940" y="2256756"/>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Host an event </a:t>
          </a:r>
          <a:endParaRPr lang="en-US" sz="1900" kern="1200"/>
        </a:p>
      </dsp:txBody>
      <dsp:txXfrm>
        <a:off x="7108940" y="2256756"/>
        <a:ext cx="1609687" cy="965812"/>
      </dsp:txXfrm>
    </dsp:sp>
    <dsp:sp modelId="{15498C89-FBDB-1E44-8894-33D777C1CB6B}">
      <dsp:nvSpPr>
        <dsp:cNvPr id="0" name=""/>
        <dsp:cNvSpPr/>
      </dsp:nvSpPr>
      <dsp:spPr>
        <a:xfrm>
          <a:off x="8879597" y="2256756"/>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E-mail newsletter </a:t>
          </a:r>
          <a:endParaRPr lang="en-US" sz="1900" kern="1200"/>
        </a:p>
      </dsp:txBody>
      <dsp:txXfrm>
        <a:off x="8879597" y="2256756"/>
        <a:ext cx="1609687" cy="965812"/>
      </dsp:txXfrm>
    </dsp:sp>
    <dsp:sp modelId="{2E163F07-BC60-2E4C-90C4-87CD8DD6FF03}">
      <dsp:nvSpPr>
        <dsp:cNvPr id="0" name=""/>
        <dsp:cNvSpPr/>
      </dsp:nvSpPr>
      <dsp:spPr>
        <a:xfrm>
          <a:off x="3567627" y="3383537"/>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Customer referral program </a:t>
          </a:r>
          <a:endParaRPr lang="en-US" sz="1900" kern="1200"/>
        </a:p>
      </dsp:txBody>
      <dsp:txXfrm>
        <a:off x="3567627" y="3383537"/>
        <a:ext cx="1609687" cy="965812"/>
      </dsp:txXfrm>
    </dsp:sp>
    <dsp:sp modelId="{E0A0714C-A385-D349-A44F-490C709E8202}">
      <dsp:nvSpPr>
        <dsp:cNvPr id="0" name=""/>
        <dsp:cNvSpPr/>
      </dsp:nvSpPr>
      <dsp:spPr>
        <a:xfrm>
          <a:off x="5338284" y="3383537"/>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Guerilla marketing </a:t>
          </a:r>
          <a:endParaRPr lang="en-US" sz="1900" kern="1200" dirty="0"/>
        </a:p>
      </dsp:txBody>
      <dsp:txXfrm>
        <a:off x="5338284" y="3383537"/>
        <a:ext cx="1609687" cy="965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317625"/>
          <a:ext cx="5484675" cy="3180957"/>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1353820" rIns="425672" bIns="199136"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In seven seconds, share with me your idea!</a:t>
          </a:r>
        </a:p>
      </dsp:txBody>
      <dsp:txXfrm>
        <a:off x="0" y="317625"/>
        <a:ext cx="5484675" cy="3180957"/>
      </dsp:txXfrm>
    </dsp:sp>
    <dsp:sp modelId="{77CC90FC-D4B9-4574-8DF0-D2D37E2BD1B3}">
      <dsp:nvSpPr>
        <dsp:cNvPr id="0" name=""/>
        <dsp:cNvSpPr/>
      </dsp:nvSpPr>
      <dsp:spPr>
        <a:xfrm>
          <a:off x="274233" y="258475"/>
          <a:ext cx="4701036" cy="85973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Time to share:</a:t>
          </a:r>
          <a:endParaRPr lang="en-US" sz="2400" kern="1200" dirty="0"/>
        </a:p>
      </dsp:txBody>
      <dsp:txXfrm>
        <a:off x="316202" y="300444"/>
        <a:ext cx="4617098" cy="7757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842AA-0EEC-2B4E-BA9F-5A4019AAC575}">
      <dsp:nvSpPr>
        <dsp:cNvPr id="0" name=""/>
        <dsp:cNvSpPr/>
      </dsp:nvSpPr>
      <dsp:spPr>
        <a:xfrm>
          <a:off x="0" y="1619"/>
          <a:ext cx="5382029" cy="1535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dirty="0"/>
            <a:t>Experience </a:t>
          </a:r>
        </a:p>
      </dsp:txBody>
      <dsp:txXfrm>
        <a:off x="74934" y="76553"/>
        <a:ext cx="5232161" cy="1385172"/>
      </dsp:txXfrm>
    </dsp:sp>
    <dsp:sp modelId="{A99BF640-14A9-BC4E-93D9-AF24C604FAF6}">
      <dsp:nvSpPr>
        <dsp:cNvPr id="0" name=""/>
        <dsp:cNvSpPr/>
      </dsp:nvSpPr>
      <dsp:spPr>
        <a:xfrm>
          <a:off x="0" y="1720979"/>
          <a:ext cx="5382029" cy="15350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dirty="0"/>
            <a:t>Skills</a:t>
          </a:r>
        </a:p>
      </dsp:txBody>
      <dsp:txXfrm>
        <a:off x="74934" y="1795913"/>
        <a:ext cx="5232161" cy="1385172"/>
      </dsp:txXfrm>
    </dsp:sp>
    <dsp:sp modelId="{70AA5EEF-1862-644B-9BB3-353FDCF78427}">
      <dsp:nvSpPr>
        <dsp:cNvPr id="0" name=""/>
        <dsp:cNvSpPr/>
      </dsp:nvSpPr>
      <dsp:spPr>
        <a:xfrm>
          <a:off x="0" y="3440340"/>
          <a:ext cx="5382029" cy="15350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dirty="0"/>
            <a:t>The Right ‘Fit’</a:t>
          </a:r>
        </a:p>
      </dsp:txBody>
      <dsp:txXfrm>
        <a:off x="74934" y="3515274"/>
        <a:ext cx="5232161" cy="13851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296348"/>
          <a:ext cx="5484675" cy="3202234"/>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728980" rIns="425672"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t>Take a look at your Team section</a:t>
          </a:r>
          <a:endParaRPr lang="en-US" sz="2000" kern="1200" dirty="0"/>
        </a:p>
        <a:p>
          <a:pPr marL="457200" lvl="2" indent="-228600" algn="l" defTabSz="889000">
            <a:lnSpc>
              <a:spcPct val="90000"/>
            </a:lnSpc>
            <a:spcBef>
              <a:spcPct val="0"/>
            </a:spcBef>
            <a:spcAft>
              <a:spcPct val="15000"/>
            </a:spcAft>
            <a:buChar char="•"/>
          </a:pPr>
          <a:r>
            <a:rPr lang="en-US" sz="2000" b="0" kern="1200" dirty="0"/>
            <a:t>Identify who is responsible for what in your business.</a:t>
          </a:r>
        </a:p>
        <a:p>
          <a:pPr marL="457200" lvl="2" indent="-228600" algn="l" defTabSz="889000">
            <a:lnSpc>
              <a:spcPct val="90000"/>
            </a:lnSpc>
            <a:spcBef>
              <a:spcPct val="0"/>
            </a:spcBef>
            <a:spcAft>
              <a:spcPct val="15000"/>
            </a:spcAft>
            <a:buChar char="•"/>
          </a:pPr>
          <a:r>
            <a:rPr lang="en-US" sz="2000" b="0" kern="1200" dirty="0"/>
            <a:t>Where are the skills gaps? Have you any early ideas on how to fill them?</a:t>
          </a:r>
        </a:p>
      </dsp:txBody>
      <dsp:txXfrm>
        <a:off x="0" y="296348"/>
        <a:ext cx="5484675" cy="3202234"/>
      </dsp:txXfrm>
    </dsp:sp>
    <dsp:sp modelId="{77CC90FC-D4B9-4574-8DF0-D2D37E2BD1B3}">
      <dsp:nvSpPr>
        <dsp:cNvPr id="0" name=""/>
        <dsp:cNvSpPr/>
      </dsp:nvSpPr>
      <dsp:spPr>
        <a:xfrm>
          <a:off x="274233" y="4218"/>
          <a:ext cx="4701036" cy="80451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Consider:</a:t>
          </a:r>
          <a:endParaRPr lang="en-US" sz="2400" kern="1200" dirty="0"/>
        </a:p>
      </dsp:txBody>
      <dsp:txXfrm>
        <a:off x="313506" y="43491"/>
        <a:ext cx="4622490" cy="7259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4CAB9-D87B-4D47-8DAA-ACE7097996FE}">
      <dsp:nvSpPr>
        <dsp:cNvPr id="0" name=""/>
        <dsp:cNvSpPr/>
      </dsp:nvSpPr>
      <dsp:spPr>
        <a:xfrm>
          <a:off x="1361363" y="198135"/>
          <a:ext cx="697675" cy="6976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4AF366-5D3F-49E2-ABDA-5962EBE6E0D4}">
      <dsp:nvSpPr>
        <dsp:cNvPr id="0" name=""/>
        <dsp:cNvSpPr/>
      </dsp:nvSpPr>
      <dsp:spPr>
        <a:xfrm>
          <a:off x="750122" y="1139074"/>
          <a:ext cx="1920158" cy="68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Telephone, computers and other tech</a:t>
          </a:r>
        </a:p>
      </dsp:txBody>
      <dsp:txXfrm>
        <a:off x="750122" y="1139074"/>
        <a:ext cx="1920158" cy="680131"/>
      </dsp:txXfrm>
    </dsp:sp>
    <dsp:sp modelId="{C1E40B80-340C-4E67-9F22-F938098FD9AF}">
      <dsp:nvSpPr>
        <dsp:cNvPr id="0" name=""/>
        <dsp:cNvSpPr/>
      </dsp:nvSpPr>
      <dsp:spPr>
        <a:xfrm>
          <a:off x="3549468" y="198135"/>
          <a:ext cx="697675" cy="6976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0AD614-DF99-4F3C-A3BF-A27DD73BAACC}">
      <dsp:nvSpPr>
        <dsp:cNvPr id="0" name=""/>
        <dsp:cNvSpPr/>
      </dsp:nvSpPr>
      <dsp:spPr>
        <a:xfrm>
          <a:off x="2941599" y="1139074"/>
          <a:ext cx="1913414" cy="68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Specialist equipment </a:t>
          </a:r>
          <a:br>
            <a:rPr lang="en-US" sz="1800" kern="1200" dirty="0"/>
          </a:br>
          <a:r>
            <a:rPr lang="en-US" sz="1800" kern="1200" dirty="0"/>
            <a:t>(buy / lease)</a:t>
          </a:r>
        </a:p>
      </dsp:txBody>
      <dsp:txXfrm>
        <a:off x="2941599" y="1139074"/>
        <a:ext cx="1913414" cy="680131"/>
      </dsp:txXfrm>
    </dsp:sp>
    <dsp:sp modelId="{7CFA93B1-CC0E-4A70-B2C0-5A3AC2822446}">
      <dsp:nvSpPr>
        <dsp:cNvPr id="0" name=""/>
        <dsp:cNvSpPr/>
      </dsp:nvSpPr>
      <dsp:spPr>
        <a:xfrm>
          <a:off x="5552689" y="198135"/>
          <a:ext cx="697675" cy="6976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67EAB-B6C4-4209-85A4-EA32A0CD318A}">
      <dsp:nvSpPr>
        <dsp:cNvPr id="0" name=""/>
        <dsp:cNvSpPr/>
      </dsp:nvSpPr>
      <dsp:spPr>
        <a:xfrm>
          <a:off x="5126332" y="1139074"/>
          <a:ext cx="1550390" cy="68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Raw materials </a:t>
          </a:r>
        </a:p>
      </dsp:txBody>
      <dsp:txXfrm>
        <a:off x="5126332" y="1139074"/>
        <a:ext cx="1550390" cy="6801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649751"/>
          <a:ext cx="5484675" cy="2848831"/>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374904" rIns="425672"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t>What key resources does your business idea need to operate and function?</a:t>
          </a:r>
          <a:endParaRPr lang="en-US" sz="2000" kern="1200" dirty="0"/>
        </a:p>
        <a:p>
          <a:pPr marL="457200" lvl="2" indent="-228600" algn="l" defTabSz="889000">
            <a:lnSpc>
              <a:spcPct val="90000"/>
            </a:lnSpc>
            <a:spcBef>
              <a:spcPct val="0"/>
            </a:spcBef>
            <a:spcAft>
              <a:spcPct val="15000"/>
            </a:spcAft>
            <a:buChar char="•"/>
          </a:pPr>
          <a:r>
            <a:rPr lang="en-US" sz="2000" b="0" kern="1200" dirty="0"/>
            <a:t>Start making a list of requirements in terms of physical premises, equipment, supplies, etc.</a:t>
          </a:r>
        </a:p>
        <a:p>
          <a:pPr marL="457200" lvl="2" indent="-228600" algn="l" defTabSz="889000">
            <a:lnSpc>
              <a:spcPct val="90000"/>
            </a:lnSpc>
            <a:spcBef>
              <a:spcPct val="0"/>
            </a:spcBef>
            <a:spcAft>
              <a:spcPct val="15000"/>
            </a:spcAft>
            <a:buChar char="•"/>
          </a:pPr>
          <a:r>
            <a:rPr lang="en-US" sz="2000" b="0" kern="1200" dirty="0"/>
            <a:t>Share any ideas on who might support you with acquiring and supplying these resources.</a:t>
          </a:r>
        </a:p>
      </dsp:txBody>
      <dsp:txXfrm>
        <a:off x="0" y="649751"/>
        <a:ext cx="5484675" cy="2848831"/>
      </dsp:txXfrm>
    </dsp:sp>
    <dsp:sp modelId="{77CC90FC-D4B9-4574-8DF0-D2D37E2BD1B3}">
      <dsp:nvSpPr>
        <dsp:cNvPr id="0" name=""/>
        <dsp:cNvSpPr/>
      </dsp:nvSpPr>
      <dsp:spPr>
        <a:xfrm>
          <a:off x="273965" y="1519"/>
          <a:ext cx="4696445" cy="70696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Consider:</a:t>
          </a:r>
          <a:endParaRPr lang="en-US" sz="2400" kern="1200" dirty="0"/>
        </a:p>
      </dsp:txBody>
      <dsp:txXfrm>
        <a:off x="308476" y="36030"/>
        <a:ext cx="4627423" cy="6379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513942"/>
          <a:ext cx="5484675" cy="298464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671998" rIns="425672"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t>Start thinking about the financial requirements of your business?</a:t>
          </a:r>
          <a:endParaRPr lang="en-US" sz="2000" kern="1200" dirty="0"/>
        </a:p>
        <a:p>
          <a:pPr marL="457200" lvl="2" indent="-228600" algn="l" defTabSz="889000">
            <a:lnSpc>
              <a:spcPct val="90000"/>
            </a:lnSpc>
            <a:spcBef>
              <a:spcPct val="0"/>
            </a:spcBef>
            <a:spcAft>
              <a:spcPct val="15000"/>
            </a:spcAft>
            <a:buChar char="•"/>
          </a:pPr>
          <a:r>
            <a:rPr lang="en-US" sz="2000" b="0" kern="1200" dirty="0"/>
            <a:t>What are your biggest costs?</a:t>
          </a:r>
        </a:p>
        <a:p>
          <a:pPr marL="457200" lvl="2" indent="-228600" algn="l" defTabSz="889000">
            <a:lnSpc>
              <a:spcPct val="90000"/>
            </a:lnSpc>
            <a:spcBef>
              <a:spcPct val="0"/>
            </a:spcBef>
            <a:spcAft>
              <a:spcPct val="15000"/>
            </a:spcAft>
            <a:buChar char="•"/>
          </a:pPr>
          <a:r>
            <a:rPr lang="en-US" sz="2000" b="0" kern="1200" dirty="0"/>
            <a:t>How will you make money? What different revenue streams could you </a:t>
          </a:r>
          <a:r>
            <a:rPr lang="en-US" sz="2000" b="0" kern="1200" dirty="0" err="1"/>
            <a:t>utilise</a:t>
          </a:r>
          <a:r>
            <a:rPr lang="en-US" sz="2000" b="0" kern="1200" dirty="0"/>
            <a:t>?</a:t>
          </a:r>
        </a:p>
        <a:p>
          <a:pPr marL="457200" lvl="2" indent="-228600" algn="l" defTabSz="889000">
            <a:lnSpc>
              <a:spcPct val="90000"/>
            </a:lnSpc>
            <a:spcBef>
              <a:spcPct val="0"/>
            </a:spcBef>
            <a:spcAft>
              <a:spcPct val="15000"/>
            </a:spcAft>
            <a:buChar char="•"/>
          </a:pPr>
          <a:endParaRPr lang="en-US" sz="2000" b="0" kern="1200" dirty="0"/>
        </a:p>
      </dsp:txBody>
      <dsp:txXfrm>
        <a:off x="0" y="513942"/>
        <a:ext cx="5484675" cy="2984640"/>
      </dsp:txXfrm>
    </dsp:sp>
    <dsp:sp modelId="{77CC90FC-D4B9-4574-8DF0-D2D37E2BD1B3}">
      <dsp:nvSpPr>
        <dsp:cNvPr id="0" name=""/>
        <dsp:cNvSpPr/>
      </dsp:nvSpPr>
      <dsp:spPr>
        <a:xfrm>
          <a:off x="273965" y="647"/>
          <a:ext cx="4696445" cy="58075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Consider in your groups (15mins) </a:t>
          </a:r>
          <a:endParaRPr lang="en-US" sz="2400" kern="1200" dirty="0"/>
        </a:p>
      </dsp:txBody>
      <dsp:txXfrm>
        <a:off x="302315" y="28997"/>
        <a:ext cx="4639745" cy="5240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FE538-85EC-2A42-8007-979898A0AFFB}">
      <dsp:nvSpPr>
        <dsp:cNvPr id="0" name=""/>
        <dsp:cNvSpPr/>
      </dsp:nvSpPr>
      <dsp:spPr>
        <a:xfrm>
          <a:off x="0" y="475316"/>
          <a:ext cx="6251110" cy="33075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5156" tIns="520700" rIns="485156" bIns="177800" numCol="1" spcCol="1270" anchor="t" anchorCtr="0">
          <a:noAutofit/>
        </a:bodyPr>
        <a:lstStyle/>
        <a:p>
          <a:pPr marL="228600" lvl="1" indent="-228600" algn="l" defTabSz="1111250">
            <a:lnSpc>
              <a:spcPct val="90000"/>
            </a:lnSpc>
            <a:spcBef>
              <a:spcPct val="0"/>
            </a:spcBef>
            <a:spcAft>
              <a:spcPct val="15000"/>
            </a:spcAft>
            <a:buChar char="•"/>
          </a:pPr>
          <a:r>
            <a:rPr lang="en-GB" sz="2500" kern="1200" dirty="0"/>
            <a:t>In groups, share your thoughts on the Strengths, Weaknesses, Opportunities and Threats of your business idea.</a:t>
          </a:r>
          <a:endParaRPr lang="en-US" sz="2500" kern="1200" dirty="0"/>
        </a:p>
        <a:p>
          <a:pPr marL="228600" lvl="1" indent="-228600" algn="l" defTabSz="1111250">
            <a:lnSpc>
              <a:spcPct val="90000"/>
            </a:lnSpc>
            <a:spcBef>
              <a:spcPct val="0"/>
            </a:spcBef>
            <a:spcAft>
              <a:spcPct val="15000"/>
            </a:spcAft>
            <a:buChar char="•"/>
          </a:pPr>
          <a:r>
            <a:rPr lang="en-US" sz="2500" b="1" kern="1200" dirty="0"/>
            <a:t>How are you maximizing the opportunities/potential? </a:t>
          </a:r>
        </a:p>
        <a:p>
          <a:pPr marL="228600" lvl="1" indent="-228600" algn="l" defTabSz="1111250">
            <a:lnSpc>
              <a:spcPct val="90000"/>
            </a:lnSpc>
            <a:spcBef>
              <a:spcPct val="0"/>
            </a:spcBef>
            <a:spcAft>
              <a:spcPct val="15000"/>
            </a:spcAft>
            <a:buChar char="•"/>
          </a:pPr>
          <a:r>
            <a:rPr lang="en-US" sz="2500" b="1" kern="1200" dirty="0"/>
            <a:t>How are you protecting the business against the risk?</a:t>
          </a:r>
        </a:p>
      </dsp:txBody>
      <dsp:txXfrm>
        <a:off x="0" y="475316"/>
        <a:ext cx="6251110" cy="3307500"/>
      </dsp:txXfrm>
    </dsp:sp>
    <dsp:sp modelId="{82AC837E-8559-294F-AE9C-62111F6B835C}">
      <dsp:nvSpPr>
        <dsp:cNvPr id="0" name=""/>
        <dsp:cNvSpPr/>
      </dsp:nvSpPr>
      <dsp:spPr>
        <a:xfrm>
          <a:off x="312555" y="106316"/>
          <a:ext cx="4375777" cy="73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394" tIns="0" rIns="165394" bIns="0" numCol="1" spcCol="1270" anchor="ctr" anchorCtr="0">
          <a:noAutofit/>
        </a:bodyPr>
        <a:lstStyle/>
        <a:p>
          <a:pPr marL="0" lvl="0" indent="0" algn="l" defTabSz="1111250">
            <a:lnSpc>
              <a:spcPct val="90000"/>
            </a:lnSpc>
            <a:spcBef>
              <a:spcPct val="0"/>
            </a:spcBef>
            <a:spcAft>
              <a:spcPct val="35000"/>
            </a:spcAft>
            <a:buNone/>
          </a:pPr>
          <a:r>
            <a:rPr lang="en-US" sz="2500" b="1" kern="1200" dirty="0"/>
            <a:t>Let’s SWOT your business:</a:t>
          </a:r>
          <a:endParaRPr lang="en-US" sz="2500" kern="1200" dirty="0"/>
        </a:p>
      </dsp:txBody>
      <dsp:txXfrm>
        <a:off x="348581" y="142342"/>
        <a:ext cx="4303725" cy="66594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40CF25-8D61-40AD-BD75-FFE84726DA8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5741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B68D-FDA5-8E74-C9FD-2F7706C64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591E5-E9F0-1623-A38A-4239153C0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3DAC-5BA1-7048-A4DE-84DF940F95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D94CE-5E80-A882-F05C-4F4D058557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3974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0417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41402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75741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26739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166341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4945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6502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263064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68827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16427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52035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604610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487481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601628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763447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2/23/2026</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24473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27516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67901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33318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40359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795911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23441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6758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689099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221918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432585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2/23/2026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86208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833710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23075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2/23/2026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1400218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85EAF-AA1D-8CF8-A2C9-AA0159D579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3282255-BB83-D67E-E873-BB6C2C7A7B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480038B-E2CB-985B-1EE0-8D4789410033}"/>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5" name="Footer Placeholder 4">
            <a:extLst>
              <a:ext uri="{FF2B5EF4-FFF2-40B4-BE49-F238E27FC236}">
                <a16:creationId xmlns:a16="http://schemas.microsoft.com/office/drawing/2014/main" id="{24FCAA64-776C-477A-C06F-0E67298BE9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198427-9430-FF7B-F062-1A020A77F267}"/>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19825086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77B8B-E1B8-8EC5-483B-B397397C85F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025A55-119A-D79D-C169-3F0FF10F4E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FD9276-F397-55CC-7C84-2D1A55187353}"/>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5" name="Footer Placeholder 4">
            <a:extLst>
              <a:ext uri="{FF2B5EF4-FFF2-40B4-BE49-F238E27FC236}">
                <a16:creationId xmlns:a16="http://schemas.microsoft.com/office/drawing/2014/main" id="{80585336-A6F0-C5C3-F897-E039B2CA69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CB8DDF-DC00-CCE5-5F41-0E90386A6FED}"/>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8558832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5AB2E-8BB5-1F0B-D3D0-ABA624C8ECA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6AA154-3A85-EDD9-7EA7-8DDC125C74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58D3E99-7EDF-679D-C968-5660B60A1220}"/>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5" name="Footer Placeholder 4">
            <a:extLst>
              <a:ext uri="{FF2B5EF4-FFF2-40B4-BE49-F238E27FC236}">
                <a16:creationId xmlns:a16="http://schemas.microsoft.com/office/drawing/2014/main" id="{E9A029BE-EA95-5099-F0D0-E2937D40D4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B736DD-519F-08EA-3036-57EE5B1C0AED}"/>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19324885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6FB28-ED65-6CD1-17A4-354FDD2646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5587D0-9350-FC6D-56EE-836469CE5A3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CB1942B-DC60-8ECB-557E-7810E40143A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A5C5BF5-DD3C-39D7-4CC1-4F5B34B3251E}"/>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6" name="Footer Placeholder 5">
            <a:extLst>
              <a:ext uri="{FF2B5EF4-FFF2-40B4-BE49-F238E27FC236}">
                <a16:creationId xmlns:a16="http://schemas.microsoft.com/office/drawing/2014/main" id="{72CB0AEF-455D-9A07-18AE-D15F76281C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2D0785-1429-3CFD-8791-568D149187A3}"/>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20603065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63600-A637-B23A-6ACF-231DA1A82C7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7D551E6-E5CC-6A88-B81B-7EB444CD36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B522D1-4918-3AA9-E55D-841778344C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E6A4084-9806-BD31-8492-364D80482A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61C6ACF-06FB-F80A-1CE3-4FF1FAF0D5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AC4D7D0-35AA-ACBD-1C67-E8A0977E8DD0}"/>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8" name="Footer Placeholder 7">
            <a:extLst>
              <a:ext uri="{FF2B5EF4-FFF2-40B4-BE49-F238E27FC236}">
                <a16:creationId xmlns:a16="http://schemas.microsoft.com/office/drawing/2014/main" id="{B5564B0A-6A30-ABF8-E35A-3D2BBC9A6DC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1020888-CA56-A716-F08F-C61D9CBAA80B}"/>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31398904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D3178-8FEF-3AE9-F93E-AD625439ED1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06950E0-8648-33FA-3362-59DEBC16E201}"/>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4" name="Footer Placeholder 3">
            <a:extLst>
              <a:ext uri="{FF2B5EF4-FFF2-40B4-BE49-F238E27FC236}">
                <a16:creationId xmlns:a16="http://schemas.microsoft.com/office/drawing/2014/main" id="{3FBCE264-8D79-1DD2-6E35-A59409CE8D5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FC359E7-018B-43AA-566C-25999692C527}"/>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22163887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F4C39D-D17F-6CC9-8338-B6AD3873C7ED}"/>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3" name="Footer Placeholder 2">
            <a:extLst>
              <a:ext uri="{FF2B5EF4-FFF2-40B4-BE49-F238E27FC236}">
                <a16:creationId xmlns:a16="http://schemas.microsoft.com/office/drawing/2014/main" id="{5AC6C775-864E-742F-98C4-D883527DF2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BBAEBE3-6B22-21DC-0A0D-9A382E07B39D}"/>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392261926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4373C-6712-5201-D778-D26DE30A17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B3E5E7-E80A-EFE2-0EF0-AD0DC2264F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57A7160-7DBD-F5D8-7426-990C8C585E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FABD51-0684-04F3-4178-E27F219C6C66}"/>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6" name="Footer Placeholder 5">
            <a:extLst>
              <a:ext uri="{FF2B5EF4-FFF2-40B4-BE49-F238E27FC236}">
                <a16:creationId xmlns:a16="http://schemas.microsoft.com/office/drawing/2014/main" id="{86E541A5-6481-1BA3-D2B5-EF5ADCA17A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F472C4-4DEA-314B-9F97-C0EBA70B2F3A}"/>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4634707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75051-CB4F-D368-F0A2-17257E7865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9FAD50A-CB91-0036-0498-4F81FB8071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2B3804-FF61-A392-A2CD-45D3A365C7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7B79F9-6AC0-F34D-6442-039D10E235BD}"/>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6" name="Footer Placeholder 5">
            <a:extLst>
              <a:ext uri="{FF2B5EF4-FFF2-40B4-BE49-F238E27FC236}">
                <a16:creationId xmlns:a16="http://schemas.microsoft.com/office/drawing/2014/main" id="{AB3C6E80-CED0-D373-78A6-97AD0B5F0A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2862F4-112B-27C0-A5EB-4A92495810B5}"/>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56789068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20A1D-ECCA-FF3D-036E-D21EEDFF488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B287C3-A014-7544-E3DC-97C0506B724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DCE07C-3F62-7528-4D24-6488A4C92F3A}"/>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5" name="Footer Placeholder 4">
            <a:extLst>
              <a:ext uri="{FF2B5EF4-FFF2-40B4-BE49-F238E27FC236}">
                <a16:creationId xmlns:a16="http://schemas.microsoft.com/office/drawing/2014/main" id="{4BD2B487-F777-4798-7532-0ACEA27D78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E4FB2F-75C8-C0B9-F0E3-11DF5D4CB4DD}"/>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27146009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0829E7-8A96-8CDC-1555-CC6C605318F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1AFEABB-E438-7984-C8A2-3FBC21F55B5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4D739F-E316-67DC-BFEF-DDC91AD366F0}"/>
              </a:ext>
            </a:extLst>
          </p:cNvPr>
          <p:cNvSpPr>
            <a:spLocks noGrp="1"/>
          </p:cNvSpPr>
          <p:nvPr>
            <p:ph type="dt" sz="half" idx="10"/>
          </p:nvPr>
        </p:nvSpPr>
        <p:spPr/>
        <p:txBody>
          <a:bodyPr/>
          <a:lstStyle/>
          <a:p>
            <a:fld id="{6F0159F9-3973-2D4D-9212-C551D35B69B4}" type="datetimeFigureOut">
              <a:rPr lang="en-US" smtClean="0"/>
              <a:t>2/23/2026</a:t>
            </a:fld>
            <a:endParaRPr lang="en-US"/>
          </a:p>
        </p:txBody>
      </p:sp>
      <p:sp>
        <p:nvSpPr>
          <p:cNvPr id="5" name="Footer Placeholder 4">
            <a:extLst>
              <a:ext uri="{FF2B5EF4-FFF2-40B4-BE49-F238E27FC236}">
                <a16:creationId xmlns:a16="http://schemas.microsoft.com/office/drawing/2014/main" id="{520BE3B2-11E3-0384-15E8-BD14152A1C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D765D1-9F3C-014A-5596-A6253E23F031}"/>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1524134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3989654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007606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5596172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3830803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657683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4407322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4065255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5564067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519376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7949929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2225004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4115854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8791979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3866251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91057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9935015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7853635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6107616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934967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164059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896595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4604371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4965729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1235134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1396415898"/>
      </p:ext>
    </p:extLst>
  </p:cSld>
  <p:clrMapOvr>
    <a:masterClrMapping/>
  </p:clrMapOvr>
  <p:transition>
    <p:dissolv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8120282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699336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8365925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30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2.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3.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9.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41.xml"/><Relationship Id="rId1" Type="http://schemas.openxmlformats.org/officeDocument/2006/relationships/slideLayout" Target="../slideLayouts/slideLayout40.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6.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5" Type="http://schemas.openxmlformats.org/officeDocument/2006/relationships/image" Target="../media/image1.jpg"/><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3.xml"/><Relationship Id="rId13" Type="http://schemas.openxmlformats.org/officeDocument/2006/relationships/slideLayout" Target="../slideLayouts/slideLayout78.xml"/><Relationship Id="rId3" Type="http://schemas.openxmlformats.org/officeDocument/2006/relationships/slideLayout" Target="../slideLayouts/slideLayout68.xml"/><Relationship Id="rId7" Type="http://schemas.openxmlformats.org/officeDocument/2006/relationships/slideLayout" Target="../slideLayouts/slideLayout72.xml"/><Relationship Id="rId12" Type="http://schemas.openxmlformats.org/officeDocument/2006/relationships/slideLayout" Target="../slideLayouts/slideLayout77.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5" Type="http://schemas.openxmlformats.org/officeDocument/2006/relationships/slideLayout" Target="../slideLayouts/slideLayout70.xml"/><Relationship Id="rId15" Type="http://schemas.openxmlformats.org/officeDocument/2006/relationships/image" Target="../media/image1.jpg"/><Relationship Id="rId10" Type="http://schemas.openxmlformats.org/officeDocument/2006/relationships/slideLayout" Target="../slideLayouts/slideLayout75.xml"/><Relationship Id="rId4" Type="http://schemas.openxmlformats.org/officeDocument/2006/relationships/slideLayout" Target="../slideLayouts/slideLayout69.xml"/><Relationship Id="rId9" Type="http://schemas.openxmlformats.org/officeDocument/2006/relationships/slideLayout" Target="../slideLayouts/slideLayout74.xml"/><Relationship Id="rId1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81.xml"/><Relationship Id="rId2" Type="http://schemas.openxmlformats.org/officeDocument/2006/relationships/slideLayout" Target="../slideLayouts/slideLayout80.xml"/><Relationship Id="rId1" Type="http://schemas.openxmlformats.org/officeDocument/2006/relationships/slideLayout" Target="../slideLayouts/slideLayout79.xml"/><Relationship Id="rId5" Type="http://schemas.openxmlformats.org/officeDocument/2006/relationships/image" Target="../media/image6.png"/><Relationship Id="rId4" Type="http://schemas.openxmlformats.org/officeDocument/2006/relationships/theme" Target="../theme/theme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806" r:id="rId12"/>
    <p:sldLayoutId id="2147483894" r:id="rId13"/>
    <p:sldLayoutId id="2147483881" r:id="rId14"/>
    <p:sldLayoutId id="2147483819" r:id="rId15"/>
    <p:sldLayoutId id="2147483856" r:id="rId16"/>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03438195"/>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66390015"/>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53741414"/>
      </p:ext>
    </p:extLst>
  </p:cSld>
  <p:clrMap bg1="lt1" tx1="dk1" bg2="lt2" tx2="dk2" accent1="accent1" accent2="accent2" accent3="accent3" accent4="accent4" accent5="accent5" accent6="accent6" hlink="hlink" folHlink="folHlink"/>
  <p:sldLayoutIdLst>
    <p:sldLayoutId id="21474839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29248639"/>
      </p:ext>
    </p:extLst>
  </p:cSld>
  <p:clrMap bg1="lt1" tx1="dk1" bg2="lt2" tx2="dk2" accent1="accent1" accent2="accent2" accent3="accent3" accent4="accent4" accent5="accent5" accent6="accent6" hlink="hlink" folHlink="folHlink"/>
  <p:sldLayoutIdLst>
    <p:sldLayoutId id="2147483966" r:id="rId1"/>
    <p:sldLayoutId id="21474839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8E49E4-5364-C90E-5E04-D82E8AB754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5F036B-B9F7-92D9-CCA2-5E2055869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A3904E-64DF-1D79-08FC-3EBE4966DF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0159F9-3973-2D4D-9212-C551D35B69B4}" type="datetimeFigureOut">
              <a:rPr lang="en-US" smtClean="0"/>
              <a:t>2/23/2026</a:t>
            </a:fld>
            <a:endParaRPr lang="en-US"/>
          </a:p>
        </p:txBody>
      </p:sp>
      <p:sp>
        <p:nvSpPr>
          <p:cNvPr id="5" name="Footer Placeholder 4">
            <a:extLst>
              <a:ext uri="{FF2B5EF4-FFF2-40B4-BE49-F238E27FC236}">
                <a16:creationId xmlns:a16="http://schemas.microsoft.com/office/drawing/2014/main" id="{D9421E78-99B6-E0AA-2595-E0EEFEE682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4318245-968D-3E6C-6DE7-E795BE84D9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A8CAA6-FAE6-7B4A-AB82-059193F4FFA9}" type="slidenum">
              <a:rPr lang="en-US" smtClean="0"/>
              <a:t>‹#›</a:t>
            </a:fld>
            <a:endParaRPr lang="en-US"/>
          </a:p>
        </p:txBody>
      </p:sp>
    </p:spTree>
    <p:extLst>
      <p:ext uri="{BB962C8B-B14F-4D97-AF65-F5344CB8AC3E}">
        <p14:creationId xmlns:p14="http://schemas.microsoft.com/office/powerpoint/2010/main" val="209789965"/>
      </p:ext>
    </p:extLst>
  </p:cSld>
  <p:clrMap bg1="lt1" tx1="dk1" bg2="lt2" tx2="dk2" accent1="accent1" accent2="accent2" accent3="accent3" accent4="accent4" accent5="accent5" accent6="accent6" hlink="hlink" folHlink="folHlink"/>
  <p:sldLayoutIdLst>
    <p:sldLayoutId id="2147483969" r:id="rId1"/>
    <p:sldLayoutId id="2147483970" r:id="rId2"/>
    <p:sldLayoutId id="2147483971" r:id="rId3"/>
    <p:sldLayoutId id="2147483972" r:id="rId4"/>
    <p:sldLayoutId id="2147483973" r:id="rId5"/>
    <p:sldLayoutId id="2147483974" r:id="rId6"/>
    <p:sldLayoutId id="2147483975" r:id="rId7"/>
    <p:sldLayoutId id="2147483976" r:id="rId8"/>
    <p:sldLayoutId id="2147483977" r:id="rId9"/>
    <p:sldLayoutId id="2147483978" r:id="rId10"/>
    <p:sldLayoutId id="21474839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266913461"/>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 id="2147483993" r:id="rId12"/>
    <p:sldLayoutId id="2147483994" r:id="rId13"/>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23/02/2026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284865735"/>
      </p:ext>
    </p:extLst>
  </p:cSld>
  <p:clrMap bg1="lt1" tx1="dk1" bg2="lt2" tx2="dk2" accent1="accent1" accent2="accent2" accent3="accent3" accent4="accent4" accent5="accent5" accent6="accent6" hlink="hlink" folHlink="folHlink"/>
  <p:sldLayoutIdLst>
    <p:sldLayoutId id="2147483996"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 id="2147484007" r:id="rId12"/>
    <p:sldLayoutId id="214748400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290892765"/>
      </p:ext>
    </p:extLst>
  </p:cSld>
  <p:clrMap bg1="lt1" tx1="dk1" bg2="lt2" tx2="dk2" accent1="accent1" accent2="accent2" accent3="accent3" accent4="accent4" accent5="accent5" accent6="accent6" hlink="hlink" folHlink="folHlink"/>
  <p:sldLayoutIdLst>
    <p:sldLayoutId id="2147484010" r:id="rId1"/>
    <p:sldLayoutId id="2147484011" r:id="rId2"/>
    <p:sldLayoutId id="21474840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8.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66.xml"/></Relationships>
</file>

<file path=ppt/slides/_rels/slide3.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10.jpg"/><Relationship Id="rId1" Type="http://schemas.openxmlformats.org/officeDocument/2006/relationships/slideLayout" Target="../slideLayouts/slideLayout78.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10.jpg"/><Relationship Id="rId1" Type="http://schemas.openxmlformats.org/officeDocument/2006/relationships/slideLayout" Target="../slideLayouts/slideLayout78.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67.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jpg"/><Relationship Id="rId1" Type="http://schemas.openxmlformats.org/officeDocument/2006/relationships/slideLayout" Target="../slideLayouts/slideLayout67.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67.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7.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9.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7.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7.xml"/></Relationships>
</file>

<file path=ppt/slides/_rels/slide18.xml.rels><?xml version="1.0" encoding="UTF-8" standalone="yes"?>
<Relationships xmlns="http://schemas.openxmlformats.org/package/2006/relationships"><Relationship Id="rId3" Type="http://schemas.openxmlformats.org/officeDocument/2006/relationships/hyperlink" Target="https://pxhere.com/en/photo/1136733" TargetMode="External"/><Relationship Id="rId2" Type="http://schemas.openxmlformats.org/officeDocument/2006/relationships/image" Target="../media/image21.jpg"/><Relationship Id="rId1" Type="http://schemas.openxmlformats.org/officeDocument/2006/relationships/slideLayout" Target="../slideLayouts/slideLayout67.xml"/><Relationship Id="rId5" Type="http://schemas.openxmlformats.org/officeDocument/2006/relationships/image" Target="../media/image23.sv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hyperlink" Target="https://pixabay.com/en/money-card-business-credit-card-256314/" TargetMode="External"/><Relationship Id="rId2" Type="http://schemas.openxmlformats.org/officeDocument/2006/relationships/image" Target="../media/image24.jpg"/><Relationship Id="rId1" Type="http://schemas.openxmlformats.org/officeDocument/2006/relationships/slideLayout" Target="../slideLayouts/slideLayout67.xml"/><Relationship Id="rId5" Type="http://schemas.openxmlformats.org/officeDocument/2006/relationships/image" Target="../media/image23.sv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xml"/><Relationship Id="rId1" Type="http://schemas.openxmlformats.org/officeDocument/2006/relationships/slideLayout" Target="../slideLayouts/slideLayout67.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hyperlink" Target="https://www.flickr.com/photos/byrawpixel/32881021611/"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6.jpg"/><Relationship Id="rId1" Type="http://schemas.openxmlformats.org/officeDocument/2006/relationships/slideLayout" Target="../slideLayouts/slideLayout67.xml"/><Relationship Id="rId4" Type="http://schemas.openxmlformats.org/officeDocument/2006/relationships/image" Target="../media/image23.svg"/></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7.xml"/></Relationships>
</file>

<file path=ppt/slides/_rels/slide2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8.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g"/><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hyperlink" Target="https://creativecommons.org/licenses/by-nc-nd/3.0/" TargetMode="External"/><Relationship Id="rId5" Type="http://schemas.openxmlformats.org/officeDocument/2006/relationships/hyperlink" Target="https://www.governmentpropaganda.net/fake-news-strikes-once-again/" TargetMode="External"/><Relationship Id="rId4" Type="http://schemas.openxmlformats.org/officeDocument/2006/relationships/image" Target="../media/image29.jpg"/></Relationships>
</file>

<file path=ppt/slides/_rels/slide2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openxmlformats.org/officeDocument/2006/relationships/image" Target="../media/image30.jpg"/></Relationships>
</file>

<file path=ppt/slides/_rels/slide2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31.png"/></Relationships>
</file>

<file path=ppt/slides/_rels/slide3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g"/><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themeOverride" Target="../theme/themeOverride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8.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6.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7.xml"/></Relationships>
</file>

<file path=ppt/slides/_rels/slide34.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67.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v.uk/introduction-to-business-rates" TargetMode="External"/><Relationship Id="rId2" Type="http://schemas.openxmlformats.org/officeDocument/2006/relationships/image" Target="../media/image35.png"/><Relationship Id="rId1" Type="http://schemas.openxmlformats.org/officeDocument/2006/relationships/slideLayout" Target="../slideLayouts/slideLayout67.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6.jpeg"/><Relationship Id="rId1" Type="http://schemas.openxmlformats.org/officeDocument/2006/relationships/slideLayout" Target="../slideLayouts/slideLayout6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67.xml"/></Relationships>
</file>

<file path=ppt/slides/_rels/slide3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3.xml"/></Relationships>
</file>

<file path=ppt/slides/_rels/slide3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g"/><Relationship Id="rId7" Type="http://schemas.openxmlformats.org/officeDocument/2006/relationships/diagramColors" Target="../diagrams/colors6.xml"/><Relationship Id="rId2" Type="http://schemas.openxmlformats.org/officeDocument/2006/relationships/slideLayout" Target="../slideLayouts/slideLayout2.xml"/><Relationship Id="rId1" Type="http://schemas.openxmlformats.org/officeDocument/2006/relationships/themeOverride" Target="../theme/themeOverride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8.jpeg"/></Relationships>
</file>

<file path=ppt/slides/_rels/slide40.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4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6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4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7.xml"/></Relationships>
</file>

<file path=ppt/slides/_rels/slide4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Layout" Target="../slideLayouts/slideLayout67.xml"/><Relationship Id="rId1" Type="http://schemas.openxmlformats.org/officeDocument/2006/relationships/video" Target="https://www.youtube.com/embed/Je2nVCtimbk?feature=oembed" TargetMode="External"/><Relationship Id="rId4" Type="http://schemas.openxmlformats.org/officeDocument/2006/relationships/image" Target="../media/image49.png"/></Relationships>
</file>

<file path=ppt/slides/_rels/slide4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67.xml"/></Relationships>
</file>

<file path=ppt/slides/_rels/slide47.xml.rels><?xml version="1.0" encoding="UTF-8" standalone="yes"?>
<Relationships xmlns="http://schemas.openxmlformats.org/package/2006/relationships"><Relationship Id="rId3" Type="http://schemas.openxmlformats.org/officeDocument/2006/relationships/hyperlink" Target="https://www.gov.uk/business-finance-support" TargetMode="External"/><Relationship Id="rId2" Type="http://schemas.openxmlformats.org/officeDocument/2006/relationships/image" Target="../media/image51.jpeg"/><Relationship Id="rId1" Type="http://schemas.openxmlformats.org/officeDocument/2006/relationships/slideLayout" Target="../slideLayouts/slideLayout67.xml"/></Relationships>
</file>

<file path=ppt/slides/_rels/slide4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6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8.jpeg"/><Relationship Id="rId2" Type="http://schemas.openxmlformats.org/officeDocument/2006/relationships/diagramData" Target="../diagrams/data7.xml"/><Relationship Id="rId1" Type="http://schemas.openxmlformats.org/officeDocument/2006/relationships/slideLayout" Target="../slideLayouts/slideLayout6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0.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28.jpeg"/><Relationship Id="rId1" Type="http://schemas.openxmlformats.org/officeDocument/2006/relationships/slideLayout" Target="../slideLayouts/slideLayout67.xml"/><Relationship Id="rId4" Type="http://schemas.openxmlformats.org/officeDocument/2006/relationships/hyperlink" Target="https://adaptablelabs.com/using-maturity-model-assessments-for-sop-swot-analysis/" TargetMode="External"/></Relationships>
</file>

<file path=ppt/slides/_rels/slide5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7.xml"/></Relationships>
</file>

<file path=ppt/slides/_rels/slide52.xml.rels><?xml version="1.0" encoding="UTF-8" standalone="yes"?>
<Relationships xmlns="http://schemas.openxmlformats.org/package/2006/relationships"><Relationship Id="rId3" Type="http://schemas.openxmlformats.org/officeDocument/2006/relationships/hyperlink" Target="https://www.drscottsaunders.com/about_this_site/action-changes-things-acronym/" TargetMode="External"/><Relationship Id="rId2" Type="http://schemas.openxmlformats.org/officeDocument/2006/relationships/image" Target="../media/image55.jpg"/><Relationship Id="rId1" Type="http://schemas.openxmlformats.org/officeDocument/2006/relationships/slideLayout" Target="../slideLayouts/slideLayout67.xml"/><Relationship Id="rId4" Type="http://schemas.openxmlformats.org/officeDocument/2006/relationships/hyperlink" Target="https://creativecommons.org/licenses/by-nd/3.0/" TargetMode="Externa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28.jpeg"/><Relationship Id="rId2" Type="http://schemas.openxmlformats.org/officeDocument/2006/relationships/diagramData" Target="../diagrams/data8.xml"/><Relationship Id="rId1" Type="http://schemas.openxmlformats.org/officeDocument/2006/relationships/slideLayout" Target="../slideLayouts/slideLayout6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7.xml"/></Relationships>
</file>

<file path=ppt/slides/_rels/slide55.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10.jpg"/><Relationship Id="rId1" Type="http://schemas.openxmlformats.org/officeDocument/2006/relationships/slideLayout" Target="../slideLayouts/slideLayout13.xml"/><Relationship Id="rId4" Type="http://schemas.openxmlformats.org/officeDocument/2006/relationships/hyperlink" Target="https://creativecommons.org/licenses/by-nc-sa/3.0/"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pexels.com/photo/business-presentation-project-project-management-2399065/" TargetMode="External"/><Relationship Id="rId2" Type="http://schemas.openxmlformats.org/officeDocument/2006/relationships/image" Target="../media/image56.jpeg"/><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66.xml"/><Relationship Id="rId4" Type="http://schemas.openxmlformats.org/officeDocument/2006/relationships/hyperlink" Target="mailto:n.dyer@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58D6D-2EAC-9A5F-23F1-8F83F8CEB788}"/>
            </a:ext>
          </a:extLst>
        </p:cNvPr>
        <p:cNvGrpSpPr/>
        <p:nvPr/>
      </p:nvGrpSpPr>
      <p:grpSpPr>
        <a:xfrm>
          <a:off x="0" y="0"/>
          <a:ext cx="0" cy="0"/>
          <a:chOff x="0" y="0"/>
          <a:chExt cx="0" cy="0"/>
        </a:xfrm>
      </p:grpSpPr>
      <p:pic>
        <p:nvPicPr>
          <p:cNvPr id="5" name="Picture 4" descr="People in office">
            <a:extLst>
              <a:ext uri="{FF2B5EF4-FFF2-40B4-BE49-F238E27FC236}">
                <a16:creationId xmlns:a16="http://schemas.microsoft.com/office/drawing/2014/main" id="{EAED3FC0-DAC7-4306-74CE-5A990007030A}"/>
              </a:ext>
            </a:extLst>
          </p:cNvPr>
          <p:cNvPicPr>
            <a:picLocks noChangeAspect="1"/>
          </p:cNvPicPr>
          <p:nvPr/>
        </p:nvPicPr>
        <p:blipFill rotWithShape="1">
          <a:blip r:embed="rId2"/>
          <a:srcRect l="17829" r="15218" b="-1"/>
          <a:stretch/>
        </p:blipFill>
        <p:spPr>
          <a:xfrm>
            <a:off x="8362875" y="10"/>
            <a:ext cx="5845246" cy="58275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4E0D313C-B7B0-8C7E-19BA-14D5941F2E1F}"/>
              </a:ext>
            </a:extLst>
          </p:cNvPr>
          <p:cNvSpPr txBox="1"/>
          <p:nvPr/>
        </p:nvSpPr>
        <p:spPr>
          <a:xfrm rot="21287345">
            <a:off x="6371203" y="2036638"/>
            <a:ext cx="3983342" cy="175432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DON’T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BE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LATE!!!</a:t>
            </a:r>
            <a:endPar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2B792DEE-4BC9-211F-A8E8-AB43A693E74A}"/>
              </a:ext>
            </a:extLst>
          </p:cNvPr>
          <p:cNvGraphicFramePr>
            <a:graphicFrameLocks noGrp="1"/>
          </p:cNvGraphicFramePr>
          <p:nvPr>
            <p:extLst>
              <p:ext uri="{D42A27DB-BD31-4B8C-83A1-F6EECF244321}">
                <p14:modId xmlns:p14="http://schemas.microsoft.com/office/powerpoint/2010/main" val="2407765534"/>
              </p:ext>
            </p:extLst>
          </p:nvPr>
        </p:nvGraphicFramePr>
        <p:xfrm>
          <a:off x="821350" y="743615"/>
          <a:ext cx="5448821" cy="4526280"/>
        </p:xfrm>
        <a:graphic>
          <a:graphicData uri="http://schemas.openxmlformats.org/drawingml/2006/table">
            <a:tbl>
              <a:tblPr bandRow="1">
                <a:tableStyleId>{D113A9D2-9D6B-4929-AA2D-F23B5EE8CBE7}</a:tableStyleId>
              </a:tblPr>
              <a:tblGrid>
                <a:gridCol w="1910964">
                  <a:extLst>
                    <a:ext uri="{9D8B030D-6E8A-4147-A177-3AD203B41FA5}">
                      <a16:colId xmlns:a16="http://schemas.microsoft.com/office/drawing/2014/main" val="1503632448"/>
                    </a:ext>
                  </a:extLst>
                </a:gridCol>
                <a:gridCol w="1567543">
                  <a:extLst>
                    <a:ext uri="{9D8B030D-6E8A-4147-A177-3AD203B41FA5}">
                      <a16:colId xmlns:a16="http://schemas.microsoft.com/office/drawing/2014/main" val="4162845967"/>
                    </a:ext>
                  </a:extLst>
                </a:gridCol>
                <a:gridCol w="1970314">
                  <a:extLst>
                    <a:ext uri="{9D8B030D-6E8A-4147-A177-3AD203B41FA5}">
                      <a16:colId xmlns:a16="http://schemas.microsoft.com/office/drawing/2014/main" val="515418037"/>
                    </a:ext>
                  </a:extLst>
                </a:gridCol>
              </a:tblGrid>
              <a:tr h="182880">
                <a:tc>
                  <a:txBody>
                    <a:bodyPr/>
                    <a:lstStyle/>
                    <a:p>
                      <a:pPr algn="l" rtl="0" fontAlgn="t">
                        <a:buNone/>
                      </a:pPr>
                      <a:r>
                        <a:rPr lang="en-GB" sz="1600" u="none" strike="noStrike" dirty="0">
                          <a:effectLst/>
                        </a:rPr>
                        <a:t>JAC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dirty="0">
                          <a:effectLst/>
                        </a:rPr>
                        <a:t>DAVIES</a:t>
                      </a:r>
                    </a:p>
                  </a:txBody>
                  <a:tcPr marL="7620" marR="7620" marT="7620" marB="0"/>
                </a:tc>
                <a:tc>
                  <a:txBody>
                    <a:bodyPr/>
                    <a:lstStyle/>
                    <a:p>
                      <a:pPr algn="r" fontAlgn="b">
                        <a:buNone/>
                      </a:pPr>
                      <a:r>
                        <a:rPr lang="en-GB" sz="1600" u="none" strike="noStrike" dirty="0">
                          <a:effectLst/>
                        </a:rPr>
                        <a:t>09:20</a:t>
                      </a:r>
                      <a:endParaRPr lang="en-GB" sz="1600" b="1" i="0" u="none" strike="noStrike" dirty="0">
                        <a:solidFill>
                          <a:srgbClr val="000000"/>
                        </a:solidFill>
                        <a:effectLst/>
                        <a:latin typeface="+mn-lt"/>
                      </a:endParaRPr>
                    </a:p>
                  </a:txBody>
                  <a:tcPr marL="7620" marR="7620" marT="7620" marB="0" anchor="b"/>
                </a:tc>
                <a:extLst>
                  <a:ext uri="{0D108BD9-81ED-4DB2-BD59-A6C34878D82A}">
                    <a16:rowId xmlns:a16="http://schemas.microsoft.com/office/drawing/2014/main" val="923870446"/>
                  </a:ext>
                </a:extLst>
              </a:tr>
              <a:tr h="182880">
                <a:tc>
                  <a:txBody>
                    <a:bodyPr/>
                    <a:lstStyle/>
                    <a:p>
                      <a:pPr algn="l" rtl="0" fontAlgn="t">
                        <a:buNone/>
                      </a:pPr>
                      <a:r>
                        <a:rPr lang="en-GB" sz="1600" b="0" i="0" u="none" strike="noStrike" dirty="0">
                          <a:solidFill>
                            <a:schemeClr val="bg1"/>
                          </a:solidFill>
                          <a:effectLst/>
                          <a:latin typeface="+mn-lt"/>
                        </a:rPr>
                        <a:t>NIA</a:t>
                      </a:r>
                    </a:p>
                  </a:txBody>
                  <a:tcPr marL="7620" marR="7620" marT="7620" marB="0"/>
                </a:tc>
                <a:tc>
                  <a:txBody>
                    <a:bodyPr/>
                    <a:lstStyle/>
                    <a:p>
                      <a:pPr algn="l" rtl="0" fontAlgn="t">
                        <a:buNone/>
                      </a:pPr>
                      <a:r>
                        <a:rPr lang="en-GB" sz="1600" b="0" i="0" u="none" strike="noStrike" dirty="0">
                          <a:solidFill>
                            <a:schemeClr val="bg1"/>
                          </a:solidFill>
                          <a:effectLst/>
                          <a:latin typeface="+mn-lt"/>
                        </a:rPr>
                        <a:t>MUGFORD</a:t>
                      </a:r>
                    </a:p>
                  </a:txBody>
                  <a:tcPr marL="7620" marR="7620" marT="7620" marB="0"/>
                </a:tc>
                <a:tc>
                  <a:txBody>
                    <a:bodyPr/>
                    <a:lstStyle/>
                    <a:p>
                      <a:pPr algn="r" fontAlgn="b">
                        <a:buNone/>
                      </a:pPr>
                      <a:r>
                        <a:rPr lang="en-GB" sz="1600" u="none" strike="noStrike">
                          <a:effectLst/>
                        </a:rPr>
                        <a:t>09:40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3278322416"/>
                  </a:ext>
                </a:extLst>
              </a:tr>
              <a:tr h="182880">
                <a:tc>
                  <a:txBody>
                    <a:bodyPr/>
                    <a:lstStyle/>
                    <a:p>
                      <a:pPr algn="l" rtl="0" fontAlgn="t">
                        <a:buNone/>
                      </a:pPr>
                      <a:r>
                        <a:rPr lang="en-GB" sz="1600" u="none" strike="noStrike">
                          <a:effectLst/>
                        </a:rPr>
                        <a:t>TAMARA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dirty="0">
                          <a:effectLst/>
                        </a:rPr>
                        <a:t>CROOKES</a:t>
                      </a:r>
                      <a:endParaRPr lang="en-GB" sz="1600" b="1" i="0" u="none" strike="noStrike" dirty="0">
                        <a:solidFill>
                          <a:srgbClr val="000000"/>
                        </a:solidFill>
                        <a:effectLst/>
                        <a:latin typeface="+mn-lt"/>
                      </a:endParaRPr>
                    </a:p>
                  </a:txBody>
                  <a:tcPr marL="7620" marR="7620" marT="7620" marB="0"/>
                </a:tc>
                <a:tc>
                  <a:txBody>
                    <a:bodyPr/>
                    <a:lstStyle/>
                    <a:p>
                      <a:pPr algn="r" fontAlgn="b">
                        <a:buNone/>
                      </a:pPr>
                      <a:r>
                        <a:rPr lang="en-GB" sz="1600" u="none" strike="noStrike">
                          <a:effectLst/>
                        </a:rPr>
                        <a:t>10:00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69176392"/>
                  </a:ext>
                </a:extLst>
              </a:tr>
              <a:tr h="182880">
                <a:tc>
                  <a:txBody>
                    <a:bodyPr/>
                    <a:lstStyle/>
                    <a:p>
                      <a:pPr algn="l" rtl="0" fontAlgn="t">
                        <a:buNone/>
                      </a:pPr>
                      <a:r>
                        <a:rPr lang="en-GB" sz="1600" u="none" strike="noStrike" dirty="0">
                          <a:effectLst/>
                        </a:rPr>
                        <a:t>KIRSTY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SKIDMORE</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10:20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985254253"/>
                  </a:ext>
                </a:extLst>
              </a:tr>
              <a:tr h="182880">
                <a:tc>
                  <a:txBody>
                    <a:bodyPr/>
                    <a:lstStyle/>
                    <a:p>
                      <a:pPr algn="l" rtl="0" fontAlgn="t">
                        <a:buNone/>
                      </a:pPr>
                      <a:r>
                        <a:rPr lang="en-GB" sz="1600" u="none" strike="noStrike">
                          <a:effectLst/>
                        </a:rPr>
                        <a:t>DEMI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dirty="0">
                          <a:effectLst/>
                        </a:rPr>
                        <a:t>DAVIES</a:t>
                      </a:r>
                      <a:endParaRPr lang="en-GB" sz="1600" b="1" i="0" u="none" strike="noStrike" dirty="0">
                        <a:solidFill>
                          <a:srgbClr val="000000"/>
                        </a:solidFill>
                        <a:effectLst/>
                        <a:latin typeface="+mn-lt"/>
                      </a:endParaRPr>
                    </a:p>
                  </a:txBody>
                  <a:tcPr marL="7620" marR="7620" marT="7620" marB="0"/>
                </a:tc>
                <a:tc>
                  <a:txBody>
                    <a:bodyPr/>
                    <a:lstStyle/>
                    <a:p>
                      <a:pPr algn="r" fontAlgn="b">
                        <a:buNone/>
                      </a:pPr>
                      <a:r>
                        <a:rPr lang="en-GB" sz="1600" u="none" strike="noStrike">
                          <a:effectLst/>
                        </a:rPr>
                        <a:t>10:40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3361451771"/>
                  </a:ext>
                </a:extLst>
              </a:tr>
              <a:tr h="182880">
                <a:tc>
                  <a:txBody>
                    <a:bodyPr/>
                    <a:lstStyle/>
                    <a:p>
                      <a:pPr algn="l" rtl="0" fontAlgn="t">
                        <a:buNone/>
                      </a:pPr>
                      <a:r>
                        <a:rPr lang="en-GB" sz="1600" u="none" strike="noStrike" dirty="0">
                          <a:effectLst/>
                        </a:rPr>
                        <a:t>ANDREW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JONES</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11:00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4045389857"/>
                  </a:ext>
                </a:extLst>
              </a:tr>
              <a:tr h="182880">
                <a:tc>
                  <a:txBody>
                    <a:bodyPr/>
                    <a:lstStyle/>
                    <a:p>
                      <a:pPr algn="l" rtl="0" fontAlgn="t">
                        <a:buNone/>
                      </a:pPr>
                      <a:r>
                        <a:rPr lang="en-GB" sz="1600" u="none" strike="noStrike">
                          <a:effectLst/>
                        </a:rPr>
                        <a:t>SOPHIA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a:effectLst/>
                        </a:rPr>
                        <a:t>RABAIOTTI</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11:20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892712275"/>
                  </a:ext>
                </a:extLst>
              </a:tr>
              <a:tr h="182880">
                <a:tc>
                  <a:txBody>
                    <a:bodyPr/>
                    <a:lstStyle/>
                    <a:p>
                      <a:pPr algn="l" rtl="0" fontAlgn="t">
                        <a:buNone/>
                      </a:pPr>
                      <a:r>
                        <a:rPr lang="en-GB" sz="1600" u="none" strike="noStrike" dirty="0">
                          <a:effectLst/>
                        </a:rPr>
                        <a:t>ARWEN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GARLAND</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11:40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2149119540"/>
                  </a:ext>
                </a:extLst>
              </a:tr>
              <a:tr h="182880">
                <a:tc>
                  <a:txBody>
                    <a:bodyPr/>
                    <a:lstStyle/>
                    <a:p>
                      <a:pPr algn="l" rtl="0" fontAlgn="t">
                        <a:buNone/>
                      </a:pPr>
                      <a:r>
                        <a:rPr lang="en-GB" sz="1600" u="none" strike="noStrike">
                          <a:effectLst/>
                        </a:rPr>
                        <a:t>ALYSSA-MARIE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a:effectLst/>
                        </a:rPr>
                        <a:t>STONEMAN</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12:40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4060670689"/>
                  </a:ext>
                </a:extLst>
              </a:tr>
              <a:tr h="182880">
                <a:tc>
                  <a:txBody>
                    <a:bodyPr/>
                    <a:lstStyle/>
                    <a:p>
                      <a:pPr algn="l" rtl="0" fontAlgn="t">
                        <a:buNone/>
                      </a:pPr>
                      <a:r>
                        <a:rPr lang="en-GB" sz="1600" u="none" strike="noStrike" dirty="0">
                          <a:effectLst/>
                        </a:rPr>
                        <a:t>CAITLIN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BOLLARD</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13:00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387692021"/>
                  </a:ext>
                </a:extLst>
              </a:tr>
              <a:tr h="182880">
                <a:tc>
                  <a:txBody>
                    <a:bodyPr/>
                    <a:lstStyle/>
                    <a:p>
                      <a:pPr algn="l" rtl="0" fontAlgn="t">
                        <a:buNone/>
                      </a:pPr>
                      <a:r>
                        <a:rPr lang="en-GB" sz="1600" u="none" strike="noStrike" dirty="0">
                          <a:effectLst/>
                        </a:rPr>
                        <a:t>ZARA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PEARCE</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13:20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4218638191"/>
                  </a:ext>
                </a:extLst>
              </a:tr>
              <a:tr h="182880">
                <a:tc>
                  <a:txBody>
                    <a:bodyPr/>
                    <a:lstStyle/>
                    <a:p>
                      <a:pPr algn="l" rtl="0" fontAlgn="t">
                        <a:buNone/>
                      </a:pPr>
                      <a:r>
                        <a:rPr lang="en-GB" sz="1600" u="none" strike="noStrike" dirty="0">
                          <a:effectLst/>
                        </a:rPr>
                        <a:t>CHARLOTTE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PALMER</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13:40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2692664222"/>
                  </a:ext>
                </a:extLst>
              </a:tr>
              <a:tr h="182880">
                <a:tc>
                  <a:txBody>
                    <a:bodyPr/>
                    <a:lstStyle/>
                    <a:p>
                      <a:pPr algn="l" rtl="0" fontAlgn="t">
                        <a:buNone/>
                      </a:pPr>
                      <a:r>
                        <a:rPr lang="en-GB" sz="1600" u="none" strike="noStrike" dirty="0">
                          <a:effectLst/>
                        </a:rPr>
                        <a:t>KARINA-CARMEL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CRETU</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14:00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29611858"/>
                  </a:ext>
                </a:extLst>
              </a:tr>
              <a:tr h="182880">
                <a:tc>
                  <a:txBody>
                    <a:bodyPr/>
                    <a:lstStyle/>
                    <a:p>
                      <a:pPr algn="l" rtl="0" fontAlgn="t">
                        <a:buNone/>
                      </a:pPr>
                      <a:r>
                        <a:rPr lang="en-GB" sz="1600" u="none" strike="noStrike">
                          <a:effectLst/>
                        </a:rPr>
                        <a:t>SUSIE-MAY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a:effectLst/>
                        </a:rPr>
                        <a:t>JAMES</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14:20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103640475"/>
                  </a:ext>
                </a:extLst>
              </a:tr>
              <a:tr h="182880">
                <a:tc>
                  <a:txBody>
                    <a:bodyPr/>
                    <a:lstStyle/>
                    <a:p>
                      <a:pPr algn="l" rtl="0" fontAlgn="t">
                        <a:buNone/>
                      </a:pPr>
                      <a:r>
                        <a:rPr lang="de-DE" sz="1600" u="none" strike="noStrike" dirty="0">
                          <a:effectLst/>
                        </a:rPr>
                        <a:t>JASMINE</a:t>
                      </a:r>
                      <a:endParaRPr lang="de-DE"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ROBINSON</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14:40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2332947866"/>
                  </a:ext>
                </a:extLst>
              </a:tr>
              <a:tr h="182880">
                <a:tc>
                  <a:txBody>
                    <a:bodyPr/>
                    <a:lstStyle/>
                    <a:p>
                      <a:pPr algn="l" rtl="0" fontAlgn="t">
                        <a:buNone/>
                      </a:pPr>
                      <a:r>
                        <a:rPr lang="en-GB" sz="1600" u="none" strike="noStrike" dirty="0">
                          <a:effectLst/>
                        </a:rPr>
                        <a:t>TYLER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CONDON</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15:00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3930947625"/>
                  </a:ext>
                </a:extLst>
              </a:tr>
              <a:tr h="182880">
                <a:tc>
                  <a:txBody>
                    <a:bodyPr/>
                    <a:lstStyle/>
                    <a:p>
                      <a:pPr marL="0" marR="0" lvl="0" indent="0" algn="l" defTabSz="914377" rtl="0" eaLnBrk="1" fontAlgn="t" latinLnBrk="0" hangingPunct="1">
                        <a:lnSpc>
                          <a:spcPct val="100000"/>
                        </a:lnSpc>
                        <a:spcBef>
                          <a:spcPts val="0"/>
                        </a:spcBef>
                        <a:spcAft>
                          <a:spcPts val="0"/>
                        </a:spcAft>
                        <a:buClrTx/>
                        <a:buSzTx/>
                        <a:buFontTx/>
                        <a:buNone/>
                        <a:tabLst/>
                        <a:defRPr/>
                      </a:pPr>
                      <a:r>
                        <a:rPr lang="en-GB" sz="1600" u="none" strike="noStrike" dirty="0">
                          <a:effectLst/>
                        </a:rPr>
                        <a:t>JUDIKAEL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dirty="0">
                          <a:effectLst/>
                        </a:rPr>
                        <a:t>FONGANG</a:t>
                      </a:r>
                      <a:endParaRPr lang="en-GB" sz="1600" b="1" i="0" u="none" strike="noStrike" dirty="0">
                        <a:solidFill>
                          <a:srgbClr val="000000"/>
                        </a:solidFill>
                        <a:effectLst/>
                        <a:latin typeface="+mn-lt"/>
                      </a:endParaRPr>
                    </a:p>
                  </a:txBody>
                  <a:tcPr marL="7620" marR="7620" marT="7620" marB="0"/>
                </a:tc>
                <a:tc>
                  <a:txBody>
                    <a:bodyPr/>
                    <a:lstStyle/>
                    <a:p>
                      <a:pPr algn="r" fontAlgn="b">
                        <a:buNone/>
                      </a:pPr>
                      <a:r>
                        <a:rPr lang="en-GB" sz="1600" u="none" strike="noStrike">
                          <a:effectLst/>
                        </a:rPr>
                        <a:t>15:20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925713305"/>
                  </a:ext>
                </a:extLst>
              </a:tr>
              <a:tr h="182880">
                <a:tc>
                  <a:txBody>
                    <a:bodyPr/>
                    <a:lstStyle/>
                    <a:p>
                      <a:pPr algn="l" rtl="0" fontAlgn="t">
                        <a:buNone/>
                      </a:pPr>
                      <a:r>
                        <a:rPr lang="en-GB" sz="1600" u="none" strike="noStrike">
                          <a:effectLst/>
                        </a:rPr>
                        <a:t>EDEN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a:effectLst/>
                        </a:rPr>
                        <a:t>EDGER</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dirty="0">
                          <a:effectLst/>
                        </a:rPr>
                        <a:t>15:40</a:t>
                      </a:r>
                      <a:endParaRPr lang="en-GB" sz="1600" b="1" i="0" u="none" strike="noStrike" dirty="0">
                        <a:solidFill>
                          <a:srgbClr val="000000"/>
                        </a:solidFill>
                        <a:effectLst/>
                        <a:latin typeface="+mn-lt"/>
                      </a:endParaRPr>
                    </a:p>
                  </a:txBody>
                  <a:tcPr marL="7620" marR="7620" marT="7620" marB="0" anchor="b"/>
                </a:tc>
                <a:extLst>
                  <a:ext uri="{0D108BD9-81ED-4DB2-BD59-A6C34878D82A}">
                    <a16:rowId xmlns:a16="http://schemas.microsoft.com/office/drawing/2014/main" val="102999247"/>
                  </a:ext>
                </a:extLst>
              </a:tr>
            </a:tbl>
          </a:graphicData>
        </a:graphic>
      </p:graphicFrame>
      <p:sp>
        <p:nvSpPr>
          <p:cNvPr id="4" name="TextBox 3">
            <a:extLst>
              <a:ext uri="{FF2B5EF4-FFF2-40B4-BE49-F238E27FC236}">
                <a16:creationId xmlns:a16="http://schemas.microsoft.com/office/drawing/2014/main" id="{9CDAA930-94FF-90CC-B829-93F11F022DDD}"/>
              </a:ext>
            </a:extLst>
          </p:cNvPr>
          <p:cNvSpPr txBox="1"/>
          <p:nvPr/>
        </p:nvSpPr>
        <p:spPr>
          <a:xfrm>
            <a:off x="821349" y="94664"/>
            <a:ext cx="6831307"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sng" strike="noStrike" kern="1200" cap="none" spc="0" normalizeH="0" baseline="0" noProof="0" dirty="0">
                <a:ln>
                  <a:noFill/>
                </a:ln>
                <a:solidFill>
                  <a:srgbClr val="002060"/>
                </a:solidFill>
                <a:effectLst/>
                <a:uLnTx/>
                <a:uFillTx/>
                <a:latin typeface="Calibri" panose="020F0502020204030204"/>
                <a:ea typeface="+mn-ea"/>
                <a:cs typeface="+mn-cs"/>
              </a:rPr>
              <a:t>Presentation Times</a:t>
            </a: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 </a:t>
            </a:r>
            <a:r>
              <a:rPr kumimoji="0" lang="en-US" sz="28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Tues 3</a:t>
            </a:r>
            <a:r>
              <a:rPr kumimoji="0" lang="en-US" sz="2800" b="1" i="0" u="none" strike="noStrike" kern="1200" cap="none" spc="0" normalizeH="0" baseline="30000" noProof="0" dirty="0">
                <a:ln>
                  <a:noFill/>
                </a:ln>
                <a:solidFill>
                  <a:srgbClr val="ED7D31">
                    <a:lumMod val="75000"/>
                  </a:srgbClr>
                </a:solidFill>
                <a:effectLst/>
                <a:uLnTx/>
                <a:uFillTx/>
                <a:latin typeface="Calibri" panose="020F0502020204030204"/>
                <a:ea typeface="+mn-ea"/>
                <a:cs typeface="+mn-cs"/>
              </a:rPr>
              <a:t>rd</a:t>
            </a:r>
            <a:r>
              <a:rPr kumimoji="0" lang="en-US" sz="28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 March</a:t>
            </a:r>
          </a:p>
        </p:txBody>
      </p:sp>
      <p:sp>
        <p:nvSpPr>
          <p:cNvPr id="6" name="TextBox 5">
            <a:extLst>
              <a:ext uri="{FF2B5EF4-FFF2-40B4-BE49-F238E27FC236}">
                <a16:creationId xmlns:a16="http://schemas.microsoft.com/office/drawing/2014/main" id="{F1426CEC-046E-BADD-BAD8-BC6C04A0B58C}"/>
              </a:ext>
            </a:extLst>
          </p:cNvPr>
          <p:cNvSpPr txBox="1"/>
          <p:nvPr/>
        </p:nvSpPr>
        <p:spPr>
          <a:xfrm>
            <a:off x="685538" y="5269895"/>
            <a:ext cx="7102928" cy="5232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800" b="1" dirty="0">
                <a:solidFill>
                  <a:srgbClr val="002060"/>
                </a:solidFill>
                <a:latin typeface="Calibri" panose="020F0502020204030204"/>
              </a:rPr>
              <a:t>@ the Randolph Thomas Room at The Arena</a:t>
            </a: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a:t>
            </a:r>
            <a:endPar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4360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BMTP5020</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68617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Enterprise Project</a:t>
            </a:r>
          </a:p>
        </p:txBody>
      </p:sp>
      <p:sp>
        <p:nvSpPr>
          <p:cNvPr id="2" name="TextBox 1">
            <a:extLst>
              <a:ext uri="{FF2B5EF4-FFF2-40B4-BE49-F238E27FC236}">
                <a16:creationId xmlns:a16="http://schemas.microsoft.com/office/drawing/2014/main" id="{9563946B-2314-3D40-FC02-74E9C62351E8}"/>
              </a:ext>
            </a:extLst>
          </p:cNvPr>
          <p:cNvSpPr txBox="1"/>
          <p:nvPr/>
        </p:nvSpPr>
        <p:spPr>
          <a:xfrm>
            <a:off x="422131" y="3391231"/>
            <a:ext cx="6404064"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Team, Contents &amp; Finances, SWOT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white"/>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panose="020B0604020202020204" pitchFamily="34" charset="0"/>
                <a:cs typeface="Arial" panose="020B0604020202020204" pitchFamily="34" charset="0"/>
              </a:rPr>
              <a:t>Pitch Recap</a:t>
            </a: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4015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AAF87-91AB-260A-FFDA-541990134D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3C9BD1-75A3-99A8-2972-8AE170881DF5}"/>
              </a:ext>
            </a:extLst>
          </p:cNvPr>
          <p:cNvSpPr>
            <a:spLocks noGrp="1"/>
          </p:cNvSpPr>
          <p:nvPr>
            <p:ph type="title"/>
          </p:nvPr>
        </p:nvSpPr>
        <p:spPr>
          <a:xfrm>
            <a:off x="4937760" y="440449"/>
            <a:ext cx="6709410" cy="4400549"/>
          </a:xfrm>
        </p:spPr>
        <p:txBody>
          <a:bodyPr vert="horz" lIns="91440" tIns="45720" rIns="91440" bIns="45720" rtlCol="0" anchor="b">
            <a:normAutofit fontScale="90000"/>
          </a:bodyPr>
          <a:lstStyle/>
          <a:p>
            <a:pPr defTabSz="914400" fontAlgn="t">
              <a:spcAft>
                <a:spcPts val="600"/>
              </a:spcAft>
            </a:pPr>
            <a:r>
              <a:rPr lang="en-US" sz="3100" b="1" u="sng" dirty="0">
                <a:solidFill>
                  <a:srgbClr val="002060"/>
                </a:solidFill>
                <a:latin typeface="+mn-lt"/>
                <a:cs typeface="+mj-cs"/>
              </a:rPr>
              <a:t>For the Enterprise Project:</a:t>
            </a:r>
            <a:br>
              <a:rPr lang="en-US" sz="3100" b="1" u="sng" dirty="0">
                <a:solidFill>
                  <a:srgbClr val="002060"/>
                </a:solidFill>
                <a:latin typeface="+mn-lt"/>
                <a:cs typeface="+mj-cs"/>
              </a:rPr>
            </a:br>
            <a:br>
              <a:rPr lang="en-US" sz="3100" b="1" u="sng" dirty="0">
                <a:solidFill>
                  <a:srgbClr val="0070C0"/>
                </a:solidFill>
                <a:latin typeface="+mn-lt"/>
                <a:cs typeface="+mj-cs"/>
              </a:rPr>
            </a:br>
            <a:r>
              <a:rPr lang="en-GB" sz="2000" b="1" dirty="0">
                <a:solidFill>
                  <a:schemeClr val="tx1"/>
                </a:solidFill>
              </a:rPr>
              <a:t>Identify your own viable business idea related to the tourism, events or leisure industry.</a:t>
            </a:r>
            <a:br>
              <a:rPr lang="en-GB" b="1" dirty="0">
                <a:solidFill>
                  <a:srgbClr val="0070C0"/>
                </a:solidFill>
              </a:rPr>
            </a:br>
            <a:br>
              <a:rPr lang="en-GB" dirty="0">
                <a:solidFill>
                  <a:schemeClr val="tx1"/>
                </a:solidFill>
              </a:rPr>
            </a:br>
            <a:r>
              <a:rPr lang="en-GB" sz="2000" dirty="0">
                <a:solidFill>
                  <a:schemeClr val="tx1"/>
                </a:solidFill>
              </a:rPr>
              <a:t>- Develop your own, new tourism, events or leisure related business, using idea generation guidance provided in lectures.</a:t>
            </a:r>
            <a:br>
              <a:rPr lang="en-GB" sz="2000" dirty="0">
                <a:solidFill>
                  <a:schemeClr val="tx1"/>
                </a:solidFill>
              </a:rPr>
            </a:br>
            <a:r>
              <a:rPr lang="en-GB" sz="2000" dirty="0">
                <a:solidFill>
                  <a:schemeClr val="tx1"/>
                </a:solidFill>
              </a:rPr>
              <a:t>- Evaluate the market potential and outline the business decisions to minimise the risk of failure and boost early success.</a:t>
            </a:r>
            <a:br>
              <a:rPr lang="en-GB" sz="2000" dirty="0">
                <a:solidFill>
                  <a:schemeClr val="tx1"/>
                </a:solidFill>
              </a:rPr>
            </a:br>
            <a:r>
              <a:rPr lang="en-GB" sz="2000" dirty="0">
                <a:solidFill>
                  <a:schemeClr val="tx1"/>
                </a:solidFill>
              </a:rPr>
              <a:t>- Show evidence that you have researched your concept, considered the core areas of business planning.</a:t>
            </a:r>
            <a:br>
              <a:rPr lang="en-GB" sz="2000" dirty="0">
                <a:solidFill>
                  <a:schemeClr val="tx1"/>
                </a:solidFill>
              </a:rPr>
            </a:br>
            <a:r>
              <a:rPr lang="en-GB" sz="2000" dirty="0">
                <a:solidFill>
                  <a:schemeClr val="tx1"/>
                </a:solidFill>
              </a:rPr>
              <a:t>- Potential stakeholders and investors will need to be convinced that your proposal offers a return on their investment (financial or otherwise).</a:t>
            </a:r>
            <a:endParaRPr lang="en-US" sz="2800" dirty="0">
              <a:solidFill>
                <a:schemeClr val="tx1"/>
              </a:solidFill>
              <a:latin typeface="+mn-lt"/>
              <a:cs typeface="+mj-cs"/>
            </a:endParaRPr>
          </a:p>
        </p:txBody>
      </p:sp>
      <p:pic>
        <p:nvPicPr>
          <p:cNvPr id="6" name="Picture 5" descr="A person typing on a computer&#10;&#10;Description automatically generated">
            <a:extLst>
              <a:ext uri="{FF2B5EF4-FFF2-40B4-BE49-F238E27FC236}">
                <a16:creationId xmlns:a16="http://schemas.microsoft.com/office/drawing/2014/main" id="{21123D59-6924-06F9-C19F-989845857B1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729A4C9D-A7A0-997B-F05D-F3D9CC7A3F2C}"/>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53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39545-C4F7-FB7D-CCAE-8FC38BF759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C5C08-CBFB-90F3-B933-A7A2271537C3}"/>
              </a:ext>
            </a:extLst>
          </p:cNvPr>
          <p:cNvSpPr>
            <a:spLocks noGrp="1"/>
          </p:cNvSpPr>
          <p:nvPr>
            <p:ph type="title"/>
          </p:nvPr>
        </p:nvSpPr>
        <p:spPr>
          <a:xfrm>
            <a:off x="4937760" y="693055"/>
            <a:ext cx="6709410" cy="4400549"/>
          </a:xfrm>
        </p:spPr>
        <p:txBody>
          <a:bodyPr vert="horz" lIns="91440" tIns="45720" rIns="91440" bIns="45720" rtlCol="0" anchor="b">
            <a:normAutofit/>
          </a:bodyPr>
          <a:lstStyle/>
          <a:p>
            <a:pPr defTabSz="914400" fontAlgn="t">
              <a:spcAft>
                <a:spcPts val="600"/>
              </a:spcAft>
            </a:pPr>
            <a:r>
              <a:rPr lang="en-US" sz="3100" b="1" u="sng" dirty="0">
                <a:solidFill>
                  <a:srgbClr val="002060"/>
                </a:solidFill>
                <a:latin typeface="+mn-lt"/>
                <a:cs typeface="+mj-cs"/>
              </a:rPr>
              <a:t>For the Business Pitch Assessment:</a:t>
            </a:r>
            <a:br>
              <a:rPr lang="en-US" sz="3100" b="1" u="sng" dirty="0">
                <a:solidFill>
                  <a:srgbClr val="002060"/>
                </a:solidFill>
                <a:latin typeface="+mn-lt"/>
                <a:cs typeface="+mj-cs"/>
              </a:rPr>
            </a:br>
            <a:br>
              <a:rPr lang="en-US" sz="3100" b="1" u="sng" dirty="0">
                <a:solidFill>
                  <a:srgbClr val="0070C0"/>
                </a:solidFill>
                <a:latin typeface="+mn-lt"/>
                <a:cs typeface="+mj-cs"/>
              </a:rPr>
            </a:br>
            <a:r>
              <a:rPr lang="en-US" sz="2000" b="1" dirty="0">
                <a:solidFill>
                  <a:srgbClr val="002060"/>
                </a:solidFill>
              </a:rPr>
              <a:t>10-min presentation / 5-min Q&amp;A</a:t>
            </a:r>
            <a:br>
              <a:rPr lang="en-GB" b="1" dirty="0">
                <a:solidFill>
                  <a:srgbClr val="0070C0"/>
                </a:solidFill>
              </a:rPr>
            </a:br>
            <a:br>
              <a:rPr lang="en-GB" dirty="0">
                <a:solidFill>
                  <a:schemeClr val="tx1"/>
                </a:solidFill>
              </a:rPr>
            </a:br>
            <a:r>
              <a:rPr lang="en-GB" sz="2000" dirty="0">
                <a:solidFill>
                  <a:schemeClr val="tx1"/>
                </a:solidFill>
              </a:rPr>
              <a:t>Share the overall concept, analysis and highlights in a 10-minute formal, ‘business pitch’ style, presentation. </a:t>
            </a:r>
            <a:br>
              <a:rPr lang="en-GB" sz="2000" dirty="0">
                <a:solidFill>
                  <a:schemeClr val="tx1"/>
                </a:solidFill>
              </a:rPr>
            </a:br>
            <a:br>
              <a:rPr lang="en-GB" sz="2000" dirty="0">
                <a:solidFill>
                  <a:schemeClr val="tx1"/>
                </a:solidFill>
              </a:rPr>
            </a:br>
            <a:r>
              <a:rPr lang="en-GB" sz="2000" dirty="0">
                <a:solidFill>
                  <a:schemeClr val="tx1"/>
                </a:solidFill>
              </a:rPr>
              <a:t>Following your presentation there will be a 5-minute Q&amp;A session with the panel to further explore your business idea. </a:t>
            </a:r>
            <a:br>
              <a:rPr lang="en-GB" sz="2000" dirty="0">
                <a:solidFill>
                  <a:schemeClr val="tx1"/>
                </a:solidFill>
              </a:rPr>
            </a:br>
            <a:endParaRPr lang="en-US" sz="2800" dirty="0">
              <a:solidFill>
                <a:schemeClr val="tx1"/>
              </a:solidFill>
              <a:latin typeface="+mn-lt"/>
              <a:cs typeface="+mj-cs"/>
            </a:endParaRPr>
          </a:p>
        </p:txBody>
      </p:sp>
      <p:pic>
        <p:nvPicPr>
          <p:cNvPr id="6" name="Picture 5" descr="A person typing on a computer&#10;&#10;Description automatically generated">
            <a:extLst>
              <a:ext uri="{FF2B5EF4-FFF2-40B4-BE49-F238E27FC236}">
                <a16:creationId xmlns:a16="http://schemas.microsoft.com/office/drawing/2014/main" id="{573ED8EC-F615-3B53-9520-503F4AD2AB5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D8209079-381C-8579-016F-E9C5509DCAF5}"/>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D535D3B-5EDE-B67D-6348-67CDE33BAD20}"/>
              </a:ext>
            </a:extLst>
          </p:cNvPr>
          <p:cNvSpPr txBox="1"/>
          <p:nvPr/>
        </p:nvSpPr>
        <p:spPr>
          <a:xfrm>
            <a:off x="4937760" y="120729"/>
            <a:ext cx="6094140" cy="80021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dirty="0">
                <a:ln>
                  <a:noFill/>
                </a:ln>
                <a:solidFill>
                  <a:srgbClr val="002060"/>
                </a:solidFill>
                <a:effectLst/>
                <a:uLnTx/>
                <a:uFillTx/>
                <a:latin typeface="Calibri" panose="020F0502020204030204"/>
                <a:ea typeface="+mn-ea"/>
                <a:cs typeface="+mn-cs"/>
              </a:rPr>
              <a:t> </a:t>
            </a:r>
            <a:br>
              <a:rPr kumimoji="0" lang="en-US" sz="4000" b="1" i="0" u="sng" strike="noStrike" kern="1200" cap="none" spc="0" normalizeH="0" baseline="0" noProof="0" dirty="0">
                <a:ln>
                  <a:noFill/>
                </a:ln>
                <a:solidFill>
                  <a:srgbClr val="002060"/>
                </a:solidFill>
                <a:effectLst/>
                <a:uLnTx/>
                <a:uFillTx/>
                <a:latin typeface="Calibri" panose="020F0502020204030204"/>
                <a:ea typeface="+mn-ea"/>
                <a:cs typeface="+mn-cs"/>
              </a:rPr>
            </a:br>
            <a:r>
              <a:rPr kumimoji="0" lang="en-US" sz="28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DEADLINE: Tues 3</a:t>
            </a:r>
            <a:r>
              <a:rPr kumimoji="0" lang="en-US" sz="2800" b="1" i="0" u="none" strike="noStrike" kern="1200" cap="none" spc="0" normalizeH="0" baseline="30000" noProof="0" dirty="0">
                <a:ln>
                  <a:noFill/>
                </a:ln>
                <a:solidFill>
                  <a:srgbClr val="ED7D31">
                    <a:lumMod val="75000"/>
                  </a:srgbClr>
                </a:solidFill>
                <a:effectLst/>
                <a:uLnTx/>
                <a:uFillTx/>
                <a:latin typeface="Calibri" panose="020F0502020204030204"/>
                <a:ea typeface="+mn-ea"/>
                <a:cs typeface="+mn-cs"/>
              </a:rPr>
              <a:t>rd</a:t>
            </a:r>
            <a:r>
              <a:rPr kumimoji="0" lang="en-US" sz="28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 March </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802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2E061-94E9-23EF-1BDC-5A0B47BED49B}"/>
            </a:ext>
          </a:extLst>
        </p:cNvPr>
        <p:cNvGrpSpPr/>
        <p:nvPr/>
      </p:nvGrpSpPr>
      <p:grpSpPr>
        <a:xfrm>
          <a:off x="0" y="0"/>
          <a:ext cx="0" cy="0"/>
          <a:chOff x="0" y="0"/>
          <a:chExt cx="0" cy="0"/>
        </a:xfrm>
      </p:grpSpPr>
      <p:pic>
        <p:nvPicPr>
          <p:cNvPr id="5" name="Picture 4" descr="Interior designers discussing blueprints hanging in office">
            <a:extLst>
              <a:ext uri="{FF2B5EF4-FFF2-40B4-BE49-F238E27FC236}">
                <a16:creationId xmlns:a16="http://schemas.microsoft.com/office/drawing/2014/main" id="{EBCD59B1-5CB4-3EFD-4B87-5AA50392FC4C}"/>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Picture 3">
            <a:extLst>
              <a:ext uri="{FF2B5EF4-FFF2-40B4-BE49-F238E27FC236}">
                <a16:creationId xmlns:a16="http://schemas.microsoft.com/office/drawing/2014/main" id="{C484E0D6-6D32-F1D8-DDEE-25D5CD40D97B}"/>
              </a:ext>
            </a:extLst>
          </p:cNvPr>
          <p:cNvPicPr>
            <a:picLocks noChangeAspect="1"/>
          </p:cNvPicPr>
          <p:nvPr/>
        </p:nvPicPr>
        <p:blipFill>
          <a:blip r:embed="rId3"/>
          <a:stretch>
            <a:fillRect/>
          </a:stretch>
        </p:blipFill>
        <p:spPr>
          <a:xfrm>
            <a:off x="1151224" y="1575783"/>
            <a:ext cx="9889551" cy="3095767"/>
          </a:xfrm>
          <a:prstGeom prst="rect">
            <a:avLst/>
          </a:prstGeom>
        </p:spPr>
      </p:pic>
    </p:spTree>
    <p:extLst>
      <p:ext uri="{BB962C8B-B14F-4D97-AF65-F5344CB8AC3E}">
        <p14:creationId xmlns:p14="http://schemas.microsoft.com/office/powerpoint/2010/main" val="3714277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755BB-83BA-8995-EF60-C7892197B641}"/>
            </a:ext>
          </a:extLst>
        </p:cNvPr>
        <p:cNvGrpSpPr/>
        <p:nvPr/>
      </p:nvGrpSpPr>
      <p:grpSpPr>
        <a:xfrm>
          <a:off x="0" y="0"/>
          <a:ext cx="0" cy="0"/>
          <a:chOff x="0" y="0"/>
          <a:chExt cx="0" cy="0"/>
        </a:xfrm>
      </p:grpSpPr>
      <p:pic>
        <p:nvPicPr>
          <p:cNvPr id="5" name="Picture 4" descr="Interior designers discussing blueprints hanging in office">
            <a:extLst>
              <a:ext uri="{FF2B5EF4-FFF2-40B4-BE49-F238E27FC236}">
                <a16:creationId xmlns:a16="http://schemas.microsoft.com/office/drawing/2014/main" id="{CACF89AE-B958-C4AB-2F0A-913CBDBF9F67}"/>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Picture 3">
            <a:extLst>
              <a:ext uri="{FF2B5EF4-FFF2-40B4-BE49-F238E27FC236}">
                <a16:creationId xmlns:a16="http://schemas.microsoft.com/office/drawing/2014/main" id="{6CF521E2-ABA2-E432-411F-32BC42B29155}"/>
              </a:ext>
            </a:extLst>
          </p:cNvPr>
          <p:cNvPicPr>
            <a:picLocks noChangeAspect="1"/>
          </p:cNvPicPr>
          <p:nvPr/>
        </p:nvPicPr>
        <p:blipFill>
          <a:blip r:embed="rId3"/>
          <a:srcRect b="36298"/>
          <a:stretch>
            <a:fillRect/>
          </a:stretch>
        </p:blipFill>
        <p:spPr>
          <a:xfrm>
            <a:off x="296484" y="255562"/>
            <a:ext cx="8608685" cy="3359997"/>
          </a:xfrm>
          <a:prstGeom prst="rect">
            <a:avLst/>
          </a:prstGeom>
        </p:spPr>
      </p:pic>
      <p:sp>
        <p:nvSpPr>
          <p:cNvPr id="3" name="TextBox 2">
            <a:extLst>
              <a:ext uri="{FF2B5EF4-FFF2-40B4-BE49-F238E27FC236}">
                <a16:creationId xmlns:a16="http://schemas.microsoft.com/office/drawing/2014/main" id="{855038FE-4920-69D2-B155-B1796E729F20}"/>
              </a:ext>
            </a:extLst>
          </p:cNvPr>
          <p:cNvSpPr txBox="1"/>
          <p:nvPr/>
        </p:nvSpPr>
        <p:spPr>
          <a:xfrm>
            <a:off x="472931" y="4117276"/>
            <a:ext cx="8029938" cy="1421928"/>
          </a:xfrm>
          <a:prstGeom prst="rect">
            <a:avLst/>
          </a:prstGeom>
          <a:noFill/>
        </p:spPr>
        <p:txBody>
          <a:bodyPr wrap="square">
            <a:spAutoFit/>
          </a:bodyPr>
          <a:lstStyle/>
          <a:p>
            <a:pPr lvl="0" fontAlgn="t">
              <a:lnSpc>
                <a:spcPct val="120000"/>
              </a:lnSpc>
              <a:spcBef>
                <a:spcPts val="600"/>
              </a:spcBef>
              <a:spcAft>
                <a:spcPts val="600"/>
              </a:spcAft>
            </a:pPr>
            <a:r>
              <a:rPr kumimoji="0" lang="en-GB" sz="2400" b="1" i="0" u="none" strike="noStrike" kern="1200" cap="none" spc="0" normalizeH="0" baseline="0" noProof="0" dirty="0">
                <a:ln>
                  <a:noFill/>
                </a:ln>
                <a:solidFill>
                  <a:schemeClr val="accent2"/>
                </a:solidFill>
                <a:effectLst/>
                <a:uLnTx/>
                <a:uFillTx/>
              </a:rPr>
              <a:t>Presentations need to be uploaded on Moodle, and emailed to n.dyer@uwtsd.ac.uk, by </a:t>
            </a:r>
            <a:r>
              <a:rPr kumimoji="0" lang="en-GB" sz="2400" b="1" i="0" u="sng" strike="noStrike" kern="1200" cap="none" spc="0" normalizeH="0" baseline="0" noProof="0" dirty="0">
                <a:ln>
                  <a:noFill/>
                </a:ln>
                <a:solidFill>
                  <a:schemeClr val="accent2"/>
                </a:solidFill>
                <a:effectLst/>
                <a:uLnTx/>
                <a:uFillTx/>
              </a:rPr>
              <a:t>23:59pm Monday 2nd</a:t>
            </a:r>
            <a:r>
              <a:rPr kumimoji="0" lang="en-GB" sz="2400" b="1" i="0" u="sng" strike="noStrike" kern="1200" cap="none" spc="0" normalizeH="0" noProof="0" dirty="0">
                <a:ln>
                  <a:noFill/>
                </a:ln>
                <a:solidFill>
                  <a:schemeClr val="accent2"/>
                </a:solidFill>
                <a:effectLst/>
                <a:uLnTx/>
                <a:uFillTx/>
              </a:rPr>
              <a:t> March </a:t>
            </a:r>
            <a:r>
              <a:rPr kumimoji="0" lang="en-GB" sz="2400" b="1" i="0" u="none" strike="noStrike" kern="1200" cap="none" spc="0" normalizeH="0" noProof="0" dirty="0">
                <a:ln>
                  <a:noFill/>
                </a:ln>
                <a:solidFill>
                  <a:schemeClr val="accent2"/>
                </a:solidFill>
                <a:effectLst/>
                <a:uLnTx/>
                <a:uFillTx/>
              </a:rPr>
              <a:t>(</a:t>
            </a:r>
            <a:r>
              <a:rPr lang="en-GB" sz="2400" b="1" dirty="0">
                <a:solidFill>
                  <a:schemeClr val="accent2"/>
                </a:solidFill>
              </a:rPr>
              <a:t>the night before)</a:t>
            </a:r>
            <a:r>
              <a:rPr kumimoji="0" lang="en-GB" sz="2400" b="1" i="0" u="none" strike="noStrike" kern="1200" cap="none" spc="0" normalizeH="0" noProof="0" dirty="0">
                <a:ln>
                  <a:noFill/>
                </a:ln>
                <a:solidFill>
                  <a:schemeClr val="accent2"/>
                </a:solidFill>
                <a:effectLst/>
                <a:uLnTx/>
                <a:uFillTx/>
              </a:rPr>
              <a:t> on Moodle!</a:t>
            </a:r>
            <a:endParaRPr kumimoji="0" lang="en-US" sz="2400" b="1" i="0" u="none" strike="noStrike" kern="1200" cap="none" spc="0" normalizeH="0" baseline="0" noProof="0" dirty="0">
              <a:ln>
                <a:noFill/>
              </a:ln>
              <a:solidFill>
                <a:srgbClr val="002060"/>
              </a:solidFill>
              <a:effectLst/>
              <a:uLnTx/>
              <a:uFillTx/>
            </a:endParaRPr>
          </a:p>
        </p:txBody>
      </p:sp>
    </p:spTree>
    <p:extLst>
      <p:ext uri="{BB962C8B-B14F-4D97-AF65-F5344CB8AC3E}">
        <p14:creationId xmlns:p14="http://schemas.microsoft.com/office/powerpoint/2010/main" val="4180161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0885-54CC-33F4-AB2A-C4BE49BFDA12}"/>
              </a:ext>
            </a:extLst>
          </p:cNvPr>
          <p:cNvSpPr>
            <a:spLocks noGrp="1"/>
          </p:cNvSpPr>
          <p:nvPr>
            <p:ph type="title"/>
          </p:nvPr>
        </p:nvSpPr>
        <p:spPr>
          <a:xfrm>
            <a:off x="640080" y="325370"/>
            <a:ext cx="6847648" cy="1419348"/>
          </a:xfrm>
        </p:spPr>
        <p:txBody>
          <a:bodyPr anchor="b">
            <a:normAutofit/>
          </a:bodyPr>
          <a:lstStyle/>
          <a:p>
            <a:r>
              <a:rPr lang="en-GB" sz="4200" b="1" u="sng" dirty="0">
                <a:latin typeface="Calibri Light" panose="020F0302020204030204" pitchFamily="34" charset="0"/>
                <a:ea typeface="Times New Roman" panose="02020603050405020304" pitchFamily="18" charset="0"/>
                <a:cs typeface="Times New Roman" panose="02020603050405020304" pitchFamily="18" charset="0"/>
              </a:rPr>
              <a:t>Sections covered</a:t>
            </a:r>
            <a:r>
              <a:rPr lang="en-GB" sz="4200" b="1" dirty="0">
                <a:latin typeface="Calibri Light" panose="020F0302020204030204" pitchFamily="34" charset="0"/>
                <a:ea typeface="Times New Roman" panose="02020603050405020304" pitchFamily="18" charset="0"/>
                <a:cs typeface="Times New Roman" panose="02020603050405020304" pitchFamily="18" charset="0"/>
              </a:rPr>
              <a:t>:</a:t>
            </a:r>
            <a:endParaRPr lang="en-US" sz="4200" dirty="0"/>
          </a:p>
        </p:txBody>
      </p:sp>
      <p:sp>
        <p:nvSpPr>
          <p:cNvPr id="3" name="Content Placeholder 2">
            <a:extLst>
              <a:ext uri="{FF2B5EF4-FFF2-40B4-BE49-F238E27FC236}">
                <a16:creationId xmlns:a16="http://schemas.microsoft.com/office/drawing/2014/main" id="{63554D4A-6CCA-DF50-C7B0-5D721302AF63}"/>
              </a:ext>
            </a:extLst>
          </p:cNvPr>
          <p:cNvSpPr>
            <a:spLocks noGrp="1"/>
          </p:cNvSpPr>
          <p:nvPr>
            <p:ph idx="1"/>
          </p:nvPr>
        </p:nvSpPr>
        <p:spPr>
          <a:xfrm>
            <a:off x="640080" y="2217519"/>
            <a:ext cx="7525725" cy="3303387"/>
          </a:xfrm>
        </p:spPr>
        <p:txBody>
          <a:bodyPr>
            <a:normAutofit fontScale="92500" lnSpcReduction="10000"/>
          </a:bodyPr>
          <a:lstStyle/>
          <a:p>
            <a:pPr marL="742950" lvl="1" indent="-285750">
              <a:buFont typeface="+mj-lt"/>
              <a:buAutoNum type="alphaLcPeriod"/>
            </a:pP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buFont typeface="+mj-lt"/>
              <a:buAutoNum type="alphaLcPeriod"/>
            </a:pPr>
            <a:r>
              <a:rPr lang="en-US" sz="2400" b="1" i="1" kern="1200" dirty="0">
                <a:solidFill>
                  <a:schemeClr val="accent2">
                    <a:lumMod val="75000"/>
                  </a:schemeClr>
                </a:solidFill>
                <a:latin typeface="+mn-lt"/>
                <a:ea typeface="+mj-ea"/>
                <a:cs typeface="+mj-cs"/>
              </a:rPr>
              <a:t>Busines</a:t>
            </a:r>
            <a:r>
              <a:rPr lang="en-US" b="1" i="1" dirty="0">
                <a:solidFill>
                  <a:schemeClr val="accent2">
                    <a:lumMod val="75000"/>
                  </a:schemeClr>
                </a:solidFill>
                <a:ea typeface="+mj-ea"/>
                <a:cs typeface="+mj-cs"/>
              </a:rPr>
              <a:t>s Idea (The Product/Service description and USP/Value Proposition/Innovation)</a:t>
            </a:r>
            <a:endParaRPr lang="en-US" sz="2400" i="1" kern="1200" dirty="0">
              <a:solidFill>
                <a:schemeClr val="accent2">
                  <a:lumMod val="75000"/>
                </a:schemeClr>
              </a:solidFill>
              <a:ea typeface="+mj-ea"/>
              <a:cs typeface="+mj-cs"/>
            </a:endParaRPr>
          </a:p>
          <a:p>
            <a:pPr marL="742950" lvl="1" indent="-285750">
              <a:buFont typeface="+mj-lt"/>
              <a:buAutoNum type="alphaLcPeriod"/>
            </a:pPr>
            <a:endParaRPr lang="en-US" sz="2400" b="1" i="1" kern="1200" dirty="0">
              <a:solidFill>
                <a:schemeClr val="accent2">
                  <a:lumMod val="75000"/>
                </a:schemeClr>
              </a:solidFill>
              <a:latin typeface="+mn-lt"/>
              <a:ea typeface="+mj-ea"/>
              <a:cs typeface="+mj-cs"/>
            </a:endParaRPr>
          </a:p>
          <a:p>
            <a:pPr marL="742950" lvl="1" indent="-285750">
              <a:buFont typeface="+mj-lt"/>
              <a:buAutoNum type="alphaLcPeriod"/>
            </a:pPr>
            <a:r>
              <a:rPr lang="en-US" sz="2400" b="1" i="1" kern="1200" dirty="0">
                <a:solidFill>
                  <a:schemeClr val="accent2">
                    <a:lumMod val="75000"/>
                  </a:schemeClr>
                </a:solidFill>
                <a:latin typeface="+mn-lt"/>
                <a:ea typeface="+mj-ea"/>
                <a:cs typeface="+mj-cs"/>
              </a:rPr>
              <a:t>Market Research (Market Info, PEST </a:t>
            </a:r>
            <a:r>
              <a:rPr lang="en-US" b="1" i="1" dirty="0">
                <a:solidFill>
                  <a:schemeClr val="accent2">
                    <a:lumMod val="75000"/>
                  </a:schemeClr>
                </a:solidFill>
                <a:ea typeface="+mj-ea"/>
                <a:cs typeface="+mj-cs"/>
              </a:rPr>
              <a:t>findings</a:t>
            </a:r>
            <a:r>
              <a:rPr lang="en-US" sz="2400" b="1" i="1" kern="1200" dirty="0">
                <a:solidFill>
                  <a:schemeClr val="accent2">
                    <a:lumMod val="75000"/>
                  </a:schemeClr>
                </a:solidFill>
                <a:latin typeface="+mn-lt"/>
                <a:ea typeface="+mj-ea"/>
                <a:cs typeface="+mj-cs"/>
              </a:rPr>
              <a:t>, Customer Profiles, Competitor Profiling.</a:t>
            </a:r>
          </a:p>
          <a:p>
            <a:pPr marL="742950" lvl="1" indent="-285750">
              <a:buFont typeface="+mj-lt"/>
              <a:buAutoNum type="alphaLcPeriod"/>
            </a:pPr>
            <a:endParaRPr lang="en-US" sz="2400" i="1" kern="1200" dirty="0">
              <a:solidFill>
                <a:schemeClr val="tx1"/>
              </a:solidFill>
              <a:latin typeface="+mn-lt"/>
              <a:ea typeface="+mj-ea"/>
              <a:cs typeface="+mj-cs"/>
            </a:endParaRPr>
          </a:p>
          <a:p>
            <a:pPr marL="742950" lvl="1" indent="-285750">
              <a:buFont typeface="+mj-lt"/>
              <a:buAutoNum type="alphaLcPeriod"/>
            </a:pPr>
            <a:r>
              <a:rPr lang="en-US" b="1" i="1" dirty="0">
                <a:solidFill>
                  <a:schemeClr val="accent2">
                    <a:lumMod val="75000"/>
                  </a:schemeClr>
                </a:solidFill>
                <a:ea typeface="+mj-ea"/>
                <a:cs typeface="+mj-cs"/>
              </a:rPr>
              <a:t>Marketing Plan (The 4P’s)</a:t>
            </a:r>
          </a:p>
          <a:p>
            <a:pPr marL="457200" lvl="1" indent="0">
              <a:buNone/>
            </a:pPr>
            <a:br>
              <a:rPr lang="en-US" sz="2400" i="1" kern="1200" dirty="0">
                <a:solidFill>
                  <a:schemeClr val="tx1"/>
                </a:solidFill>
                <a:latin typeface="+mn-lt"/>
                <a:ea typeface="+mj-ea"/>
                <a:cs typeface="+mj-cs"/>
              </a:rPr>
            </a:br>
            <a:endParaRPr lang="en-US" sz="2400" i="1" kern="1200" dirty="0">
              <a:solidFill>
                <a:schemeClr val="tx1"/>
              </a:solidFill>
              <a:latin typeface="+mn-lt"/>
              <a:ea typeface="+mj-ea"/>
              <a:cs typeface="+mj-cs"/>
            </a:endParaRPr>
          </a:p>
          <a:p>
            <a:pPr marL="742950" lvl="1" indent="-285750">
              <a:buFont typeface="+mj-lt"/>
              <a:buAutoNum type="alphaLcPeriod"/>
            </a:pPr>
            <a:endParaRPr lang="en-US" i="1" dirty="0">
              <a:ea typeface="+mj-ea"/>
              <a:cs typeface="+mj-cs"/>
            </a:endParaRPr>
          </a:p>
        </p:txBody>
      </p:sp>
      <p:pic>
        <p:nvPicPr>
          <p:cNvPr id="5" name="Picture 4" descr="Interior designers discussing blueprints hanging in office">
            <a:extLst>
              <a:ext uri="{FF2B5EF4-FFF2-40B4-BE49-F238E27FC236}">
                <a16:creationId xmlns:a16="http://schemas.microsoft.com/office/drawing/2014/main" id="{ADFC2A2F-050C-0495-81C2-299877F43803}"/>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5421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BA78DB6E-4F44-0FA5-0FA1-F08DEC6C5B60}"/>
              </a:ext>
            </a:extLst>
          </p:cNvPr>
          <p:cNvSpPr>
            <a:spLocks noGrp="1"/>
          </p:cNvSpPr>
          <p:nvPr>
            <p:ph idx="1"/>
          </p:nvPr>
        </p:nvSpPr>
        <p:spPr>
          <a:xfrm>
            <a:off x="6297233" y="44267"/>
            <a:ext cx="4771607" cy="5837949"/>
          </a:xfrm>
        </p:spPr>
        <p:txBody>
          <a:bodyPr anchor="ctr">
            <a:normAutofit/>
          </a:bodyPr>
          <a:lstStyle/>
          <a:p>
            <a:pPr marL="0" indent="0">
              <a:buNone/>
            </a:pPr>
            <a:r>
              <a:rPr lang="en-GB" sz="2400" b="1" dirty="0">
                <a:solidFill>
                  <a:schemeClr val="tx1">
                    <a:alpha val="80000"/>
                  </a:schemeClr>
                </a:solidFill>
              </a:rPr>
              <a:t>Your Value Proposition is the reason why customers turn to your product/service over the competitors’. </a:t>
            </a:r>
          </a:p>
          <a:p>
            <a:pPr marL="0" indent="0">
              <a:buNone/>
            </a:pPr>
            <a:endParaRPr lang="en-GB" sz="2400" dirty="0">
              <a:solidFill>
                <a:schemeClr val="tx1">
                  <a:alpha val="80000"/>
                </a:schemeClr>
              </a:solidFill>
            </a:endParaRPr>
          </a:p>
          <a:p>
            <a:pPr marL="0" indent="0">
              <a:buNone/>
            </a:pPr>
            <a:r>
              <a:rPr lang="en-GB" sz="2400" dirty="0">
                <a:solidFill>
                  <a:schemeClr val="tx1">
                    <a:alpha val="80000"/>
                  </a:schemeClr>
                </a:solidFill>
              </a:rPr>
              <a:t>It solves your customer's problem or satisfies your customer's need.</a:t>
            </a:r>
          </a:p>
          <a:p>
            <a:r>
              <a:rPr lang="en-GB" sz="2400" dirty="0">
                <a:solidFill>
                  <a:schemeClr val="tx1">
                    <a:alpha val="80000"/>
                  </a:schemeClr>
                </a:solidFill>
              </a:rPr>
              <a:t>What value do you deliver to the customer?</a:t>
            </a:r>
          </a:p>
          <a:p>
            <a:r>
              <a:rPr lang="en-GB" sz="2400" dirty="0">
                <a:solidFill>
                  <a:schemeClr val="tx1">
                    <a:alpha val="80000"/>
                  </a:schemeClr>
                </a:solidFill>
              </a:rPr>
              <a:t>What problem do you help to solve for your customer?</a:t>
            </a:r>
          </a:p>
          <a:p>
            <a:r>
              <a:rPr lang="en-GB" sz="2400" dirty="0">
                <a:solidFill>
                  <a:schemeClr val="tx1">
                    <a:alpha val="80000"/>
                  </a:schemeClr>
                </a:solidFill>
              </a:rPr>
              <a:t>Which customer needs are you satisfying?  </a:t>
            </a:r>
          </a:p>
        </p:txBody>
      </p:sp>
      <p:sp>
        <p:nvSpPr>
          <p:cNvPr id="3" name="Oval 2">
            <a:extLst>
              <a:ext uri="{FF2B5EF4-FFF2-40B4-BE49-F238E27FC236}">
                <a16:creationId xmlns:a16="http://schemas.microsoft.com/office/drawing/2014/main" id="{57654840-A4BE-FC8F-31F8-4AA084D16605}"/>
              </a:ext>
            </a:extLst>
          </p:cNvPr>
          <p:cNvSpPr/>
          <p:nvPr/>
        </p:nvSpPr>
        <p:spPr>
          <a:xfrm>
            <a:off x="390270" y="361245"/>
            <a:ext cx="5141286" cy="501226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11CA2B5-1760-CA67-56F5-4966C01A9D7B}"/>
              </a:ext>
            </a:extLst>
          </p:cNvPr>
          <p:cNvSpPr>
            <a:spLocks noGrp="1"/>
          </p:cNvSpPr>
          <p:nvPr>
            <p:ph type="title"/>
          </p:nvPr>
        </p:nvSpPr>
        <p:spPr>
          <a:xfrm>
            <a:off x="808857" y="1018347"/>
            <a:ext cx="4304112" cy="3698061"/>
          </a:xfrm>
        </p:spPr>
        <p:txBody>
          <a:bodyPr anchor="ctr">
            <a:normAutofit/>
          </a:bodyPr>
          <a:lstStyle/>
          <a:p>
            <a:pPr algn="ctr"/>
            <a:r>
              <a:rPr lang="en-GB" sz="7200" b="1" dirty="0">
                <a:solidFill>
                  <a:schemeClr val="bg1"/>
                </a:solidFill>
              </a:rPr>
              <a:t>Value Proposition </a:t>
            </a:r>
            <a:endParaRPr lang="en-US" sz="7200" b="1" dirty="0">
              <a:solidFill>
                <a:schemeClr val="bg1"/>
              </a:solidFill>
            </a:endParaRPr>
          </a:p>
        </p:txBody>
      </p:sp>
    </p:spTree>
    <p:extLst>
      <p:ext uri="{BB962C8B-B14F-4D97-AF65-F5344CB8AC3E}">
        <p14:creationId xmlns:p14="http://schemas.microsoft.com/office/powerpoint/2010/main" val="517840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BA78DB6E-4F44-0FA5-0FA1-F08DEC6C5B60}"/>
              </a:ext>
            </a:extLst>
          </p:cNvPr>
          <p:cNvSpPr>
            <a:spLocks noGrp="1"/>
          </p:cNvSpPr>
          <p:nvPr>
            <p:ph idx="1"/>
          </p:nvPr>
        </p:nvSpPr>
        <p:spPr>
          <a:xfrm>
            <a:off x="6297233" y="0"/>
            <a:ext cx="4771607" cy="5837949"/>
          </a:xfrm>
        </p:spPr>
        <p:txBody>
          <a:bodyPr anchor="ctr">
            <a:normAutofit/>
          </a:bodyPr>
          <a:lstStyle/>
          <a:p>
            <a:pPr marL="0" indent="0">
              <a:buNone/>
            </a:pPr>
            <a:r>
              <a:rPr lang="en-GB" b="1" dirty="0">
                <a:solidFill>
                  <a:schemeClr val="tx1">
                    <a:alpha val="80000"/>
                  </a:schemeClr>
                </a:solidFill>
              </a:rPr>
              <a:t>Characteristics of value proposition:</a:t>
            </a:r>
          </a:p>
          <a:p>
            <a:pPr lvl="1"/>
            <a:r>
              <a:rPr lang="en-GB" sz="2800" dirty="0">
                <a:solidFill>
                  <a:schemeClr val="tx1">
                    <a:alpha val="80000"/>
                  </a:schemeClr>
                </a:solidFill>
              </a:rPr>
              <a:t>Newness</a:t>
            </a:r>
          </a:p>
          <a:p>
            <a:pPr lvl="1"/>
            <a:r>
              <a:rPr lang="en-GB" sz="2800" dirty="0">
                <a:solidFill>
                  <a:schemeClr val="tx1">
                    <a:alpha val="80000"/>
                  </a:schemeClr>
                </a:solidFill>
              </a:rPr>
              <a:t>Performance</a:t>
            </a:r>
          </a:p>
          <a:p>
            <a:pPr lvl="1"/>
            <a:r>
              <a:rPr lang="en-GB" sz="2800" dirty="0">
                <a:solidFill>
                  <a:schemeClr val="tx1">
                    <a:alpha val="80000"/>
                  </a:schemeClr>
                </a:solidFill>
              </a:rPr>
              <a:t>Customisation</a:t>
            </a:r>
          </a:p>
          <a:p>
            <a:pPr lvl="1"/>
            <a:r>
              <a:rPr lang="en-GB" sz="2800" dirty="0">
                <a:solidFill>
                  <a:schemeClr val="tx1">
                    <a:alpha val="80000"/>
                  </a:schemeClr>
                </a:solidFill>
              </a:rPr>
              <a:t>Design</a:t>
            </a:r>
          </a:p>
          <a:p>
            <a:pPr lvl="1"/>
            <a:r>
              <a:rPr lang="en-GB" sz="2800" dirty="0">
                <a:solidFill>
                  <a:schemeClr val="tx1">
                    <a:alpha val="80000"/>
                  </a:schemeClr>
                </a:solidFill>
              </a:rPr>
              <a:t>Brand / status</a:t>
            </a:r>
          </a:p>
          <a:p>
            <a:pPr lvl="1"/>
            <a:r>
              <a:rPr lang="en-GB" sz="2800" dirty="0">
                <a:solidFill>
                  <a:schemeClr val="tx1">
                    <a:alpha val="80000"/>
                  </a:schemeClr>
                </a:solidFill>
              </a:rPr>
              <a:t>Price / differentiation (quality, etc)</a:t>
            </a:r>
          </a:p>
          <a:p>
            <a:pPr lvl="1"/>
            <a:r>
              <a:rPr lang="en-GB" sz="2800" dirty="0">
                <a:solidFill>
                  <a:schemeClr val="tx1">
                    <a:alpha val="80000"/>
                  </a:schemeClr>
                </a:solidFill>
              </a:rPr>
              <a:t>Accessibility</a:t>
            </a:r>
          </a:p>
          <a:p>
            <a:pPr lvl="1"/>
            <a:r>
              <a:rPr lang="en-GB" sz="2800" dirty="0">
                <a:solidFill>
                  <a:schemeClr val="tx1">
                    <a:alpha val="80000"/>
                  </a:schemeClr>
                </a:solidFill>
              </a:rPr>
              <a:t>Convenience / visibility </a:t>
            </a:r>
          </a:p>
        </p:txBody>
      </p:sp>
      <p:sp>
        <p:nvSpPr>
          <p:cNvPr id="5" name="Oval 4">
            <a:extLst>
              <a:ext uri="{FF2B5EF4-FFF2-40B4-BE49-F238E27FC236}">
                <a16:creationId xmlns:a16="http://schemas.microsoft.com/office/drawing/2014/main" id="{9890F431-63D6-D09E-FF5B-0FD4B36AE530}"/>
              </a:ext>
            </a:extLst>
          </p:cNvPr>
          <p:cNvSpPr/>
          <p:nvPr/>
        </p:nvSpPr>
        <p:spPr>
          <a:xfrm>
            <a:off x="390270" y="361245"/>
            <a:ext cx="5141286" cy="501226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a:extLst>
              <a:ext uri="{FF2B5EF4-FFF2-40B4-BE49-F238E27FC236}">
                <a16:creationId xmlns:a16="http://schemas.microsoft.com/office/drawing/2014/main" id="{916BBFD8-402C-63AB-8AEB-E94F0A81DF88}"/>
              </a:ext>
            </a:extLst>
          </p:cNvPr>
          <p:cNvSpPr>
            <a:spLocks noGrp="1"/>
          </p:cNvSpPr>
          <p:nvPr>
            <p:ph type="title"/>
          </p:nvPr>
        </p:nvSpPr>
        <p:spPr>
          <a:xfrm>
            <a:off x="808857" y="1018347"/>
            <a:ext cx="4304112" cy="3698061"/>
          </a:xfrm>
        </p:spPr>
        <p:txBody>
          <a:bodyPr anchor="ctr">
            <a:normAutofit/>
          </a:bodyPr>
          <a:lstStyle/>
          <a:p>
            <a:pPr algn="ctr"/>
            <a:r>
              <a:rPr lang="en-GB" sz="7200" b="1" dirty="0">
                <a:solidFill>
                  <a:schemeClr val="bg1"/>
                </a:solidFill>
              </a:rPr>
              <a:t>Value Proposition </a:t>
            </a:r>
            <a:endParaRPr lang="en-US" sz="7200" b="1" dirty="0">
              <a:solidFill>
                <a:schemeClr val="bg1"/>
              </a:solidFill>
            </a:endParaRPr>
          </a:p>
        </p:txBody>
      </p:sp>
    </p:spTree>
    <p:extLst>
      <p:ext uri="{BB962C8B-B14F-4D97-AF65-F5344CB8AC3E}">
        <p14:creationId xmlns:p14="http://schemas.microsoft.com/office/powerpoint/2010/main" val="3320879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lang="en-GB" dirty="0">
                <a:solidFill>
                  <a:srgbClr val="4472C4">
                    <a:lumMod val="50000"/>
                  </a:srgbClr>
                </a:solidFill>
                <a:latin typeface="Calibri" panose="020F0502020204030204"/>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lang="en-GB" b="0" dirty="0">
                <a:solidFill>
                  <a:srgbClr val="4472C4">
                    <a:lumMod val="50000"/>
                  </a:srgbClr>
                </a:solidFill>
                <a:latin typeface="Calibri" panose="020F0502020204030204"/>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3363548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1073545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olourful carved figures of humans">
            <a:extLst>
              <a:ext uri="{FF2B5EF4-FFF2-40B4-BE49-F238E27FC236}">
                <a16:creationId xmlns:a16="http://schemas.microsoft.com/office/drawing/2014/main" id="{F3A73389-CEE1-62EF-B8C0-E12FF7A2F1A2}"/>
              </a:ext>
            </a:extLst>
          </p:cNvPr>
          <p:cNvPicPr>
            <a:picLocks noChangeAspect="1"/>
          </p:cNvPicPr>
          <p:nvPr/>
        </p:nvPicPr>
        <p:blipFill rotWithShape="1">
          <a:blip r:embed="rId2"/>
          <a:srcRect l="26036" r="25803" b="-1"/>
          <a:stretch/>
        </p:blipFill>
        <p:spPr>
          <a:xfrm>
            <a:off x="21" y="10"/>
            <a:ext cx="3899120" cy="5768464"/>
          </a:xfrm>
          <a:prstGeom prst="rect">
            <a:avLst/>
          </a:prstGeom>
          <a:effectLst/>
        </p:spPr>
      </p:pic>
      <p:sp>
        <p:nvSpPr>
          <p:cNvPr id="7" name="Title 6">
            <a:extLst>
              <a:ext uri="{FF2B5EF4-FFF2-40B4-BE49-F238E27FC236}">
                <a16:creationId xmlns:a16="http://schemas.microsoft.com/office/drawing/2014/main" id="{4E86063B-571A-76CE-4C28-9D7EA0175F53}"/>
              </a:ext>
            </a:extLst>
          </p:cNvPr>
          <p:cNvSpPr>
            <a:spLocks noGrp="1"/>
          </p:cNvSpPr>
          <p:nvPr>
            <p:ph type="title"/>
          </p:nvPr>
        </p:nvSpPr>
        <p:spPr>
          <a:xfrm>
            <a:off x="4853286" y="207964"/>
            <a:ext cx="6586491" cy="1676603"/>
          </a:xfrm>
        </p:spPr>
        <p:txBody>
          <a:bodyPr>
            <a:normAutofit/>
          </a:bodyPr>
          <a:lstStyle/>
          <a:p>
            <a:r>
              <a:rPr lang="en-US" sz="3800" b="1" kern="0" dirty="0">
                <a:latin typeface="Calibri Light" panose="020F0302020204030204" pitchFamily="34" charset="0"/>
                <a:ea typeface="Times New Roman" panose="02020603050405020304" pitchFamily="18" charset="0"/>
                <a:cs typeface="Times New Roman" panose="02020603050405020304" pitchFamily="18" charset="0"/>
              </a:rPr>
              <a:t>Understanding your target market and customer segments </a:t>
            </a:r>
            <a:endParaRPr lang="en-US" sz="3800" dirty="0"/>
          </a:p>
        </p:txBody>
      </p:sp>
      <p:sp>
        <p:nvSpPr>
          <p:cNvPr id="8" name="Content Placeholder 7">
            <a:extLst>
              <a:ext uri="{FF2B5EF4-FFF2-40B4-BE49-F238E27FC236}">
                <a16:creationId xmlns:a16="http://schemas.microsoft.com/office/drawing/2014/main" id="{74B32478-A2BB-4511-F916-82F616480981}"/>
              </a:ext>
            </a:extLst>
          </p:cNvPr>
          <p:cNvSpPr>
            <a:spLocks noGrp="1"/>
          </p:cNvSpPr>
          <p:nvPr>
            <p:ph idx="1"/>
          </p:nvPr>
        </p:nvSpPr>
        <p:spPr>
          <a:xfrm>
            <a:off x="4853288" y="1884567"/>
            <a:ext cx="6586489" cy="3785419"/>
          </a:xfrm>
        </p:spPr>
        <p:txBody>
          <a:bodyPr>
            <a:normAutofit lnSpcReduction="10000"/>
          </a:bodyPr>
          <a:lstStyle/>
          <a:p>
            <a:r>
              <a:rPr lang="en-GB" sz="2200" dirty="0">
                <a:effectLst/>
                <a:latin typeface="Times New Roman" panose="02020603050405020304" pitchFamily="18" charset="0"/>
                <a:ea typeface="Times New Roman" panose="02020603050405020304" pitchFamily="18" charset="0"/>
              </a:rPr>
              <a:t>Get to know your target market and customers</a:t>
            </a:r>
          </a:p>
          <a:p>
            <a:r>
              <a:rPr lang="en-GB" sz="2200" dirty="0">
                <a:effectLst/>
                <a:latin typeface="Times New Roman" panose="02020603050405020304" pitchFamily="18" charset="0"/>
                <a:ea typeface="Times New Roman" panose="02020603050405020304" pitchFamily="18" charset="0"/>
              </a:rPr>
              <a:t>Understand their problems, wants, and needs </a:t>
            </a:r>
          </a:p>
          <a:p>
            <a:pPr marL="0" indent="0">
              <a:buNone/>
            </a:pPr>
            <a:endParaRPr lang="en-GB" sz="22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who they are (demographics)</a:t>
            </a: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where they are (geographical)</a:t>
            </a: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how they think </a:t>
            </a:r>
            <a:r>
              <a:rPr lang="en-GB" sz="2200" dirty="0">
                <a:latin typeface="Times New Roman" panose="02020603050405020304" pitchFamily="18" charset="0"/>
                <a:ea typeface="Times New Roman" panose="02020603050405020304" pitchFamily="18" charset="0"/>
              </a:rPr>
              <a:t>(psychographic)</a:t>
            </a:r>
            <a:endParaRPr lang="en-GB" sz="22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what they want (behavioural)</a:t>
            </a:r>
          </a:p>
          <a:p>
            <a:pPr>
              <a:buFont typeface="Wingdings" panose="05000000000000000000" pitchFamily="2" charset="2"/>
              <a:buChar char="ü"/>
            </a:pPr>
            <a:endParaRPr lang="en-GB" sz="2200" dirty="0">
              <a:latin typeface="Times New Roman" panose="02020603050405020304" pitchFamily="18" charset="0"/>
              <a:ea typeface="Times New Roman" panose="02020603050405020304" pitchFamily="18" charset="0"/>
            </a:endParaRPr>
          </a:p>
          <a:p>
            <a:pPr marL="0" indent="0" algn="r">
              <a:buNone/>
            </a:pPr>
            <a:r>
              <a:rPr lang="en-GB" sz="3200" b="1" i="1" dirty="0">
                <a:solidFill>
                  <a:schemeClr val="accent2"/>
                </a:solidFill>
                <a:effectLst/>
                <a:latin typeface="Times New Roman" panose="02020603050405020304" pitchFamily="18" charset="0"/>
                <a:ea typeface="Times New Roman" panose="02020603050405020304" pitchFamily="18" charset="0"/>
              </a:rPr>
              <a:t>‘Profile’ your target customers</a:t>
            </a:r>
          </a:p>
        </p:txBody>
      </p:sp>
    </p:spTree>
    <p:extLst>
      <p:ext uri="{BB962C8B-B14F-4D97-AF65-F5344CB8AC3E}">
        <p14:creationId xmlns:p14="http://schemas.microsoft.com/office/powerpoint/2010/main" val="2651184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DDFFAD8-8795-4B8F-9DD7-543273EB802C}"/>
              </a:ext>
            </a:extLst>
          </p:cNvPr>
          <p:cNvSpPr>
            <a:spLocks noGrp="1"/>
          </p:cNvSpPr>
          <p:nvPr>
            <p:ph type="title"/>
          </p:nvPr>
        </p:nvSpPr>
        <p:spPr>
          <a:xfrm>
            <a:off x="185578" y="4360369"/>
            <a:ext cx="8720452" cy="973927"/>
          </a:xfrm>
        </p:spPr>
        <p:txBody>
          <a:bodyPr vert="horz" lIns="91440" tIns="45720" rIns="91440" bIns="45720" rtlCol="0" anchor="ctr">
            <a:normAutofit fontScale="90000"/>
          </a:bodyPr>
          <a:lstStyle/>
          <a:p>
            <a:pPr algn="ctr"/>
            <a:r>
              <a:rPr lang="en-US" sz="6600" b="1" kern="1200" dirty="0">
                <a:solidFill>
                  <a:schemeClr val="tx1"/>
                </a:solidFill>
                <a:latin typeface="+mj-lt"/>
                <a:ea typeface="+mj-ea"/>
                <a:cs typeface="+mj-cs"/>
              </a:rPr>
              <a:t>Segmenting the Market</a:t>
            </a:r>
          </a:p>
        </p:txBody>
      </p:sp>
      <p:pic>
        <p:nvPicPr>
          <p:cNvPr id="1026" name="Picture 2" descr="what is market segmentation">
            <a:extLst>
              <a:ext uri="{FF2B5EF4-FFF2-40B4-BE49-F238E27FC236}">
                <a16:creationId xmlns:a16="http://schemas.microsoft.com/office/drawing/2014/main" id="{DF218A84-F0E6-37A2-1D03-980C882702E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24" t="28929" r="3617" b="8283"/>
          <a:stretch/>
        </p:blipFill>
        <p:spPr bwMode="auto">
          <a:xfrm>
            <a:off x="1440650" y="319597"/>
            <a:ext cx="8824517" cy="3812801"/>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2" name="Picture 2" descr="Orange Segments – A&amp;amp;T Cooper">
            <a:extLst>
              <a:ext uri="{FF2B5EF4-FFF2-40B4-BE49-F238E27FC236}">
                <a16:creationId xmlns:a16="http://schemas.microsoft.com/office/drawing/2014/main" id="{17C6F441-314C-0CBC-662A-358CCAF03D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843" r="-3" b="627"/>
          <a:stretch/>
        </p:blipFill>
        <p:spPr bwMode="auto">
          <a:xfrm>
            <a:off x="8986864" y="3633973"/>
            <a:ext cx="2790650" cy="1892704"/>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9249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descr="Image result for customer segments"/>
          <p:cNvPicPr>
            <a:picLocks noChangeAspect="1" noChangeArrowheads="1"/>
          </p:cNvPicPr>
          <p:nvPr/>
        </p:nvPicPr>
        <p:blipFill rotWithShape="1">
          <a:blip r:embed="rId2" cstate="print"/>
          <a:srcRect t="28284" r="-2" b="1427"/>
          <a:stretch/>
        </p:blipFill>
        <p:spPr bwMode="auto">
          <a:xfrm rot="683591">
            <a:off x="3459835" y="853543"/>
            <a:ext cx="7914959" cy="4172416"/>
          </a:xfrm>
          <a:prstGeom prst="rect">
            <a:avLst/>
          </a:prstGeom>
          <a:noFill/>
        </p:spPr>
      </p:pic>
      <p:sp>
        <p:nvSpPr>
          <p:cNvPr id="6" name="Title 1"/>
          <p:cNvSpPr>
            <a:spLocks noGrp="1"/>
          </p:cNvSpPr>
          <p:nvPr>
            <p:ph type="title"/>
          </p:nvPr>
        </p:nvSpPr>
        <p:spPr>
          <a:xfrm>
            <a:off x="483079" y="439933"/>
            <a:ext cx="3195303" cy="3837427"/>
          </a:xfrm>
        </p:spPr>
        <p:txBody>
          <a:bodyPr vert="horz" lIns="91440" tIns="45720" rIns="91440" bIns="45720" rtlCol="0" anchor="ctr">
            <a:normAutofit/>
          </a:bodyPr>
          <a:lstStyle/>
          <a:p>
            <a:r>
              <a:rPr lang="en-US" sz="5400" b="1" kern="1200" dirty="0">
                <a:solidFill>
                  <a:schemeClr val="accent2"/>
                </a:solidFill>
                <a:latin typeface="+mn-lt"/>
                <a:ea typeface="+mj-ea"/>
                <a:cs typeface="+mj-cs"/>
              </a:rPr>
              <a:t>Customer Profiles</a:t>
            </a:r>
            <a:br>
              <a:rPr lang="en-US" sz="5400" b="1" kern="1200" dirty="0">
                <a:solidFill>
                  <a:schemeClr val="accent2"/>
                </a:solidFill>
                <a:latin typeface="+mn-lt"/>
                <a:ea typeface="+mj-ea"/>
                <a:cs typeface="+mj-cs"/>
              </a:rPr>
            </a:br>
            <a:br>
              <a:rPr lang="en-US" sz="5400" b="1" kern="1200" dirty="0">
                <a:solidFill>
                  <a:schemeClr val="accent2"/>
                </a:solidFill>
                <a:latin typeface="+mn-lt"/>
                <a:ea typeface="+mj-ea"/>
                <a:cs typeface="+mj-cs"/>
              </a:rPr>
            </a:br>
            <a:r>
              <a:rPr lang="en-US" sz="4000" i="1" kern="1200" dirty="0">
                <a:solidFill>
                  <a:schemeClr val="accent2"/>
                </a:solidFill>
                <a:latin typeface="+mn-lt"/>
                <a:ea typeface="+mj-ea"/>
                <a:cs typeface="+mj-cs"/>
              </a:rPr>
              <a:t>Example 1</a:t>
            </a:r>
            <a:endParaRPr lang="en-US" sz="5400" i="1" kern="1200" dirty="0">
              <a:solidFill>
                <a:schemeClr val="accent2"/>
              </a:solidFill>
              <a:latin typeface="+mn-lt"/>
              <a:ea typeface="+mj-ea"/>
              <a:cs typeface="+mj-cs"/>
            </a:endParaRPr>
          </a:p>
        </p:txBody>
      </p:sp>
    </p:spTree>
    <p:extLst>
      <p:ext uri="{BB962C8B-B14F-4D97-AF65-F5344CB8AC3E}">
        <p14:creationId xmlns:p14="http://schemas.microsoft.com/office/powerpoint/2010/main" val="263488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E6DB4-96BD-42DC-BFF1-15C233910D58}"/>
              </a:ext>
            </a:extLst>
          </p:cNvPr>
          <p:cNvSpPr>
            <a:spLocks noGrp="1"/>
          </p:cNvSpPr>
          <p:nvPr>
            <p:ph type="title"/>
          </p:nvPr>
        </p:nvSpPr>
        <p:spPr>
          <a:xfrm>
            <a:off x="640080" y="0"/>
            <a:ext cx="4368602" cy="1956841"/>
          </a:xfrm>
        </p:spPr>
        <p:txBody>
          <a:bodyPr vert="horz" lIns="91440" tIns="45720" rIns="91440" bIns="45720" rtlCol="0" anchor="b">
            <a:normAutofit/>
          </a:bodyPr>
          <a:lstStyle/>
          <a:p>
            <a:pPr defTabSz="914400"/>
            <a:r>
              <a:rPr lang="en-US" sz="5400" b="1" dirty="0" err="1"/>
              <a:t>Analysing</a:t>
            </a:r>
            <a:r>
              <a:rPr lang="en-US" sz="5400" b="1" dirty="0"/>
              <a:t> The Competition</a:t>
            </a:r>
          </a:p>
        </p:txBody>
      </p:sp>
      <p:sp>
        <p:nvSpPr>
          <p:cNvPr id="3" name="Content Placeholder 2">
            <a:extLst>
              <a:ext uri="{FF2B5EF4-FFF2-40B4-BE49-F238E27FC236}">
                <a16:creationId xmlns:a16="http://schemas.microsoft.com/office/drawing/2014/main" id="{F72D7E67-B66D-4956-B7AE-6D45B7B94925}"/>
              </a:ext>
            </a:extLst>
          </p:cNvPr>
          <p:cNvSpPr>
            <a:spLocks noGrp="1"/>
          </p:cNvSpPr>
          <p:nvPr>
            <p:ph sz="half" idx="1"/>
          </p:nvPr>
        </p:nvSpPr>
        <p:spPr>
          <a:xfrm>
            <a:off x="640080" y="1979147"/>
            <a:ext cx="5655945" cy="3320668"/>
          </a:xfrm>
        </p:spPr>
        <p:txBody>
          <a:bodyPr vert="horz" lIns="91440" tIns="45720" rIns="91440" bIns="45720" rtlCol="0">
            <a:normAutofit/>
          </a:bodyPr>
          <a:lstStyle/>
          <a:p>
            <a:pPr indent="-228600" defTabSz="914400"/>
            <a:r>
              <a:rPr lang="en-US" sz="1700" dirty="0"/>
              <a:t>What do they offer? What’s their range? Their size?</a:t>
            </a:r>
          </a:p>
          <a:p>
            <a:pPr indent="-228600" defTabSz="914400"/>
            <a:r>
              <a:rPr lang="en-US" sz="1700" dirty="0"/>
              <a:t>What do you think about their quality of product or service? </a:t>
            </a:r>
          </a:p>
          <a:p>
            <a:pPr indent="-228600" defTabSz="914400"/>
            <a:r>
              <a:rPr lang="en-US" sz="1700" dirty="0"/>
              <a:t>The price and value they offer</a:t>
            </a:r>
          </a:p>
          <a:p>
            <a:pPr indent="-228600" defTabSz="914400"/>
            <a:r>
              <a:rPr lang="en-US" sz="1700" dirty="0"/>
              <a:t>The marketing communication and branding.</a:t>
            </a:r>
          </a:p>
          <a:p>
            <a:pPr indent="-228600" defTabSz="914400"/>
            <a:r>
              <a:rPr lang="en-US" sz="1700" dirty="0"/>
              <a:t>Their physical appearance or packaging</a:t>
            </a:r>
          </a:p>
          <a:p>
            <a:pPr indent="-228600" defTabSz="914400"/>
            <a:r>
              <a:rPr lang="en-US" sz="1700" dirty="0"/>
              <a:t>Their reputation.</a:t>
            </a:r>
            <a:br>
              <a:rPr lang="en-US" sz="1700" dirty="0"/>
            </a:br>
            <a:br>
              <a:rPr lang="en-US" sz="1700" dirty="0"/>
            </a:br>
            <a:r>
              <a:rPr lang="en-US" sz="1700" b="1" i="1" dirty="0">
                <a:solidFill>
                  <a:schemeClr val="accent2"/>
                </a:solidFill>
              </a:rPr>
              <a:t>Online reviews and feedback are key!</a:t>
            </a:r>
          </a:p>
          <a:p>
            <a:pPr marL="0" indent="-228600" defTabSz="914400"/>
            <a:endParaRPr lang="en-US" sz="1700" dirty="0"/>
          </a:p>
          <a:p>
            <a:pPr marL="0" indent="-228600" defTabSz="914400"/>
            <a:endParaRPr lang="en-US" sz="1700" dirty="0"/>
          </a:p>
        </p:txBody>
      </p:sp>
      <p:pic>
        <p:nvPicPr>
          <p:cNvPr id="3074" name="Picture 2" descr="Is Facebook Spying On Your Conversations? - NewStyle Digital">
            <a:extLst>
              <a:ext uri="{FF2B5EF4-FFF2-40B4-BE49-F238E27FC236}">
                <a16:creationId xmlns:a16="http://schemas.microsoft.com/office/drawing/2014/main" id="{9195E2C7-E5EA-4164-BE31-FF6D81A6D4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326" r="22988"/>
          <a:stretch/>
        </p:blipFill>
        <p:spPr bwMode="auto">
          <a:xfrm>
            <a:off x="6400800" y="10"/>
            <a:ext cx="5789677" cy="57721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1519F901-3611-1EC0-D485-909B5361401E}"/>
              </a:ext>
            </a:extLst>
          </p:cNvPr>
          <p:cNvGrpSpPr/>
          <p:nvPr/>
        </p:nvGrpSpPr>
        <p:grpSpPr>
          <a:xfrm>
            <a:off x="717372" y="4950968"/>
            <a:ext cx="5073829" cy="708152"/>
            <a:chOff x="838200" y="5732782"/>
            <a:chExt cx="10515600" cy="915310"/>
          </a:xfrm>
          <a:solidFill>
            <a:schemeClr val="accent2"/>
          </a:solidFill>
        </p:grpSpPr>
        <p:sp>
          <p:nvSpPr>
            <p:cNvPr id="5" name="Rectangle: Rounded Corners 4">
              <a:extLst>
                <a:ext uri="{FF2B5EF4-FFF2-40B4-BE49-F238E27FC236}">
                  <a16:creationId xmlns:a16="http://schemas.microsoft.com/office/drawing/2014/main" id="{EF31961A-3778-C691-6AA2-483AA83FAC96}"/>
                </a:ext>
              </a:extLst>
            </p:cNvPr>
            <p:cNvSpPr/>
            <p:nvPr/>
          </p:nvSpPr>
          <p:spPr>
            <a:xfrm>
              <a:off x="838200" y="5732782"/>
              <a:ext cx="10515600" cy="915310"/>
            </a:xfrm>
            <a:prstGeom prst="roundRect">
              <a:avLst>
                <a:gd name="adj" fmla="val 10000"/>
              </a:avLst>
            </a:prstGeom>
            <a:grp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6" name="Rectangle 5" descr="Person with Idea">
              <a:extLst>
                <a:ext uri="{FF2B5EF4-FFF2-40B4-BE49-F238E27FC236}">
                  <a16:creationId xmlns:a16="http://schemas.microsoft.com/office/drawing/2014/main" id="{CC5D0772-E98E-4C0F-3F2D-57F16490D004}"/>
                </a:ext>
              </a:extLst>
            </p:cNvPr>
            <p:cNvSpPr/>
            <p:nvPr/>
          </p:nvSpPr>
          <p:spPr>
            <a:xfrm>
              <a:off x="1115081" y="5938726"/>
              <a:ext cx="503419" cy="503421"/>
            </a:xfrm>
            <a:prstGeom prst="rect">
              <a:avLst/>
            </a:prstGeom>
            <a:gr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7" name="Group 6">
              <a:extLst>
                <a:ext uri="{FF2B5EF4-FFF2-40B4-BE49-F238E27FC236}">
                  <a16:creationId xmlns:a16="http://schemas.microsoft.com/office/drawing/2014/main" id="{E32DD78E-6E24-3D77-67E1-3F7D404868E3}"/>
                </a:ext>
              </a:extLst>
            </p:cNvPr>
            <p:cNvGrpSpPr/>
            <p:nvPr/>
          </p:nvGrpSpPr>
          <p:grpSpPr>
            <a:xfrm>
              <a:off x="1115082" y="5732782"/>
              <a:ext cx="10238717" cy="915310"/>
              <a:chOff x="276882" y="2290082"/>
              <a:chExt cx="10238717" cy="915310"/>
            </a:xfrm>
            <a:grpFill/>
          </p:grpSpPr>
          <p:sp>
            <p:nvSpPr>
              <p:cNvPr id="8" name="Rectangle 7">
                <a:extLst>
                  <a:ext uri="{FF2B5EF4-FFF2-40B4-BE49-F238E27FC236}">
                    <a16:creationId xmlns:a16="http://schemas.microsoft.com/office/drawing/2014/main" id="{8EB25B81-AB94-8A8C-5A61-82A8AD7D9136}"/>
                  </a:ext>
                </a:extLst>
              </p:cNvPr>
              <p:cNvSpPr/>
              <p:nvPr/>
            </p:nvSpPr>
            <p:spPr>
              <a:xfrm>
                <a:off x="1057183" y="2290082"/>
                <a:ext cx="9458416" cy="915310"/>
              </a:xfrm>
              <a:prstGeom prst="rect">
                <a:avLst/>
              </a:prstGeom>
              <a:grp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9" name="TextBox 8">
                <a:extLst>
                  <a:ext uri="{FF2B5EF4-FFF2-40B4-BE49-F238E27FC236}">
                    <a16:creationId xmlns:a16="http://schemas.microsoft.com/office/drawing/2014/main" id="{BE395870-2F20-E1B8-6191-B40C3993AA33}"/>
                  </a:ext>
                </a:extLst>
              </p:cNvPr>
              <p:cNvSpPr txBox="1"/>
              <p:nvPr/>
            </p:nvSpPr>
            <p:spPr>
              <a:xfrm>
                <a:off x="276882" y="2290082"/>
                <a:ext cx="10238717" cy="915310"/>
              </a:xfrm>
              <a:prstGeom prst="rect">
                <a:avLst/>
              </a:prstGeom>
              <a:grpFill/>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algn="ctr"/>
                <a:r>
                  <a:rPr lang="en-GB" b="1" dirty="0"/>
                  <a:t>CURRENT TREND IN MARKETING: </a:t>
                </a:r>
                <a:br>
                  <a:rPr lang="en-GB" b="1" dirty="0"/>
                </a:br>
                <a:r>
                  <a:rPr lang="en-GB" b="1" dirty="0"/>
                  <a:t>Competitor Analysis AI tools!</a:t>
                </a:r>
              </a:p>
            </p:txBody>
          </p:sp>
        </p:grpSp>
      </p:grpSp>
    </p:spTree>
    <p:extLst>
      <p:ext uri="{BB962C8B-B14F-4D97-AF65-F5344CB8AC3E}">
        <p14:creationId xmlns:p14="http://schemas.microsoft.com/office/powerpoint/2010/main" val="519229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765093" y="-77887"/>
            <a:ext cx="4368602" cy="1956841"/>
          </a:xfrm>
        </p:spPr>
        <p:txBody>
          <a:bodyPr vert="horz" lIns="91440" tIns="45720" rIns="91440" bIns="45720" rtlCol="0" anchor="b">
            <a:normAutofit/>
          </a:bodyPr>
          <a:lstStyle/>
          <a:p>
            <a:r>
              <a:rPr lang="en-US" sz="5400" b="1"/>
              <a:t>Competitive Strategy</a:t>
            </a:r>
          </a:p>
        </p:txBody>
      </p:sp>
      <p:sp>
        <p:nvSpPr>
          <p:cNvPr id="8" name="Text Box 3"/>
          <p:cNvSpPr txBox="1">
            <a:spLocks noChangeArrowheads="1"/>
          </p:cNvSpPr>
          <p:nvPr/>
        </p:nvSpPr>
        <p:spPr bwMode="auto">
          <a:xfrm>
            <a:off x="765093" y="2469643"/>
            <a:ext cx="4243589" cy="3320668"/>
          </a:xfrm>
          <a:prstGeom prst="rect">
            <a:avLst/>
          </a:prstGeom>
        </p:spPr>
        <p:txBody>
          <a:bodyPr vert="horz" lIns="91440" tIns="45720" rIns="91440" bIns="45720" numCol="1" rtlCol="0">
            <a:normAutofit lnSpcReduction="10000"/>
          </a:bodyPr>
          <a:lstStyle/>
          <a:p>
            <a:pPr fontAlgn="base">
              <a:lnSpc>
                <a:spcPct val="90000"/>
              </a:lnSpc>
              <a:spcBef>
                <a:spcPct val="0"/>
              </a:spcBef>
              <a:spcAft>
                <a:spcPts val="600"/>
              </a:spcAft>
              <a:defRPr/>
            </a:pPr>
            <a:r>
              <a:rPr lang="en-US" sz="2000" dirty="0"/>
              <a:t>Now you know who your competition are, your attention must turn to the strategy to beat them.</a:t>
            </a:r>
          </a:p>
          <a:p>
            <a:pPr fontAlgn="base">
              <a:lnSpc>
                <a:spcPct val="90000"/>
              </a:lnSpc>
              <a:spcBef>
                <a:spcPct val="0"/>
              </a:spcBef>
              <a:spcAft>
                <a:spcPts val="600"/>
              </a:spcAft>
              <a:defRPr/>
            </a:pPr>
            <a:br>
              <a:rPr lang="en-US" sz="2000" b="1" dirty="0"/>
            </a:br>
            <a:r>
              <a:rPr lang="en-US" sz="2000" b="1" dirty="0"/>
              <a:t>How will you get competitive advantage? </a:t>
            </a:r>
            <a:br>
              <a:rPr lang="en-US" sz="2000" b="1" dirty="0"/>
            </a:br>
            <a:r>
              <a:rPr lang="en-US" sz="2000" b="1" dirty="0"/>
              <a:t>How can you create a competitive edge?</a:t>
            </a:r>
          </a:p>
          <a:p>
            <a:pPr fontAlgn="base">
              <a:lnSpc>
                <a:spcPct val="90000"/>
              </a:lnSpc>
              <a:spcBef>
                <a:spcPct val="0"/>
              </a:spcBef>
              <a:spcAft>
                <a:spcPts val="600"/>
              </a:spcAft>
              <a:defRPr/>
            </a:pPr>
            <a:endParaRPr lang="en-US" sz="2000" b="1" i="1" dirty="0">
              <a:solidFill>
                <a:schemeClr val="accent2"/>
              </a:solidFill>
            </a:endParaRPr>
          </a:p>
          <a:p>
            <a:pPr fontAlgn="base">
              <a:lnSpc>
                <a:spcPct val="90000"/>
              </a:lnSpc>
              <a:spcBef>
                <a:spcPct val="0"/>
              </a:spcBef>
              <a:spcAft>
                <a:spcPts val="600"/>
              </a:spcAft>
              <a:defRPr/>
            </a:pPr>
            <a:r>
              <a:rPr lang="en-US" sz="2000" b="1" i="1" dirty="0">
                <a:solidFill>
                  <a:schemeClr val="accent2"/>
                </a:solidFill>
              </a:rPr>
              <a:t>Knowing their strengths and weaknesses is key!</a:t>
            </a:r>
          </a:p>
          <a:p>
            <a:pPr indent="-228600" fontAlgn="base">
              <a:lnSpc>
                <a:spcPct val="90000"/>
              </a:lnSpc>
              <a:spcBef>
                <a:spcPct val="0"/>
              </a:spcBef>
              <a:spcAft>
                <a:spcPts val="600"/>
              </a:spcAft>
              <a:buFont typeface="Arial" panose="020B0604020202020204" pitchFamily="34" charset="0"/>
              <a:buChar char="•"/>
              <a:defRPr/>
            </a:pPr>
            <a:endParaRPr lang="en-US" sz="2000" b="1" dirty="0"/>
          </a:p>
        </p:txBody>
      </p:sp>
      <p:pic>
        <p:nvPicPr>
          <p:cNvPr id="2050" name="Picture 2" descr="Beat Your Competition - Veritus Group">
            <a:extLst>
              <a:ext uri="{FF2B5EF4-FFF2-40B4-BE49-F238E27FC236}">
                <a16:creationId xmlns:a16="http://schemas.microsoft.com/office/drawing/2014/main" id="{BC9126CD-B654-4881-B0DD-8A5BA17FA1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202" r="20885" b="1"/>
          <a:stretch/>
        </p:blipFill>
        <p:spPr bwMode="auto">
          <a:xfrm>
            <a:off x="6378498" y="10"/>
            <a:ext cx="5811979" cy="579441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7760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981200" y="260648"/>
            <a:ext cx="8229600" cy="868346"/>
          </a:xfrm>
        </p:spPr>
        <p:txBody>
          <a:bodyPr>
            <a:normAutofit/>
          </a:bodyPr>
          <a:lstStyle/>
          <a:p>
            <a:r>
              <a:rPr lang="en-GB" b="1">
                <a:latin typeface="Century Gothic" pitchFamily="34" charset="0"/>
              </a:rPr>
              <a:t>The Marketing Mix, the 4P’s</a:t>
            </a:r>
            <a:endParaRPr lang="en-GB" b="1" dirty="0">
              <a:latin typeface="Century Gothic" pitchFamily="34" charset="0"/>
            </a:endParaRPr>
          </a:p>
        </p:txBody>
      </p:sp>
      <p:pic>
        <p:nvPicPr>
          <p:cNvPr id="5" name="Picture 4">
            <a:extLst>
              <a:ext uri="{FF2B5EF4-FFF2-40B4-BE49-F238E27FC236}">
                <a16:creationId xmlns:a16="http://schemas.microsoft.com/office/drawing/2014/main" id="{FE5A7137-D841-416F-8D9D-A093B81E71F1}"/>
              </a:ext>
            </a:extLst>
          </p:cNvPr>
          <p:cNvPicPr>
            <a:picLocks noChangeAspect="1"/>
          </p:cNvPicPr>
          <p:nvPr/>
        </p:nvPicPr>
        <p:blipFill>
          <a:blip r:embed="rId2"/>
          <a:stretch>
            <a:fillRect/>
          </a:stretch>
        </p:blipFill>
        <p:spPr>
          <a:xfrm>
            <a:off x="3775881" y="1222420"/>
            <a:ext cx="4413161" cy="4413161"/>
          </a:xfrm>
          <a:prstGeom prst="rect">
            <a:avLst/>
          </a:prstGeom>
          <a:noFill/>
        </p:spPr>
      </p:pic>
      <p:sp>
        <p:nvSpPr>
          <p:cNvPr id="2" name="TextBox 1">
            <a:extLst>
              <a:ext uri="{FF2B5EF4-FFF2-40B4-BE49-F238E27FC236}">
                <a16:creationId xmlns:a16="http://schemas.microsoft.com/office/drawing/2014/main" id="{1D9674F0-35AD-41F2-B265-8E427D5F9953}"/>
              </a:ext>
            </a:extLst>
          </p:cNvPr>
          <p:cNvSpPr txBox="1"/>
          <p:nvPr/>
        </p:nvSpPr>
        <p:spPr>
          <a:xfrm>
            <a:off x="5252484" y="2825088"/>
            <a:ext cx="1441003" cy="1200329"/>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Your </a:t>
            </a:r>
            <a:b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Target</a:t>
            </a:r>
            <a:b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Customer</a:t>
            </a:r>
          </a:p>
        </p:txBody>
      </p:sp>
      <p:sp>
        <p:nvSpPr>
          <p:cNvPr id="4" name="TextBox 3">
            <a:extLst>
              <a:ext uri="{FF2B5EF4-FFF2-40B4-BE49-F238E27FC236}">
                <a16:creationId xmlns:a16="http://schemas.microsoft.com/office/drawing/2014/main" id="{C65F56DD-6689-78D3-5524-6F0B5F89A62D}"/>
              </a:ext>
            </a:extLst>
          </p:cNvPr>
          <p:cNvSpPr txBox="1"/>
          <p:nvPr/>
        </p:nvSpPr>
        <p:spPr>
          <a:xfrm>
            <a:off x="8980099" y="3045126"/>
            <a:ext cx="2826066" cy="2419124"/>
          </a:xfrm>
          <a:prstGeom prst="rect">
            <a:avLst/>
          </a:prstGeom>
          <a:noFill/>
        </p:spPr>
        <p:txBody>
          <a:bodyPr wrap="square">
            <a:spAutoFit/>
          </a:bodyPr>
          <a:lstStyle/>
          <a:p>
            <a:pPr marL="0" marR="0" lvl="0" indent="0" algn="ctr" defTabSz="457200" rtl="0" eaLnBrk="1" fontAlgn="auto" latinLnBrk="0" hangingPunct="1">
              <a:lnSpc>
                <a:spcPct val="9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Knowing your preferred customer, as detailed as possible, will allow you to create a more fitting marketing mix.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5272704" y="-404062"/>
            <a:ext cx="6251110" cy="1783080"/>
          </a:xfrm>
        </p:spPr>
        <p:txBody>
          <a:bodyPr anchor="b">
            <a:normAutofit/>
          </a:bodyPr>
          <a:lstStyle/>
          <a:p>
            <a:r>
              <a:rPr lang="en-US" sz="5400" b="1" dirty="0"/>
              <a:t>Product</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5297762" y="1757718"/>
            <a:ext cx="6251110" cy="3483864"/>
          </a:xfrm>
        </p:spPr>
        <p:txBody>
          <a:bodyPr>
            <a:normAutofit lnSpcReduction="10000"/>
          </a:bodyPr>
          <a:lstStyle/>
          <a:p>
            <a:pPr marL="0" indent="0">
              <a:buNone/>
            </a:pPr>
            <a:r>
              <a:rPr lang="en-US" sz="2200" b="1" dirty="0"/>
              <a:t>Matching your business/products/services to the needs/wants of your target customers?</a:t>
            </a:r>
          </a:p>
          <a:p>
            <a:endParaRPr lang="en-US" sz="2200" dirty="0"/>
          </a:p>
          <a:p>
            <a:pPr marL="0" indent="0">
              <a:buNone/>
            </a:pPr>
            <a:r>
              <a:rPr lang="en-US" sz="2200" b="1" i="1" u="sng" dirty="0">
                <a:solidFill>
                  <a:srgbClr val="C00000"/>
                </a:solidFill>
              </a:rPr>
              <a:t>DON’T REPEAT YOUR PRODUCT/SERVICE section (Features, benefits, value proposition)</a:t>
            </a:r>
          </a:p>
          <a:p>
            <a:endParaRPr lang="en-US" sz="2200" b="1" i="1" u="sng" dirty="0">
              <a:solidFill>
                <a:srgbClr val="C00000"/>
              </a:solidFill>
            </a:endParaRPr>
          </a:p>
          <a:p>
            <a:pPr marL="0" indent="0">
              <a:buNone/>
            </a:pPr>
            <a:r>
              <a:rPr lang="en-US" sz="2200" b="1" i="1" dirty="0"/>
              <a:t>Focus on:</a:t>
            </a:r>
          </a:p>
          <a:p>
            <a:r>
              <a:rPr lang="en-US" sz="2200" dirty="0"/>
              <a:t>Product/service range</a:t>
            </a:r>
          </a:p>
          <a:p>
            <a:r>
              <a:rPr lang="en-US" sz="2200" dirty="0"/>
              <a:t>‘Look and feel’, packaging and business aesthetics.</a:t>
            </a:r>
          </a:p>
          <a:p>
            <a:pPr marL="0" indent="0">
              <a:buNone/>
            </a:pPr>
            <a:endParaRPr lang="en-US" sz="2200" dirty="0"/>
          </a:p>
        </p:txBody>
      </p:sp>
      <p:pic>
        <p:nvPicPr>
          <p:cNvPr id="5" name="Picture 4" descr="A can of soda on a white surface&#10;&#10;Description automatically generated">
            <a:extLst>
              <a:ext uri="{FF2B5EF4-FFF2-40B4-BE49-F238E27FC236}">
                <a16:creationId xmlns:a16="http://schemas.microsoft.com/office/drawing/2014/main" id="{7AB5CAA1-7F0F-4C2C-3847-365BC2FDDCB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1709"/>
          <a:stretch/>
        </p:blipFill>
        <p:spPr>
          <a:xfrm>
            <a:off x="1" y="10"/>
            <a:ext cx="3907481" cy="57538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4" name="Group 3">
            <a:extLst>
              <a:ext uri="{FF2B5EF4-FFF2-40B4-BE49-F238E27FC236}">
                <a16:creationId xmlns:a16="http://schemas.microsoft.com/office/drawing/2014/main" id="{1F58017A-4535-915A-649B-B3B6034BEF32}"/>
              </a:ext>
            </a:extLst>
          </p:cNvPr>
          <p:cNvGrpSpPr/>
          <p:nvPr/>
        </p:nvGrpSpPr>
        <p:grpSpPr>
          <a:xfrm>
            <a:off x="7508465" y="5099552"/>
            <a:ext cx="4360447" cy="598163"/>
            <a:chOff x="7508465" y="5887904"/>
            <a:chExt cx="4360447" cy="758718"/>
          </a:xfrm>
        </p:grpSpPr>
        <p:sp>
          <p:nvSpPr>
            <p:cNvPr id="6" name="Rectangle: Rounded Corners 5">
              <a:extLst>
                <a:ext uri="{FF2B5EF4-FFF2-40B4-BE49-F238E27FC236}">
                  <a16:creationId xmlns:a16="http://schemas.microsoft.com/office/drawing/2014/main" id="{CD6A7DCA-6DBC-A0FA-3D33-E3435C602919}"/>
                </a:ext>
              </a:extLst>
            </p:cNvPr>
            <p:cNvSpPr/>
            <p:nvPr/>
          </p:nvSpPr>
          <p:spPr>
            <a:xfrm>
              <a:off x="7508465" y="5887904"/>
              <a:ext cx="4360447" cy="758718"/>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7C595967-511B-DACC-DFDE-55035761B5B5}"/>
                </a:ext>
              </a:extLst>
            </p:cNvPr>
            <p:cNvGrpSpPr/>
            <p:nvPr/>
          </p:nvGrpSpPr>
          <p:grpSpPr>
            <a:xfrm>
              <a:off x="8565648" y="5887904"/>
              <a:ext cx="3207307" cy="758718"/>
              <a:chOff x="1057183" y="1805"/>
              <a:chExt cx="9458416" cy="915310"/>
            </a:xfrm>
          </p:grpSpPr>
          <p:sp>
            <p:nvSpPr>
              <p:cNvPr id="9" name="Rectangle 8">
                <a:extLst>
                  <a:ext uri="{FF2B5EF4-FFF2-40B4-BE49-F238E27FC236}">
                    <a16:creationId xmlns:a16="http://schemas.microsoft.com/office/drawing/2014/main" id="{29E4B5D8-F73A-82D0-1547-3D071C0AF0AE}"/>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B5DD20E4-C2EC-CA7D-B657-403DD706A553}"/>
                  </a:ext>
                </a:extLst>
              </p:cNvPr>
              <p:cNvSpPr txBox="1"/>
              <p:nvPr/>
            </p:nvSpPr>
            <p:spPr>
              <a:xfrm>
                <a:off x="1057183" y="1805"/>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…and Branding!</a:t>
                </a:r>
              </a:p>
            </p:txBody>
          </p:sp>
        </p:grpSp>
        <p:sp>
          <p:nvSpPr>
            <p:cNvPr id="8" name="Rectangle 7" descr="Light Bulb and Gear">
              <a:extLst>
                <a:ext uri="{FF2B5EF4-FFF2-40B4-BE49-F238E27FC236}">
                  <a16:creationId xmlns:a16="http://schemas.microsoft.com/office/drawing/2014/main" id="{1967F338-9D93-F5EA-9B47-23BBC51C5B44}"/>
                </a:ext>
              </a:extLst>
            </p:cNvPr>
            <p:cNvSpPr/>
            <p:nvPr/>
          </p:nvSpPr>
          <p:spPr>
            <a:xfrm>
              <a:off x="7894839" y="6048459"/>
              <a:ext cx="503420" cy="41729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342796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5180803" y="-467875"/>
            <a:ext cx="6251110" cy="1783080"/>
          </a:xfrm>
        </p:spPr>
        <p:txBody>
          <a:bodyPr anchor="b">
            <a:normAutofit/>
          </a:bodyPr>
          <a:lstStyle/>
          <a:p>
            <a:r>
              <a:rPr lang="en-US" sz="5400" b="1" dirty="0"/>
              <a:t>Price</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5180803" y="1435539"/>
            <a:ext cx="6251110" cy="4159602"/>
          </a:xfrm>
        </p:spPr>
        <p:txBody>
          <a:bodyPr>
            <a:normAutofit/>
          </a:bodyPr>
          <a:lstStyle/>
          <a:p>
            <a:pPr marL="0" indent="0" fontAlgn="base">
              <a:lnSpc>
                <a:spcPct val="90000"/>
              </a:lnSpc>
              <a:spcBef>
                <a:spcPct val="50000"/>
              </a:spcBef>
              <a:spcAft>
                <a:spcPct val="0"/>
              </a:spcAft>
              <a:buNone/>
              <a:defRPr/>
            </a:pPr>
            <a:r>
              <a:rPr lang="en-US" sz="1800" dirty="0"/>
              <a:t>Your finances will tell you what you must charge to survive…..</a:t>
            </a:r>
            <a:br>
              <a:rPr lang="en-US" sz="1800" dirty="0"/>
            </a:br>
            <a:r>
              <a:rPr lang="en-US" sz="1800" b="1" dirty="0"/>
              <a:t>But, is this the price you </a:t>
            </a:r>
            <a:r>
              <a:rPr lang="en-US" sz="1800" b="1" u="sng" dirty="0"/>
              <a:t>should</a:t>
            </a:r>
            <a:r>
              <a:rPr lang="en-US" sz="1800" b="1" dirty="0"/>
              <a:t> charge?</a:t>
            </a:r>
          </a:p>
          <a:p>
            <a:endParaRPr lang="en-US" sz="1400" dirty="0"/>
          </a:p>
          <a:p>
            <a:pPr marL="0" indent="0" fontAlgn="base">
              <a:lnSpc>
                <a:spcPct val="90000"/>
              </a:lnSpc>
              <a:spcBef>
                <a:spcPct val="50000"/>
              </a:spcBef>
              <a:spcAft>
                <a:spcPct val="0"/>
              </a:spcAft>
              <a:buNone/>
              <a:defRPr/>
            </a:pPr>
            <a:r>
              <a:rPr lang="en-US" sz="1800" i="1" dirty="0"/>
              <a:t>From your research:</a:t>
            </a:r>
          </a:p>
          <a:p>
            <a:pPr fontAlgn="base">
              <a:lnSpc>
                <a:spcPct val="90000"/>
              </a:lnSpc>
              <a:spcBef>
                <a:spcPct val="50000"/>
              </a:spcBef>
              <a:spcAft>
                <a:spcPct val="0"/>
              </a:spcAft>
              <a:defRPr/>
            </a:pPr>
            <a:r>
              <a:rPr lang="en-US" sz="1800" dirty="0"/>
              <a:t>What range are customers paying? </a:t>
            </a:r>
          </a:p>
          <a:p>
            <a:pPr fontAlgn="base">
              <a:lnSpc>
                <a:spcPct val="90000"/>
              </a:lnSpc>
              <a:spcBef>
                <a:spcPct val="50000"/>
              </a:spcBef>
              <a:spcAft>
                <a:spcPct val="0"/>
              </a:spcAft>
              <a:defRPr/>
            </a:pPr>
            <a:r>
              <a:rPr lang="en-US" sz="1800" dirty="0"/>
              <a:t>What price is the market dictating that you must charge? </a:t>
            </a:r>
          </a:p>
          <a:p>
            <a:pPr fontAlgn="base">
              <a:lnSpc>
                <a:spcPct val="90000"/>
              </a:lnSpc>
              <a:spcBef>
                <a:spcPct val="50000"/>
              </a:spcBef>
              <a:spcAft>
                <a:spcPct val="0"/>
              </a:spcAft>
              <a:defRPr/>
            </a:pPr>
            <a:r>
              <a:rPr lang="en-US" sz="1800" dirty="0"/>
              <a:t>How sensitive are customers to price changes?</a:t>
            </a:r>
          </a:p>
          <a:p>
            <a:pPr fontAlgn="base">
              <a:lnSpc>
                <a:spcPct val="90000"/>
              </a:lnSpc>
              <a:spcBef>
                <a:spcPct val="50000"/>
              </a:spcBef>
              <a:spcAft>
                <a:spcPct val="0"/>
              </a:spcAft>
              <a:defRPr/>
            </a:pPr>
            <a:r>
              <a:rPr lang="en-US" sz="1800" dirty="0"/>
              <a:t>What price depicts value or luxury?</a:t>
            </a:r>
          </a:p>
        </p:txBody>
      </p:sp>
      <p:pic>
        <p:nvPicPr>
          <p:cNvPr id="5" name="Picture 4" descr="A close-up of a hand holding a credit card&#10;&#10;Description automatically generated">
            <a:extLst>
              <a:ext uri="{FF2B5EF4-FFF2-40B4-BE49-F238E27FC236}">
                <a16:creationId xmlns:a16="http://schemas.microsoft.com/office/drawing/2014/main" id="{7AB5CAA1-7F0F-4C2C-3847-365BC2FDDCB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6162" r="18507" b="-1"/>
          <a:stretch/>
        </p:blipFill>
        <p:spPr>
          <a:xfrm>
            <a:off x="0" y="0"/>
            <a:ext cx="3935171" cy="579458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Rectangle: Rounded Corners 3">
            <a:extLst>
              <a:ext uri="{FF2B5EF4-FFF2-40B4-BE49-F238E27FC236}">
                <a16:creationId xmlns:a16="http://schemas.microsoft.com/office/drawing/2014/main" id="{CFAEE234-9BE8-A037-53C4-560A0271F38F}"/>
              </a:ext>
            </a:extLst>
          </p:cNvPr>
          <p:cNvSpPr/>
          <p:nvPr/>
        </p:nvSpPr>
        <p:spPr>
          <a:xfrm>
            <a:off x="4677294" y="4502991"/>
            <a:ext cx="7159074" cy="1153074"/>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71DFD912-13F4-92E7-4CB1-CF43E2C3FCE7}"/>
              </a:ext>
            </a:extLst>
          </p:cNvPr>
          <p:cNvGrpSpPr/>
          <p:nvPr/>
        </p:nvGrpSpPr>
        <p:grpSpPr>
          <a:xfrm>
            <a:off x="5734477" y="4628615"/>
            <a:ext cx="5368646" cy="915310"/>
            <a:chOff x="1057183" y="1805"/>
            <a:chExt cx="9458416" cy="915310"/>
          </a:xfrm>
        </p:grpSpPr>
        <p:sp>
          <p:nvSpPr>
            <p:cNvPr id="7" name="Rectangle 6">
              <a:extLst>
                <a:ext uri="{FF2B5EF4-FFF2-40B4-BE49-F238E27FC236}">
                  <a16:creationId xmlns:a16="http://schemas.microsoft.com/office/drawing/2014/main" id="{00AA5676-5B72-416E-2DAC-412F01734CEA}"/>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74BC31C9-B53E-22F3-3F69-F88A0BC1FF0A}"/>
                </a:ext>
              </a:extLst>
            </p:cNvPr>
            <p:cNvSpPr txBox="1"/>
            <p:nvPr/>
          </p:nvSpPr>
          <p:spPr>
            <a:xfrm>
              <a:off x="1057183" y="1805"/>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What price point is competitive, attracts customers and will get you a share of the market, and still give you profit?</a:t>
              </a:r>
            </a:p>
          </p:txBody>
        </p:sp>
      </p:grpSp>
      <p:sp>
        <p:nvSpPr>
          <p:cNvPr id="9" name="Rectangle 8" descr="Light Bulb and Gear">
            <a:extLst>
              <a:ext uri="{FF2B5EF4-FFF2-40B4-BE49-F238E27FC236}">
                <a16:creationId xmlns:a16="http://schemas.microsoft.com/office/drawing/2014/main" id="{12B28C74-750B-F04F-79CB-AD9E0E1A875D}"/>
              </a:ext>
            </a:extLst>
          </p:cNvPr>
          <p:cNvSpPr/>
          <p:nvPr/>
        </p:nvSpPr>
        <p:spPr>
          <a:xfrm>
            <a:off x="5063668" y="4789170"/>
            <a:ext cx="503420" cy="50342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0681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4625716" y="-499293"/>
            <a:ext cx="6251110" cy="1783080"/>
          </a:xfrm>
        </p:spPr>
        <p:txBody>
          <a:bodyPr anchor="b">
            <a:normAutofit/>
          </a:bodyPr>
          <a:lstStyle/>
          <a:p>
            <a:r>
              <a:rPr lang="en-US" sz="5400" b="1" dirty="0"/>
              <a:t>Place</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4685289" y="1611464"/>
            <a:ext cx="6251110" cy="3064053"/>
          </a:xfrm>
        </p:spPr>
        <p:txBody>
          <a:bodyPr>
            <a:normAutofit fontScale="85000" lnSpcReduction="20000"/>
          </a:bodyPr>
          <a:lstStyle/>
          <a:p>
            <a:pPr marL="0" indent="0">
              <a:buNone/>
            </a:pPr>
            <a:r>
              <a:rPr lang="en-US" sz="2200" b="1" dirty="0"/>
              <a:t>Make it convenient for your target customers to find you, engage with you and purchase from you.</a:t>
            </a:r>
          </a:p>
          <a:p>
            <a:pPr marL="0" indent="0">
              <a:buNone/>
            </a:pPr>
            <a:endParaRPr lang="en-US" sz="2200" b="1" dirty="0"/>
          </a:p>
          <a:p>
            <a:r>
              <a:rPr lang="en-US" sz="2200" dirty="0"/>
              <a:t>Where are you going to be located (does this work for your customers)? Will you have a commercial property or office?</a:t>
            </a:r>
            <a:br>
              <a:rPr lang="en-US" sz="2200" dirty="0"/>
            </a:br>
            <a:endParaRPr lang="en-US" sz="2200" dirty="0"/>
          </a:p>
          <a:p>
            <a:r>
              <a:rPr lang="en-US" sz="2200" dirty="0"/>
              <a:t>What is your online presence going to be? What functionality will you have online?</a:t>
            </a:r>
            <a:br>
              <a:rPr lang="en-US" sz="2200" dirty="0"/>
            </a:br>
            <a:endParaRPr lang="en-US" sz="2200" dirty="0"/>
          </a:p>
          <a:p>
            <a:r>
              <a:rPr lang="en-US" sz="2200" dirty="0"/>
              <a:t>How will customers receive their purchase? Do you require distribution channels? </a:t>
            </a:r>
          </a:p>
          <a:p>
            <a:endParaRPr lang="en-US" sz="2200" dirty="0"/>
          </a:p>
          <a:p>
            <a:endParaRPr lang="en-US" sz="2200" dirty="0"/>
          </a:p>
        </p:txBody>
      </p:sp>
      <p:pic>
        <p:nvPicPr>
          <p:cNvPr id="5" name="Picture 4">
            <a:extLst>
              <a:ext uri="{FF2B5EF4-FFF2-40B4-BE49-F238E27FC236}">
                <a16:creationId xmlns:a16="http://schemas.microsoft.com/office/drawing/2014/main" id="{7AB5CAA1-7F0F-4C2C-3847-365BC2FDDCB3}"/>
              </a:ext>
            </a:extLst>
          </p:cNvPr>
          <p:cNvPicPr>
            <a:picLocks noChangeAspect="1"/>
          </p:cNvPicPr>
          <p:nvPr/>
        </p:nvPicPr>
        <p:blipFill>
          <a:blip r:embed="rId3">
            <a:extLst>
              <a:ext uri="{837473B0-CC2E-450A-ABE3-18F120FF3D39}">
                <a1611:picAttrSrcUrl xmlns:a1611="http://schemas.microsoft.com/office/drawing/2016/11/main" r:id="rId4"/>
              </a:ext>
            </a:extLst>
          </a:blip>
          <a:srcRect l="26592" r="26592"/>
          <a:stretch/>
        </p:blipFill>
        <p:spPr>
          <a:xfrm>
            <a:off x="13295" y="10"/>
            <a:ext cx="3955861" cy="582504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11" name="Group 10">
            <a:extLst>
              <a:ext uri="{FF2B5EF4-FFF2-40B4-BE49-F238E27FC236}">
                <a16:creationId xmlns:a16="http://schemas.microsoft.com/office/drawing/2014/main" id="{4304385C-435D-28EB-2718-F9C0F7ECC026}"/>
              </a:ext>
            </a:extLst>
          </p:cNvPr>
          <p:cNvGrpSpPr/>
          <p:nvPr/>
        </p:nvGrpSpPr>
        <p:grpSpPr>
          <a:xfrm>
            <a:off x="4685289" y="4675517"/>
            <a:ext cx="6734952" cy="758718"/>
            <a:chOff x="7508465" y="5887904"/>
            <a:chExt cx="10230664" cy="758718"/>
          </a:xfrm>
        </p:grpSpPr>
        <p:sp>
          <p:nvSpPr>
            <p:cNvPr id="4" name="Rectangle: Rounded Corners 3">
              <a:extLst>
                <a:ext uri="{FF2B5EF4-FFF2-40B4-BE49-F238E27FC236}">
                  <a16:creationId xmlns:a16="http://schemas.microsoft.com/office/drawing/2014/main" id="{66DF34FE-6550-DBE5-CFA9-75191D47C9AB}"/>
                </a:ext>
              </a:extLst>
            </p:cNvPr>
            <p:cNvSpPr/>
            <p:nvPr/>
          </p:nvSpPr>
          <p:spPr>
            <a:xfrm>
              <a:off x="7508465" y="5887904"/>
              <a:ext cx="10230664" cy="758718"/>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BEFEBE8C-1D00-A3C5-17CC-3B9D90E20528}"/>
                </a:ext>
              </a:extLst>
            </p:cNvPr>
            <p:cNvGrpSpPr/>
            <p:nvPr/>
          </p:nvGrpSpPr>
          <p:grpSpPr>
            <a:xfrm>
              <a:off x="8565648" y="5887904"/>
              <a:ext cx="8748179" cy="758718"/>
              <a:chOff x="1057183" y="1805"/>
              <a:chExt cx="25798564" cy="915310"/>
            </a:xfrm>
          </p:grpSpPr>
          <p:sp>
            <p:nvSpPr>
              <p:cNvPr id="7" name="Rectangle 6">
                <a:extLst>
                  <a:ext uri="{FF2B5EF4-FFF2-40B4-BE49-F238E27FC236}">
                    <a16:creationId xmlns:a16="http://schemas.microsoft.com/office/drawing/2014/main" id="{2EF54F4A-2F5D-59AA-2C62-1F041AC596E5}"/>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F1E5198E-9F28-4DC8-2EA9-CACF600D05A3}"/>
                  </a:ext>
                </a:extLst>
              </p:cNvPr>
              <p:cNvSpPr txBox="1"/>
              <p:nvPr/>
            </p:nvSpPr>
            <p:spPr>
              <a:xfrm>
                <a:off x="1057183" y="1805"/>
                <a:ext cx="25798564"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Consider convenience – not just fulfillment, but also information! </a:t>
                </a:r>
              </a:p>
            </p:txBody>
          </p:sp>
        </p:grpSp>
        <p:sp>
          <p:nvSpPr>
            <p:cNvPr id="9" name="Rectangle 8" descr="Light Bulb and Gear">
              <a:extLst>
                <a:ext uri="{FF2B5EF4-FFF2-40B4-BE49-F238E27FC236}">
                  <a16:creationId xmlns:a16="http://schemas.microsoft.com/office/drawing/2014/main" id="{75A16F0F-C729-7319-9DD7-1C2AF3C6A0AA}"/>
                </a:ext>
              </a:extLst>
            </p:cNvPr>
            <p:cNvSpPr/>
            <p:nvPr/>
          </p:nvSpPr>
          <p:spPr>
            <a:xfrm>
              <a:off x="7894839" y="6048459"/>
              <a:ext cx="503420" cy="41729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026960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4827347" y="-224861"/>
            <a:ext cx="6251110" cy="1783080"/>
          </a:xfrm>
        </p:spPr>
        <p:txBody>
          <a:bodyPr anchor="b">
            <a:normAutofit/>
          </a:bodyPr>
          <a:lstStyle/>
          <a:p>
            <a:r>
              <a:rPr lang="en-US" sz="5400" b="1" dirty="0"/>
              <a:t>Promotion</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4827347" y="1739087"/>
            <a:ext cx="6251110" cy="3483864"/>
          </a:xfrm>
        </p:spPr>
        <p:txBody>
          <a:bodyPr>
            <a:normAutofit/>
          </a:bodyPr>
          <a:lstStyle/>
          <a:p>
            <a:pPr marL="0" indent="0">
              <a:buNone/>
            </a:pPr>
            <a:r>
              <a:rPr lang="en-US" sz="2200" b="1" dirty="0"/>
              <a:t>Communication with your target customers!</a:t>
            </a:r>
          </a:p>
          <a:p>
            <a:pPr marL="0" indent="0">
              <a:buNone/>
            </a:pPr>
            <a:endParaRPr lang="en-US" sz="2200" b="1" dirty="0"/>
          </a:p>
          <a:p>
            <a:r>
              <a:rPr lang="en-US" sz="2200" dirty="0"/>
              <a:t>How are you going to advertise to your customers? Through which medias?</a:t>
            </a:r>
          </a:p>
          <a:p>
            <a:r>
              <a:rPr lang="en-US" sz="2200" dirty="0"/>
              <a:t>What will your marketing messages be?</a:t>
            </a:r>
          </a:p>
          <a:p>
            <a:r>
              <a:rPr lang="en-US" sz="2200" dirty="0"/>
              <a:t>How will you be targeted in your advertising – efficient and effective?</a:t>
            </a:r>
          </a:p>
          <a:p>
            <a:endParaRPr lang="en-US" sz="2200" b="1" dirty="0">
              <a:solidFill>
                <a:schemeClr val="accent2"/>
              </a:solidFill>
            </a:endParaRPr>
          </a:p>
          <a:p>
            <a:endParaRPr lang="en-US" sz="2200" dirty="0"/>
          </a:p>
        </p:txBody>
      </p:sp>
      <p:pic>
        <p:nvPicPr>
          <p:cNvPr id="5" name="Picture 4" descr="People doing teamwork illustration">
            <a:extLst>
              <a:ext uri="{FF2B5EF4-FFF2-40B4-BE49-F238E27FC236}">
                <a16:creationId xmlns:a16="http://schemas.microsoft.com/office/drawing/2014/main" id="{7AB5CAA1-7F0F-4C2C-3847-365BC2FDDCB3}"/>
              </a:ext>
            </a:extLst>
          </p:cNvPr>
          <p:cNvPicPr>
            <a:picLocks noChangeAspect="1"/>
          </p:cNvPicPr>
          <p:nvPr/>
        </p:nvPicPr>
        <p:blipFill>
          <a:blip r:embed="rId2"/>
          <a:srcRect l="28546" r="28546"/>
          <a:stretch/>
        </p:blipFill>
        <p:spPr>
          <a:xfrm>
            <a:off x="1" y="10"/>
            <a:ext cx="3930915" cy="5788315"/>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4" name="Group 3">
            <a:extLst>
              <a:ext uri="{FF2B5EF4-FFF2-40B4-BE49-F238E27FC236}">
                <a16:creationId xmlns:a16="http://schemas.microsoft.com/office/drawing/2014/main" id="{F0CF3B74-8AE5-E46D-A126-4ADA46F681BE}"/>
              </a:ext>
            </a:extLst>
          </p:cNvPr>
          <p:cNvGrpSpPr/>
          <p:nvPr/>
        </p:nvGrpSpPr>
        <p:grpSpPr>
          <a:xfrm>
            <a:off x="4634792" y="4753170"/>
            <a:ext cx="6515879" cy="758718"/>
            <a:chOff x="7508465" y="5887904"/>
            <a:chExt cx="6515879" cy="758718"/>
          </a:xfrm>
        </p:grpSpPr>
        <p:sp>
          <p:nvSpPr>
            <p:cNvPr id="6" name="Rectangle: Rounded Corners 5">
              <a:extLst>
                <a:ext uri="{FF2B5EF4-FFF2-40B4-BE49-F238E27FC236}">
                  <a16:creationId xmlns:a16="http://schemas.microsoft.com/office/drawing/2014/main" id="{C4368976-86CA-B60B-F740-F4AB949FF8BD}"/>
                </a:ext>
              </a:extLst>
            </p:cNvPr>
            <p:cNvSpPr/>
            <p:nvPr/>
          </p:nvSpPr>
          <p:spPr>
            <a:xfrm>
              <a:off x="7508465" y="5887904"/>
              <a:ext cx="6515879" cy="758717"/>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2BF1C958-1555-01C5-009D-19EB085F82ED}"/>
                </a:ext>
              </a:extLst>
            </p:cNvPr>
            <p:cNvGrpSpPr/>
            <p:nvPr/>
          </p:nvGrpSpPr>
          <p:grpSpPr>
            <a:xfrm>
              <a:off x="8565648" y="5887904"/>
              <a:ext cx="5182250" cy="758718"/>
              <a:chOff x="1057183" y="1805"/>
              <a:chExt cx="15282565" cy="915310"/>
            </a:xfrm>
          </p:grpSpPr>
          <p:sp>
            <p:nvSpPr>
              <p:cNvPr id="9" name="Rectangle 8">
                <a:extLst>
                  <a:ext uri="{FF2B5EF4-FFF2-40B4-BE49-F238E27FC236}">
                    <a16:creationId xmlns:a16="http://schemas.microsoft.com/office/drawing/2014/main" id="{523D7126-93DC-7C84-C8D8-8AA154E90A99}"/>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808137AA-FC7E-5A0B-1334-D4923940F623}"/>
                  </a:ext>
                </a:extLst>
              </p:cNvPr>
              <p:cNvSpPr txBox="1"/>
              <p:nvPr/>
            </p:nvSpPr>
            <p:spPr>
              <a:xfrm>
                <a:off x="1057183" y="1805"/>
                <a:ext cx="15282565"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How will you create relationships?! </a:t>
                </a:r>
              </a:p>
            </p:txBody>
          </p:sp>
        </p:grpSp>
        <p:sp>
          <p:nvSpPr>
            <p:cNvPr id="8" name="Rectangle 7" descr="Light Bulb and Gear">
              <a:extLst>
                <a:ext uri="{FF2B5EF4-FFF2-40B4-BE49-F238E27FC236}">
                  <a16:creationId xmlns:a16="http://schemas.microsoft.com/office/drawing/2014/main" id="{FEB1A771-93BB-A59B-5ED4-6868C6D9FB56}"/>
                </a:ext>
              </a:extLst>
            </p:cNvPr>
            <p:cNvSpPr/>
            <p:nvPr/>
          </p:nvSpPr>
          <p:spPr>
            <a:xfrm>
              <a:off x="7894839" y="6048459"/>
              <a:ext cx="503420" cy="41729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4478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02779C7D-7A95-2EB6-F3CD-CD931434EA78}"/>
              </a:ext>
            </a:extLst>
          </p:cNvPr>
          <p:cNvSpPr>
            <a:spLocks noGrp="1"/>
          </p:cNvSpPr>
          <p:nvPr>
            <p:ph type="title"/>
          </p:nvPr>
        </p:nvSpPr>
        <p:spPr>
          <a:xfrm>
            <a:off x="838200" y="194082"/>
            <a:ext cx="10515600" cy="1133499"/>
          </a:xfrm>
        </p:spPr>
        <p:txBody>
          <a:bodyPr vert="horz" lIns="91440" tIns="45720" rIns="91440" bIns="45720" rtlCol="0" anchor="ctr">
            <a:normAutofit/>
          </a:bodyPr>
          <a:lstStyle/>
          <a:p>
            <a:pPr algn="ctr"/>
            <a:r>
              <a:rPr lang="en-US" altLang="en-US" sz="5200" kern="1200" dirty="0">
                <a:solidFill>
                  <a:schemeClr val="tx1"/>
                </a:solidFill>
                <a:latin typeface="+mj-lt"/>
                <a:ea typeface="+mj-ea"/>
                <a:cs typeface="+mj-cs"/>
              </a:rPr>
              <a:t>20 low-cost ideas for your marketing </a:t>
            </a:r>
          </a:p>
        </p:txBody>
      </p:sp>
      <p:graphicFrame>
        <p:nvGraphicFramePr>
          <p:cNvPr id="30723" name="Content Placeholder 2">
            <a:extLst>
              <a:ext uri="{FF2B5EF4-FFF2-40B4-BE49-F238E27FC236}">
                <a16:creationId xmlns:a16="http://schemas.microsoft.com/office/drawing/2014/main" id="{ED51EA69-33CC-091D-BF0A-79FC3C0D830A}"/>
              </a:ext>
            </a:extLst>
          </p:cNvPr>
          <p:cNvGraphicFramePr>
            <a:graphicFrameLocks noGrp="1"/>
          </p:cNvGraphicFramePr>
          <p:nvPr>
            <p:ph sz="half" idx="1"/>
          </p:nvPr>
        </p:nvGraphicFramePr>
        <p:xfrm>
          <a:off x="838200" y="1125454"/>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2305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B102E-7E6D-5279-C1B5-F70362250BD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88C503A-F181-7F9F-9C1E-88F6726ADF2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896E0E80-4800-12A0-0DEC-8F9A1BB79F51}"/>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8868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3214527583"/>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58668264"/>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481735" y="167270"/>
            <a:ext cx="6780996" cy="744422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Personnel</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tell us about the members of the group, about your relevant skills and experience, and your roles and responsibilities in the business.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Skills Gaps &amp; Key Partners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the skills shortages your business has and what you’re going to do about it (staff, training or outsource).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Additional Staff Requirements (Roles and Responsibilities):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roles will you recruit for, why and what skills gap will it fill?)</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Training and Development:</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training, provided by who, to fill which gap, how much – provide references)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Outsourced Support / Key Partners: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will you use and why, which specialist service will this provide your business, how much – provide references)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CE24A4D4-0AF2-FBE0-14D2-0C188BFC69C0}"/>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5FEAD1B-1F3C-3F1A-9D1A-3F2CCC968A0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The Team</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5423840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40080" y="371061"/>
            <a:ext cx="4368602" cy="1076262"/>
          </a:xfrm>
          <a:prstGeom prst="rect">
            <a:avLst/>
          </a:prstGeom>
        </p:spPr>
        <p:txBody>
          <a:bodyPr vert="horz" lIns="91440" tIns="45720" rIns="91440" bIns="45720" rtlCol="0" anchor="b">
            <a:normAutofit/>
          </a:bodyPr>
          <a:lstStyle>
            <a:defPPr>
              <a:defRPr lang="en-US"/>
            </a:defPPr>
            <a:lvl1pPr marR="0" lvl="0" indent="0" defTabSz="914400" fontAlgn="auto">
              <a:lnSpc>
                <a:spcPct val="100000"/>
              </a:lnSpc>
              <a:spcBef>
                <a:spcPct val="0"/>
              </a:spcBef>
              <a:spcAft>
                <a:spcPts val="0"/>
              </a:spcAft>
              <a:buClrTx/>
              <a:buSzTx/>
              <a:buFontTx/>
              <a:buNone/>
              <a:tabLst/>
              <a:defRPr kumimoji="0" sz="3600" b="1" i="0" u="none" strike="noStrike" cap="none" spc="0" normalizeH="0" baseline="0">
                <a:ln>
                  <a:noFill/>
                </a:ln>
                <a:solidFill>
                  <a:prstClr val="black"/>
                </a:solidFill>
                <a:effectLst/>
                <a:uLnTx/>
                <a:uFillTx/>
                <a:latin typeface="Tw Cen MT"/>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none" strike="noStrike" kern="1200" cap="none" spc="0" normalizeH="0" baseline="0" noProof="0" dirty="0">
                <a:ln>
                  <a:noFill/>
                </a:ln>
                <a:solidFill>
                  <a:prstClr val="black"/>
                </a:solidFill>
                <a:effectLst/>
                <a:uLnTx/>
                <a:uFillTx/>
                <a:latin typeface="Calibri Light" panose="020F0302020204030204"/>
                <a:ea typeface="+mn-ea"/>
                <a:cs typeface="+mn-cs"/>
              </a:rPr>
              <a:t>Your Team</a:t>
            </a:r>
          </a:p>
        </p:txBody>
      </p:sp>
      <p:sp>
        <p:nvSpPr>
          <p:cNvPr id="5" name="Text Box 3"/>
          <p:cNvSpPr txBox="1">
            <a:spLocks noChangeArrowheads="1"/>
          </p:cNvSpPr>
          <p:nvPr/>
        </p:nvSpPr>
        <p:spPr bwMode="auto">
          <a:xfrm>
            <a:off x="702586" y="1772968"/>
            <a:ext cx="5115119" cy="3320668"/>
          </a:xfrm>
          <a:prstGeom prst="rect">
            <a:avLst/>
          </a:prstGeom>
        </p:spPr>
        <p:txBody>
          <a:bodyPr vert="horz" lIns="91440" tIns="45720" rIns="91440" bIns="45720" rtlCol="0">
            <a:noAutofit/>
          </a:bodyPr>
          <a:lstStyle/>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Who will be working in or </a:t>
            </a: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on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the business?</a:t>
            </a:r>
          </a:p>
          <a:p>
            <a:pPr marL="0" marR="0" lvl="0" indent="0" algn="l" defTabSz="914400" rtl="0" eaLnBrk="1" fontAlgn="base" latinLnBrk="0" hangingPunct="1">
              <a:lnSpc>
                <a:spcPct val="90000"/>
              </a:lnSpc>
              <a:spcBef>
                <a:spcPct val="0"/>
              </a:spcBef>
              <a:spcAft>
                <a:spcPts val="60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What necessary skills or benefits will they be bringing to the business?</a:t>
            </a:r>
          </a:p>
          <a:p>
            <a:pPr marL="0" marR="0" lvl="0" indent="0" algn="l" defTabSz="914400" rtl="0" eaLnBrk="1" fontAlgn="base" latinLnBrk="0" hangingPunct="1">
              <a:lnSpc>
                <a:spcPct val="90000"/>
              </a:lnSpc>
              <a:spcBef>
                <a:spcPct val="0"/>
              </a:spcBef>
              <a:spcAft>
                <a:spcPts val="60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Will they help with any ‘human resource’ weaknesses </a:t>
            </a:r>
            <a:b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you have identified, and how? </a:t>
            </a:r>
          </a:p>
        </p:txBody>
      </p:sp>
      <p:graphicFrame>
        <p:nvGraphicFramePr>
          <p:cNvPr id="2" name="Content Placeholder 2">
            <a:extLst>
              <a:ext uri="{FF2B5EF4-FFF2-40B4-BE49-F238E27FC236}">
                <a16:creationId xmlns:a16="http://schemas.microsoft.com/office/drawing/2014/main" id="{BD3EC26C-EEA1-18D7-5B0C-A57286629216}"/>
              </a:ext>
            </a:extLst>
          </p:cNvPr>
          <p:cNvGraphicFramePr>
            <a:graphicFrameLocks noGrp="1"/>
          </p:cNvGraphicFramePr>
          <p:nvPr>
            <p:ph idx="1"/>
          </p:nvPr>
        </p:nvGraphicFramePr>
        <p:xfrm>
          <a:off x="6362909" y="330421"/>
          <a:ext cx="5382029" cy="4977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746526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753388" y="453937"/>
            <a:ext cx="9238751" cy="2085512"/>
          </a:xfrm>
          <a:prstGeom prst="rect">
            <a:avLst/>
          </a:prstGeom>
        </p:spPr>
        <p:txBody>
          <a:bodyPr vert="horz" lIns="91440" tIns="45720" rIns="91440" bIns="45720" rtlCol="0" anchor="t">
            <a:normAutofit/>
          </a:bodyPr>
          <a:lstStyle>
            <a:defPPr>
              <a:defRPr lang="en-US"/>
            </a:defPPr>
            <a:lvl1pPr marR="0" lvl="0" indent="0" defTabSz="914400" fontAlgn="auto">
              <a:lnSpc>
                <a:spcPct val="100000"/>
              </a:lnSpc>
              <a:spcBef>
                <a:spcPct val="0"/>
              </a:spcBef>
              <a:spcAft>
                <a:spcPts val="0"/>
              </a:spcAft>
              <a:buClrTx/>
              <a:buSzTx/>
              <a:buFontTx/>
              <a:buNone/>
              <a:tabLst/>
              <a:defRPr kumimoji="0" sz="3600" b="1" i="0" u="none" strike="noStrike" cap="none" spc="0" normalizeH="0" baseline="0">
                <a:ln>
                  <a:noFill/>
                </a:ln>
                <a:solidFill>
                  <a:prstClr val="black"/>
                </a:solidFill>
                <a:effectLst/>
                <a:uLnTx/>
                <a:uFillTx/>
                <a:latin typeface="Tw Cen MT"/>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alibri" panose="020F0502020204030204"/>
                <a:ea typeface="+mn-ea"/>
                <a:cs typeface="+mn-cs"/>
              </a:rPr>
              <a:t>Importantly</a:t>
            </a: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 Where Are Your Weaknesses? </a:t>
            </a:r>
            <a:b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Where Are Your </a:t>
            </a:r>
            <a:r>
              <a:rPr kumimoji="0" lang="en-US" sz="3600" b="1" i="0" u="sng" strike="noStrike" kern="1200" cap="none" spc="0" normalizeH="0" baseline="0" noProof="0" dirty="0">
                <a:ln>
                  <a:noFill/>
                </a:ln>
                <a:solidFill>
                  <a:prstClr val="black"/>
                </a:solidFill>
                <a:effectLst/>
                <a:uLnTx/>
                <a:uFillTx/>
                <a:latin typeface="Calibri" panose="020F0502020204030204"/>
                <a:ea typeface="+mn-ea"/>
                <a:cs typeface="+mn-cs"/>
              </a:rPr>
              <a:t>Skills Gaps</a:t>
            </a: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5" name="Text Box 3"/>
          <p:cNvSpPr txBox="1">
            <a:spLocks noChangeArrowheads="1"/>
          </p:cNvSpPr>
          <p:nvPr/>
        </p:nvSpPr>
        <p:spPr bwMode="auto">
          <a:xfrm>
            <a:off x="753388" y="2069178"/>
            <a:ext cx="6936818" cy="4084934"/>
          </a:xfrm>
          <a:prstGeom prst="rect">
            <a:avLst/>
          </a:prstGeom>
        </p:spPr>
        <p:txBody>
          <a:bodyPr vert="horz" lIns="91440" tIns="45720" rIns="91440" bIns="45720" rtlCol="0">
            <a:noAutofit/>
          </a:bodyPr>
          <a:lstStyle/>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Business plans are about ‘showing off’ and demonstrating that you are the right ‘Team’ to make this idea work.</a:t>
            </a:r>
            <a:b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2800" b="1" i="1" u="none" strike="noStrike" kern="1200" cap="none" spc="0" normalizeH="0" baseline="0" noProof="0" dirty="0">
                <a:ln>
                  <a:noFill/>
                </a:ln>
                <a:solidFill>
                  <a:srgbClr val="ED7D31"/>
                </a:solidFill>
                <a:effectLst/>
                <a:uLnTx/>
                <a:uFillTx/>
                <a:latin typeface="Calibri" panose="020F0502020204030204"/>
                <a:ea typeface="+mn-ea"/>
                <a:cs typeface="+mn-cs"/>
              </a:rPr>
              <a:t>However, investors know everyone has weaknesses/gaps (nothing is perfect). They will want to see you have identified possible solutions to reduce the risk.</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descr="A chain breaking apart with a broken link&#10;&#10;Description automatically generated">
            <a:extLst>
              <a:ext uri="{FF2B5EF4-FFF2-40B4-BE49-F238E27FC236}">
                <a16:creationId xmlns:a16="http://schemas.microsoft.com/office/drawing/2014/main" id="{B35C5453-BC97-551C-164A-D79B67191D7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4263" r="21133" b="1"/>
          <a:stretch/>
        </p:blipFill>
        <p:spPr>
          <a:xfrm>
            <a:off x="7832446" y="1496693"/>
            <a:ext cx="4084934" cy="4084934"/>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
        <p:nvSpPr>
          <p:cNvPr id="9" name="TextBox 8">
            <a:extLst>
              <a:ext uri="{FF2B5EF4-FFF2-40B4-BE49-F238E27FC236}">
                <a16:creationId xmlns:a16="http://schemas.microsoft.com/office/drawing/2014/main" id="{A4DB0BD6-C883-8E56-F8DE-3423A9CDDACE}"/>
              </a:ext>
            </a:extLst>
          </p:cNvPr>
          <p:cNvSpPr txBox="1"/>
          <p:nvPr/>
        </p:nvSpPr>
        <p:spPr>
          <a:xfrm>
            <a:off x="9732673" y="6657945"/>
            <a:ext cx="2459327"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www.governmentpropaganda.net/fake-news-strikes-once-again/">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04953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People in meeting room">
            <a:extLst>
              <a:ext uri="{FF2B5EF4-FFF2-40B4-BE49-F238E27FC236}">
                <a16:creationId xmlns:a16="http://schemas.microsoft.com/office/drawing/2014/main" id="{BC5FB279-D458-F094-549A-41CC48849964}"/>
              </a:ext>
            </a:extLst>
          </p:cNvPr>
          <p:cNvPicPr>
            <a:picLocks noChangeAspect="1"/>
          </p:cNvPicPr>
          <p:nvPr/>
        </p:nvPicPr>
        <p:blipFill>
          <a:blip r:embed="rId4"/>
          <a:srcRect l="26399" r="26399"/>
          <a:stretch/>
        </p:blipFill>
        <p:spPr>
          <a:xfrm>
            <a:off x="0" y="-33109"/>
            <a:ext cx="4123725" cy="5824309"/>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898DDACB-CF13-9872-D794-6C042B3003A2}"/>
              </a:ext>
            </a:extLst>
          </p:cNvPr>
          <p:cNvSpPr>
            <a:spLocks noGrp="1"/>
          </p:cNvSpPr>
          <p:nvPr>
            <p:ph type="title"/>
          </p:nvPr>
        </p:nvSpPr>
        <p:spPr>
          <a:xfrm>
            <a:off x="4500880" y="-21362"/>
            <a:ext cx="6918960" cy="1325563"/>
          </a:xfrm>
        </p:spPr>
        <p:txBody>
          <a:bodyPr>
            <a:normAutofit/>
          </a:bodyPr>
          <a:lstStyle/>
          <a:p>
            <a:r>
              <a:rPr lang="en-US" b="1" dirty="0">
                <a:latin typeface="+mn-lt"/>
              </a:rPr>
              <a:t>Skills Gaps – The Solutions</a:t>
            </a:r>
            <a:endParaRPr lang="en-US" dirty="0">
              <a:latin typeface="+mn-lt"/>
            </a:endParaRPr>
          </a:p>
        </p:txBody>
      </p:sp>
      <p:sp>
        <p:nvSpPr>
          <p:cNvPr id="3" name="Content Placeholder 2">
            <a:extLst>
              <a:ext uri="{FF2B5EF4-FFF2-40B4-BE49-F238E27FC236}">
                <a16:creationId xmlns:a16="http://schemas.microsoft.com/office/drawing/2014/main" id="{4542FE67-5A89-302F-5EB5-FF3CEA675B17}"/>
              </a:ext>
            </a:extLst>
          </p:cNvPr>
          <p:cNvSpPr>
            <a:spLocks noGrp="1"/>
          </p:cNvSpPr>
          <p:nvPr>
            <p:ph idx="1"/>
          </p:nvPr>
        </p:nvSpPr>
        <p:spPr>
          <a:xfrm>
            <a:off x="4429760" y="1340167"/>
            <a:ext cx="7061200" cy="4351338"/>
          </a:xfrm>
        </p:spPr>
        <p:txBody>
          <a:bodyPr>
            <a:normAutofit fontScale="92500" lnSpcReduction="10000"/>
          </a:bodyPr>
          <a:lstStyle/>
          <a:p>
            <a:r>
              <a:rPr lang="en-US" sz="2400" b="1" dirty="0"/>
              <a:t>You and Your Team</a:t>
            </a:r>
          </a:p>
          <a:p>
            <a:pPr lvl="1"/>
            <a:r>
              <a:rPr lang="en-GB" sz="2000" dirty="0"/>
              <a:t>Who will be working in the business? Will you be employing extra staff (employees)</a:t>
            </a:r>
          </a:p>
          <a:p>
            <a:pPr lvl="1"/>
            <a:r>
              <a:rPr lang="en-GB" sz="2000" dirty="0"/>
              <a:t>What skills or benefits will they be bringing to the business?</a:t>
            </a:r>
          </a:p>
          <a:p>
            <a:pPr lvl="1"/>
            <a:r>
              <a:rPr lang="en-GB" sz="2000" dirty="0"/>
              <a:t>What gaps are they filling?</a:t>
            </a:r>
          </a:p>
          <a:p>
            <a:pPr lvl="1"/>
            <a:endParaRPr lang="en-GB" sz="2000" dirty="0"/>
          </a:p>
          <a:p>
            <a:r>
              <a:rPr lang="en-US" sz="2400" b="1" dirty="0"/>
              <a:t>Outsource</a:t>
            </a:r>
            <a:r>
              <a:rPr lang="en-US" sz="2400" dirty="0"/>
              <a:t> (freelancers, consultants, agencies, </a:t>
            </a:r>
            <a:r>
              <a:rPr lang="en-US" sz="2400" dirty="0" err="1"/>
              <a:t>etc</a:t>
            </a:r>
            <a:r>
              <a:rPr lang="en-US" sz="2400" dirty="0"/>
              <a:t>)</a:t>
            </a:r>
          </a:p>
          <a:p>
            <a:pPr lvl="1"/>
            <a:r>
              <a:rPr lang="en-US" sz="2000" dirty="0"/>
              <a:t>Flexibility and expert support, but expensive</a:t>
            </a:r>
          </a:p>
          <a:p>
            <a:pPr lvl="1"/>
            <a:endParaRPr lang="en-GB" sz="2000" dirty="0"/>
          </a:p>
          <a:p>
            <a:r>
              <a:rPr lang="en-US" sz="2400" b="1" dirty="0"/>
              <a:t>Training &amp; Development</a:t>
            </a:r>
          </a:p>
          <a:p>
            <a:pPr lvl="1"/>
            <a:r>
              <a:rPr lang="en-GB" sz="2000" b="1" dirty="0">
                <a:solidFill>
                  <a:schemeClr val="accent2"/>
                </a:solidFill>
              </a:rPr>
              <a:t>Can you upskill your existing team and fill gaps?</a:t>
            </a:r>
          </a:p>
          <a:p>
            <a:pPr lvl="1"/>
            <a:r>
              <a:rPr lang="en-GB" sz="2100" dirty="0"/>
              <a:t>Can this skill be shared through in-house training?</a:t>
            </a:r>
          </a:p>
          <a:p>
            <a:pPr lvl="1"/>
            <a:r>
              <a:rPr lang="en-GB" sz="2100" dirty="0"/>
              <a:t>Does your industry require you to update skills or knowledge through training on a basis (accreditations, CPD, etc)?</a:t>
            </a:r>
          </a:p>
          <a:p>
            <a:pPr lvl="1"/>
            <a:endParaRPr lang="en-GB" sz="2000" b="1" dirty="0">
              <a:latin typeface="arial" panose="020B0604020202020204" pitchFamily="34" charset="0"/>
            </a:endParaRPr>
          </a:p>
          <a:p>
            <a:pPr lvl="1"/>
            <a:endParaRPr lang="en-US" sz="2000" dirty="0"/>
          </a:p>
          <a:p>
            <a:pPr lvl="1"/>
            <a:endParaRPr lang="en-GB" sz="2000" b="0" i="0" dirty="0">
              <a:effectLst/>
              <a:latin typeface="arial" panose="020B0604020202020204" pitchFamily="34" charset="0"/>
            </a:endParaRPr>
          </a:p>
          <a:p>
            <a:endParaRPr lang="en-US" sz="2400" dirty="0"/>
          </a:p>
        </p:txBody>
      </p:sp>
    </p:spTree>
    <p:extLst>
      <p:ext uri="{BB962C8B-B14F-4D97-AF65-F5344CB8AC3E}">
        <p14:creationId xmlns:p14="http://schemas.microsoft.com/office/powerpoint/2010/main" val="3593838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80391" y="365125"/>
            <a:ext cx="10515600" cy="1325563"/>
          </a:xfrm>
          <a:prstGeom prst="rect">
            <a:avLst/>
          </a:prstGeom>
        </p:spPr>
        <p:txBody>
          <a:bodyPr vert="horz" lIns="91440" tIns="45720" rIns="91440" bIns="45720" numCol="1" rtlCol="0" anchor="ctr">
            <a:normAutofit/>
          </a:bodyPr>
          <a:lstStyle/>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libri Light" panose="020F0302020204030204"/>
                <a:ea typeface="+mn-ea"/>
                <a:cs typeface="+mn-cs"/>
              </a:rPr>
              <a:t>Your Support Network in Real-Life: </a:t>
            </a:r>
            <a:br>
              <a:rPr kumimoji="0" lang="en-US" sz="4400" b="1" i="0" u="none" strike="noStrike" kern="1200" cap="none" spc="0" normalizeH="0" baseline="0" noProof="0" dirty="0">
                <a:ln>
                  <a:noFill/>
                </a:ln>
                <a:solidFill>
                  <a:prstClr val="black"/>
                </a:solidFill>
                <a:effectLst/>
                <a:uLnTx/>
                <a:uFillTx/>
                <a:latin typeface="Calibri Light" panose="020F0302020204030204"/>
                <a:ea typeface="+mn-ea"/>
                <a:cs typeface="+mn-cs"/>
              </a:rPr>
            </a:br>
            <a:r>
              <a:rPr kumimoji="0" lang="en-US" sz="4400" b="0" i="0" u="none" strike="noStrike" kern="1200" cap="none" spc="0" normalizeH="0" baseline="0" noProof="0" dirty="0">
                <a:ln>
                  <a:noFill/>
                </a:ln>
                <a:solidFill>
                  <a:prstClr val="black"/>
                </a:solidFill>
                <a:effectLst/>
                <a:uLnTx/>
                <a:uFillTx/>
                <a:latin typeface="Calibri Light" panose="020F0302020204030204"/>
                <a:ea typeface="+mn-ea"/>
                <a:cs typeface="+mn-cs"/>
              </a:rPr>
              <a:t>who would be in your support network?</a:t>
            </a:r>
          </a:p>
        </p:txBody>
      </p:sp>
      <p:sp>
        <p:nvSpPr>
          <p:cNvPr id="4" name="Text Box 3"/>
          <p:cNvSpPr txBox="1">
            <a:spLocks noChangeArrowheads="1"/>
          </p:cNvSpPr>
          <p:nvPr/>
        </p:nvSpPr>
        <p:spPr bwMode="auto">
          <a:xfrm>
            <a:off x="480391" y="1825625"/>
            <a:ext cx="10022840" cy="3782695"/>
          </a:xfrm>
          <a:prstGeom prst="rect">
            <a:avLst/>
          </a:prstGeom>
        </p:spPr>
        <p:txBody>
          <a:bodyPr vert="horz" lIns="91440" tIns="45720" rIns="91440" bIns="45720" numCol="3" rtlCol="0">
            <a:normAutofit/>
          </a:bodyPr>
          <a:lstStyle/>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Friends &amp; Family</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Business owners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Academics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Uni Enterprise advisers (Scale)</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Business Wales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Business advisers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Accountants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Solicitors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Industry employees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Fellow students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Big Ideas Wales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Funders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Freelance agencies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Suppliers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Buyers/customers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Journalists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Business networks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LinkedIn</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Social media</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Mentors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Careers Advisors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Third sector specialists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Banks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Competitors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Complimentary services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 Memberships/Unions. </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Anyone else...</a:t>
            </a:r>
          </a:p>
        </p:txBody>
      </p:sp>
      <p:pic>
        <p:nvPicPr>
          <p:cNvPr id="2" name="Picture 2" descr="Plug into YOUR network - scc-centre">
            <a:extLst>
              <a:ext uri="{FF2B5EF4-FFF2-40B4-BE49-F238E27FC236}">
                <a16:creationId xmlns:a16="http://schemas.microsoft.com/office/drawing/2014/main" id="{8EAE351A-9C31-1374-9271-3391C204EF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44736" y="1559730"/>
            <a:ext cx="1866873" cy="1760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6894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4">
                                            <p:txEl>
                                              <p:pRg st="1" end="1"/>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4">
                                            <p:txEl>
                                              <p:pRg st="3" end="3"/>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4">
                                            <p:txEl>
                                              <p:pRg st="5" end="5"/>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4">
                                            <p:txEl>
                                              <p:pRg st="6" end="6"/>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4">
                                            <p:txEl>
                                              <p:pRg st="7" end="7"/>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4">
                                            <p:txEl>
                                              <p:pRg st="9" end="9"/>
                                            </p:txEl>
                                          </p:spTgt>
                                        </p:tgtEl>
                                        <p:attrNameLst>
                                          <p:attrName>style.visibility</p:attrName>
                                        </p:attrNameLst>
                                      </p:cBhvr>
                                      <p:to>
                                        <p:strVal val="visible"/>
                                      </p:to>
                                    </p:set>
                                  </p:childTnLst>
                                </p:cTn>
                              </p:par>
                            </p:childTnLst>
                          </p:cTn>
                        </p:par>
                        <p:par>
                          <p:cTn id="34" fill="hold">
                            <p:stCondLst>
                              <p:cond delay="4500"/>
                            </p:stCondLst>
                            <p:childTnLst>
                              <p:par>
                                <p:cTn id="35" presetID="1" presetClass="entr" presetSubtype="0" fill="hold" nodeType="afterEffect">
                                  <p:stCondLst>
                                    <p:cond delay="500"/>
                                  </p:stCondLst>
                                  <p:childTnLst>
                                    <p:set>
                                      <p:cBhvr>
                                        <p:cTn id="36" dur="1" fill="hold">
                                          <p:stCondLst>
                                            <p:cond delay="0"/>
                                          </p:stCondLst>
                                        </p:cTn>
                                        <p:tgtEl>
                                          <p:spTgt spid="4">
                                            <p:txEl>
                                              <p:pRg st="10" end="10"/>
                                            </p:txEl>
                                          </p:spTgt>
                                        </p:tgtEl>
                                        <p:attrNameLst>
                                          <p:attrName>style.visibility</p:attrName>
                                        </p:attrNameLst>
                                      </p:cBhvr>
                                      <p:to>
                                        <p:strVal val="visible"/>
                                      </p:to>
                                    </p:set>
                                  </p:childTnLst>
                                </p:cTn>
                              </p:par>
                            </p:childTnLst>
                          </p:cTn>
                        </p:par>
                        <p:par>
                          <p:cTn id="37" fill="hold">
                            <p:stCondLst>
                              <p:cond delay="5000"/>
                            </p:stCondLst>
                            <p:childTnLst>
                              <p:par>
                                <p:cTn id="38" presetID="1" presetClass="entr" presetSubtype="0" fill="hold" nodeType="afterEffect">
                                  <p:stCondLst>
                                    <p:cond delay="500"/>
                                  </p:stCondLst>
                                  <p:childTnLst>
                                    <p:set>
                                      <p:cBhvr>
                                        <p:cTn id="39" dur="1" fill="hold">
                                          <p:stCondLst>
                                            <p:cond delay="0"/>
                                          </p:stCondLst>
                                        </p:cTn>
                                        <p:tgtEl>
                                          <p:spTgt spid="4">
                                            <p:txEl>
                                              <p:pRg st="11" end="11"/>
                                            </p:txEl>
                                          </p:spTgt>
                                        </p:tgtEl>
                                        <p:attrNameLst>
                                          <p:attrName>style.visibility</p:attrName>
                                        </p:attrNameLst>
                                      </p:cBhvr>
                                      <p:to>
                                        <p:strVal val="visible"/>
                                      </p:to>
                                    </p:set>
                                  </p:childTnLst>
                                </p:cTn>
                              </p:par>
                            </p:childTnLst>
                          </p:cTn>
                        </p:par>
                        <p:par>
                          <p:cTn id="40" fill="hold">
                            <p:stCondLst>
                              <p:cond delay="5500"/>
                            </p:stCondLst>
                            <p:childTnLst>
                              <p:par>
                                <p:cTn id="41" presetID="1" presetClass="entr" presetSubtype="0" fill="hold" nodeType="afterEffect">
                                  <p:stCondLst>
                                    <p:cond delay="500"/>
                                  </p:stCondLst>
                                  <p:childTnLst>
                                    <p:set>
                                      <p:cBhvr>
                                        <p:cTn id="42" dur="1" fill="hold">
                                          <p:stCondLst>
                                            <p:cond delay="0"/>
                                          </p:stCondLst>
                                        </p:cTn>
                                        <p:tgtEl>
                                          <p:spTgt spid="4">
                                            <p:txEl>
                                              <p:pRg st="12" end="12"/>
                                            </p:txEl>
                                          </p:spTgt>
                                        </p:tgtEl>
                                        <p:attrNameLst>
                                          <p:attrName>style.visibility</p:attrName>
                                        </p:attrNameLst>
                                      </p:cBhvr>
                                      <p:to>
                                        <p:strVal val="visible"/>
                                      </p:to>
                                    </p:set>
                                  </p:childTnLst>
                                </p:cTn>
                              </p:par>
                            </p:childTnLst>
                          </p:cTn>
                        </p:par>
                        <p:par>
                          <p:cTn id="43" fill="hold">
                            <p:stCondLst>
                              <p:cond delay="6000"/>
                            </p:stCondLst>
                            <p:childTnLst>
                              <p:par>
                                <p:cTn id="44" presetID="1" presetClass="entr" presetSubtype="0" fill="hold" nodeType="afterEffect">
                                  <p:stCondLst>
                                    <p:cond delay="500"/>
                                  </p:stCondLst>
                                  <p:childTnLst>
                                    <p:set>
                                      <p:cBhvr>
                                        <p:cTn id="45" dur="1" fill="hold">
                                          <p:stCondLst>
                                            <p:cond delay="0"/>
                                          </p:stCondLst>
                                        </p:cTn>
                                        <p:tgtEl>
                                          <p:spTgt spid="4">
                                            <p:txEl>
                                              <p:pRg st="13" end="13"/>
                                            </p:txEl>
                                          </p:spTgt>
                                        </p:tgtEl>
                                        <p:attrNameLst>
                                          <p:attrName>style.visibility</p:attrName>
                                        </p:attrNameLst>
                                      </p:cBhvr>
                                      <p:to>
                                        <p:strVal val="visible"/>
                                      </p:to>
                                    </p:set>
                                  </p:childTnLst>
                                </p:cTn>
                              </p:par>
                            </p:childTnLst>
                          </p:cTn>
                        </p:par>
                        <p:par>
                          <p:cTn id="46" fill="hold">
                            <p:stCondLst>
                              <p:cond delay="6500"/>
                            </p:stCondLst>
                            <p:childTnLst>
                              <p:par>
                                <p:cTn id="47" presetID="1" presetClass="entr" presetSubtype="0" fill="hold" nodeType="afterEffect">
                                  <p:stCondLst>
                                    <p:cond delay="500"/>
                                  </p:stCondLst>
                                  <p:childTnLst>
                                    <p:set>
                                      <p:cBhvr>
                                        <p:cTn id="48" dur="1" fill="hold">
                                          <p:stCondLst>
                                            <p:cond delay="0"/>
                                          </p:stCondLst>
                                        </p:cTn>
                                        <p:tgtEl>
                                          <p:spTgt spid="4">
                                            <p:txEl>
                                              <p:pRg st="14" end="14"/>
                                            </p:txEl>
                                          </p:spTgt>
                                        </p:tgtEl>
                                        <p:attrNameLst>
                                          <p:attrName>style.visibility</p:attrName>
                                        </p:attrNameLst>
                                      </p:cBhvr>
                                      <p:to>
                                        <p:strVal val="visible"/>
                                      </p:to>
                                    </p:set>
                                  </p:childTnLst>
                                </p:cTn>
                              </p:par>
                            </p:childTnLst>
                          </p:cTn>
                        </p:par>
                        <p:par>
                          <p:cTn id="49" fill="hold">
                            <p:stCondLst>
                              <p:cond delay="7000"/>
                            </p:stCondLst>
                            <p:childTnLst>
                              <p:par>
                                <p:cTn id="50" presetID="1" presetClass="entr" presetSubtype="0" fill="hold" nodeType="afterEffect">
                                  <p:stCondLst>
                                    <p:cond delay="500"/>
                                  </p:stCondLst>
                                  <p:childTnLst>
                                    <p:set>
                                      <p:cBhvr>
                                        <p:cTn id="51" dur="1" fill="hold">
                                          <p:stCondLst>
                                            <p:cond delay="0"/>
                                          </p:stCondLst>
                                        </p:cTn>
                                        <p:tgtEl>
                                          <p:spTgt spid="4">
                                            <p:txEl>
                                              <p:pRg st="15" end="15"/>
                                            </p:txEl>
                                          </p:spTgt>
                                        </p:tgtEl>
                                        <p:attrNameLst>
                                          <p:attrName>style.visibility</p:attrName>
                                        </p:attrNameLst>
                                      </p:cBhvr>
                                      <p:to>
                                        <p:strVal val="visible"/>
                                      </p:to>
                                    </p:set>
                                  </p:childTnLst>
                                </p:cTn>
                              </p:par>
                            </p:childTnLst>
                          </p:cTn>
                        </p:par>
                        <p:par>
                          <p:cTn id="52" fill="hold">
                            <p:stCondLst>
                              <p:cond delay="7500"/>
                            </p:stCondLst>
                            <p:childTnLst>
                              <p:par>
                                <p:cTn id="53" presetID="1" presetClass="entr" presetSubtype="0" fill="hold" nodeType="afterEffect">
                                  <p:stCondLst>
                                    <p:cond delay="500"/>
                                  </p:stCondLst>
                                  <p:childTnLst>
                                    <p:set>
                                      <p:cBhvr>
                                        <p:cTn id="54" dur="1" fill="hold">
                                          <p:stCondLst>
                                            <p:cond delay="0"/>
                                          </p:stCondLst>
                                        </p:cTn>
                                        <p:tgtEl>
                                          <p:spTgt spid="4">
                                            <p:txEl>
                                              <p:pRg st="16" end="16"/>
                                            </p:txEl>
                                          </p:spTgt>
                                        </p:tgtEl>
                                        <p:attrNameLst>
                                          <p:attrName>style.visibility</p:attrName>
                                        </p:attrNameLst>
                                      </p:cBhvr>
                                      <p:to>
                                        <p:strVal val="visible"/>
                                      </p:to>
                                    </p:set>
                                  </p:childTnLst>
                                </p:cTn>
                              </p:par>
                            </p:childTnLst>
                          </p:cTn>
                        </p:par>
                        <p:par>
                          <p:cTn id="55" fill="hold">
                            <p:stCondLst>
                              <p:cond delay="8000"/>
                            </p:stCondLst>
                            <p:childTnLst>
                              <p:par>
                                <p:cTn id="56" presetID="1" presetClass="entr" presetSubtype="0" fill="hold" nodeType="afterEffect">
                                  <p:stCondLst>
                                    <p:cond delay="500"/>
                                  </p:stCondLst>
                                  <p:childTnLst>
                                    <p:set>
                                      <p:cBhvr>
                                        <p:cTn id="57" dur="1" fill="hold">
                                          <p:stCondLst>
                                            <p:cond delay="0"/>
                                          </p:stCondLst>
                                        </p:cTn>
                                        <p:tgtEl>
                                          <p:spTgt spid="4">
                                            <p:txEl>
                                              <p:pRg st="17" end="17"/>
                                            </p:txEl>
                                          </p:spTgt>
                                        </p:tgtEl>
                                        <p:attrNameLst>
                                          <p:attrName>style.visibility</p:attrName>
                                        </p:attrNameLst>
                                      </p:cBhvr>
                                      <p:to>
                                        <p:strVal val="visible"/>
                                      </p:to>
                                    </p:set>
                                  </p:childTnLst>
                                </p:cTn>
                              </p:par>
                            </p:childTnLst>
                          </p:cTn>
                        </p:par>
                        <p:par>
                          <p:cTn id="58" fill="hold">
                            <p:stCondLst>
                              <p:cond delay="8500"/>
                            </p:stCondLst>
                            <p:childTnLst>
                              <p:par>
                                <p:cTn id="59" presetID="1" presetClass="entr" presetSubtype="0" fill="hold" nodeType="afterEffect">
                                  <p:stCondLst>
                                    <p:cond delay="500"/>
                                  </p:stCondLst>
                                  <p:childTnLst>
                                    <p:set>
                                      <p:cBhvr>
                                        <p:cTn id="60" dur="1" fill="hold">
                                          <p:stCondLst>
                                            <p:cond delay="0"/>
                                          </p:stCondLst>
                                        </p:cTn>
                                        <p:tgtEl>
                                          <p:spTgt spid="4">
                                            <p:txEl>
                                              <p:pRg st="18" end="18"/>
                                            </p:txEl>
                                          </p:spTgt>
                                        </p:tgtEl>
                                        <p:attrNameLst>
                                          <p:attrName>style.visibility</p:attrName>
                                        </p:attrNameLst>
                                      </p:cBhvr>
                                      <p:to>
                                        <p:strVal val="visible"/>
                                      </p:to>
                                    </p:set>
                                  </p:childTnLst>
                                </p:cTn>
                              </p:par>
                            </p:childTnLst>
                          </p:cTn>
                        </p:par>
                        <p:par>
                          <p:cTn id="61" fill="hold">
                            <p:stCondLst>
                              <p:cond delay="9000"/>
                            </p:stCondLst>
                            <p:childTnLst>
                              <p:par>
                                <p:cTn id="62" presetID="1" presetClass="entr" presetSubtype="0" fill="hold" nodeType="afterEffect">
                                  <p:stCondLst>
                                    <p:cond delay="500"/>
                                  </p:stCondLst>
                                  <p:childTnLst>
                                    <p:set>
                                      <p:cBhvr>
                                        <p:cTn id="63" dur="1" fill="hold">
                                          <p:stCondLst>
                                            <p:cond delay="0"/>
                                          </p:stCondLst>
                                        </p:cTn>
                                        <p:tgtEl>
                                          <p:spTgt spid="4">
                                            <p:txEl>
                                              <p:pRg st="19" end="19"/>
                                            </p:txEl>
                                          </p:spTgt>
                                        </p:tgtEl>
                                        <p:attrNameLst>
                                          <p:attrName>style.visibility</p:attrName>
                                        </p:attrNameLst>
                                      </p:cBhvr>
                                      <p:to>
                                        <p:strVal val="visible"/>
                                      </p:to>
                                    </p:set>
                                  </p:childTnLst>
                                </p:cTn>
                              </p:par>
                            </p:childTnLst>
                          </p:cTn>
                        </p:par>
                        <p:par>
                          <p:cTn id="64" fill="hold">
                            <p:stCondLst>
                              <p:cond delay="9500"/>
                            </p:stCondLst>
                            <p:childTnLst>
                              <p:par>
                                <p:cTn id="65" presetID="1" presetClass="entr" presetSubtype="0" fill="hold" nodeType="afterEffect">
                                  <p:stCondLst>
                                    <p:cond delay="500"/>
                                  </p:stCondLst>
                                  <p:childTnLst>
                                    <p:set>
                                      <p:cBhvr>
                                        <p:cTn id="66" dur="1" fill="hold">
                                          <p:stCondLst>
                                            <p:cond delay="0"/>
                                          </p:stCondLst>
                                        </p:cTn>
                                        <p:tgtEl>
                                          <p:spTgt spid="4">
                                            <p:txEl>
                                              <p:pRg st="20" end="20"/>
                                            </p:txEl>
                                          </p:spTgt>
                                        </p:tgtEl>
                                        <p:attrNameLst>
                                          <p:attrName>style.visibility</p:attrName>
                                        </p:attrNameLst>
                                      </p:cBhvr>
                                      <p:to>
                                        <p:strVal val="visible"/>
                                      </p:to>
                                    </p:set>
                                  </p:childTnLst>
                                </p:cTn>
                              </p:par>
                            </p:childTnLst>
                          </p:cTn>
                        </p:par>
                        <p:par>
                          <p:cTn id="67" fill="hold">
                            <p:stCondLst>
                              <p:cond delay="10000"/>
                            </p:stCondLst>
                            <p:childTnLst>
                              <p:par>
                                <p:cTn id="68" presetID="1" presetClass="entr" presetSubtype="0" fill="hold" nodeType="afterEffect">
                                  <p:stCondLst>
                                    <p:cond delay="500"/>
                                  </p:stCondLst>
                                  <p:childTnLst>
                                    <p:set>
                                      <p:cBhvr>
                                        <p:cTn id="69" dur="1" fill="hold">
                                          <p:stCondLst>
                                            <p:cond delay="0"/>
                                          </p:stCondLst>
                                        </p:cTn>
                                        <p:tgtEl>
                                          <p:spTgt spid="4">
                                            <p:txEl>
                                              <p:pRg st="21" end="21"/>
                                            </p:txEl>
                                          </p:spTgt>
                                        </p:tgtEl>
                                        <p:attrNameLst>
                                          <p:attrName>style.visibility</p:attrName>
                                        </p:attrNameLst>
                                      </p:cBhvr>
                                      <p:to>
                                        <p:strVal val="visible"/>
                                      </p:to>
                                    </p:set>
                                  </p:childTnLst>
                                </p:cTn>
                              </p:par>
                            </p:childTnLst>
                          </p:cTn>
                        </p:par>
                        <p:par>
                          <p:cTn id="70" fill="hold">
                            <p:stCondLst>
                              <p:cond delay="10500"/>
                            </p:stCondLst>
                            <p:childTnLst>
                              <p:par>
                                <p:cTn id="71" presetID="1" presetClass="entr" presetSubtype="0" fill="hold" nodeType="afterEffect">
                                  <p:stCondLst>
                                    <p:cond delay="500"/>
                                  </p:stCondLst>
                                  <p:childTnLst>
                                    <p:set>
                                      <p:cBhvr>
                                        <p:cTn id="72" dur="1" fill="hold">
                                          <p:stCondLst>
                                            <p:cond delay="0"/>
                                          </p:stCondLst>
                                        </p:cTn>
                                        <p:tgtEl>
                                          <p:spTgt spid="4">
                                            <p:txEl>
                                              <p:pRg st="22" end="22"/>
                                            </p:txEl>
                                          </p:spTgt>
                                        </p:tgtEl>
                                        <p:attrNameLst>
                                          <p:attrName>style.visibility</p:attrName>
                                        </p:attrNameLst>
                                      </p:cBhvr>
                                      <p:to>
                                        <p:strVal val="visible"/>
                                      </p:to>
                                    </p:set>
                                  </p:childTnLst>
                                </p:cTn>
                              </p:par>
                            </p:childTnLst>
                          </p:cTn>
                        </p:par>
                        <p:par>
                          <p:cTn id="73" fill="hold">
                            <p:stCondLst>
                              <p:cond delay="11000"/>
                            </p:stCondLst>
                            <p:childTnLst>
                              <p:par>
                                <p:cTn id="74" presetID="1" presetClass="entr" presetSubtype="0" fill="hold" nodeType="afterEffect">
                                  <p:stCondLst>
                                    <p:cond delay="500"/>
                                  </p:stCondLst>
                                  <p:childTnLst>
                                    <p:set>
                                      <p:cBhvr>
                                        <p:cTn id="75" dur="1" fill="hold">
                                          <p:stCondLst>
                                            <p:cond delay="0"/>
                                          </p:stCondLst>
                                        </p:cTn>
                                        <p:tgtEl>
                                          <p:spTgt spid="4">
                                            <p:txEl>
                                              <p:pRg st="23" end="23"/>
                                            </p:txEl>
                                          </p:spTgt>
                                        </p:tgtEl>
                                        <p:attrNameLst>
                                          <p:attrName>style.visibility</p:attrName>
                                        </p:attrNameLst>
                                      </p:cBhvr>
                                      <p:to>
                                        <p:strVal val="visible"/>
                                      </p:to>
                                    </p:set>
                                  </p:childTnLst>
                                </p:cTn>
                              </p:par>
                            </p:childTnLst>
                          </p:cTn>
                        </p:par>
                        <p:par>
                          <p:cTn id="76" fill="hold">
                            <p:stCondLst>
                              <p:cond delay="11500"/>
                            </p:stCondLst>
                            <p:childTnLst>
                              <p:par>
                                <p:cTn id="77" presetID="1" presetClass="entr" presetSubtype="0" fill="hold" nodeType="afterEffect">
                                  <p:stCondLst>
                                    <p:cond delay="500"/>
                                  </p:stCondLst>
                                  <p:childTnLst>
                                    <p:set>
                                      <p:cBhvr>
                                        <p:cTn id="78" dur="1" fill="hold">
                                          <p:stCondLst>
                                            <p:cond delay="0"/>
                                          </p:stCondLst>
                                        </p:cTn>
                                        <p:tgtEl>
                                          <p:spTgt spid="4">
                                            <p:txEl>
                                              <p:pRg st="24" end="24"/>
                                            </p:txEl>
                                          </p:spTgt>
                                        </p:tgtEl>
                                        <p:attrNameLst>
                                          <p:attrName>style.visibility</p:attrName>
                                        </p:attrNameLst>
                                      </p:cBhvr>
                                      <p:to>
                                        <p:strVal val="visible"/>
                                      </p:to>
                                    </p:set>
                                  </p:childTnLst>
                                </p:cTn>
                              </p:par>
                            </p:childTnLst>
                          </p:cTn>
                        </p:par>
                        <p:par>
                          <p:cTn id="79" fill="hold">
                            <p:stCondLst>
                              <p:cond delay="12000"/>
                            </p:stCondLst>
                            <p:childTnLst>
                              <p:par>
                                <p:cTn id="80" presetID="1" presetClass="entr" presetSubtype="0" fill="hold" nodeType="afterEffect">
                                  <p:stCondLst>
                                    <p:cond delay="500"/>
                                  </p:stCondLst>
                                  <p:childTnLst>
                                    <p:set>
                                      <p:cBhvr>
                                        <p:cTn id="81" dur="1" fill="hold">
                                          <p:stCondLst>
                                            <p:cond delay="0"/>
                                          </p:stCondLst>
                                        </p:cTn>
                                        <p:tgtEl>
                                          <p:spTgt spid="4">
                                            <p:txEl>
                                              <p:pRg st="25" end="25"/>
                                            </p:txEl>
                                          </p:spTgt>
                                        </p:tgtEl>
                                        <p:attrNameLst>
                                          <p:attrName>style.visibility</p:attrName>
                                        </p:attrNameLst>
                                      </p:cBhvr>
                                      <p:to>
                                        <p:strVal val="visible"/>
                                      </p:to>
                                    </p:set>
                                  </p:childTnLst>
                                </p:cTn>
                              </p:par>
                            </p:childTnLst>
                          </p:cTn>
                        </p:par>
                        <p:par>
                          <p:cTn id="82" fill="hold">
                            <p:stCondLst>
                              <p:cond delay="12500"/>
                            </p:stCondLst>
                            <p:childTnLst>
                              <p:par>
                                <p:cTn id="83" presetID="1" presetClass="entr" presetSubtype="0" fill="hold" nodeType="afterEffect">
                                  <p:stCondLst>
                                    <p:cond delay="500"/>
                                  </p:stCondLst>
                                  <p:childTnLst>
                                    <p:set>
                                      <p:cBhvr>
                                        <p:cTn id="84" dur="1" fill="hold">
                                          <p:stCondLst>
                                            <p:cond delay="0"/>
                                          </p:stCondLst>
                                        </p:cTn>
                                        <p:tgtEl>
                                          <p:spTgt spid="4">
                                            <p:txEl>
                                              <p:pRg st="26" end="2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2330073058"/>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3137781"/>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FA26DA3-8296-0DDF-98ED-6177EB5AF96D}"/>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378907DA-2BEC-87E3-ACA8-42512AABFC28}"/>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Key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Resources</a:t>
            </a:r>
          </a:p>
        </p:txBody>
      </p:sp>
    </p:spTree>
    <p:extLst>
      <p:ext uri="{BB962C8B-B14F-4D97-AF65-F5344CB8AC3E}">
        <p14:creationId xmlns:p14="http://schemas.microsoft.com/office/powerpoint/2010/main" val="10542219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A32F35-7E3E-A584-DD49-33A40C161CC1}"/>
              </a:ext>
            </a:extLst>
          </p:cNvPr>
          <p:cNvSpPr>
            <a:spLocks noGrp="1"/>
          </p:cNvSpPr>
          <p:nvPr>
            <p:ph type="subTitle" idx="1"/>
          </p:nvPr>
        </p:nvSpPr>
        <p:spPr>
          <a:xfrm>
            <a:off x="4962383" y="1997073"/>
            <a:ext cx="6586489" cy="3611247"/>
          </a:xfrm>
        </p:spPr>
        <p:txBody>
          <a:bodyPr vert="horz" lIns="91440" tIns="45720" rIns="91440" bIns="45720" rtlCol="0">
            <a:normAutofit lnSpcReduction="10000"/>
          </a:bodyPr>
          <a:lstStyle/>
          <a:p>
            <a:pPr algn="l"/>
            <a:r>
              <a:rPr lang="en-US" sz="2800" dirty="0">
                <a:effectLst/>
              </a:rPr>
              <a:t>Actual tasks</a:t>
            </a:r>
            <a:r>
              <a:rPr lang="en-US" sz="2800" dirty="0"/>
              <a:t> and </a:t>
            </a:r>
            <a:r>
              <a:rPr lang="en-US" sz="2800" dirty="0">
                <a:effectLst/>
              </a:rPr>
              <a:t>activities required that make up your operations and allow you to create and deliver the business offering to the customer. </a:t>
            </a:r>
          </a:p>
          <a:p>
            <a:pPr algn="l"/>
            <a:endParaRPr lang="en-US" sz="2800" dirty="0">
              <a:effectLst/>
            </a:endParaRPr>
          </a:p>
          <a:p>
            <a:pPr algn="l"/>
            <a:r>
              <a:rPr lang="en-US" sz="2000" dirty="0">
                <a:solidFill>
                  <a:schemeClr val="accent2"/>
                </a:solidFill>
                <a:effectLst/>
              </a:rPr>
              <a:t>What key activities are needed for:</a:t>
            </a:r>
          </a:p>
          <a:p>
            <a:pPr marL="800100" lvl="1" indent="-342900" algn="l">
              <a:buFont typeface="Arial" panose="020B0604020202020204" pitchFamily="34" charset="0"/>
              <a:buChar char="•"/>
            </a:pPr>
            <a:r>
              <a:rPr lang="en-US" dirty="0">
                <a:solidFill>
                  <a:schemeClr val="accent2"/>
                </a:solidFill>
              </a:rPr>
              <a:t>Value proposition</a:t>
            </a:r>
          </a:p>
          <a:p>
            <a:pPr marL="800100" lvl="1" indent="-342900" algn="l">
              <a:buFont typeface="Arial" panose="020B0604020202020204" pitchFamily="34" charset="0"/>
              <a:buChar char="•"/>
            </a:pPr>
            <a:r>
              <a:rPr lang="en-US" dirty="0">
                <a:solidFill>
                  <a:schemeClr val="accent2"/>
                </a:solidFill>
              </a:rPr>
              <a:t>Production and fulfillment</a:t>
            </a:r>
          </a:p>
          <a:p>
            <a:pPr marL="800100" lvl="1" indent="-342900" algn="l">
              <a:buFont typeface="Arial" panose="020B0604020202020204" pitchFamily="34" charset="0"/>
              <a:buChar char="•"/>
            </a:pPr>
            <a:r>
              <a:rPr lang="en-US" dirty="0">
                <a:solidFill>
                  <a:schemeClr val="accent2"/>
                </a:solidFill>
                <a:effectLst/>
              </a:rPr>
              <a:t>Marketing and sales</a:t>
            </a:r>
          </a:p>
          <a:p>
            <a:pPr marL="800100" lvl="1" indent="-342900" algn="l">
              <a:buFont typeface="Arial" panose="020B0604020202020204" pitchFamily="34" charset="0"/>
              <a:buChar char="•"/>
            </a:pPr>
            <a:r>
              <a:rPr lang="en-US" dirty="0">
                <a:solidFill>
                  <a:schemeClr val="accent2"/>
                </a:solidFill>
                <a:effectLst/>
              </a:rPr>
              <a:t>To generate revenue</a:t>
            </a:r>
          </a:p>
          <a:p>
            <a:pPr indent="-228600" algn="l">
              <a:buFont typeface="Arial" panose="020B0604020202020204" pitchFamily="34" charset="0"/>
              <a:buChar char="•"/>
            </a:pPr>
            <a:endParaRPr lang="en-US" sz="2000" dirty="0"/>
          </a:p>
        </p:txBody>
      </p:sp>
      <p:pic>
        <p:nvPicPr>
          <p:cNvPr id="5" name="Picture 4" descr="A closeup of a key and a keyhole">
            <a:extLst>
              <a:ext uri="{FF2B5EF4-FFF2-40B4-BE49-F238E27FC236}">
                <a16:creationId xmlns:a16="http://schemas.microsoft.com/office/drawing/2014/main" id="{261A0CE6-35D5-5CAD-0ACB-BB6276FD3342}"/>
              </a:ext>
            </a:extLst>
          </p:cNvPr>
          <p:cNvPicPr>
            <a:picLocks noChangeAspect="1"/>
          </p:cNvPicPr>
          <p:nvPr/>
        </p:nvPicPr>
        <p:blipFill rotWithShape="1">
          <a:blip r:embed="rId2"/>
          <a:srcRect l="51557" r="3493"/>
          <a:stretch/>
        </p:blipFill>
        <p:spPr>
          <a:xfrm>
            <a:off x="21" y="10"/>
            <a:ext cx="3902708" cy="5773773"/>
          </a:xfrm>
          <a:prstGeom prst="rect">
            <a:avLst/>
          </a:prstGeom>
          <a:effectLst/>
        </p:spPr>
      </p:pic>
      <p:sp>
        <p:nvSpPr>
          <p:cNvPr id="4" name="Title 1">
            <a:extLst>
              <a:ext uri="{FF2B5EF4-FFF2-40B4-BE49-F238E27FC236}">
                <a16:creationId xmlns:a16="http://schemas.microsoft.com/office/drawing/2014/main" id="{97243915-821A-9AE5-B4BF-EE6FE0040521}"/>
              </a:ext>
            </a:extLst>
          </p:cNvPr>
          <p:cNvSpPr txBox="1">
            <a:spLocks/>
          </p:cNvSpPr>
          <p:nvPr/>
        </p:nvSpPr>
        <p:spPr>
          <a:xfrm>
            <a:off x="4962383" y="163721"/>
            <a:ext cx="6251110" cy="1447365"/>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5000" dirty="0">
                <a:latin typeface="Calibri" panose="020F0502020204030204" pitchFamily="34" charset="0"/>
                <a:cs typeface="Times New Roman" panose="02020603050405020304" pitchFamily="18" charset="0"/>
              </a:rPr>
              <a:t>Consider your business key activities </a:t>
            </a:r>
            <a:endParaRPr lang="en-US" sz="5000" dirty="0"/>
          </a:p>
        </p:txBody>
      </p:sp>
    </p:spTree>
    <p:extLst>
      <p:ext uri="{BB962C8B-B14F-4D97-AF65-F5344CB8AC3E}">
        <p14:creationId xmlns:p14="http://schemas.microsoft.com/office/powerpoint/2010/main" val="2284101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descr="Person handing over keys">
            <a:extLst>
              <a:ext uri="{FF2B5EF4-FFF2-40B4-BE49-F238E27FC236}">
                <a16:creationId xmlns:a16="http://schemas.microsoft.com/office/drawing/2014/main" id="{EAF581F0-B207-D91F-F11B-EEB8E1BAA7CE}"/>
              </a:ext>
            </a:extLst>
          </p:cNvPr>
          <p:cNvPicPr>
            <a:picLocks noChangeAspect="1"/>
          </p:cNvPicPr>
          <p:nvPr/>
        </p:nvPicPr>
        <p:blipFill rotWithShape="1">
          <a:blip r:embed="rId2"/>
          <a:srcRect l="21174" r="33495" b="-1"/>
          <a:stretch/>
        </p:blipFill>
        <p:spPr>
          <a:xfrm>
            <a:off x="1" y="10"/>
            <a:ext cx="3915125" cy="5765064"/>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07A23F79-8A79-6978-BA68-52BE2BCA7168}"/>
              </a:ext>
            </a:extLst>
          </p:cNvPr>
          <p:cNvSpPr>
            <a:spLocks noGrp="1"/>
          </p:cNvSpPr>
          <p:nvPr>
            <p:ph idx="1"/>
          </p:nvPr>
        </p:nvSpPr>
        <p:spPr>
          <a:xfrm>
            <a:off x="4984253" y="694943"/>
            <a:ext cx="6972615" cy="4295067"/>
          </a:xfrm>
        </p:spPr>
        <p:txBody>
          <a:bodyPr>
            <a:normAutofit fontScale="92500" lnSpcReduction="10000"/>
          </a:bodyPr>
          <a:lstStyle/>
          <a:p>
            <a:pPr marL="0" indent="0">
              <a:buNone/>
            </a:pPr>
            <a:r>
              <a:rPr lang="en-GB" sz="3800" dirty="0"/>
              <a:t>“The most important actions a company must take to operate successfully”</a:t>
            </a:r>
          </a:p>
          <a:p>
            <a:endParaRPr lang="en-US" sz="2200" dirty="0"/>
          </a:p>
          <a:p>
            <a:r>
              <a:rPr lang="en-US" sz="2200" dirty="0"/>
              <a:t>Making/creating </a:t>
            </a:r>
          </a:p>
          <a:p>
            <a:r>
              <a:rPr lang="en-US" sz="2200" dirty="0"/>
              <a:t>Delivering </a:t>
            </a:r>
          </a:p>
          <a:p>
            <a:r>
              <a:rPr lang="en-US" sz="2200" dirty="0"/>
              <a:t>Research</a:t>
            </a:r>
          </a:p>
          <a:p>
            <a:r>
              <a:rPr lang="en-US" sz="2200" dirty="0"/>
              <a:t>Development</a:t>
            </a:r>
          </a:p>
          <a:p>
            <a:r>
              <a:rPr lang="en-US" sz="2200" dirty="0"/>
              <a:t>Informing  / marketing / sales </a:t>
            </a:r>
          </a:p>
          <a:p>
            <a:r>
              <a:rPr lang="en-US" sz="2200" dirty="0"/>
              <a:t>Communication / after sales support / relationship building  </a:t>
            </a:r>
          </a:p>
          <a:p>
            <a:endParaRPr lang="en-US" sz="2200" dirty="0"/>
          </a:p>
        </p:txBody>
      </p:sp>
    </p:spTree>
    <p:extLst>
      <p:ext uri="{BB962C8B-B14F-4D97-AF65-F5344CB8AC3E}">
        <p14:creationId xmlns:p14="http://schemas.microsoft.com/office/powerpoint/2010/main" val="32797184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16D7-9ED4-56F5-82A4-13A8CFC16218}"/>
              </a:ext>
            </a:extLst>
          </p:cNvPr>
          <p:cNvSpPr>
            <a:spLocks noGrp="1"/>
          </p:cNvSpPr>
          <p:nvPr>
            <p:ph type="title"/>
          </p:nvPr>
        </p:nvSpPr>
        <p:spPr>
          <a:xfrm>
            <a:off x="4303578" y="415408"/>
            <a:ext cx="6586491" cy="1676603"/>
          </a:xfrm>
        </p:spPr>
        <p:txBody>
          <a:bodyPr>
            <a:noAutofit/>
          </a:bodyPr>
          <a:lstStyle/>
          <a:p>
            <a:r>
              <a:rPr lang="en-GB" sz="4000" b="1" i="1" kern="0" dirty="0"/>
              <a:t>Now you know your key activities, you can prioritise the </a:t>
            </a:r>
            <a:r>
              <a:rPr lang="en-GB" sz="4000" b="1" i="1" kern="0" dirty="0">
                <a:solidFill>
                  <a:schemeClr val="accent2"/>
                </a:solidFill>
              </a:rPr>
              <a:t>key resources </a:t>
            </a:r>
            <a:r>
              <a:rPr lang="en-GB" sz="4000" b="1" i="1" kern="0" dirty="0"/>
              <a:t>you need.</a:t>
            </a:r>
            <a:endParaRPr lang="en-US" sz="4000" b="1" i="1" dirty="0"/>
          </a:p>
        </p:txBody>
      </p:sp>
      <p:sp>
        <p:nvSpPr>
          <p:cNvPr id="3" name="Content Placeholder 2">
            <a:extLst>
              <a:ext uri="{FF2B5EF4-FFF2-40B4-BE49-F238E27FC236}">
                <a16:creationId xmlns:a16="http://schemas.microsoft.com/office/drawing/2014/main" id="{31CD0528-1527-0D26-3DE6-2B4AEC26CBD2}"/>
              </a:ext>
            </a:extLst>
          </p:cNvPr>
          <p:cNvSpPr>
            <a:spLocks noGrp="1"/>
          </p:cNvSpPr>
          <p:nvPr>
            <p:ph idx="1"/>
          </p:nvPr>
        </p:nvSpPr>
        <p:spPr>
          <a:xfrm>
            <a:off x="4303580" y="2490651"/>
            <a:ext cx="6586489" cy="3658098"/>
          </a:xfrm>
        </p:spPr>
        <p:txBody>
          <a:bodyPr>
            <a:normAutofit/>
          </a:bodyPr>
          <a:lstStyle/>
          <a:p>
            <a:pPr marL="0" indent="0">
              <a:buNone/>
            </a:pPr>
            <a:r>
              <a:rPr lang="en-GB" sz="2400" b="1" dirty="0">
                <a:solidFill>
                  <a:schemeClr val="accent2"/>
                </a:solidFill>
                <a:effectLst/>
              </a:rPr>
              <a:t>What key resources does your business need</a:t>
            </a:r>
            <a:r>
              <a:rPr lang="en-GB" sz="2400" b="1" dirty="0">
                <a:solidFill>
                  <a:schemeClr val="accent2"/>
                </a:solidFill>
              </a:rPr>
              <a:t>?</a:t>
            </a:r>
          </a:p>
          <a:p>
            <a:pPr marL="0" indent="0">
              <a:buNone/>
            </a:pPr>
            <a:endParaRPr lang="en-GB" sz="2400" b="1" dirty="0">
              <a:solidFill>
                <a:schemeClr val="accent2"/>
              </a:solidFill>
              <a:effectLst/>
            </a:endParaRPr>
          </a:p>
          <a:p>
            <a:r>
              <a:rPr lang="en-GB" sz="2400" dirty="0">
                <a:effectLst/>
              </a:rPr>
              <a:t>Including:-</a:t>
            </a:r>
          </a:p>
          <a:p>
            <a:pPr lvl="1"/>
            <a:r>
              <a:rPr lang="en-GB" dirty="0"/>
              <a:t>Premises and space</a:t>
            </a:r>
            <a:endParaRPr lang="en-GB" dirty="0">
              <a:effectLst/>
            </a:endParaRPr>
          </a:p>
          <a:p>
            <a:pPr lvl="1"/>
            <a:r>
              <a:rPr lang="en-GB" dirty="0">
                <a:effectLst/>
              </a:rPr>
              <a:t>Physical equipment</a:t>
            </a:r>
          </a:p>
          <a:p>
            <a:pPr lvl="1"/>
            <a:r>
              <a:rPr lang="en-GB" dirty="0">
                <a:effectLst/>
              </a:rPr>
              <a:t>Partnerships and alliances</a:t>
            </a:r>
          </a:p>
          <a:p>
            <a:pPr marL="457200" lvl="1" indent="0">
              <a:buNone/>
            </a:pPr>
            <a:endParaRPr lang="en-GB" dirty="0">
              <a:effectLst/>
            </a:endParaRPr>
          </a:p>
        </p:txBody>
      </p:sp>
      <p:pic>
        <p:nvPicPr>
          <p:cNvPr id="4" name="Picture 4" descr="Woman using laptop in home office">
            <a:extLst>
              <a:ext uri="{FF2B5EF4-FFF2-40B4-BE49-F238E27FC236}">
                <a16:creationId xmlns:a16="http://schemas.microsoft.com/office/drawing/2014/main" id="{883D5FE0-BCA7-C2D3-476A-8E4F8AF98643}"/>
              </a:ext>
            </a:extLst>
          </p:cNvPr>
          <p:cNvPicPr>
            <a:picLocks noChangeAspect="1"/>
          </p:cNvPicPr>
          <p:nvPr/>
        </p:nvPicPr>
        <p:blipFill>
          <a:blip r:embed="rId2"/>
          <a:srcRect l="27469" r="27469"/>
          <a:stretch/>
        </p:blipFill>
        <p:spPr>
          <a:xfrm>
            <a:off x="1" y="58200"/>
            <a:ext cx="3866606" cy="5720362"/>
          </a:xfrm>
          <a:prstGeom prst="rect">
            <a:avLst/>
          </a:prstGeom>
          <a:effectLst/>
        </p:spPr>
      </p:pic>
    </p:spTree>
    <p:extLst>
      <p:ext uri="{BB962C8B-B14F-4D97-AF65-F5344CB8AC3E}">
        <p14:creationId xmlns:p14="http://schemas.microsoft.com/office/powerpoint/2010/main" val="24531976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4313694" y="357050"/>
            <a:ext cx="6251110" cy="840813"/>
          </a:xfrm>
        </p:spPr>
        <p:txBody>
          <a:bodyPr anchor="b">
            <a:normAutofit/>
          </a:bodyPr>
          <a:lstStyle/>
          <a:p>
            <a:r>
              <a:rPr lang="en-US" sz="5400" b="1" dirty="0"/>
              <a:t>Premises</a:t>
            </a:r>
          </a:p>
        </p:txBody>
      </p:sp>
      <p:pic>
        <p:nvPicPr>
          <p:cNvPr id="13" name="Picture 4">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18670" r="18670"/>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Content Placeholder 3">
            <a:extLst>
              <a:ext uri="{FF2B5EF4-FFF2-40B4-BE49-F238E27FC236}">
                <a16:creationId xmlns:a16="http://schemas.microsoft.com/office/drawing/2014/main" id="{DF3B4896-DD36-C277-AB1F-CB4D6770826F}"/>
              </a:ext>
            </a:extLst>
          </p:cNvPr>
          <p:cNvSpPr txBox="1">
            <a:spLocks noGrp="1"/>
          </p:cNvSpPr>
          <p:nvPr>
            <p:ph idx="1"/>
          </p:nvPr>
        </p:nvSpPr>
        <p:spPr>
          <a:xfrm>
            <a:off x="4841966" y="1590494"/>
            <a:ext cx="651183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What physical space do you need for your business and team?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dirty="0">
              <a:solidFill>
                <a:prstClr val="black"/>
              </a:solidFill>
              <a:latin typeface="Calibri" panose="020F050202020403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Research</a:t>
            </a:r>
            <a:r>
              <a:rPr lang="en-GB" dirty="0">
                <a:solidFill>
                  <a:prstClr val="black"/>
                </a:solidFill>
                <a:latin typeface="Calibri" panose="020F0502020204030204"/>
              </a:rPr>
              <a:t> real locations and costs.</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prstClr val="black"/>
                </a:solidFill>
                <a:latin typeface="Calibri" panose="020F0502020204030204"/>
              </a:rPr>
              <a:t>Look up commercial estate agents </a:t>
            </a:r>
            <a:r>
              <a:rPr lang="en-GB" i="1" dirty="0">
                <a:solidFill>
                  <a:prstClr val="black"/>
                </a:solidFill>
                <a:latin typeface="Calibri" panose="020F0502020204030204"/>
              </a:rPr>
              <a:t>(rent, service fees, insurance costs) </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prstClr val="black"/>
                </a:solidFill>
                <a:latin typeface="Calibri" panose="020F0502020204030204"/>
              </a:rPr>
              <a:t>Consider business rates - </a:t>
            </a:r>
            <a:r>
              <a:rPr lang="en-GB" dirty="0">
                <a:solidFill>
                  <a:prstClr val="black"/>
                </a:solidFill>
                <a:latin typeface="Calibri" panose="020F0502020204030204"/>
                <a:hlinkClick r:id="rId3"/>
              </a:rPr>
              <a:t>https://www.gov.uk/introduction-to-business-rates</a:t>
            </a:r>
            <a:r>
              <a:rPr lang="en-GB" dirty="0">
                <a:solidFill>
                  <a:prstClr val="black"/>
                </a:solidFill>
                <a:latin typeface="Calibri" panose="020F0502020204030204"/>
              </a:rPr>
              <a:t> </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908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4130814" y="247106"/>
            <a:ext cx="6251110" cy="840813"/>
          </a:xfrm>
        </p:spPr>
        <p:txBody>
          <a:bodyPr anchor="b">
            <a:noAutofit/>
          </a:bodyPr>
          <a:lstStyle/>
          <a:p>
            <a:r>
              <a:rPr lang="en-US" sz="3600" b="1" dirty="0"/>
              <a:t>Physical Resources &amp; Equipment </a:t>
            </a:r>
          </a:p>
        </p:txBody>
      </p:sp>
      <p:pic>
        <p:nvPicPr>
          <p:cNvPr id="13" name="Picture 4" descr="Wood human figure">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2048" r="52621" b="-1"/>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F3DB75B-9949-BA58-D76C-D5F860B92750}"/>
              </a:ext>
            </a:extLst>
          </p:cNvPr>
          <p:cNvSpPr>
            <a:spLocks noGrp="1"/>
          </p:cNvSpPr>
          <p:nvPr>
            <p:ph idx="1"/>
          </p:nvPr>
        </p:nvSpPr>
        <p:spPr>
          <a:xfrm>
            <a:off x="4406537" y="3727268"/>
            <a:ext cx="7142335" cy="2463219"/>
          </a:xfrm>
        </p:spPr>
        <p:txBody>
          <a:bodyPr>
            <a:normAutofit/>
          </a:bodyPr>
          <a:lstStyle/>
          <a:p>
            <a:r>
              <a:rPr lang="en-US" sz="2200" b="1" i="1" dirty="0">
                <a:solidFill>
                  <a:schemeClr val="accent2"/>
                </a:solidFill>
              </a:rPr>
              <a:t>What do you really need, what can you wait for?</a:t>
            </a:r>
          </a:p>
          <a:p>
            <a:r>
              <a:rPr lang="en-US" sz="2200" b="1" i="1" dirty="0">
                <a:solidFill>
                  <a:schemeClr val="accent2"/>
                </a:solidFill>
              </a:rPr>
              <a:t>How much does it all cost? </a:t>
            </a:r>
          </a:p>
          <a:p>
            <a:r>
              <a:rPr lang="en-US" sz="2200" b="1" i="1" dirty="0">
                <a:solidFill>
                  <a:schemeClr val="accent2"/>
                </a:solidFill>
              </a:rPr>
              <a:t>How often do you need to purchase the resources?</a:t>
            </a:r>
          </a:p>
          <a:p>
            <a:r>
              <a:rPr lang="en-US" sz="2200" b="1" i="1" dirty="0">
                <a:solidFill>
                  <a:schemeClr val="accent2"/>
                </a:solidFill>
              </a:rPr>
              <a:t>Where are you going to store these resources?</a:t>
            </a:r>
          </a:p>
        </p:txBody>
      </p:sp>
      <p:graphicFrame>
        <p:nvGraphicFramePr>
          <p:cNvPr id="5" name="Content Placeholder 2">
            <a:extLst>
              <a:ext uri="{FF2B5EF4-FFF2-40B4-BE49-F238E27FC236}">
                <a16:creationId xmlns:a16="http://schemas.microsoft.com/office/drawing/2014/main" id="{7E69EBFD-229D-AD33-860F-6691340F9772}"/>
              </a:ext>
            </a:extLst>
          </p:cNvPr>
          <p:cNvGraphicFramePr>
            <a:graphicFrameLocks/>
          </p:cNvGraphicFramePr>
          <p:nvPr>
            <p:extLst>
              <p:ext uri="{D42A27DB-BD31-4B8C-83A1-F6EECF244321}">
                <p14:modId xmlns:p14="http://schemas.microsoft.com/office/powerpoint/2010/main" val="1158294326"/>
              </p:ext>
            </p:extLst>
          </p:nvPr>
        </p:nvGraphicFramePr>
        <p:xfrm>
          <a:off x="4264281" y="1411658"/>
          <a:ext cx="7426845" cy="20173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49054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4130814" y="247106"/>
            <a:ext cx="6251110" cy="840813"/>
          </a:xfrm>
        </p:spPr>
        <p:txBody>
          <a:bodyPr anchor="b">
            <a:noAutofit/>
          </a:bodyPr>
          <a:lstStyle/>
          <a:p>
            <a:r>
              <a:rPr lang="en-US" sz="4800" b="1" dirty="0"/>
              <a:t>Key Suppliers</a:t>
            </a:r>
          </a:p>
        </p:txBody>
      </p:sp>
      <p:pic>
        <p:nvPicPr>
          <p:cNvPr id="13" name="Picture 4">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19016" r="19016"/>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9" name="Content Placeholder 2">
            <a:extLst>
              <a:ext uri="{FF2B5EF4-FFF2-40B4-BE49-F238E27FC236}">
                <a16:creationId xmlns:a16="http://schemas.microsoft.com/office/drawing/2014/main" id="{E3083430-660B-81D9-03A6-6AD856352A66}"/>
              </a:ext>
            </a:extLst>
          </p:cNvPr>
          <p:cNvSpPr txBox="1">
            <a:spLocks/>
          </p:cNvSpPr>
          <p:nvPr/>
        </p:nvSpPr>
        <p:spPr>
          <a:xfrm>
            <a:off x="4351513" y="826476"/>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pPr>
            <a:endParaRPr lang="en-GB" sz="2600" dirty="0">
              <a:solidFill>
                <a:schemeClr val="accent2"/>
              </a:solidFill>
            </a:endParaRPr>
          </a:p>
          <a:p>
            <a:pPr marL="0" indent="0">
              <a:spcBef>
                <a:spcPts val="600"/>
              </a:spcBef>
              <a:buNone/>
            </a:pPr>
            <a:r>
              <a:rPr lang="en-GB" sz="2600" dirty="0">
                <a:solidFill>
                  <a:schemeClr val="accent2"/>
                </a:solidFill>
              </a:rPr>
              <a:t>Who will provide you with the critical ingredients, material, equipment, or functions for you to operate your activities effectively?</a:t>
            </a:r>
          </a:p>
          <a:p>
            <a:pPr lvl="1"/>
            <a:r>
              <a:rPr lang="en-US" dirty="0"/>
              <a:t>Suppliers </a:t>
            </a:r>
          </a:p>
          <a:p>
            <a:pPr lvl="1"/>
            <a:r>
              <a:rPr lang="en-US" dirty="0"/>
              <a:t>Banks</a:t>
            </a:r>
          </a:p>
          <a:p>
            <a:pPr lvl="1"/>
            <a:r>
              <a:rPr lang="en-US" dirty="0"/>
              <a:t>Delivery company </a:t>
            </a:r>
          </a:p>
          <a:p>
            <a:pPr lvl="1"/>
            <a:r>
              <a:rPr lang="en-US" dirty="0"/>
              <a:t>Web hosting company</a:t>
            </a:r>
          </a:p>
          <a:p>
            <a:pPr lvl="1"/>
            <a:r>
              <a:rPr lang="en-US" dirty="0"/>
              <a:t>Supplier of IT solutions / software, </a:t>
            </a:r>
            <a:r>
              <a:rPr lang="en-US" dirty="0" err="1"/>
              <a:t>etc</a:t>
            </a:r>
            <a:r>
              <a:rPr lang="en-US" dirty="0"/>
              <a:t> </a:t>
            </a:r>
          </a:p>
          <a:p>
            <a:pPr lvl="1"/>
            <a:r>
              <a:rPr lang="en-US" dirty="0"/>
              <a:t>Online sales channels </a:t>
            </a:r>
          </a:p>
          <a:p>
            <a:pPr lvl="1"/>
            <a:r>
              <a:rPr lang="en-US" dirty="0"/>
              <a:t>Outsourced, specialist agency support</a:t>
            </a:r>
          </a:p>
          <a:p>
            <a:pPr lvl="1"/>
            <a:r>
              <a:rPr lang="en-US" dirty="0"/>
              <a:t>And more…..</a:t>
            </a:r>
            <a:endParaRPr lang="en-GB" dirty="0"/>
          </a:p>
          <a:p>
            <a:pPr>
              <a:spcBef>
                <a:spcPts val="600"/>
              </a:spcBef>
            </a:pPr>
            <a:endParaRPr lang="en-GB" sz="2600" dirty="0"/>
          </a:p>
          <a:p>
            <a:pPr marL="0" indent="0">
              <a:spcBef>
                <a:spcPts val="600"/>
              </a:spcBef>
              <a:buFont typeface="Arial" panose="020B0604020202020204" pitchFamily="34" charset="0"/>
              <a:buNone/>
            </a:pPr>
            <a:endParaRPr lang="en-GB" sz="2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657772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5" name="Picture 4" descr="People at the meeting desk">
            <a:extLst>
              <a:ext uri="{FF2B5EF4-FFF2-40B4-BE49-F238E27FC236}">
                <a16:creationId xmlns:a16="http://schemas.microsoft.com/office/drawing/2014/main" id="{59530CD0-EF2F-931C-C2DD-BD510F79151F}"/>
              </a:ext>
            </a:extLst>
          </p:cNvPr>
          <p:cNvPicPr>
            <a:picLocks noChangeAspect="1"/>
          </p:cNvPicPr>
          <p:nvPr/>
        </p:nvPicPr>
        <p:blipFill rotWithShape="1">
          <a:blip r:embed="rId2"/>
          <a:srcRect l="26288" r="35691"/>
          <a:stretch/>
        </p:blipFill>
        <p:spPr>
          <a:xfrm>
            <a:off x="20" y="10"/>
            <a:ext cx="4635571" cy="6857990"/>
          </a:xfrm>
          <a:prstGeom prst="rect">
            <a:avLst/>
          </a:prstGeom>
          <a:effectLst/>
        </p:spPr>
      </p:pic>
      <p:sp>
        <p:nvSpPr>
          <p:cNvPr id="9" name="Rectangle 8">
            <a:extLst>
              <a:ext uri="{FF2B5EF4-FFF2-40B4-BE49-F238E27FC236}">
                <a16:creationId xmlns:a16="http://schemas.microsoft.com/office/drawing/2014/main" id="{624D8376-6E48-4B62-8469-E3BC5ED6A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1" y="0"/>
            <a:ext cx="7556409"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52A952-E128-A296-63C8-F447C4841BBB}"/>
              </a:ext>
            </a:extLst>
          </p:cNvPr>
          <p:cNvSpPr>
            <a:spLocks noGrp="1"/>
          </p:cNvSpPr>
          <p:nvPr>
            <p:ph type="title"/>
          </p:nvPr>
        </p:nvSpPr>
        <p:spPr>
          <a:xfrm>
            <a:off x="4965430" y="629266"/>
            <a:ext cx="6586491" cy="1676603"/>
          </a:xfrm>
        </p:spPr>
        <p:txBody>
          <a:bodyPr>
            <a:normAutofit/>
          </a:bodyPr>
          <a:lstStyle/>
          <a:p>
            <a:r>
              <a:rPr lang="en-GB" sz="3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Understand how to develop partnerships for success </a:t>
            </a:r>
            <a:endParaRPr lang="en-US" sz="3800" dirty="0">
              <a:solidFill>
                <a:schemeClr val="bg1"/>
              </a:solidFill>
            </a:endParaRPr>
          </a:p>
        </p:txBody>
      </p:sp>
      <p:sp>
        <p:nvSpPr>
          <p:cNvPr id="3" name="Content Placeholder 2">
            <a:extLst>
              <a:ext uri="{FF2B5EF4-FFF2-40B4-BE49-F238E27FC236}">
                <a16:creationId xmlns:a16="http://schemas.microsoft.com/office/drawing/2014/main" id="{0F1840EF-F0CA-B5EB-8A6F-D8E8FBACC30E}"/>
              </a:ext>
            </a:extLst>
          </p:cNvPr>
          <p:cNvSpPr>
            <a:spLocks noGrp="1"/>
          </p:cNvSpPr>
          <p:nvPr>
            <p:ph idx="1"/>
          </p:nvPr>
        </p:nvSpPr>
        <p:spPr>
          <a:xfrm>
            <a:off x="4965431" y="2438400"/>
            <a:ext cx="6586489" cy="3785419"/>
          </a:xfrm>
        </p:spPr>
        <p:txBody>
          <a:bodyPr>
            <a:normAutofit/>
          </a:bodyPr>
          <a:lstStyle/>
          <a:p>
            <a:pPr marL="457200" lvl="1" indent="0">
              <a:buNone/>
            </a:pPr>
            <a:endParaRPr lang="en-US" sz="2200" dirty="0">
              <a:solidFill>
                <a:schemeClr val="accent1">
                  <a:lumMod val="20000"/>
                  <a:lumOff val="80000"/>
                </a:schemeClr>
              </a:solidFill>
            </a:endParaRPr>
          </a:p>
          <a:p>
            <a:pPr marL="0" indent="0">
              <a:spcBef>
                <a:spcPts val="600"/>
              </a:spcBef>
              <a:buNone/>
            </a:pPr>
            <a:r>
              <a:rPr lang="en-GB" sz="2600" b="1" i="1" dirty="0">
                <a:effectLst/>
              </a:rPr>
              <a:t>You should identify the partnerships your key resources and activities will rely on as early as possible:</a:t>
            </a:r>
          </a:p>
          <a:p>
            <a:pPr marL="0" indent="0">
              <a:spcBef>
                <a:spcPts val="600"/>
              </a:spcBef>
              <a:buNone/>
            </a:pPr>
            <a:endParaRPr lang="en-GB" sz="2600" dirty="0">
              <a:effectLst/>
            </a:endParaRPr>
          </a:p>
          <a:p>
            <a:pPr marL="0" indent="0">
              <a:spcBef>
                <a:spcPts val="600"/>
              </a:spcBef>
              <a:buNone/>
            </a:pPr>
            <a:r>
              <a:rPr lang="en-GB" sz="2600" dirty="0">
                <a:effectLst/>
              </a:rPr>
              <a:t>What are your motivators for this partnership</a:t>
            </a:r>
            <a:r>
              <a:rPr lang="en-GB" sz="2600" dirty="0"/>
              <a:t>?</a:t>
            </a:r>
          </a:p>
          <a:p>
            <a:pPr lvl="1">
              <a:spcBef>
                <a:spcPts val="600"/>
              </a:spcBef>
            </a:pPr>
            <a:r>
              <a:rPr lang="en-GB" sz="2200" dirty="0">
                <a:effectLst/>
              </a:rPr>
              <a:t>Acquisition of resources</a:t>
            </a:r>
          </a:p>
          <a:p>
            <a:pPr lvl="1">
              <a:spcBef>
                <a:spcPts val="600"/>
              </a:spcBef>
            </a:pPr>
            <a:r>
              <a:rPr lang="en-GB" sz="2200" dirty="0">
                <a:effectLst/>
              </a:rPr>
              <a:t>Reduction of risk and uncertainty</a:t>
            </a:r>
          </a:p>
          <a:p>
            <a:pPr lvl="1">
              <a:spcBef>
                <a:spcPts val="600"/>
              </a:spcBef>
            </a:pPr>
            <a:r>
              <a:rPr lang="en-GB" sz="2200" dirty="0">
                <a:effectLst/>
              </a:rPr>
              <a:t>Optimisation and economies to scale</a:t>
            </a:r>
            <a:endParaRPr lang="en-US" sz="2200" dirty="0">
              <a:solidFill>
                <a:schemeClr val="accent1">
                  <a:lumMod val="20000"/>
                  <a:lumOff val="80000"/>
                </a:schemeClr>
              </a:solidFill>
            </a:endParaRPr>
          </a:p>
          <a:p>
            <a:pPr marL="457200" lvl="1" indent="0">
              <a:buNone/>
            </a:pPr>
            <a:endParaRPr lang="en-US" sz="2200" dirty="0">
              <a:solidFill>
                <a:schemeClr val="accent1">
                  <a:lumMod val="20000"/>
                  <a:lumOff val="80000"/>
                </a:schemeClr>
              </a:solidFill>
            </a:endParaRPr>
          </a:p>
        </p:txBody>
      </p:sp>
    </p:spTree>
    <p:extLst>
      <p:ext uri="{BB962C8B-B14F-4D97-AF65-F5344CB8AC3E}">
        <p14:creationId xmlns:p14="http://schemas.microsoft.com/office/powerpoint/2010/main" val="30874770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703137060"/>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96922115"/>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3043A-055C-6C38-0C06-0CDACFE73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57972-5C06-5A38-9FF0-F71C0551FB9E}"/>
              </a:ext>
            </a:extLst>
          </p:cNvPr>
          <p:cNvSpPr>
            <a:spLocks noGrp="1"/>
          </p:cNvSpPr>
          <p:nvPr>
            <p:ph type="title"/>
          </p:nvPr>
        </p:nvSpPr>
        <p:spPr>
          <a:xfrm>
            <a:off x="982531" y="3628859"/>
            <a:ext cx="10226937" cy="1836025"/>
          </a:xfrm>
        </p:spPr>
        <p:txBody>
          <a:bodyPr vert="horz" lIns="91440" tIns="45720" rIns="91440" bIns="45720" rtlCol="0" anchor="b">
            <a:normAutofit/>
          </a:bodyPr>
          <a:lstStyle/>
          <a:p>
            <a:pPr algn="ctr" defTabSz="914400"/>
            <a:r>
              <a:rPr lang="en-US" sz="5400" b="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116953B7-BBF6-60EB-C52B-AD9A72E9EF31}"/>
              </a:ext>
            </a:extLst>
          </p:cNvPr>
          <p:cNvPicPr>
            <a:picLocks noChangeAspect="1"/>
          </p:cNvPicPr>
          <p:nvPr/>
        </p:nvPicPr>
        <p:blipFill rotWithShape="1">
          <a:blip r:embed="rId2"/>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2985451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Finances &amp;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Start-Up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Support</a:t>
            </a:r>
          </a:p>
        </p:txBody>
      </p:sp>
    </p:spTree>
    <p:extLst>
      <p:ext uri="{BB962C8B-B14F-4D97-AF65-F5344CB8AC3E}">
        <p14:creationId xmlns:p14="http://schemas.microsoft.com/office/powerpoint/2010/main" val="24747441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51979-4888-0AF2-1DCE-9AA1ABB75CC7}"/>
              </a:ext>
            </a:extLst>
          </p:cNvPr>
          <p:cNvSpPr>
            <a:spLocks noGrp="1"/>
          </p:cNvSpPr>
          <p:nvPr>
            <p:ph type="title"/>
          </p:nvPr>
        </p:nvSpPr>
        <p:spPr>
          <a:xfrm>
            <a:off x="544286" y="98946"/>
            <a:ext cx="5064034" cy="1956841"/>
          </a:xfrm>
        </p:spPr>
        <p:txBody>
          <a:bodyPr anchor="b">
            <a:normAutofit/>
          </a:bodyPr>
          <a:lstStyle/>
          <a:p>
            <a:r>
              <a:rPr lang="en-US" sz="4200" b="1" dirty="0">
                <a:latin typeface="+mn-lt"/>
              </a:rPr>
              <a:t>Have you considered the money? </a:t>
            </a:r>
          </a:p>
        </p:txBody>
      </p:sp>
      <p:sp>
        <p:nvSpPr>
          <p:cNvPr id="3" name="Content Placeholder 2">
            <a:extLst>
              <a:ext uri="{FF2B5EF4-FFF2-40B4-BE49-F238E27FC236}">
                <a16:creationId xmlns:a16="http://schemas.microsoft.com/office/drawing/2014/main" id="{428CA264-8FFB-FB5F-71F5-0FE98B0A65A8}"/>
              </a:ext>
            </a:extLst>
          </p:cNvPr>
          <p:cNvSpPr>
            <a:spLocks noGrp="1"/>
          </p:cNvSpPr>
          <p:nvPr>
            <p:ph idx="1"/>
          </p:nvPr>
        </p:nvSpPr>
        <p:spPr>
          <a:xfrm>
            <a:off x="1031966" y="2368586"/>
            <a:ext cx="4243589" cy="3320668"/>
          </a:xfrm>
        </p:spPr>
        <p:txBody>
          <a:bodyPr>
            <a:normAutofit/>
          </a:bodyPr>
          <a:lstStyle/>
          <a:p>
            <a:r>
              <a:rPr lang="en-GB" sz="2200" dirty="0">
                <a:effectLst/>
                <a:ea typeface="Times New Roman" panose="02020603050405020304" pitchFamily="18" charset="0"/>
              </a:rPr>
              <a:t>Have you considered the financials of your business? Money in and money out.</a:t>
            </a:r>
          </a:p>
          <a:p>
            <a:r>
              <a:rPr lang="en-GB" sz="2200" dirty="0">
                <a:effectLst/>
                <a:ea typeface="Times New Roman" panose="02020603050405020304" pitchFamily="18" charset="0"/>
              </a:rPr>
              <a:t>How much will it cost to start this business? And where will that money come from?</a:t>
            </a:r>
          </a:p>
          <a:p>
            <a:r>
              <a:rPr lang="en-GB" sz="2200" dirty="0">
                <a:effectLst/>
                <a:ea typeface="Times New Roman" panose="02020603050405020304" pitchFamily="18" charset="0"/>
              </a:rPr>
              <a:t>How clear are you this business will make enough money to make it viable long-term?</a:t>
            </a:r>
          </a:p>
          <a:p>
            <a:endParaRPr lang="en-US" sz="2200" dirty="0"/>
          </a:p>
        </p:txBody>
      </p:sp>
      <p:pic>
        <p:nvPicPr>
          <p:cNvPr id="14" name="Picture 4" descr="Calculator on a notebook">
            <a:extLst>
              <a:ext uri="{FF2B5EF4-FFF2-40B4-BE49-F238E27FC236}">
                <a16:creationId xmlns:a16="http://schemas.microsoft.com/office/drawing/2014/main" id="{5EE63FD0-D5A6-7F28-F200-8BE85D34CA51}"/>
              </a:ext>
            </a:extLst>
          </p:cNvPr>
          <p:cNvPicPr>
            <a:picLocks noChangeAspect="1"/>
          </p:cNvPicPr>
          <p:nvPr/>
        </p:nvPicPr>
        <p:blipFill rotWithShape="1">
          <a:blip r:embed="rId2"/>
          <a:srcRect l="8710" r="24336" b="-1"/>
          <a:stretch/>
        </p:blipFill>
        <p:spPr>
          <a:xfrm>
            <a:off x="6357257" y="10"/>
            <a:ext cx="5833220" cy="581559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96138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6707-FCB7-5303-8317-F142B0BCD41C}"/>
              </a:ext>
            </a:extLst>
          </p:cNvPr>
          <p:cNvSpPr>
            <a:spLocks noGrp="1"/>
          </p:cNvSpPr>
          <p:nvPr>
            <p:ph type="title"/>
          </p:nvPr>
        </p:nvSpPr>
        <p:spPr>
          <a:xfrm>
            <a:off x="744582" y="296092"/>
            <a:ext cx="5795555" cy="963135"/>
          </a:xfrm>
        </p:spPr>
        <p:txBody>
          <a:bodyPr anchor="b">
            <a:normAutofit fontScale="90000"/>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Consider your Costs</a:t>
            </a:r>
            <a:endParaRPr lang="en-US" sz="5400" b="1" dirty="0"/>
          </a:p>
        </p:txBody>
      </p:sp>
      <p:sp>
        <p:nvSpPr>
          <p:cNvPr id="3" name="Content Placeholder 2">
            <a:extLst>
              <a:ext uri="{FF2B5EF4-FFF2-40B4-BE49-F238E27FC236}">
                <a16:creationId xmlns:a16="http://schemas.microsoft.com/office/drawing/2014/main" id="{B1875478-33CC-BB04-2F04-9F05535C9812}"/>
              </a:ext>
            </a:extLst>
          </p:cNvPr>
          <p:cNvSpPr>
            <a:spLocks noGrp="1"/>
          </p:cNvSpPr>
          <p:nvPr>
            <p:ph idx="1"/>
          </p:nvPr>
        </p:nvSpPr>
        <p:spPr>
          <a:xfrm>
            <a:off x="744583" y="1503882"/>
            <a:ext cx="6082937" cy="3320668"/>
          </a:xfrm>
        </p:spPr>
        <p:txBody>
          <a:bodyPr>
            <a:normAutofit/>
          </a:bodyPr>
          <a:lstStyle/>
          <a:p>
            <a:pPr marL="0" indent="0" defTabSz="914400" eaLnBrk="0" fontAlgn="base" hangingPunct="0">
              <a:spcBef>
                <a:spcPct val="50000"/>
              </a:spcBef>
              <a:spcAft>
                <a:spcPct val="0"/>
              </a:spcAft>
              <a:buNone/>
              <a:defRPr/>
            </a:pPr>
            <a:r>
              <a:rPr lang="en-GB" sz="2200" b="1" dirty="0">
                <a:solidFill>
                  <a:schemeClr val="accent2"/>
                </a:solidFill>
                <a:latin typeface="Calibri" panose="020F0502020204030204" pitchFamily="34" charset="0"/>
                <a:cs typeface="Times New Roman" panose="02020603050405020304" pitchFamily="18" charset="0"/>
              </a:rPr>
              <a:t>What are the costs involved in starting, running, and sustaining your business? </a:t>
            </a:r>
          </a:p>
          <a:p>
            <a:r>
              <a:rPr lang="en-GB" sz="2200" dirty="0">
                <a:latin typeface="Calibri" panose="020F0502020204030204" pitchFamily="34" charset="0"/>
                <a:cs typeface="Times New Roman" panose="02020603050405020304" pitchFamily="18" charset="0"/>
              </a:rPr>
              <a:t>Cost of your resources, operations and activities</a:t>
            </a:r>
          </a:p>
          <a:p>
            <a:r>
              <a:rPr lang="en-GB" sz="2200" dirty="0">
                <a:latin typeface="Calibri" panose="020F0502020204030204" pitchFamily="34" charset="0"/>
                <a:cs typeface="Times New Roman" panose="02020603050405020304" pitchFamily="18" charset="0"/>
              </a:rPr>
              <a:t>Cost of your team and partners</a:t>
            </a:r>
          </a:p>
          <a:p>
            <a:r>
              <a:rPr lang="en-GB" sz="2200" dirty="0">
                <a:latin typeface="Calibri" panose="020F0502020204030204" pitchFamily="34" charset="0"/>
                <a:cs typeface="Times New Roman" panose="02020603050405020304" pitchFamily="18" charset="0"/>
              </a:rPr>
              <a:t>Cost of materials</a:t>
            </a:r>
          </a:p>
          <a:p>
            <a:r>
              <a:rPr lang="en-GB" sz="2200" dirty="0">
                <a:latin typeface="Calibri" panose="020F0502020204030204" pitchFamily="34" charset="0"/>
                <a:cs typeface="Times New Roman" panose="02020603050405020304" pitchFamily="18" charset="0"/>
              </a:rPr>
              <a:t>Cost of start-up and borrowing</a:t>
            </a:r>
          </a:p>
          <a:p>
            <a:r>
              <a:rPr lang="en-GB" sz="2200" dirty="0">
                <a:latin typeface="Calibri" panose="020F0502020204030204" pitchFamily="34" charset="0"/>
                <a:cs typeface="Times New Roman" panose="02020603050405020304" pitchFamily="18" charset="0"/>
              </a:rPr>
              <a:t>Costs of marketing and sales</a:t>
            </a:r>
          </a:p>
          <a:p>
            <a:r>
              <a:rPr lang="en-GB" sz="2200" dirty="0">
                <a:latin typeface="Calibri" panose="020F0502020204030204" pitchFamily="34" charset="0"/>
                <a:cs typeface="Times New Roman" panose="02020603050405020304" pitchFamily="18" charset="0"/>
              </a:rPr>
              <a:t>Other support costs</a:t>
            </a:r>
          </a:p>
          <a:p>
            <a:endParaRPr lang="en-US" sz="2200" dirty="0"/>
          </a:p>
        </p:txBody>
      </p:sp>
      <p:graphicFrame>
        <p:nvGraphicFramePr>
          <p:cNvPr id="5" name="Table 4"/>
          <p:cNvGraphicFramePr>
            <a:graphicFrameLocks noGrp="1"/>
          </p:cNvGraphicFramePr>
          <p:nvPr>
            <p:extLst>
              <p:ext uri="{D42A27DB-BD31-4B8C-83A1-F6EECF244321}">
                <p14:modId xmlns:p14="http://schemas.microsoft.com/office/powerpoint/2010/main" val="2458013271"/>
              </p:ext>
            </p:extLst>
          </p:nvPr>
        </p:nvGraphicFramePr>
        <p:xfrm>
          <a:off x="7943495" y="213360"/>
          <a:ext cx="2537050" cy="5368836"/>
        </p:xfrm>
        <a:graphic>
          <a:graphicData uri="http://schemas.openxmlformats.org/drawingml/2006/table">
            <a:tbl>
              <a:tblPr/>
              <a:tblGrid>
                <a:gridCol w="2537050">
                  <a:extLst>
                    <a:ext uri="{9D8B030D-6E8A-4147-A177-3AD203B41FA5}">
                      <a16:colId xmlns:a16="http://schemas.microsoft.com/office/drawing/2014/main" val="20000"/>
                    </a:ext>
                  </a:extLst>
                </a:gridCol>
              </a:tblGrid>
              <a:tr h="244038">
                <a:tc>
                  <a:txBody>
                    <a:bodyPr/>
                    <a:lstStyle/>
                    <a:p>
                      <a:pPr algn="l" fontAlgn="b"/>
                      <a:r>
                        <a:rPr lang="en-GB" sz="1400" b="1" i="0" u="none" strike="noStrike" dirty="0">
                          <a:latin typeface="Arial TUR"/>
                        </a:rPr>
                        <a:t>Company Registration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0"/>
                  </a:ext>
                </a:extLst>
              </a:tr>
              <a:tr h="244038">
                <a:tc>
                  <a:txBody>
                    <a:bodyPr/>
                    <a:lstStyle/>
                    <a:p>
                      <a:pPr algn="l" fontAlgn="b"/>
                      <a:r>
                        <a:rPr lang="en-GB" sz="1400" b="1" i="0" u="none" strike="noStrike">
                          <a:latin typeface="Arial TUR"/>
                        </a:rPr>
                        <a:t>Rent/Rates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1"/>
                  </a:ext>
                </a:extLst>
              </a:tr>
              <a:tr h="244038">
                <a:tc>
                  <a:txBody>
                    <a:bodyPr/>
                    <a:lstStyle/>
                    <a:p>
                      <a:pPr algn="l" fontAlgn="b"/>
                      <a:r>
                        <a:rPr lang="en-GB" sz="1400" b="1" i="0" u="none" strike="noStrike">
                          <a:latin typeface="Arial TUR"/>
                        </a:rPr>
                        <a:t>Staff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2"/>
                  </a:ext>
                </a:extLst>
              </a:tr>
              <a:tr h="244038">
                <a:tc>
                  <a:txBody>
                    <a:bodyPr/>
                    <a:lstStyle/>
                    <a:p>
                      <a:pPr algn="l" fontAlgn="b"/>
                      <a:r>
                        <a:rPr lang="en-GB" sz="1400" b="1" i="0" u="none" strike="noStrike" dirty="0">
                          <a:latin typeface="Arial TUR"/>
                        </a:rPr>
                        <a:t>Indirect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3"/>
                  </a:ext>
                </a:extLst>
              </a:tr>
              <a:tr h="244038">
                <a:tc>
                  <a:txBody>
                    <a:bodyPr/>
                    <a:lstStyle/>
                    <a:p>
                      <a:pPr algn="l" fontAlgn="b"/>
                      <a:r>
                        <a:rPr lang="en-GB" sz="1400" b="1" i="0" u="none" strike="noStrike">
                          <a:latin typeface="Arial TUR"/>
                        </a:rPr>
                        <a:t>Repairs/Maintenance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4"/>
                  </a:ext>
                </a:extLst>
              </a:tr>
              <a:tr h="244038">
                <a:tc>
                  <a:txBody>
                    <a:bodyPr/>
                    <a:lstStyle/>
                    <a:p>
                      <a:pPr algn="l" fontAlgn="b"/>
                      <a:r>
                        <a:rPr lang="en-GB" sz="1400" b="1" i="0" u="none" strike="noStrike">
                          <a:latin typeface="Arial TUR"/>
                        </a:rPr>
                        <a:t>Employers NI</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5"/>
                  </a:ext>
                </a:extLst>
              </a:tr>
              <a:tr h="244038">
                <a:tc>
                  <a:txBody>
                    <a:bodyPr/>
                    <a:lstStyle/>
                    <a:p>
                      <a:pPr algn="l" fontAlgn="b"/>
                      <a:r>
                        <a:rPr lang="en-GB" sz="1400" b="1" i="0" u="none" strike="noStrike">
                          <a:latin typeface="Arial TUR"/>
                        </a:rPr>
                        <a:t>Travel/Accomodation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6"/>
                  </a:ext>
                </a:extLst>
              </a:tr>
              <a:tr h="244038">
                <a:tc>
                  <a:txBody>
                    <a:bodyPr/>
                    <a:lstStyle/>
                    <a:p>
                      <a:pPr algn="l" fontAlgn="b"/>
                      <a:r>
                        <a:rPr lang="en-GB" sz="1400" b="1" i="0" u="none" strike="noStrike" dirty="0">
                          <a:latin typeface="Arial TUR"/>
                        </a:rPr>
                        <a:t>Telephone (mobile)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7"/>
                  </a:ext>
                </a:extLst>
              </a:tr>
              <a:tr h="244038">
                <a:tc>
                  <a:txBody>
                    <a:bodyPr/>
                    <a:lstStyle/>
                    <a:p>
                      <a:pPr algn="l" fontAlgn="b"/>
                      <a:r>
                        <a:rPr lang="en-GB" sz="1400" b="1" i="0" u="none" strike="noStrike">
                          <a:latin typeface="Arial TUR"/>
                        </a:rPr>
                        <a:t>Broadband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8"/>
                  </a:ext>
                </a:extLst>
              </a:tr>
              <a:tr h="244038">
                <a:tc>
                  <a:txBody>
                    <a:bodyPr/>
                    <a:lstStyle/>
                    <a:p>
                      <a:pPr algn="l" fontAlgn="b"/>
                      <a:r>
                        <a:rPr lang="en-GB" sz="1400" b="1" i="0" u="none" strike="noStrike" dirty="0">
                          <a:latin typeface="Arial TUR"/>
                        </a:rPr>
                        <a:t>Utilities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9"/>
                  </a:ext>
                </a:extLst>
              </a:tr>
              <a:tr h="244038">
                <a:tc>
                  <a:txBody>
                    <a:bodyPr/>
                    <a:lstStyle/>
                    <a:p>
                      <a:pPr algn="l" fontAlgn="b"/>
                      <a:r>
                        <a:rPr lang="en-GB" sz="1400" b="1" i="0" u="none" strike="noStrike">
                          <a:latin typeface="Arial TUR"/>
                        </a:rPr>
                        <a:t>Marketing and materials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0"/>
                  </a:ext>
                </a:extLst>
              </a:tr>
              <a:tr h="244038">
                <a:tc>
                  <a:txBody>
                    <a:bodyPr/>
                    <a:lstStyle/>
                    <a:p>
                      <a:pPr algn="l" fontAlgn="b"/>
                      <a:r>
                        <a:rPr lang="en-GB" sz="1400" b="1" i="0" u="none" strike="noStrike">
                          <a:latin typeface="Arial TUR"/>
                        </a:rPr>
                        <a:t>Postage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1"/>
                  </a:ext>
                </a:extLst>
              </a:tr>
              <a:tr h="244038">
                <a:tc>
                  <a:txBody>
                    <a:bodyPr/>
                    <a:lstStyle/>
                    <a:p>
                      <a:pPr algn="l" fontAlgn="b"/>
                      <a:r>
                        <a:rPr lang="en-GB" sz="1400" b="1" i="0" u="none" strike="noStrike">
                          <a:latin typeface="Arial TUR"/>
                        </a:rPr>
                        <a:t>Insurance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2"/>
                  </a:ext>
                </a:extLst>
              </a:tr>
              <a:tr h="244038">
                <a:tc>
                  <a:txBody>
                    <a:bodyPr/>
                    <a:lstStyle/>
                    <a:p>
                      <a:pPr algn="l" fontAlgn="b"/>
                      <a:r>
                        <a:rPr lang="en-GB" sz="1400" b="1" i="0" u="none" strike="noStrike">
                          <a:latin typeface="Arial TUR"/>
                        </a:rPr>
                        <a:t>Loan Repayments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3"/>
                  </a:ext>
                </a:extLst>
              </a:tr>
              <a:tr h="244038">
                <a:tc>
                  <a:txBody>
                    <a:bodyPr/>
                    <a:lstStyle/>
                    <a:p>
                      <a:pPr algn="l" fontAlgn="b"/>
                      <a:r>
                        <a:rPr lang="en-GB" sz="1400" b="1" i="0" u="none" strike="noStrike">
                          <a:latin typeface="Arial TUR"/>
                        </a:rPr>
                        <a:t>Capital Expenditure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4"/>
                  </a:ext>
                </a:extLst>
              </a:tr>
              <a:tr h="244038">
                <a:tc>
                  <a:txBody>
                    <a:bodyPr/>
                    <a:lstStyle/>
                    <a:p>
                      <a:pPr algn="l" fontAlgn="b"/>
                      <a:r>
                        <a:rPr lang="en-GB" sz="1400" b="1" i="0" u="none" strike="noStrike">
                          <a:latin typeface="Arial TUR"/>
                        </a:rPr>
                        <a:t>Training &amp; Development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5"/>
                  </a:ext>
                </a:extLst>
              </a:tr>
              <a:tr h="244038">
                <a:tc>
                  <a:txBody>
                    <a:bodyPr/>
                    <a:lstStyle/>
                    <a:p>
                      <a:pPr algn="l" fontAlgn="b"/>
                      <a:r>
                        <a:rPr lang="en-GB" sz="1400" b="1" i="0" u="none" strike="noStrike">
                          <a:latin typeface="Arial TUR"/>
                        </a:rPr>
                        <a:t>Accounting/Legal</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6"/>
                  </a:ext>
                </a:extLst>
              </a:tr>
              <a:tr h="244038">
                <a:tc>
                  <a:txBody>
                    <a:bodyPr/>
                    <a:lstStyle/>
                    <a:p>
                      <a:pPr algn="l" fontAlgn="b"/>
                      <a:r>
                        <a:rPr lang="en-GB" sz="1400" b="1" i="0" u="none" strike="noStrike">
                          <a:latin typeface="Arial TUR"/>
                        </a:rPr>
                        <a:t>Outside Services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7"/>
                  </a:ext>
                </a:extLst>
              </a:tr>
              <a:tr h="244038">
                <a:tc>
                  <a:txBody>
                    <a:bodyPr/>
                    <a:lstStyle/>
                    <a:p>
                      <a:pPr algn="l" fontAlgn="b"/>
                      <a:r>
                        <a:rPr lang="en-GB" sz="1400" b="1" i="0" u="none" strike="noStrike">
                          <a:latin typeface="Arial TUR"/>
                        </a:rPr>
                        <a:t>Stock/Materials Purchases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8"/>
                  </a:ext>
                </a:extLst>
              </a:tr>
              <a:tr h="244038">
                <a:tc>
                  <a:txBody>
                    <a:bodyPr/>
                    <a:lstStyle/>
                    <a:p>
                      <a:pPr algn="l" fontAlgn="b"/>
                      <a:r>
                        <a:rPr lang="en-GB" sz="1400" b="1" i="0" u="none" strike="noStrike">
                          <a:latin typeface="Arial TUR"/>
                        </a:rPr>
                        <a:t>Bank Charges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9"/>
                  </a:ext>
                </a:extLst>
              </a:tr>
              <a:tr h="244038">
                <a:tc>
                  <a:txBody>
                    <a:bodyPr/>
                    <a:lstStyle/>
                    <a:p>
                      <a:pPr algn="l" fontAlgn="b"/>
                      <a:r>
                        <a:rPr lang="en-GB" sz="1400" b="1" i="0" u="none" strike="noStrike" dirty="0">
                          <a:latin typeface="Arial TUR"/>
                        </a:rPr>
                        <a:t>Office Consumables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20"/>
                  </a:ext>
                </a:extLst>
              </a:tr>
              <a:tr h="244038">
                <a:tc>
                  <a:txBody>
                    <a:bodyPr/>
                    <a:lstStyle/>
                    <a:p>
                      <a:pPr algn="l" fontAlgn="b"/>
                      <a:endParaRPr lang="en-GB" sz="1400" b="1" i="0" u="none" strike="noStrike" dirty="0">
                        <a:latin typeface="Arial TUR"/>
                      </a:endParaRP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21"/>
                  </a:ext>
                </a:extLst>
              </a:tr>
            </a:tbl>
          </a:graphicData>
        </a:graphic>
      </p:graphicFrame>
      <p:grpSp>
        <p:nvGrpSpPr>
          <p:cNvPr id="6" name="Group 5">
            <a:extLst>
              <a:ext uri="{FF2B5EF4-FFF2-40B4-BE49-F238E27FC236}">
                <a16:creationId xmlns:a16="http://schemas.microsoft.com/office/drawing/2014/main" id="{DDA99588-1895-8AE7-80E3-C433DE1FAECC}"/>
              </a:ext>
            </a:extLst>
          </p:cNvPr>
          <p:cNvGrpSpPr/>
          <p:nvPr/>
        </p:nvGrpSpPr>
        <p:grpSpPr>
          <a:xfrm>
            <a:off x="717372" y="4950968"/>
            <a:ext cx="6728457" cy="708152"/>
            <a:chOff x="838200" y="5732782"/>
            <a:chExt cx="10515600" cy="915310"/>
          </a:xfrm>
          <a:solidFill>
            <a:schemeClr val="accent2"/>
          </a:solidFill>
        </p:grpSpPr>
        <p:sp>
          <p:nvSpPr>
            <p:cNvPr id="7" name="Rectangle: Rounded Corners 6">
              <a:extLst>
                <a:ext uri="{FF2B5EF4-FFF2-40B4-BE49-F238E27FC236}">
                  <a16:creationId xmlns:a16="http://schemas.microsoft.com/office/drawing/2014/main" id="{E6FC7612-91CD-F630-F33F-06EABAD556FA}"/>
                </a:ext>
              </a:extLst>
            </p:cNvPr>
            <p:cNvSpPr/>
            <p:nvPr/>
          </p:nvSpPr>
          <p:spPr>
            <a:xfrm>
              <a:off x="838200" y="5732782"/>
              <a:ext cx="10515600" cy="915310"/>
            </a:xfrm>
            <a:prstGeom prst="roundRect">
              <a:avLst>
                <a:gd name="adj" fmla="val 10000"/>
              </a:avLst>
            </a:prstGeom>
            <a:grp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9" name="Rectangle 8" descr="Person with Idea">
              <a:extLst>
                <a:ext uri="{FF2B5EF4-FFF2-40B4-BE49-F238E27FC236}">
                  <a16:creationId xmlns:a16="http://schemas.microsoft.com/office/drawing/2014/main" id="{52950FF4-D830-037A-75F0-A8F44355C273}"/>
                </a:ext>
              </a:extLst>
            </p:cNvPr>
            <p:cNvSpPr/>
            <p:nvPr/>
          </p:nvSpPr>
          <p:spPr>
            <a:xfrm>
              <a:off x="1115081" y="5938726"/>
              <a:ext cx="503419" cy="503421"/>
            </a:xfrm>
            <a:prstGeom prst="rect">
              <a:avLst/>
            </a:prstGeom>
            <a:gr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10" name="Group 9">
              <a:extLst>
                <a:ext uri="{FF2B5EF4-FFF2-40B4-BE49-F238E27FC236}">
                  <a16:creationId xmlns:a16="http://schemas.microsoft.com/office/drawing/2014/main" id="{54D4C228-0CF0-66B9-4994-31E9E32F25E2}"/>
                </a:ext>
              </a:extLst>
            </p:cNvPr>
            <p:cNvGrpSpPr/>
            <p:nvPr/>
          </p:nvGrpSpPr>
          <p:grpSpPr>
            <a:xfrm>
              <a:off x="1115082" y="5732782"/>
              <a:ext cx="10238717" cy="915310"/>
              <a:chOff x="276882" y="2290082"/>
              <a:chExt cx="10238717" cy="915310"/>
            </a:xfrm>
            <a:grpFill/>
          </p:grpSpPr>
          <p:sp>
            <p:nvSpPr>
              <p:cNvPr id="11" name="Rectangle 10">
                <a:extLst>
                  <a:ext uri="{FF2B5EF4-FFF2-40B4-BE49-F238E27FC236}">
                    <a16:creationId xmlns:a16="http://schemas.microsoft.com/office/drawing/2014/main" id="{633A52D8-555D-941F-4C19-9F34CE4350D6}"/>
                  </a:ext>
                </a:extLst>
              </p:cNvPr>
              <p:cNvSpPr/>
              <p:nvPr/>
            </p:nvSpPr>
            <p:spPr>
              <a:xfrm>
                <a:off x="1057183" y="2290082"/>
                <a:ext cx="9458416" cy="915310"/>
              </a:xfrm>
              <a:prstGeom prst="rect">
                <a:avLst/>
              </a:prstGeom>
              <a:grp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12" name="TextBox 11">
                <a:extLst>
                  <a:ext uri="{FF2B5EF4-FFF2-40B4-BE49-F238E27FC236}">
                    <a16:creationId xmlns:a16="http://schemas.microsoft.com/office/drawing/2014/main" id="{A4529852-6710-F181-9A77-353E5630AC75}"/>
                  </a:ext>
                </a:extLst>
              </p:cNvPr>
              <p:cNvSpPr txBox="1"/>
              <p:nvPr/>
            </p:nvSpPr>
            <p:spPr>
              <a:xfrm>
                <a:off x="276882" y="2290082"/>
                <a:ext cx="10238717" cy="915310"/>
              </a:xfrm>
              <a:prstGeom prst="rect">
                <a:avLst/>
              </a:prstGeom>
              <a:grpFill/>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algn="ctr"/>
                <a:r>
                  <a:rPr lang="en-GB" b="1" dirty="0"/>
                  <a:t>Look online for rough ideas of cost, call or make enquiries to suppliers, make ‘evidence-based’ assumptions.</a:t>
                </a:r>
              </a:p>
            </p:txBody>
          </p:sp>
        </p:grpSp>
      </p:grpSp>
    </p:spTree>
    <p:extLst>
      <p:ext uri="{BB962C8B-B14F-4D97-AF65-F5344CB8AC3E}">
        <p14:creationId xmlns:p14="http://schemas.microsoft.com/office/powerpoint/2010/main" val="194415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889584" y="465025"/>
            <a:ext cx="9012061" cy="868346"/>
          </a:xfrm>
        </p:spPr>
        <p:txBody>
          <a:bodyPr>
            <a:normAutofit fontScale="90000"/>
          </a:bodyPr>
          <a:lstStyle/>
          <a:p>
            <a:r>
              <a:rPr lang="en-GB" b="1" dirty="0">
                <a:latin typeface="Calibri" panose="020F0502020204030204" pitchFamily="34" charset="0"/>
                <a:ea typeface="Calibri" panose="020F0502020204030204" pitchFamily="34" charset="0"/>
                <a:cs typeface="Calibri" panose="020F0502020204030204" pitchFamily="34" charset="0"/>
              </a:rPr>
              <a:t>More money needs to be coming in than going out to make a </a:t>
            </a:r>
            <a:r>
              <a:rPr lang="en-GB" b="1" dirty="0">
                <a:solidFill>
                  <a:schemeClr val="accent2"/>
                </a:solidFill>
                <a:latin typeface="Calibri" panose="020F0502020204030204" pitchFamily="34" charset="0"/>
                <a:ea typeface="Calibri" panose="020F0502020204030204" pitchFamily="34" charset="0"/>
                <a:cs typeface="Calibri" panose="020F0502020204030204" pitchFamily="34" charset="0"/>
              </a:rPr>
              <a:t>PROFIT</a:t>
            </a:r>
            <a:r>
              <a:rPr lang="en-GB" b="1" dirty="0">
                <a:latin typeface="Calibri" panose="020F0502020204030204" pitchFamily="34" charset="0"/>
                <a:ea typeface="Calibri" panose="020F0502020204030204" pitchFamily="34" charset="0"/>
                <a:cs typeface="Calibri" panose="020F0502020204030204" pitchFamily="34" charset="0"/>
              </a:rPr>
              <a:t>!</a:t>
            </a:r>
            <a:endParaRPr lang="en-GB" b="1"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
        <p:nvSpPr>
          <p:cNvPr id="8" name="Text Box 3"/>
          <p:cNvSpPr txBox="1">
            <a:spLocks noChangeArrowheads="1"/>
          </p:cNvSpPr>
          <p:nvPr/>
        </p:nvSpPr>
        <p:spPr bwMode="auto">
          <a:xfrm>
            <a:off x="889584" y="2274838"/>
            <a:ext cx="5624427" cy="2308324"/>
          </a:xfrm>
          <a:prstGeom prst="rect">
            <a:avLst/>
          </a:prstGeom>
          <a:noFill/>
          <a:ln w="9525">
            <a:noFill/>
            <a:miter lim="800000"/>
            <a:headEnd/>
            <a:tailEnd/>
          </a:ln>
        </p:spPr>
        <p:txBody>
          <a:bodyPr wrap="square">
            <a:spAutoFit/>
          </a:bodyPr>
          <a:lstStyle/>
          <a:p>
            <a:pPr defTabSz="914400" fontAlgn="base">
              <a:spcBef>
                <a:spcPct val="0"/>
              </a:spcBef>
              <a:spcAft>
                <a:spcPct val="0"/>
              </a:spcAft>
              <a:defRPr/>
            </a:pPr>
            <a:r>
              <a:rPr lang="en-GB" sz="2400" dirty="0">
                <a:solidFill>
                  <a:prstClr val="black"/>
                </a:solidFill>
                <a:latin typeface="Arial" charset="0"/>
              </a:rPr>
              <a:t>How will you bring money into the business (income)?</a:t>
            </a:r>
          </a:p>
          <a:p>
            <a:pPr defTabSz="914400" fontAlgn="base">
              <a:spcBef>
                <a:spcPct val="0"/>
              </a:spcBef>
              <a:spcAft>
                <a:spcPct val="0"/>
              </a:spcAft>
              <a:defRPr/>
            </a:pPr>
            <a:endParaRPr lang="en-GB" sz="2400" dirty="0">
              <a:solidFill>
                <a:prstClr val="black"/>
              </a:solidFill>
              <a:latin typeface="Arial" charset="0"/>
            </a:endParaRPr>
          </a:p>
          <a:p>
            <a:pPr marL="457200" indent="-457200" defTabSz="914400" fontAlgn="base">
              <a:spcBef>
                <a:spcPct val="0"/>
              </a:spcBef>
              <a:spcAft>
                <a:spcPct val="0"/>
              </a:spcAft>
              <a:buFontTx/>
              <a:buAutoNum type="arabicPeriod"/>
              <a:defRPr/>
            </a:pPr>
            <a:r>
              <a:rPr lang="en-GB" sz="2400" b="1" dirty="0">
                <a:solidFill>
                  <a:schemeClr val="accent2"/>
                </a:solidFill>
                <a:latin typeface="Arial" charset="0"/>
              </a:rPr>
              <a:t>Revenue (or sales)</a:t>
            </a:r>
          </a:p>
          <a:p>
            <a:pPr marL="457200" indent="-457200" defTabSz="914400" fontAlgn="base">
              <a:spcBef>
                <a:spcPct val="0"/>
              </a:spcBef>
              <a:spcAft>
                <a:spcPct val="0"/>
              </a:spcAft>
              <a:buFontTx/>
              <a:buAutoNum type="arabicPeriod"/>
              <a:defRPr/>
            </a:pPr>
            <a:endParaRPr lang="en-GB" sz="2400" b="1" dirty="0">
              <a:solidFill>
                <a:schemeClr val="accent2"/>
              </a:solidFill>
              <a:latin typeface="Arial" charset="0"/>
            </a:endParaRPr>
          </a:p>
          <a:p>
            <a:pPr marL="457200" indent="-457200" defTabSz="914400" fontAlgn="base">
              <a:spcBef>
                <a:spcPct val="0"/>
              </a:spcBef>
              <a:spcAft>
                <a:spcPct val="0"/>
              </a:spcAft>
              <a:buFontTx/>
              <a:buAutoNum type="arabicPeriod"/>
              <a:defRPr/>
            </a:pPr>
            <a:r>
              <a:rPr lang="en-GB" sz="2400" b="1" dirty="0">
                <a:solidFill>
                  <a:schemeClr val="accent2"/>
                </a:solidFill>
                <a:latin typeface="Arial" charset="0"/>
              </a:rPr>
              <a:t>Funding</a:t>
            </a:r>
          </a:p>
        </p:txBody>
      </p:sp>
      <p:pic>
        <p:nvPicPr>
          <p:cNvPr id="7170" name="Picture 2" descr="Cash Money in Money bags 1 PSD PSD Free Download">
            <a:extLst>
              <a:ext uri="{FF2B5EF4-FFF2-40B4-BE49-F238E27FC236}">
                <a16:creationId xmlns:a16="http://schemas.microsoft.com/office/drawing/2014/main" id="{42B24355-9EB5-4AA0-BB03-276577D9D7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06605" y="2477255"/>
            <a:ext cx="2075733" cy="2358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51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8165F-F0DA-DC67-BEC8-F335BC05E2CA}"/>
              </a:ext>
            </a:extLst>
          </p:cNvPr>
          <p:cNvSpPr>
            <a:spLocks noGrp="1"/>
          </p:cNvSpPr>
          <p:nvPr>
            <p:ph type="title"/>
          </p:nvPr>
        </p:nvSpPr>
        <p:spPr>
          <a:xfrm>
            <a:off x="561266" y="123387"/>
            <a:ext cx="4143083" cy="1719072"/>
          </a:xfrm>
        </p:spPr>
        <p:txBody>
          <a:bodyPr anchor="b">
            <a:normAutofit fontScale="90000"/>
          </a:bodyPr>
          <a:lstStyle/>
          <a:p>
            <a:r>
              <a:rPr lang="en-US" b="1" dirty="0">
                <a:latin typeface="+mn-lt"/>
              </a:rPr>
              <a:t>Revenue Streams</a:t>
            </a:r>
            <a:br>
              <a:rPr lang="en-US" b="1" dirty="0">
                <a:latin typeface="+mn-lt"/>
              </a:rPr>
            </a:br>
            <a:endParaRPr lang="en-US" b="1" dirty="0">
              <a:latin typeface="+mn-lt"/>
            </a:endParaRPr>
          </a:p>
        </p:txBody>
      </p:sp>
      <p:sp>
        <p:nvSpPr>
          <p:cNvPr id="3" name="Content Placeholder 2">
            <a:extLst>
              <a:ext uri="{FF2B5EF4-FFF2-40B4-BE49-F238E27FC236}">
                <a16:creationId xmlns:a16="http://schemas.microsoft.com/office/drawing/2014/main" id="{8378FF88-3C10-2CBF-BCF0-2A8B80462978}"/>
              </a:ext>
            </a:extLst>
          </p:cNvPr>
          <p:cNvSpPr>
            <a:spLocks noGrp="1"/>
          </p:cNvSpPr>
          <p:nvPr>
            <p:ph idx="1"/>
          </p:nvPr>
        </p:nvSpPr>
        <p:spPr>
          <a:xfrm>
            <a:off x="561266" y="1493184"/>
            <a:ext cx="6586488" cy="3871631"/>
          </a:xfrm>
        </p:spPr>
        <p:txBody>
          <a:bodyPr anchor="t">
            <a:normAutofit/>
          </a:bodyPr>
          <a:lstStyle/>
          <a:p>
            <a:pPr marL="0" indent="0">
              <a:buNone/>
            </a:pPr>
            <a:r>
              <a:rPr lang="en-GB" sz="2200" dirty="0"/>
              <a:t>Revenue is the amount of money generated from the sale of products or services.</a:t>
            </a:r>
          </a:p>
          <a:p>
            <a:pPr marL="0" indent="0">
              <a:buNone/>
            </a:pPr>
            <a:r>
              <a:rPr lang="en-GB" sz="2200" b="1" i="1" dirty="0">
                <a:solidFill>
                  <a:schemeClr val="accent2"/>
                </a:solidFill>
              </a:rPr>
              <a:t>Revenue streams </a:t>
            </a:r>
            <a:r>
              <a:rPr lang="en-GB" sz="2200" dirty="0"/>
              <a:t>are the various income sources that channel this money into a business or bank account.</a:t>
            </a:r>
          </a:p>
          <a:p>
            <a:pPr marL="0" indent="0">
              <a:buNone/>
            </a:pPr>
            <a:endParaRPr lang="en-GB" sz="2200" dirty="0"/>
          </a:p>
          <a:p>
            <a:endParaRPr lang="en-US" sz="2400" i="1" dirty="0">
              <a:solidFill>
                <a:schemeClr val="accent2"/>
              </a:solidFill>
            </a:endParaRPr>
          </a:p>
          <a:p>
            <a:pPr marL="0" indent="0">
              <a:buNone/>
            </a:pPr>
            <a:endParaRPr lang="en-GB" sz="2200" dirty="0"/>
          </a:p>
        </p:txBody>
      </p:sp>
      <p:sp>
        <p:nvSpPr>
          <p:cNvPr id="4" name="Content Placeholder 2">
            <a:extLst>
              <a:ext uri="{FF2B5EF4-FFF2-40B4-BE49-F238E27FC236}">
                <a16:creationId xmlns:a16="http://schemas.microsoft.com/office/drawing/2014/main" id="{69B14178-954F-8477-26EE-75A559AB123B}"/>
              </a:ext>
            </a:extLst>
          </p:cNvPr>
          <p:cNvSpPr txBox="1">
            <a:spLocks/>
          </p:cNvSpPr>
          <p:nvPr/>
        </p:nvSpPr>
        <p:spPr>
          <a:xfrm>
            <a:off x="1020448" y="3122832"/>
            <a:ext cx="6586489" cy="37854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2000" i="1" dirty="0">
              <a:solidFill>
                <a:schemeClr val="accent2"/>
              </a:solidFill>
            </a:endParaRPr>
          </a:p>
        </p:txBody>
      </p:sp>
      <p:pic>
        <p:nvPicPr>
          <p:cNvPr id="6" name="Online Media 1" title="Key Revenue Streams Used in Businesses">
            <a:hlinkClick r:id="" action="ppaction://media"/>
            <a:extLst>
              <a:ext uri="{FF2B5EF4-FFF2-40B4-BE49-F238E27FC236}">
                <a16:creationId xmlns:a16="http://schemas.microsoft.com/office/drawing/2014/main" id="{FE064C62-F632-434B-94D3-2FE86E355135}"/>
              </a:ext>
            </a:extLst>
          </p:cNvPr>
          <p:cNvPicPr>
            <a:picLocks noRot="1" noChangeAspect="1"/>
          </p:cNvPicPr>
          <p:nvPr>
            <a:videoFile r:link="rId1"/>
          </p:nvPr>
        </p:nvPicPr>
        <p:blipFill>
          <a:blip r:embed="rId3"/>
          <a:stretch>
            <a:fillRect/>
          </a:stretch>
        </p:blipFill>
        <p:spPr>
          <a:xfrm>
            <a:off x="1523316" y="3089842"/>
            <a:ext cx="4491428" cy="2537657"/>
          </a:xfrm>
          <a:prstGeom prst="rect">
            <a:avLst/>
          </a:prstGeom>
        </p:spPr>
      </p:pic>
      <p:pic>
        <p:nvPicPr>
          <p:cNvPr id="8" name="Picture 2" descr="Revenue Streams: How Businesses Make Money">
            <a:extLst>
              <a:ext uri="{FF2B5EF4-FFF2-40B4-BE49-F238E27FC236}">
                <a16:creationId xmlns:a16="http://schemas.microsoft.com/office/drawing/2014/main" id="{371AE532-0943-A637-DADF-2018F997908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31" r="6427"/>
          <a:stretch/>
        </p:blipFill>
        <p:spPr bwMode="auto">
          <a:xfrm>
            <a:off x="7325139" y="982923"/>
            <a:ext cx="4701210" cy="4213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0626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51979-4888-0AF2-1DCE-9AA1ABB75CC7}"/>
              </a:ext>
            </a:extLst>
          </p:cNvPr>
          <p:cNvSpPr>
            <a:spLocks noGrp="1"/>
          </p:cNvSpPr>
          <p:nvPr>
            <p:ph type="title"/>
          </p:nvPr>
        </p:nvSpPr>
        <p:spPr>
          <a:xfrm>
            <a:off x="544286" y="0"/>
            <a:ext cx="5064034" cy="1236617"/>
          </a:xfrm>
        </p:spPr>
        <p:txBody>
          <a:bodyPr anchor="b">
            <a:normAutofit/>
          </a:bodyPr>
          <a:lstStyle/>
          <a:p>
            <a:r>
              <a:rPr lang="en-US" sz="4200" b="1" dirty="0">
                <a:latin typeface="+mn-lt"/>
              </a:rPr>
              <a:t>Funding</a:t>
            </a:r>
          </a:p>
        </p:txBody>
      </p:sp>
      <p:sp>
        <p:nvSpPr>
          <p:cNvPr id="3" name="Content Placeholder 2">
            <a:extLst>
              <a:ext uri="{FF2B5EF4-FFF2-40B4-BE49-F238E27FC236}">
                <a16:creationId xmlns:a16="http://schemas.microsoft.com/office/drawing/2014/main" id="{428CA264-8FFB-FB5F-71F5-0FE98B0A65A8}"/>
              </a:ext>
            </a:extLst>
          </p:cNvPr>
          <p:cNvSpPr>
            <a:spLocks noGrp="1"/>
          </p:cNvSpPr>
          <p:nvPr>
            <p:ph idx="1"/>
          </p:nvPr>
        </p:nvSpPr>
        <p:spPr>
          <a:xfrm>
            <a:off x="674916" y="1768666"/>
            <a:ext cx="5338354" cy="3320668"/>
          </a:xfrm>
        </p:spPr>
        <p:txBody>
          <a:bodyPr>
            <a:normAutofit fontScale="92500" lnSpcReduction="10000"/>
          </a:bodyPr>
          <a:lstStyle/>
          <a:p>
            <a:pPr marL="0" indent="0" defTabSz="914400" fontAlgn="base">
              <a:spcBef>
                <a:spcPct val="0"/>
              </a:spcBef>
              <a:spcAft>
                <a:spcPct val="0"/>
              </a:spcAft>
              <a:buNone/>
              <a:defRPr/>
            </a:pPr>
            <a:r>
              <a:rPr lang="en-GB" sz="2400" b="1" dirty="0">
                <a:solidFill>
                  <a:prstClr val="black"/>
                </a:solidFill>
              </a:rPr>
              <a:t>Does your business need any start-up support or funding?   </a:t>
            </a:r>
            <a:r>
              <a:rPr lang="en-GB" sz="2400" b="1" u="sng" dirty="0">
                <a:solidFill>
                  <a:schemeClr val="accent2"/>
                </a:solidFill>
              </a:rPr>
              <a:t>YES!!!</a:t>
            </a:r>
          </a:p>
          <a:p>
            <a:pPr marL="0" indent="0" defTabSz="914400" fontAlgn="base">
              <a:spcBef>
                <a:spcPct val="0"/>
              </a:spcBef>
              <a:spcAft>
                <a:spcPct val="0"/>
              </a:spcAft>
              <a:buNone/>
              <a:defRPr/>
            </a:pPr>
            <a:endParaRPr lang="en-GB" sz="2400" b="1" dirty="0">
              <a:solidFill>
                <a:prstClr val="black"/>
              </a:solidFill>
            </a:endParaRPr>
          </a:p>
          <a:p>
            <a:pPr defTabSz="914400" fontAlgn="base">
              <a:lnSpc>
                <a:spcPct val="150000"/>
              </a:lnSpc>
              <a:spcBef>
                <a:spcPct val="0"/>
              </a:spcBef>
              <a:spcAft>
                <a:spcPct val="0"/>
              </a:spcAft>
              <a:buFont typeface="Arial" pitchFamily="34" charset="0"/>
              <a:buChar char="•"/>
              <a:defRPr/>
            </a:pPr>
            <a:r>
              <a:rPr lang="en-GB" sz="2400" dirty="0">
                <a:solidFill>
                  <a:prstClr val="black"/>
                </a:solidFill>
              </a:rPr>
              <a:t> </a:t>
            </a:r>
            <a:r>
              <a:rPr lang="en-GB" sz="2400" b="1" dirty="0">
                <a:solidFill>
                  <a:prstClr val="black"/>
                </a:solidFill>
              </a:rPr>
              <a:t>Business finance or loans</a:t>
            </a:r>
          </a:p>
          <a:p>
            <a:pPr defTabSz="914400" fontAlgn="base">
              <a:lnSpc>
                <a:spcPct val="150000"/>
              </a:lnSpc>
              <a:spcBef>
                <a:spcPct val="0"/>
              </a:spcBef>
              <a:spcAft>
                <a:spcPct val="0"/>
              </a:spcAft>
              <a:buFont typeface="Arial" pitchFamily="34" charset="0"/>
              <a:buChar char="•"/>
              <a:defRPr/>
            </a:pPr>
            <a:r>
              <a:rPr lang="en-GB" sz="2400" b="1" dirty="0">
                <a:solidFill>
                  <a:prstClr val="black"/>
                </a:solidFill>
              </a:rPr>
              <a:t> Grants or bursaries</a:t>
            </a:r>
          </a:p>
          <a:p>
            <a:pPr defTabSz="914400" fontAlgn="base">
              <a:lnSpc>
                <a:spcPct val="150000"/>
              </a:lnSpc>
              <a:spcBef>
                <a:spcPct val="0"/>
              </a:spcBef>
              <a:spcAft>
                <a:spcPct val="0"/>
              </a:spcAft>
              <a:buFont typeface="Arial" pitchFamily="34" charset="0"/>
              <a:buChar char="•"/>
              <a:defRPr/>
            </a:pPr>
            <a:r>
              <a:rPr lang="en-GB" sz="2400" dirty="0">
                <a:solidFill>
                  <a:prstClr val="black"/>
                </a:solidFill>
              </a:rPr>
              <a:t> Self-funding (or friends/family)</a:t>
            </a:r>
          </a:p>
          <a:p>
            <a:pPr defTabSz="914400" fontAlgn="base">
              <a:lnSpc>
                <a:spcPct val="150000"/>
              </a:lnSpc>
              <a:spcBef>
                <a:spcPct val="0"/>
              </a:spcBef>
              <a:spcAft>
                <a:spcPct val="0"/>
              </a:spcAft>
              <a:buFont typeface="Arial" pitchFamily="34" charset="0"/>
              <a:buChar char="•"/>
              <a:defRPr/>
            </a:pPr>
            <a:r>
              <a:rPr lang="en-GB" sz="2400" dirty="0">
                <a:solidFill>
                  <a:prstClr val="black"/>
                </a:solidFill>
              </a:rPr>
              <a:t> Angel/Capital Investors (e.g. Dragons Den)</a:t>
            </a:r>
          </a:p>
          <a:p>
            <a:pPr defTabSz="914400" fontAlgn="base">
              <a:lnSpc>
                <a:spcPct val="150000"/>
              </a:lnSpc>
              <a:spcBef>
                <a:spcPct val="0"/>
              </a:spcBef>
              <a:spcAft>
                <a:spcPct val="0"/>
              </a:spcAft>
              <a:buFont typeface="Arial" pitchFamily="34" charset="0"/>
              <a:buChar char="•"/>
              <a:defRPr/>
            </a:pPr>
            <a:r>
              <a:rPr lang="en-GB" sz="2400" dirty="0">
                <a:solidFill>
                  <a:prstClr val="black"/>
                </a:solidFill>
              </a:rPr>
              <a:t> Crowd-funding </a:t>
            </a:r>
          </a:p>
        </p:txBody>
      </p:sp>
      <p:pic>
        <p:nvPicPr>
          <p:cNvPr id="14" name="Picture 4">
            <a:extLst>
              <a:ext uri="{FF2B5EF4-FFF2-40B4-BE49-F238E27FC236}">
                <a16:creationId xmlns:a16="http://schemas.microsoft.com/office/drawing/2014/main" id="{5EE63FD0-D5A6-7F28-F200-8BE85D34CA51}"/>
              </a:ext>
            </a:extLst>
          </p:cNvPr>
          <p:cNvPicPr>
            <a:picLocks noChangeAspect="1"/>
          </p:cNvPicPr>
          <p:nvPr/>
        </p:nvPicPr>
        <p:blipFill rotWithShape="1">
          <a:blip r:embed="rId2"/>
          <a:srcRect l="17292" r="17292"/>
          <a:stretch/>
        </p:blipFill>
        <p:spPr>
          <a:xfrm>
            <a:off x="6418219" y="98946"/>
            <a:ext cx="5706487" cy="568924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070965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4">
            <a:extLst>
              <a:ext uri="{FF2B5EF4-FFF2-40B4-BE49-F238E27FC236}">
                <a16:creationId xmlns:a16="http://schemas.microsoft.com/office/drawing/2014/main" id="{5EE63FD0-D5A6-7F28-F200-8BE85D34CA51}"/>
              </a:ext>
            </a:extLst>
          </p:cNvPr>
          <p:cNvPicPr>
            <a:picLocks noChangeAspect="1"/>
          </p:cNvPicPr>
          <p:nvPr/>
        </p:nvPicPr>
        <p:blipFill rotWithShape="1">
          <a:blip r:embed="rId2"/>
          <a:srcRect l="3223" t="3087" r="1876" b="941"/>
          <a:stretch/>
        </p:blipFill>
        <p:spPr>
          <a:xfrm>
            <a:off x="8786949" y="78377"/>
            <a:ext cx="3405051" cy="568924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41551979-4888-0AF2-1DCE-9AA1ABB75CC7}"/>
              </a:ext>
            </a:extLst>
          </p:cNvPr>
          <p:cNvSpPr>
            <a:spLocks noGrp="1"/>
          </p:cNvSpPr>
          <p:nvPr>
            <p:ph type="title"/>
          </p:nvPr>
        </p:nvSpPr>
        <p:spPr>
          <a:xfrm>
            <a:off x="544285" y="0"/>
            <a:ext cx="6230983" cy="1236617"/>
          </a:xfrm>
        </p:spPr>
        <p:txBody>
          <a:bodyPr anchor="b">
            <a:normAutofit/>
          </a:bodyPr>
          <a:lstStyle/>
          <a:p>
            <a:r>
              <a:rPr lang="en-US" sz="4200" b="1" dirty="0">
                <a:latin typeface="+mn-lt"/>
              </a:rPr>
              <a:t>Finding Grants and Loans</a:t>
            </a:r>
          </a:p>
        </p:txBody>
      </p:sp>
      <p:sp>
        <p:nvSpPr>
          <p:cNvPr id="3" name="Content Placeholder 2">
            <a:extLst>
              <a:ext uri="{FF2B5EF4-FFF2-40B4-BE49-F238E27FC236}">
                <a16:creationId xmlns:a16="http://schemas.microsoft.com/office/drawing/2014/main" id="{428CA264-8FFB-FB5F-71F5-0FE98B0A65A8}"/>
              </a:ext>
            </a:extLst>
          </p:cNvPr>
          <p:cNvSpPr>
            <a:spLocks noGrp="1"/>
          </p:cNvSpPr>
          <p:nvPr>
            <p:ph idx="1"/>
          </p:nvPr>
        </p:nvSpPr>
        <p:spPr>
          <a:xfrm>
            <a:off x="674916" y="1419497"/>
            <a:ext cx="7798524" cy="3936273"/>
          </a:xfrm>
        </p:spPr>
        <p:txBody>
          <a:bodyPr>
            <a:noAutofit/>
          </a:bodyPr>
          <a:lstStyle/>
          <a:p>
            <a:pPr marL="0" indent="0" defTabSz="914400" fontAlgn="base">
              <a:lnSpc>
                <a:spcPct val="150000"/>
              </a:lnSpc>
              <a:spcBef>
                <a:spcPct val="0"/>
              </a:spcBef>
              <a:spcAft>
                <a:spcPct val="0"/>
              </a:spcAft>
              <a:buNone/>
              <a:defRPr/>
            </a:pPr>
            <a:r>
              <a:rPr lang="en-GB" sz="1800" b="1" dirty="0">
                <a:solidFill>
                  <a:schemeClr val="accent2"/>
                </a:solidFill>
              </a:rPr>
              <a:t>Business finance: </a:t>
            </a:r>
          </a:p>
          <a:p>
            <a:pPr lvl="1" fontAlgn="base">
              <a:lnSpc>
                <a:spcPct val="150000"/>
              </a:lnSpc>
              <a:spcBef>
                <a:spcPct val="0"/>
              </a:spcBef>
              <a:spcAft>
                <a:spcPct val="0"/>
              </a:spcAft>
              <a:defRPr/>
            </a:pPr>
            <a:r>
              <a:rPr lang="en-GB" sz="1600" dirty="0">
                <a:solidFill>
                  <a:prstClr val="black"/>
                </a:solidFill>
              </a:rPr>
              <a:t>Banks, Start-up Loans (Government Schemes), Funding Circle (P2P Lending), Regional Business Development Organisations (e.g. Development Banc of Wales)</a:t>
            </a:r>
          </a:p>
          <a:p>
            <a:pPr lvl="1" fontAlgn="base">
              <a:lnSpc>
                <a:spcPct val="150000"/>
              </a:lnSpc>
              <a:spcBef>
                <a:spcPct val="0"/>
              </a:spcBef>
              <a:spcAft>
                <a:spcPct val="0"/>
              </a:spcAft>
              <a:defRPr/>
            </a:pPr>
            <a:r>
              <a:rPr lang="en-GB" sz="1600" dirty="0">
                <a:solidFill>
                  <a:prstClr val="black"/>
                </a:solidFill>
                <a:hlinkClick r:id="rId3"/>
              </a:rPr>
              <a:t>https://www.gov.uk/business-finance-support</a:t>
            </a:r>
            <a:r>
              <a:rPr lang="en-GB" sz="1600" dirty="0">
                <a:solidFill>
                  <a:prstClr val="black"/>
                </a:solidFill>
              </a:rPr>
              <a:t> </a:t>
            </a:r>
          </a:p>
          <a:p>
            <a:pPr defTabSz="914400" fontAlgn="base">
              <a:lnSpc>
                <a:spcPct val="150000"/>
              </a:lnSpc>
              <a:spcBef>
                <a:spcPct val="0"/>
              </a:spcBef>
              <a:spcAft>
                <a:spcPct val="0"/>
              </a:spcAft>
              <a:buFont typeface="Arial" pitchFamily="34" charset="0"/>
              <a:buChar char="•"/>
              <a:defRPr/>
            </a:pPr>
            <a:endParaRPr lang="en-GB" sz="1600" b="1" dirty="0">
              <a:solidFill>
                <a:prstClr val="black"/>
              </a:solidFill>
            </a:endParaRPr>
          </a:p>
          <a:p>
            <a:pPr marL="0" indent="0" defTabSz="914400" fontAlgn="base">
              <a:lnSpc>
                <a:spcPct val="150000"/>
              </a:lnSpc>
              <a:spcBef>
                <a:spcPct val="0"/>
              </a:spcBef>
              <a:spcAft>
                <a:spcPct val="0"/>
              </a:spcAft>
              <a:buNone/>
              <a:defRPr/>
            </a:pPr>
            <a:r>
              <a:rPr lang="en-GB" sz="1800" b="1" dirty="0">
                <a:solidFill>
                  <a:schemeClr val="accent2"/>
                </a:solidFill>
              </a:rPr>
              <a:t>Grants/Bursaries:</a:t>
            </a:r>
          </a:p>
          <a:p>
            <a:pPr defTabSz="914400" fontAlgn="base">
              <a:spcBef>
                <a:spcPct val="0"/>
              </a:spcBef>
              <a:spcAft>
                <a:spcPct val="0"/>
              </a:spcAft>
              <a:defRPr/>
            </a:pPr>
            <a:endParaRPr lang="en-GB" sz="1600" dirty="0">
              <a:solidFill>
                <a:prstClr val="black"/>
              </a:solidFill>
            </a:endParaRPr>
          </a:p>
          <a:p>
            <a:pPr lvl="1" fontAlgn="base">
              <a:spcBef>
                <a:spcPct val="0"/>
              </a:spcBef>
              <a:spcAft>
                <a:spcPct val="0"/>
              </a:spcAft>
              <a:defRPr/>
            </a:pPr>
            <a:r>
              <a:rPr lang="en-GB" sz="1600" i="1" dirty="0">
                <a:solidFill>
                  <a:prstClr val="black"/>
                </a:solidFill>
              </a:rPr>
              <a:t>Again</a:t>
            </a:r>
            <a:r>
              <a:rPr lang="en-GB" sz="1600" b="1" i="1" dirty="0">
                <a:solidFill>
                  <a:prstClr val="black"/>
                </a:solidFill>
              </a:rPr>
              <a:t>, </a:t>
            </a:r>
            <a:r>
              <a:rPr lang="en-GB" sz="1600" dirty="0">
                <a:solidFill>
                  <a:prstClr val="black"/>
                </a:solidFill>
              </a:rPr>
              <a:t>check out </a:t>
            </a:r>
            <a:r>
              <a:rPr lang="en-GB" sz="1600" dirty="0">
                <a:solidFill>
                  <a:prstClr val="black"/>
                </a:solidFill>
                <a:hlinkClick r:id="rId3"/>
              </a:rPr>
              <a:t>https://www.gov.uk/business-finance-support</a:t>
            </a:r>
            <a:endParaRPr lang="en-GB" sz="1600" b="1" dirty="0">
              <a:solidFill>
                <a:prstClr val="black"/>
              </a:solidFill>
            </a:endParaRPr>
          </a:p>
          <a:p>
            <a:pPr marL="0" indent="0" defTabSz="914400" fontAlgn="base">
              <a:spcBef>
                <a:spcPct val="0"/>
              </a:spcBef>
              <a:spcAft>
                <a:spcPct val="0"/>
              </a:spcAft>
              <a:buNone/>
              <a:defRPr/>
            </a:pPr>
            <a:endParaRPr lang="en-GB" sz="1600" b="1" dirty="0">
              <a:solidFill>
                <a:prstClr val="black"/>
              </a:solidFill>
            </a:endParaRPr>
          </a:p>
          <a:p>
            <a:pPr lvl="1" fontAlgn="base">
              <a:spcBef>
                <a:spcPct val="0"/>
              </a:spcBef>
              <a:spcAft>
                <a:spcPct val="0"/>
              </a:spcAft>
              <a:defRPr/>
            </a:pPr>
            <a:r>
              <a:rPr lang="en-GB" sz="1600" b="1" dirty="0">
                <a:solidFill>
                  <a:prstClr val="black"/>
                </a:solidFill>
              </a:rPr>
              <a:t>Local Councils </a:t>
            </a:r>
            <a:r>
              <a:rPr lang="en-GB" sz="1600" dirty="0">
                <a:solidFill>
                  <a:prstClr val="black"/>
                </a:solidFill>
              </a:rPr>
              <a:t>will often offer support for business including Levelling Up grants and regeneration support</a:t>
            </a:r>
          </a:p>
          <a:p>
            <a:pPr defTabSz="914400" fontAlgn="base">
              <a:spcBef>
                <a:spcPct val="0"/>
              </a:spcBef>
              <a:spcAft>
                <a:spcPct val="0"/>
              </a:spcAft>
              <a:buFont typeface="Arial" pitchFamily="34" charset="0"/>
              <a:buChar char="•"/>
              <a:defRPr/>
            </a:pPr>
            <a:endParaRPr lang="en-GB" sz="1600" b="1" dirty="0">
              <a:solidFill>
                <a:prstClr val="black"/>
              </a:solidFill>
            </a:endParaRPr>
          </a:p>
          <a:p>
            <a:pPr lvl="1" fontAlgn="base">
              <a:spcBef>
                <a:spcPct val="0"/>
              </a:spcBef>
              <a:spcAft>
                <a:spcPct val="0"/>
              </a:spcAft>
              <a:defRPr/>
            </a:pPr>
            <a:r>
              <a:rPr lang="en-GB" sz="1600" b="1" dirty="0">
                <a:solidFill>
                  <a:prstClr val="black"/>
                </a:solidFill>
              </a:rPr>
              <a:t>Third Sector Sources </a:t>
            </a:r>
            <a:r>
              <a:rPr lang="en-GB" sz="1600" dirty="0">
                <a:solidFill>
                  <a:prstClr val="black"/>
                </a:solidFill>
              </a:rPr>
              <a:t>for not-for-profits and social enterprises (</a:t>
            </a:r>
            <a:r>
              <a:rPr lang="en-GB" sz="1600" dirty="0" err="1">
                <a:solidFill>
                  <a:prstClr val="black"/>
                </a:solidFill>
              </a:rPr>
              <a:t>Unltd</a:t>
            </a:r>
            <a:r>
              <a:rPr lang="en-GB" sz="1600" dirty="0">
                <a:solidFill>
                  <a:prstClr val="black"/>
                </a:solidFill>
              </a:rPr>
              <a:t>, National Lottery, Community Chests, Corporate Community Funds, etc)</a:t>
            </a:r>
            <a:endParaRPr lang="en-GB" sz="1100" b="1" dirty="0">
              <a:solidFill>
                <a:prstClr val="black"/>
              </a:solidFill>
            </a:endParaRPr>
          </a:p>
          <a:p>
            <a:pPr defTabSz="914400" fontAlgn="base">
              <a:lnSpc>
                <a:spcPct val="150000"/>
              </a:lnSpc>
              <a:spcBef>
                <a:spcPct val="0"/>
              </a:spcBef>
              <a:spcAft>
                <a:spcPct val="0"/>
              </a:spcAft>
              <a:buFont typeface="Arial" pitchFamily="34" charset="0"/>
              <a:buChar char="•"/>
              <a:defRPr/>
            </a:pPr>
            <a:endParaRPr lang="en-GB" sz="1100" dirty="0">
              <a:solidFill>
                <a:prstClr val="black"/>
              </a:solidFill>
            </a:endParaRPr>
          </a:p>
        </p:txBody>
      </p:sp>
    </p:spTree>
    <p:extLst>
      <p:ext uri="{BB962C8B-B14F-4D97-AF65-F5344CB8AC3E}">
        <p14:creationId xmlns:p14="http://schemas.microsoft.com/office/powerpoint/2010/main" val="33271605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5076580" y="460737"/>
            <a:ext cx="6505820" cy="931341"/>
          </a:xfrm>
        </p:spPr>
        <p:txBody>
          <a:bodyPr vert="horz" lIns="91440" tIns="45720" rIns="91440" bIns="45720" rtlCol="0" anchor="b">
            <a:normAutofit/>
          </a:bodyPr>
          <a:lstStyle/>
          <a:p>
            <a:r>
              <a:rPr lang="en-US" sz="5000" b="1" kern="1200" dirty="0">
                <a:solidFill>
                  <a:schemeClr val="tx1"/>
                </a:solidFill>
                <a:latin typeface="+mj-lt"/>
                <a:ea typeface="+mj-ea"/>
                <a:cs typeface="+mj-cs"/>
              </a:rPr>
              <a:t>Making Assumptions</a:t>
            </a:r>
          </a:p>
        </p:txBody>
      </p:sp>
      <p:pic>
        <p:nvPicPr>
          <p:cNvPr id="14338" name="Picture 2" descr="WILD GUESS - National Day Calendar">
            <a:extLst>
              <a:ext uri="{FF2B5EF4-FFF2-40B4-BE49-F238E27FC236}">
                <a16:creationId xmlns:a16="http://schemas.microsoft.com/office/drawing/2014/main" id="{8D2F4AFC-7800-40A1-8121-701DFF8B657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91092" y="217324"/>
            <a:ext cx="4183378" cy="557784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a:extLst>
              <a:ext uri="{FF2B5EF4-FFF2-40B4-BE49-F238E27FC236}">
                <a16:creationId xmlns:a16="http://schemas.microsoft.com/office/drawing/2014/main" id="{88254B67-36D0-49F0-8E0E-8932AD7F038D}"/>
              </a:ext>
            </a:extLst>
          </p:cNvPr>
          <p:cNvSpPr txBox="1">
            <a:spLocks noChangeArrowheads="1"/>
          </p:cNvSpPr>
          <p:nvPr/>
        </p:nvSpPr>
        <p:spPr bwMode="auto">
          <a:xfrm>
            <a:off x="5076580" y="1775319"/>
            <a:ext cx="6505820" cy="3550789"/>
          </a:xfrm>
          <a:prstGeom prst="rect">
            <a:avLst/>
          </a:prstGeom>
        </p:spPr>
        <p:txBody>
          <a:bodyPr vert="horz" lIns="91440" tIns="45720" rIns="91440" bIns="45720" rtlCol="0" anchor="t">
            <a:noAutofit/>
          </a:bodyPr>
          <a:lstStyle/>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To forecast your cashflow and work out your Profit/Loss, you will need to make assumptions… </a:t>
            </a:r>
            <a:r>
              <a:rPr kumimoji="0" lang="en-US" sz="2400" b="1" i="1" u="none" strike="noStrike" kern="1200" cap="none" spc="0" normalizeH="0" baseline="0" noProof="0" dirty="0">
                <a:ln>
                  <a:noFill/>
                </a:ln>
                <a:solidFill>
                  <a:srgbClr val="ED7D31"/>
                </a:solidFill>
                <a:effectLst/>
                <a:uLnTx/>
                <a:uFillTx/>
                <a:latin typeface="Calibri" panose="020F0502020204030204"/>
                <a:ea typeface="+mn-ea"/>
                <a:cs typeface="+mn-cs"/>
              </a:rPr>
              <a:t>but this should be based on good research.</a:t>
            </a:r>
          </a:p>
          <a:p>
            <a:pPr marL="0" marR="0" lvl="0" indent="0" algn="l" defTabSz="914400" rtl="0" eaLnBrk="1" fontAlgn="base" latinLnBrk="0" hangingPunct="1">
              <a:lnSpc>
                <a:spcPct val="90000"/>
              </a:lnSpc>
              <a:spcBef>
                <a:spcPct val="0"/>
              </a:spcBef>
              <a:spcAft>
                <a:spcPts val="600"/>
              </a:spcAft>
              <a:buClrTx/>
              <a:buSzTx/>
              <a:buFontTx/>
              <a:buNone/>
              <a:tabLst/>
              <a:defRPr/>
            </a:pPr>
            <a:endParaRPr kumimoji="0" lang="en-US" sz="2400" b="1" i="1" u="none" strike="noStrike" kern="1200" cap="none" spc="0" normalizeH="0" baseline="0" noProof="0" dirty="0">
              <a:ln>
                <a:noFill/>
              </a:ln>
              <a:solidFill>
                <a:srgbClr val="ED7D31"/>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Your understanding of the market (customers, suppliers, economics, competition,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etc</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will allow you to make assumptions on the volume you expect to sell on a daily, weekly, monthly and/or annual basis. Only with that information can you figure out your estimated costs, and ultimately decide on a profitable price to charge. </a:t>
            </a:r>
            <a:endPar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p:cNvSpPr txBox="1"/>
          <p:nvPr/>
        </p:nvSpPr>
        <p:spPr>
          <a:xfrm>
            <a:off x="3910250" y="2636912"/>
            <a:ext cx="184731"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27368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3189904429"/>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7"/>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3209613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3919198" cy="577106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18" name="Picture 17" descr="Miniature people standing around wooden blocks with letters&#10;&#10;Description automatically generated">
            <a:extLst>
              <a:ext uri="{FF2B5EF4-FFF2-40B4-BE49-F238E27FC236}">
                <a16:creationId xmlns:a16="http://schemas.microsoft.com/office/drawing/2014/main" id="{DA8E7D82-6DFA-57F8-EB9A-7C4F095841C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531826" y="704850"/>
            <a:ext cx="6935993" cy="4161596"/>
          </a:xfrm>
          <a:prstGeom prst="rect">
            <a:avLst/>
          </a:prstGeom>
        </p:spPr>
      </p:pic>
    </p:spTree>
    <p:extLst>
      <p:ext uri="{BB962C8B-B14F-4D97-AF65-F5344CB8AC3E}">
        <p14:creationId xmlns:p14="http://schemas.microsoft.com/office/powerpoint/2010/main" val="2393137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Do a SWOT Analysis (Examples &amp; Free Template!)">
            <a:extLst>
              <a:ext uri="{FF2B5EF4-FFF2-40B4-BE49-F238E27FC236}">
                <a16:creationId xmlns:a16="http://schemas.microsoft.com/office/drawing/2014/main" id="{B20E9CF9-A48A-DD1A-4097-21C638F278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07" t="9678" r="4902" b="9032"/>
          <a:stretch/>
        </p:blipFill>
        <p:spPr bwMode="auto">
          <a:xfrm>
            <a:off x="2063932" y="175002"/>
            <a:ext cx="8243930" cy="557460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DEDB5A8-9F9C-CF7F-28C4-3FF08B1AAC9E}"/>
              </a:ext>
            </a:extLst>
          </p:cNvPr>
          <p:cNvSpPr>
            <a:spLocks noGrp="1"/>
          </p:cNvSpPr>
          <p:nvPr>
            <p:ph type="title"/>
          </p:nvPr>
        </p:nvSpPr>
        <p:spPr>
          <a:xfrm rot="16200000">
            <a:off x="-1112309" y="2584127"/>
            <a:ext cx="5574609" cy="756358"/>
          </a:xfrm>
        </p:spPr>
        <p:txBody>
          <a:bodyPr>
            <a:normAutofit fontScale="90000"/>
          </a:bodyPr>
          <a:lstStyle/>
          <a:p>
            <a:r>
              <a:rPr lang="en-US" sz="4000" b="1" dirty="0">
                <a:solidFill>
                  <a:schemeClr val="accent2">
                    <a:lumMod val="75000"/>
                  </a:schemeClr>
                </a:solidFill>
                <a:latin typeface="+mn-lt"/>
              </a:rPr>
              <a:t>External                      Internal</a:t>
            </a:r>
          </a:p>
        </p:txBody>
      </p:sp>
      <p:sp>
        <p:nvSpPr>
          <p:cNvPr id="4" name="Title 1">
            <a:extLst>
              <a:ext uri="{FF2B5EF4-FFF2-40B4-BE49-F238E27FC236}">
                <a16:creationId xmlns:a16="http://schemas.microsoft.com/office/drawing/2014/main" id="{FD097B89-6A3A-C84C-56B5-F56F02B16134}"/>
              </a:ext>
            </a:extLst>
          </p:cNvPr>
          <p:cNvSpPr txBox="1">
            <a:spLocks/>
          </p:cNvSpPr>
          <p:nvPr/>
        </p:nvSpPr>
        <p:spPr>
          <a:xfrm rot="16200000">
            <a:off x="7927930" y="2522342"/>
            <a:ext cx="5574609" cy="756358"/>
          </a:xfrm>
          <a:prstGeom prst="rect">
            <a:avLst/>
          </a:prstGeom>
        </p:spPr>
        <p:txBody>
          <a:bodyPr vert="horz" lIns="91440" tIns="45720" rIns="91440" bIns="45720" rtlCol="0" anchor="ctr">
            <a:normAutofit fontScale="90000"/>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chemeClr val="accent2">
                    <a:lumMod val="75000"/>
                  </a:schemeClr>
                </a:solidFill>
                <a:latin typeface="+mn-lt"/>
              </a:rPr>
              <a:t>External                      Internal</a:t>
            </a:r>
          </a:p>
        </p:txBody>
      </p:sp>
    </p:spTree>
    <p:extLst>
      <p:ext uri="{BB962C8B-B14F-4D97-AF65-F5344CB8AC3E}">
        <p14:creationId xmlns:p14="http://schemas.microsoft.com/office/powerpoint/2010/main" val="692139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p:cNvSpPr txBox="1">
            <a:spLocks noChangeArrowheads="1"/>
          </p:cNvSpPr>
          <p:nvPr/>
        </p:nvSpPr>
        <p:spPr bwMode="auto">
          <a:xfrm>
            <a:off x="534057" y="926660"/>
            <a:ext cx="4243589" cy="3320668"/>
          </a:xfrm>
          <a:prstGeom prst="rect">
            <a:avLst/>
          </a:prstGeom>
        </p:spPr>
        <p:txBody>
          <a:bodyPr vert="horz" lIns="91440" tIns="45720" rIns="91440" bIns="45720" rtlCol="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You must act on your findings from the SWOT analysis.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000" b="0" i="1" u="none" strike="noStrike" kern="1200" cap="none" spc="0" normalizeH="0" baseline="0" noProof="0" dirty="0">
                <a:ln>
                  <a:noFill/>
                </a:ln>
                <a:solidFill>
                  <a:srgbClr val="ED7D31"/>
                </a:solidFill>
                <a:effectLst/>
                <a:uLnTx/>
                <a:uFillTx/>
                <a:latin typeface="Calibri" panose="020F0502020204030204"/>
                <a:ea typeface="+mn-ea"/>
                <a:cs typeface="+mn-cs"/>
              </a:rPr>
              <a:t>It’s not what you’ve got, but what you do with it that counts?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endParaRPr kumimoji="0" lang="en-US"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What </a:t>
            </a:r>
            <a:r>
              <a:rPr kumimoji="0" lang="en-GB" sz="2000" b="1" i="1" u="none" strike="noStrike" kern="1200" cap="none" spc="0" normalizeH="0" baseline="0" noProof="0" dirty="0">
                <a:ln>
                  <a:noFill/>
                </a:ln>
                <a:solidFill>
                  <a:prstClr val="black"/>
                </a:solidFill>
                <a:effectLst/>
                <a:uLnTx/>
                <a:uFillTx/>
                <a:latin typeface="Calibri" panose="020F0502020204030204"/>
                <a:ea typeface="+mn-ea"/>
                <a:cs typeface="+mn-cs"/>
              </a:rPr>
              <a:t>strengths</a:t>
            </a: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 you aim to utilise and how?</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Your plans to overcome your </a:t>
            </a:r>
            <a:r>
              <a:rPr kumimoji="0" lang="en-GB" sz="2000" b="1" i="1" u="none" strike="noStrike" kern="1200" cap="none" spc="0" normalizeH="0" baseline="0" noProof="0" dirty="0">
                <a:ln>
                  <a:noFill/>
                </a:ln>
                <a:solidFill>
                  <a:prstClr val="black"/>
                </a:solidFill>
                <a:effectLst/>
                <a:uLnTx/>
                <a:uFillTx/>
                <a:latin typeface="Calibri" panose="020F0502020204030204"/>
                <a:ea typeface="+mn-ea"/>
                <a:cs typeface="+mn-cs"/>
              </a:rPr>
              <a:t>weaknesses</a:t>
            </a: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 and improve?</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How you are going to exploit the </a:t>
            </a:r>
            <a:r>
              <a:rPr kumimoji="0" lang="en-GB" sz="2000" b="1" i="1" u="none" strike="noStrike" kern="1200" cap="none" spc="0" normalizeH="0" baseline="0" noProof="0" dirty="0">
                <a:ln>
                  <a:noFill/>
                </a:ln>
                <a:solidFill>
                  <a:prstClr val="black"/>
                </a:solidFill>
                <a:effectLst/>
                <a:uLnTx/>
                <a:uFillTx/>
                <a:latin typeface="Calibri" panose="020F0502020204030204"/>
                <a:ea typeface="+mn-ea"/>
                <a:cs typeface="+mn-cs"/>
              </a:rPr>
              <a:t>opportunities</a:t>
            </a: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 available?</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How you will mitigate or minimise the </a:t>
            </a:r>
            <a:r>
              <a:rPr kumimoji="0" lang="en-GB" sz="2000" b="1" i="1" u="none" strike="noStrike" kern="1200" cap="none" spc="0" normalizeH="0" baseline="0" noProof="0" dirty="0">
                <a:ln>
                  <a:noFill/>
                </a:ln>
                <a:solidFill>
                  <a:prstClr val="black"/>
                </a:solidFill>
                <a:effectLst/>
                <a:uLnTx/>
                <a:uFillTx/>
                <a:latin typeface="Calibri" panose="020F0502020204030204"/>
                <a:ea typeface="+mn-ea"/>
                <a:cs typeface="+mn-cs"/>
              </a:rPr>
              <a:t>threats</a:t>
            </a: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 to your business?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endParaRPr kumimoji="0" lang="en-US"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hand writing on a blackboard&#10;&#10;Description automatically generated">
            <a:extLst>
              <a:ext uri="{FF2B5EF4-FFF2-40B4-BE49-F238E27FC236}">
                <a16:creationId xmlns:a16="http://schemas.microsoft.com/office/drawing/2014/main" id="{CF0BB817-3D9C-0872-9167-C10A9B43C90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344" r="24703" b="-1"/>
          <a:stretch/>
        </p:blipFill>
        <p:spPr>
          <a:xfrm>
            <a:off x="6374674" y="10"/>
            <a:ext cx="5815803" cy="579823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5110838-E702-39B8-4E85-321FD5C813F2}"/>
              </a:ext>
            </a:extLst>
          </p:cNvPr>
          <p:cNvSpPr txBox="1"/>
          <p:nvPr/>
        </p:nvSpPr>
        <p:spPr>
          <a:xfrm>
            <a:off x="9865722" y="6657945"/>
            <a:ext cx="2326278"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3" tooltip="https://www.drscottsaunders.com/about_this_site/action-changes-things-acrony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creativecommons.org/licenses/by-nd/3.0/">
                  <a:extLst>
                    <a:ext uri="{A12FA001-AC4F-418D-AE19-62706E023703}">
                      <ahyp:hlinkClr xmlns:ahyp="http://schemas.microsoft.com/office/drawing/2018/hyperlinkcolor" val="tx"/>
                    </a:ext>
                  </a:extLst>
                </a:hlinkClick>
              </a:rPr>
              <a:t>CC BY-ND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8366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297762" y="-343669"/>
            <a:ext cx="6251110" cy="1783080"/>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1119815401"/>
              </p:ext>
            </p:extLst>
          </p:nvPr>
        </p:nvGraphicFramePr>
        <p:xfrm>
          <a:off x="5297762" y="1628503"/>
          <a:ext cx="6251110" cy="38891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7"/>
          <a:srcRect l="31566" r="23103" b="-1"/>
          <a:stretch/>
        </p:blipFill>
        <p:spPr>
          <a:xfrm>
            <a:off x="1" y="10"/>
            <a:ext cx="3919198" cy="577106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1731762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96293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18807-59A8-9401-9F65-C33474157A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520E20-D4FB-1566-6B96-DD7526E87607}"/>
              </a:ext>
            </a:extLst>
          </p:cNvPr>
          <p:cNvSpPr>
            <a:spLocks noGrp="1"/>
          </p:cNvSpPr>
          <p:nvPr>
            <p:ph type="title"/>
          </p:nvPr>
        </p:nvSpPr>
        <p:spPr>
          <a:xfrm>
            <a:off x="4937760" y="1393900"/>
            <a:ext cx="6709410" cy="4045389"/>
          </a:xfrm>
        </p:spPr>
        <p:txBody>
          <a:bodyPr vert="horz" lIns="91440" tIns="45720" rIns="91440" bIns="45720" rtlCol="0" anchor="b">
            <a:normAutofit/>
          </a:bodyPr>
          <a:lstStyle/>
          <a:p>
            <a:pPr defTabSz="914400" fontAlgn="t">
              <a:spcAft>
                <a:spcPts val="600"/>
              </a:spcAft>
            </a:pPr>
            <a:r>
              <a:rPr lang="en-US" sz="3100" b="1" u="sng" dirty="0">
                <a:solidFill>
                  <a:srgbClr val="002060"/>
                </a:solidFill>
                <a:latin typeface="+mn-lt"/>
                <a:cs typeface="+mj-cs"/>
              </a:rPr>
              <a:t>The Business Pitch Assessment</a:t>
            </a:r>
            <a:br>
              <a:rPr lang="en-US" sz="3100" b="1" u="sng" dirty="0">
                <a:solidFill>
                  <a:srgbClr val="002060"/>
                </a:solidFill>
                <a:latin typeface="+mn-lt"/>
                <a:cs typeface="+mj-cs"/>
              </a:rPr>
            </a:br>
            <a:br>
              <a:rPr lang="en-US" sz="3100" b="1" u="sng" dirty="0">
                <a:solidFill>
                  <a:srgbClr val="0070C0"/>
                </a:solidFill>
                <a:latin typeface="+mn-lt"/>
                <a:cs typeface="+mj-cs"/>
              </a:rPr>
            </a:br>
            <a:r>
              <a:rPr lang="en-US" sz="2000" b="1" dirty="0">
                <a:solidFill>
                  <a:srgbClr val="002060"/>
                </a:solidFill>
              </a:rPr>
              <a:t>10-min presentation / 5-min Q&amp;A</a:t>
            </a:r>
            <a:br>
              <a:rPr lang="en-GB" b="1" dirty="0">
                <a:solidFill>
                  <a:srgbClr val="0070C0"/>
                </a:solidFill>
              </a:rPr>
            </a:br>
            <a:br>
              <a:rPr lang="en-GB" b="1" dirty="0">
                <a:solidFill>
                  <a:srgbClr val="0070C0"/>
                </a:solidFill>
              </a:rPr>
            </a:br>
            <a:br>
              <a:rPr lang="en-GB" b="1" dirty="0">
                <a:solidFill>
                  <a:srgbClr val="0070C0"/>
                </a:solidFill>
              </a:rPr>
            </a:br>
            <a:br>
              <a:rPr lang="en-GB" dirty="0">
                <a:solidFill>
                  <a:schemeClr val="tx1"/>
                </a:solidFill>
              </a:rPr>
            </a:br>
            <a:br>
              <a:rPr lang="en-GB" sz="2000" b="1" dirty="0">
                <a:solidFill>
                  <a:schemeClr val="accent2"/>
                </a:solidFill>
              </a:rPr>
            </a:br>
            <a:br>
              <a:rPr lang="en-US" sz="2000" b="1" dirty="0">
                <a:solidFill>
                  <a:srgbClr val="002060"/>
                </a:solidFill>
              </a:rPr>
            </a:br>
            <a:endParaRPr lang="en-US" sz="2800" dirty="0">
              <a:solidFill>
                <a:schemeClr val="tx1"/>
              </a:solidFill>
              <a:latin typeface="+mn-lt"/>
              <a:cs typeface="+mj-cs"/>
            </a:endParaRPr>
          </a:p>
        </p:txBody>
      </p:sp>
      <p:pic>
        <p:nvPicPr>
          <p:cNvPr id="6" name="Picture 5" descr="A person typing on a computer&#10;&#10;Description automatically generated">
            <a:extLst>
              <a:ext uri="{FF2B5EF4-FFF2-40B4-BE49-F238E27FC236}">
                <a16:creationId xmlns:a16="http://schemas.microsoft.com/office/drawing/2014/main" id="{2F1BE4DE-1699-A92D-2C6B-11F6D24BEC7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5946DAC0-978B-87E8-C257-531BB95C8626}"/>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7534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86D299D-41D7-E936-4EFF-6897A944927E}"/>
              </a:ext>
            </a:extLst>
          </p:cNvPr>
          <p:cNvSpPr txBox="1">
            <a:spLocks/>
          </p:cNvSpPr>
          <p:nvPr/>
        </p:nvSpPr>
        <p:spPr>
          <a:xfrm>
            <a:off x="87067" y="471439"/>
            <a:ext cx="7600272" cy="692255"/>
          </a:xfrm>
          <a:prstGeom prst="rect">
            <a:avLst/>
          </a:prstGeom>
        </p:spPr>
        <p:txBody>
          <a:bodyPr vert="horz" lIns="91440" tIns="45720" rIns="91440" bIns="45720" rtlCol="0" anchor="b">
            <a:normAutofit/>
          </a:bodyPr>
          <a:lstStyle>
            <a:lvl1pPr algn="l" defTabSz="914377"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ctr" defTabSz="914400" rtl="0" eaLnBrk="1" fontAlgn="t" latinLnBrk="0" hangingPunct="1">
              <a:lnSpc>
                <a:spcPct val="90000"/>
              </a:lnSpc>
              <a:spcBef>
                <a:spcPct val="0"/>
              </a:spcBef>
              <a:spcAft>
                <a:spcPts val="600"/>
              </a:spcAft>
              <a:buClrTx/>
              <a:buSzTx/>
              <a:buFontTx/>
              <a:buNone/>
              <a:tabLst/>
              <a:defRPr/>
            </a:pPr>
            <a:r>
              <a:rPr kumimoji="0" lang="en-US" sz="3900" b="1" i="0" u="none" strike="noStrike" kern="1200" cap="none" spc="0" normalizeH="0" baseline="0" noProof="0" dirty="0">
                <a:ln>
                  <a:noFill/>
                </a:ln>
                <a:solidFill>
                  <a:srgbClr val="002060"/>
                </a:solidFill>
                <a:effectLst/>
                <a:uLnTx/>
                <a:uFillTx/>
                <a:latin typeface="Calibri" panose="020F0502020204030204"/>
                <a:ea typeface="+mj-ea"/>
                <a:cs typeface="Arial" panose="020B0604020202020204" pitchFamily="34" charset="0"/>
              </a:rPr>
              <a:t>The Ingredients of a Perfect Pitch</a:t>
            </a:r>
            <a:endParaRPr kumimoji="0" lang="en-US" sz="2700" b="0" i="0" u="none" strike="noStrike" kern="1200" cap="none" spc="0" normalizeH="0" baseline="0" noProof="0" dirty="0">
              <a:ln>
                <a:noFill/>
              </a:ln>
              <a:solidFill>
                <a:srgbClr val="002060"/>
              </a:solidFill>
              <a:effectLst/>
              <a:uLnTx/>
              <a:uFillTx/>
              <a:latin typeface="Calibri" panose="020F0502020204030204"/>
              <a:ea typeface="+mj-ea"/>
              <a:cs typeface="Arial" panose="020B0604020202020204" pitchFamily="34" charset="0"/>
            </a:endParaRPr>
          </a:p>
        </p:txBody>
      </p:sp>
      <p:sp>
        <p:nvSpPr>
          <p:cNvPr id="4" name="Text Box 3">
            <a:extLst>
              <a:ext uri="{FF2B5EF4-FFF2-40B4-BE49-F238E27FC236}">
                <a16:creationId xmlns:a16="http://schemas.microsoft.com/office/drawing/2014/main" id="{08AD17FF-EA63-0699-2C54-B11E2EC66803}"/>
              </a:ext>
            </a:extLst>
          </p:cNvPr>
          <p:cNvSpPr txBox="1">
            <a:spLocks noChangeArrowheads="1"/>
          </p:cNvSpPr>
          <p:nvPr/>
        </p:nvSpPr>
        <p:spPr bwMode="auto">
          <a:xfrm>
            <a:off x="382772" y="1360967"/>
            <a:ext cx="7304567" cy="4263655"/>
          </a:xfrm>
          <a:prstGeom prst="rect">
            <a:avLst/>
          </a:prstGeom>
        </p:spPr>
        <p:txBody>
          <a:bodyPr vert="horz" lIns="91440" tIns="45720" rIns="91440" bIns="45720" rtlCol="0" anchor="ctr">
            <a:normAutofit fontScale="70000" lnSpcReduction="20000"/>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Introduction</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Brief overview and hook.</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Problem</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Define the problem you are solving.</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Solution</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Present your product/service as the solution.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Market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Opportunity</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Highlight the market potential.</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Business Model</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Explain how you will make money.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Competitive Analysis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Show how you stand out from competitors.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Go-to-Market Strategy</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Outline your plan to reach customers.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Financial Projections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Provide key financial metrics and forecasts.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Team</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Introduce your team and their expertise.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Conclude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Summarise the reason the audience should be interested.</a:t>
            </a:r>
          </a:p>
        </p:txBody>
      </p:sp>
      <p:pic>
        <p:nvPicPr>
          <p:cNvPr id="8" name="Picture 7">
            <a:extLst>
              <a:ext uri="{FF2B5EF4-FFF2-40B4-BE49-F238E27FC236}">
                <a16:creationId xmlns:a16="http://schemas.microsoft.com/office/drawing/2014/main" id="{C93DEC85-CF3C-55AB-C4C4-D94D5295E54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7141" r="23017"/>
          <a:stretch/>
        </p:blipFill>
        <p:spPr>
          <a:xfrm>
            <a:off x="7841673" y="0"/>
            <a:ext cx="4350327" cy="5818909"/>
          </a:xfrm>
          <a:prstGeom prst="rect">
            <a:avLst/>
          </a:prstGeom>
        </p:spPr>
      </p:pic>
    </p:spTree>
    <p:extLst>
      <p:ext uri="{BB962C8B-B14F-4D97-AF65-F5344CB8AC3E}">
        <p14:creationId xmlns:p14="http://schemas.microsoft.com/office/powerpoint/2010/main" val="25492823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3926954" y="39350"/>
            <a:ext cx="6251110" cy="840813"/>
          </a:xfrm>
        </p:spPr>
        <p:txBody>
          <a:bodyPr anchor="b">
            <a:noAutofit/>
          </a:bodyPr>
          <a:lstStyle/>
          <a:p>
            <a:r>
              <a:rPr lang="en-US" sz="3600" b="1" dirty="0"/>
              <a:t>Some further advice:</a:t>
            </a:r>
          </a:p>
        </p:txBody>
      </p:sp>
      <p:pic>
        <p:nvPicPr>
          <p:cNvPr id="13" name="Picture 4" descr="Wood human figure">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2048" r="52621" b="-1"/>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F3DB75B-9949-BA58-D76C-D5F860B92750}"/>
              </a:ext>
            </a:extLst>
          </p:cNvPr>
          <p:cNvSpPr>
            <a:spLocks noGrp="1"/>
          </p:cNvSpPr>
          <p:nvPr>
            <p:ph idx="1"/>
          </p:nvPr>
        </p:nvSpPr>
        <p:spPr>
          <a:xfrm>
            <a:off x="4316819" y="901429"/>
            <a:ext cx="7655441" cy="4881062"/>
          </a:xfrm>
        </p:spPr>
        <p:txBody>
          <a:bodyPr>
            <a:normAutofit/>
          </a:bodyPr>
          <a:lstStyle/>
          <a:p>
            <a:r>
              <a:rPr lang="en-US" sz="2200" b="1" i="1" dirty="0">
                <a:solidFill>
                  <a:schemeClr val="accent2"/>
                </a:solidFill>
              </a:rPr>
              <a:t>SMALL, SMALL, SMALL!!! (New airline… maybe not)</a:t>
            </a:r>
          </a:p>
          <a:p>
            <a:r>
              <a:rPr lang="en-US" sz="2200" b="1" i="1" dirty="0">
                <a:solidFill>
                  <a:schemeClr val="accent2"/>
                </a:solidFill>
              </a:rPr>
              <a:t>Related to Tourism/Events – either in it or directly targeting it</a:t>
            </a:r>
          </a:p>
          <a:p>
            <a:r>
              <a:rPr lang="en-US" sz="2200" b="1" i="1" dirty="0">
                <a:solidFill>
                  <a:schemeClr val="accent2"/>
                </a:solidFill>
              </a:rPr>
              <a:t>‘Eco’…… really?</a:t>
            </a:r>
          </a:p>
          <a:p>
            <a:r>
              <a:rPr lang="en-US" sz="2200" b="1" i="1" dirty="0">
                <a:solidFill>
                  <a:schemeClr val="accent2"/>
                </a:solidFill>
              </a:rPr>
              <a:t>Your idea – connected to who you are!</a:t>
            </a:r>
          </a:p>
          <a:p>
            <a:r>
              <a:rPr lang="en-US" sz="2200" b="1" i="1" dirty="0">
                <a:solidFill>
                  <a:schemeClr val="accent2"/>
                </a:solidFill>
              </a:rPr>
              <a:t>How will it make money? </a:t>
            </a:r>
          </a:p>
          <a:p>
            <a:r>
              <a:rPr lang="en-US" sz="2200" b="1" i="1" dirty="0">
                <a:solidFill>
                  <a:schemeClr val="accent2"/>
                </a:solidFill>
              </a:rPr>
              <a:t>References – textbooks (really?)</a:t>
            </a:r>
          </a:p>
          <a:p>
            <a:r>
              <a:rPr lang="en-US" sz="2200" b="1" i="1" dirty="0">
                <a:solidFill>
                  <a:schemeClr val="accent2"/>
                </a:solidFill>
              </a:rPr>
              <a:t>Everything should be relevant to your idea.</a:t>
            </a:r>
          </a:p>
          <a:p>
            <a:r>
              <a:rPr lang="en-US" sz="2200" b="1" i="1" dirty="0">
                <a:solidFill>
                  <a:schemeClr val="accent2"/>
                </a:solidFill>
              </a:rPr>
              <a:t>Know your business – you’ll be questioned on the basics.</a:t>
            </a:r>
          </a:p>
          <a:p>
            <a:r>
              <a:rPr lang="en-US" sz="2200" b="1" i="1" dirty="0">
                <a:solidFill>
                  <a:schemeClr val="accent2"/>
                </a:solidFill>
              </a:rPr>
              <a:t>Tell a story – have fun!</a:t>
            </a:r>
          </a:p>
          <a:p>
            <a:r>
              <a:rPr lang="en-US" sz="2200" b="1" i="1" dirty="0">
                <a:solidFill>
                  <a:schemeClr val="accent2"/>
                </a:solidFill>
              </a:rPr>
              <a:t>PRACTICE! PRACTICE! PRACTICE!</a:t>
            </a:r>
          </a:p>
        </p:txBody>
      </p:sp>
    </p:spTree>
    <p:extLst>
      <p:ext uri="{BB962C8B-B14F-4D97-AF65-F5344CB8AC3E}">
        <p14:creationId xmlns:p14="http://schemas.microsoft.com/office/powerpoint/2010/main" val="37496692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D74FB-036E-F16D-CA5D-C802D2D518C7}"/>
            </a:ext>
          </a:extLst>
        </p:cNvPr>
        <p:cNvGrpSpPr/>
        <p:nvPr/>
      </p:nvGrpSpPr>
      <p:grpSpPr>
        <a:xfrm>
          <a:off x="0" y="0"/>
          <a:ext cx="0" cy="0"/>
          <a:chOff x="0" y="0"/>
          <a:chExt cx="0" cy="0"/>
        </a:xfrm>
      </p:grpSpPr>
      <p:pic>
        <p:nvPicPr>
          <p:cNvPr id="5" name="Picture 4" descr="People in office">
            <a:extLst>
              <a:ext uri="{FF2B5EF4-FFF2-40B4-BE49-F238E27FC236}">
                <a16:creationId xmlns:a16="http://schemas.microsoft.com/office/drawing/2014/main" id="{CAC24689-109A-FFF2-439F-5BB0AC5BD4E2}"/>
              </a:ext>
            </a:extLst>
          </p:cNvPr>
          <p:cNvPicPr>
            <a:picLocks noChangeAspect="1"/>
          </p:cNvPicPr>
          <p:nvPr/>
        </p:nvPicPr>
        <p:blipFill rotWithShape="1">
          <a:blip r:embed="rId2"/>
          <a:srcRect l="17829" r="15218" b="-1"/>
          <a:stretch/>
        </p:blipFill>
        <p:spPr>
          <a:xfrm>
            <a:off x="8362875" y="10"/>
            <a:ext cx="5845246" cy="58275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2802A7A6-C1D9-21CA-457E-15AB7ADFC3D6}"/>
              </a:ext>
            </a:extLst>
          </p:cNvPr>
          <p:cNvSpPr txBox="1"/>
          <p:nvPr/>
        </p:nvSpPr>
        <p:spPr>
          <a:xfrm rot="21287345">
            <a:off x="6371203" y="2036638"/>
            <a:ext cx="3983342" cy="175432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DON’T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BE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LATE!!!</a:t>
            </a:r>
            <a:endPar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9B0B75B8-6AE9-6921-8F87-473F737FCB33}"/>
              </a:ext>
            </a:extLst>
          </p:cNvPr>
          <p:cNvGraphicFramePr>
            <a:graphicFrameLocks noGrp="1"/>
          </p:cNvGraphicFramePr>
          <p:nvPr/>
        </p:nvGraphicFramePr>
        <p:xfrm>
          <a:off x="821350" y="743615"/>
          <a:ext cx="5448821" cy="4526280"/>
        </p:xfrm>
        <a:graphic>
          <a:graphicData uri="http://schemas.openxmlformats.org/drawingml/2006/table">
            <a:tbl>
              <a:tblPr bandRow="1">
                <a:tableStyleId>{D113A9D2-9D6B-4929-AA2D-F23B5EE8CBE7}</a:tableStyleId>
              </a:tblPr>
              <a:tblGrid>
                <a:gridCol w="1910964">
                  <a:extLst>
                    <a:ext uri="{9D8B030D-6E8A-4147-A177-3AD203B41FA5}">
                      <a16:colId xmlns:a16="http://schemas.microsoft.com/office/drawing/2014/main" val="1503632448"/>
                    </a:ext>
                  </a:extLst>
                </a:gridCol>
                <a:gridCol w="1567543">
                  <a:extLst>
                    <a:ext uri="{9D8B030D-6E8A-4147-A177-3AD203B41FA5}">
                      <a16:colId xmlns:a16="http://schemas.microsoft.com/office/drawing/2014/main" val="4162845967"/>
                    </a:ext>
                  </a:extLst>
                </a:gridCol>
                <a:gridCol w="1970314">
                  <a:extLst>
                    <a:ext uri="{9D8B030D-6E8A-4147-A177-3AD203B41FA5}">
                      <a16:colId xmlns:a16="http://schemas.microsoft.com/office/drawing/2014/main" val="515418037"/>
                    </a:ext>
                  </a:extLst>
                </a:gridCol>
              </a:tblGrid>
              <a:tr h="182880">
                <a:tc>
                  <a:txBody>
                    <a:bodyPr/>
                    <a:lstStyle/>
                    <a:p>
                      <a:pPr algn="l" rtl="0" fontAlgn="t">
                        <a:buNone/>
                      </a:pPr>
                      <a:r>
                        <a:rPr lang="en-GB" sz="1600" u="none" strike="noStrike" dirty="0">
                          <a:effectLst/>
                        </a:rPr>
                        <a:t>JAC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dirty="0">
                          <a:effectLst/>
                        </a:rPr>
                        <a:t>DAVIES</a:t>
                      </a:r>
                    </a:p>
                  </a:txBody>
                  <a:tcPr marL="7620" marR="7620" marT="7620" marB="0"/>
                </a:tc>
                <a:tc>
                  <a:txBody>
                    <a:bodyPr/>
                    <a:lstStyle/>
                    <a:p>
                      <a:pPr algn="r" fontAlgn="b">
                        <a:buNone/>
                      </a:pPr>
                      <a:r>
                        <a:rPr lang="en-GB" sz="1600" u="none" strike="noStrike" dirty="0">
                          <a:effectLst/>
                        </a:rPr>
                        <a:t>09:20</a:t>
                      </a:r>
                      <a:endParaRPr lang="en-GB" sz="1600" b="1" i="0" u="none" strike="noStrike" dirty="0">
                        <a:solidFill>
                          <a:srgbClr val="000000"/>
                        </a:solidFill>
                        <a:effectLst/>
                        <a:latin typeface="+mn-lt"/>
                      </a:endParaRPr>
                    </a:p>
                  </a:txBody>
                  <a:tcPr marL="7620" marR="7620" marT="7620" marB="0" anchor="b"/>
                </a:tc>
                <a:extLst>
                  <a:ext uri="{0D108BD9-81ED-4DB2-BD59-A6C34878D82A}">
                    <a16:rowId xmlns:a16="http://schemas.microsoft.com/office/drawing/2014/main" val="923870446"/>
                  </a:ext>
                </a:extLst>
              </a:tr>
              <a:tr h="182880">
                <a:tc>
                  <a:txBody>
                    <a:bodyPr/>
                    <a:lstStyle/>
                    <a:p>
                      <a:pPr algn="l" rtl="0" fontAlgn="t">
                        <a:buNone/>
                      </a:pPr>
                      <a:r>
                        <a:rPr lang="en-GB" sz="1600" b="0" i="0" u="none" strike="noStrike" dirty="0">
                          <a:solidFill>
                            <a:schemeClr val="bg1"/>
                          </a:solidFill>
                          <a:effectLst/>
                          <a:latin typeface="+mn-lt"/>
                        </a:rPr>
                        <a:t>NIA</a:t>
                      </a:r>
                    </a:p>
                  </a:txBody>
                  <a:tcPr marL="7620" marR="7620" marT="7620" marB="0"/>
                </a:tc>
                <a:tc>
                  <a:txBody>
                    <a:bodyPr/>
                    <a:lstStyle/>
                    <a:p>
                      <a:pPr algn="l" rtl="0" fontAlgn="t">
                        <a:buNone/>
                      </a:pPr>
                      <a:r>
                        <a:rPr lang="en-GB" sz="1600" b="0" i="0" u="none" strike="noStrike" dirty="0">
                          <a:solidFill>
                            <a:schemeClr val="bg1"/>
                          </a:solidFill>
                          <a:effectLst/>
                          <a:latin typeface="+mn-lt"/>
                        </a:rPr>
                        <a:t>MUGFORD</a:t>
                      </a:r>
                    </a:p>
                  </a:txBody>
                  <a:tcPr marL="7620" marR="7620" marT="7620" marB="0"/>
                </a:tc>
                <a:tc>
                  <a:txBody>
                    <a:bodyPr/>
                    <a:lstStyle/>
                    <a:p>
                      <a:pPr algn="r" fontAlgn="b">
                        <a:buNone/>
                      </a:pPr>
                      <a:r>
                        <a:rPr lang="en-GB" sz="1600" u="none" strike="noStrike">
                          <a:effectLst/>
                        </a:rPr>
                        <a:t>09:40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3278322416"/>
                  </a:ext>
                </a:extLst>
              </a:tr>
              <a:tr h="182880">
                <a:tc>
                  <a:txBody>
                    <a:bodyPr/>
                    <a:lstStyle/>
                    <a:p>
                      <a:pPr algn="l" rtl="0" fontAlgn="t">
                        <a:buNone/>
                      </a:pPr>
                      <a:r>
                        <a:rPr lang="en-GB" sz="1600" u="none" strike="noStrike">
                          <a:effectLst/>
                        </a:rPr>
                        <a:t>TAMARA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dirty="0">
                          <a:effectLst/>
                        </a:rPr>
                        <a:t>CROOKES</a:t>
                      </a:r>
                      <a:endParaRPr lang="en-GB" sz="1600" b="1" i="0" u="none" strike="noStrike" dirty="0">
                        <a:solidFill>
                          <a:srgbClr val="000000"/>
                        </a:solidFill>
                        <a:effectLst/>
                        <a:latin typeface="+mn-lt"/>
                      </a:endParaRPr>
                    </a:p>
                  </a:txBody>
                  <a:tcPr marL="7620" marR="7620" marT="7620" marB="0"/>
                </a:tc>
                <a:tc>
                  <a:txBody>
                    <a:bodyPr/>
                    <a:lstStyle/>
                    <a:p>
                      <a:pPr algn="r" fontAlgn="b">
                        <a:buNone/>
                      </a:pPr>
                      <a:r>
                        <a:rPr lang="en-GB" sz="1600" u="none" strike="noStrike">
                          <a:effectLst/>
                        </a:rPr>
                        <a:t>10:00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69176392"/>
                  </a:ext>
                </a:extLst>
              </a:tr>
              <a:tr h="182880">
                <a:tc>
                  <a:txBody>
                    <a:bodyPr/>
                    <a:lstStyle/>
                    <a:p>
                      <a:pPr algn="l" rtl="0" fontAlgn="t">
                        <a:buNone/>
                      </a:pPr>
                      <a:r>
                        <a:rPr lang="en-GB" sz="1600" u="none" strike="noStrike" dirty="0">
                          <a:effectLst/>
                        </a:rPr>
                        <a:t>KIRSTY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SKIDMORE</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10:20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985254253"/>
                  </a:ext>
                </a:extLst>
              </a:tr>
              <a:tr h="182880">
                <a:tc>
                  <a:txBody>
                    <a:bodyPr/>
                    <a:lstStyle/>
                    <a:p>
                      <a:pPr algn="l" rtl="0" fontAlgn="t">
                        <a:buNone/>
                      </a:pPr>
                      <a:r>
                        <a:rPr lang="en-GB" sz="1600" u="none" strike="noStrike">
                          <a:effectLst/>
                        </a:rPr>
                        <a:t>DEMI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dirty="0">
                          <a:effectLst/>
                        </a:rPr>
                        <a:t>DAVIES</a:t>
                      </a:r>
                      <a:endParaRPr lang="en-GB" sz="1600" b="1" i="0" u="none" strike="noStrike" dirty="0">
                        <a:solidFill>
                          <a:srgbClr val="000000"/>
                        </a:solidFill>
                        <a:effectLst/>
                        <a:latin typeface="+mn-lt"/>
                      </a:endParaRPr>
                    </a:p>
                  </a:txBody>
                  <a:tcPr marL="7620" marR="7620" marT="7620" marB="0"/>
                </a:tc>
                <a:tc>
                  <a:txBody>
                    <a:bodyPr/>
                    <a:lstStyle/>
                    <a:p>
                      <a:pPr algn="r" fontAlgn="b">
                        <a:buNone/>
                      </a:pPr>
                      <a:r>
                        <a:rPr lang="en-GB" sz="1600" u="none" strike="noStrike">
                          <a:effectLst/>
                        </a:rPr>
                        <a:t>10:40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3361451771"/>
                  </a:ext>
                </a:extLst>
              </a:tr>
              <a:tr h="182880">
                <a:tc>
                  <a:txBody>
                    <a:bodyPr/>
                    <a:lstStyle/>
                    <a:p>
                      <a:pPr algn="l" rtl="0" fontAlgn="t">
                        <a:buNone/>
                      </a:pPr>
                      <a:r>
                        <a:rPr lang="en-GB" sz="1600" u="none" strike="noStrike" dirty="0">
                          <a:effectLst/>
                        </a:rPr>
                        <a:t>ANDREW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JONES</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11:00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4045389857"/>
                  </a:ext>
                </a:extLst>
              </a:tr>
              <a:tr h="182880">
                <a:tc>
                  <a:txBody>
                    <a:bodyPr/>
                    <a:lstStyle/>
                    <a:p>
                      <a:pPr algn="l" rtl="0" fontAlgn="t">
                        <a:buNone/>
                      </a:pPr>
                      <a:r>
                        <a:rPr lang="en-GB" sz="1600" u="none" strike="noStrike">
                          <a:effectLst/>
                        </a:rPr>
                        <a:t>SOPHIA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a:effectLst/>
                        </a:rPr>
                        <a:t>RABAIOTTI</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11:20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892712275"/>
                  </a:ext>
                </a:extLst>
              </a:tr>
              <a:tr h="182880">
                <a:tc>
                  <a:txBody>
                    <a:bodyPr/>
                    <a:lstStyle/>
                    <a:p>
                      <a:pPr algn="l" rtl="0" fontAlgn="t">
                        <a:buNone/>
                      </a:pPr>
                      <a:r>
                        <a:rPr lang="en-GB" sz="1600" u="none" strike="noStrike" dirty="0">
                          <a:effectLst/>
                        </a:rPr>
                        <a:t>ARWEN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GARLAND</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11:40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2149119540"/>
                  </a:ext>
                </a:extLst>
              </a:tr>
              <a:tr h="182880">
                <a:tc>
                  <a:txBody>
                    <a:bodyPr/>
                    <a:lstStyle/>
                    <a:p>
                      <a:pPr algn="l" rtl="0" fontAlgn="t">
                        <a:buNone/>
                      </a:pPr>
                      <a:r>
                        <a:rPr lang="en-GB" sz="1600" u="none" strike="noStrike">
                          <a:effectLst/>
                        </a:rPr>
                        <a:t>ALYSSA-MARIE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a:effectLst/>
                        </a:rPr>
                        <a:t>STONEMAN</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12:40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4060670689"/>
                  </a:ext>
                </a:extLst>
              </a:tr>
              <a:tr h="182880">
                <a:tc>
                  <a:txBody>
                    <a:bodyPr/>
                    <a:lstStyle/>
                    <a:p>
                      <a:pPr algn="l" rtl="0" fontAlgn="t">
                        <a:buNone/>
                      </a:pPr>
                      <a:r>
                        <a:rPr lang="en-GB" sz="1600" u="none" strike="noStrike" dirty="0">
                          <a:effectLst/>
                        </a:rPr>
                        <a:t>CAITLIN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BOLLARD</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13:00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387692021"/>
                  </a:ext>
                </a:extLst>
              </a:tr>
              <a:tr h="182880">
                <a:tc>
                  <a:txBody>
                    <a:bodyPr/>
                    <a:lstStyle/>
                    <a:p>
                      <a:pPr algn="l" rtl="0" fontAlgn="t">
                        <a:buNone/>
                      </a:pPr>
                      <a:r>
                        <a:rPr lang="en-GB" sz="1600" u="none" strike="noStrike" dirty="0">
                          <a:effectLst/>
                        </a:rPr>
                        <a:t>ZARA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PEARCE</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13:20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4218638191"/>
                  </a:ext>
                </a:extLst>
              </a:tr>
              <a:tr h="182880">
                <a:tc>
                  <a:txBody>
                    <a:bodyPr/>
                    <a:lstStyle/>
                    <a:p>
                      <a:pPr algn="l" rtl="0" fontAlgn="t">
                        <a:buNone/>
                      </a:pPr>
                      <a:r>
                        <a:rPr lang="en-GB" sz="1600" u="none" strike="noStrike" dirty="0">
                          <a:effectLst/>
                        </a:rPr>
                        <a:t>CHARLOTTE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PALMER</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13:40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2692664222"/>
                  </a:ext>
                </a:extLst>
              </a:tr>
              <a:tr h="182880">
                <a:tc>
                  <a:txBody>
                    <a:bodyPr/>
                    <a:lstStyle/>
                    <a:p>
                      <a:pPr algn="l" rtl="0" fontAlgn="t">
                        <a:buNone/>
                      </a:pPr>
                      <a:r>
                        <a:rPr lang="en-GB" sz="1600" u="none" strike="noStrike" dirty="0">
                          <a:effectLst/>
                        </a:rPr>
                        <a:t>KARINA-CARMEL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CRETU</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14:00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29611858"/>
                  </a:ext>
                </a:extLst>
              </a:tr>
              <a:tr h="182880">
                <a:tc>
                  <a:txBody>
                    <a:bodyPr/>
                    <a:lstStyle/>
                    <a:p>
                      <a:pPr algn="l" rtl="0" fontAlgn="t">
                        <a:buNone/>
                      </a:pPr>
                      <a:r>
                        <a:rPr lang="en-GB" sz="1600" u="none" strike="noStrike">
                          <a:effectLst/>
                        </a:rPr>
                        <a:t>SUSIE-MAY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a:effectLst/>
                        </a:rPr>
                        <a:t>JAMES</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14:20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103640475"/>
                  </a:ext>
                </a:extLst>
              </a:tr>
              <a:tr h="182880">
                <a:tc>
                  <a:txBody>
                    <a:bodyPr/>
                    <a:lstStyle/>
                    <a:p>
                      <a:pPr algn="l" rtl="0" fontAlgn="t">
                        <a:buNone/>
                      </a:pPr>
                      <a:r>
                        <a:rPr lang="de-DE" sz="1600" u="none" strike="noStrike" dirty="0">
                          <a:effectLst/>
                        </a:rPr>
                        <a:t>JASMINE</a:t>
                      </a:r>
                      <a:endParaRPr lang="de-DE"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ROBINSON</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14:40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2332947866"/>
                  </a:ext>
                </a:extLst>
              </a:tr>
              <a:tr h="182880">
                <a:tc>
                  <a:txBody>
                    <a:bodyPr/>
                    <a:lstStyle/>
                    <a:p>
                      <a:pPr algn="l" rtl="0" fontAlgn="t">
                        <a:buNone/>
                      </a:pPr>
                      <a:r>
                        <a:rPr lang="en-GB" sz="1600" u="none" strike="noStrike" dirty="0">
                          <a:effectLst/>
                        </a:rPr>
                        <a:t>TYLER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a:effectLst/>
                        </a:rPr>
                        <a:t>CONDON</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a:effectLst/>
                        </a:rPr>
                        <a:t>15:00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3930947625"/>
                  </a:ext>
                </a:extLst>
              </a:tr>
              <a:tr h="182880">
                <a:tc>
                  <a:txBody>
                    <a:bodyPr/>
                    <a:lstStyle/>
                    <a:p>
                      <a:pPr marL="0" marR="0" lvl="0" indent="0" algn="l" defTabSz="914377" rtl="0" eaLnBrk="1" fontAlgn="t" latinLnBrk="0" hangingPunct="1">
                        <a:lnSpc>
                          <a:spcPct val="100000"/>
                        </a:lnSpc>
                        <a:spcBef>
                          <a:spcPts val="0"/>
                        </a:spcBef>
                        <a:spcAft>
                          <a:spcPts val="0"/>
                        </a:spcAft>
                        <a:buClrTx/>
                        <a:buSzTx/>
                        <a:buFontTx/>
                        <a:buNone/>
                        <a:tabLst/>
                        <a:defRPr/>
                      </a:pPr>
                      <a:r>
                        <a:rPr lang="en-GB" sz="1600" u="none" strike="noStrike" dirty="0">
                          <a:effectLst/>
                        </a:rPr>
                        <a:t>JUDIKAEL    </a:t>
                      </a:r>
                      <a:endParaRPr lang="en-GB" sz="1600" b="1" i="0" u="none" strike="noStrike" dirty="0">
                        <a:solidFill>
                          <a:srgbClr val="000000"/>
                        </a:solidFill>
                        <a:effectLst/>
                        <a:latin typeface="+mn-lt"/>
                      </a:endParaRPr>
                    </a:p>
                  </a:txBody>
                  <a:tcPr marL="7620" marR="7620" marT="7620" marB="0"/>
                </a:tc>
                <a:tc>
                  <a:txBody>
                    <a:bodyPr/>
                    <a:lstStyle/>
                    <a:p>
                      <a:pPr algn="l" rtl="0" fontAlgn="t">
                        <a:buNone/>
                      </a:pPr>
                      <a:r>
                        <a:rPr lang="en-GB" sz="1600" u="none" strike="noStrike" dirty="0">
                          <a:effectLst/>
                        </a:rPr>
                        <a:t>FONGANG</a:t>
                      </a:r>
                      <a:endParaRPr lang="en-GB" sz="1600" b="1" i="0" u="none" strike="noStrike" dirty="0">
                        <a:solidFill>
                          <a:srgbClr val="000000"/>
                        </a:solidFill>
                        <a:effectLst/>
                        <a:latin typeface="+mn-lt"/>
                      </a:endParaRPr>
                    </a:p>
                  </a:txBody>
                  <a:tcPr marL="7620" marR="7620" marT="7620" marB="0"/>
                </a:tc>
                <a:tc>
                  <a:txBody>
                    <a:bodyPr/>
                    <a:lstStyle/>
                    <a:p>
                      <a:pPr algn="r" fontAlgn="b">
                        <a:buNone/>
                      </a:pPr>
                      <a:r>
                        <a:rPr lang="en-GB" sz="1600" u="none" strike="noStrike">
                          <a:effectLst/>
                        </a:rPr>
                        <a:t>15:20</a:t>
                      </a:r>
                      <a:endParaRPr lang="en-GB" sz="1600" b="1" i="0" u="none" strike="noStrike">
                        <a:solidFill>
                          <a:srgbClr val="000000"/>
                        </a:solidFill>
                        <a:effectLst/>
                        <a:latin typeface="+mn-lt"/>
                      </a:endParaRPr>
                    </a:p>
                  </a:txBody>
                  <a:tcPr marL="7620" marR="7620" marT="7620" marB="0" anchor="b"/>
                </a:tc>
                <a:extLst>
                  <a:ext uri="{0D108BD9-81ED-4DB2-BD59-A6C34878D82A}">
                    <a16:rowId xmlns:a16="http://schemas.microsoft.com/office/drawing/2014/main" val="1925713305"/>
                  </a:ext>
                </a:extLst>
              </a:tr>
              <a:tr h="182880">
                <a:tc>
                  <a:txBody>
                    <a:bodyPr/>
                    <a:lstStyle/>
                    <a:p>
                      <a:pPr algn="l" rtl="0" fontAlgn="t">
                        <a:buNone/>
                      </a:pPr>
                      <a:r>
                        <a:rPr lang="en-GB" sz="1600" u="none" strike="noStrike">
                          <a:effectLst/>
                        </a:rPr>
                        <a:t>EDEN    </a:t>
                      </a:r>
                      <a:endParaRPr lang="en-GB" sz="1600" b="1" i="0" u="none" strike="noStrike">
                        <a:solidFill>
                          <a:srgbClr val="000000"/>
                        </a:solidFill>
                        <a:effectLst/>
                        <a:latin typeface="+mn-lt"/>
                      </a:endParaRPr>
                    </a:p>
                  </a:txBody>
                  <a:tcPr marL="7620" marR="7620" marT="7620" marB="0"/>
                </a:tc>
                <a:tc>
                  <a:txBody>
                    <a:bodyPr/>
                    <a:lstStyle/>
                    <a:p>
                      <a:pPr algn="l" rtl="0" fontAlgn="t">
                        <a:buNone/>
                      </a:pPr>
                      <a:r>
                        <a:rPr lang="en-GB" sz="1600" u="none" strike="noStrike">
                          <a:effectLst/>
                        </a:rPr>
                        <a:t>EDGER</a:t>
                      </a:r>
                      <a:endParaRPr lang="en-GB" sz="1600" b="1" i="0" u="none" strike="noStrike">
                        <a:solidFill>
                          <a:srgbClr val="000000"/>
                        </a:solidFill>
                        <a:effectLst/>
                        <a:latin typeface="+mn-lt"/>
                      </a:endParaRPr>
                    </a:p>
                  </a:txBody>
                  <a:tcPr marL="7620" marR="7620" marT="7620" marB="0"/>
                </a:tc>
                <a:tc>
                  <a:txBody>
                    <a:bodyPr/>
                    <a:lstStyle/>
                    <a:p>
                      <a:pPr algn="r" fontAlgn="b">
                        <a:buNone/>
                      </a:pPr>
                      <a:r>
                        <a:rPr lang="en-GB" sz="1600" u="none" strike="noStrike" dirty="0">
                          <a:effectLst/>
                        </a:rPr>
                        <a:t>15:40</a:t>
                      </a:r>
                      <a:endParaRPr lang="en-GB" sz="1600" b="1" i="0" u="none" strike="noStrike" dirty="0">
                        <a:solidFill>
                          <a:srgbClr val="000000"/>
                        </a:solidFill>
                        <a:effectLst/>
                        <a:latin typeface="+mn-lt"/>
                      </a:endParaRPr>
                    </a:p>
                  </a:txBody>
                  <a:tcPr marL="7620" marR="7620" marT="7620" marB="0" anchor="b"/>
                </a:tc>
                <a:extLst>
                  <a:ext uri="{0D108BD9-81ED-4DB2-BD59-A6C34878D82A}">
                    <a16:rowId xmlns:a16="http://schemas.microsoft.com/office/drawing/2014/main" val="102999247"/>
                  </a:ext>
                </a:extLst>
              </a:tr>
            </a:tbl>
          </a:graphicData>
        </a:graphic>
      </p:graphicFrame>
      <p:sp>
        <p:nvSpPr>
          <p:cNvPr id="4" name="TextBox 3">
            <a:extLst>
              <a:ext uri="{FF2B5EF4-FFF2-40B4-BE49-F238E27FC236}">
                <a16:creationId xmlns:a16="http://schemas.microsoft.com/office/drawing/2014/main" id="{19D57369-780A-2E8B-03E2-69F71792B4B0}"/>
              </a:ext>
            </a:extLst>
          </p:cNvPr>
          <p:cNvSpPr txBox="1"/>
          <p:nvPr/>
        </p:nvSpPr>
        <p:spPr>
          <a:xfrm>
            <a:off x="821349" y="94664"/>
            <a:ext cx="6831307"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sng" strike="noStrike" kern="1200" cap="none" spc="0" normalizeH="0" baseline="0" noProof="0" dirty="0">
                <a:ln>
                  <a:noFill/>
                </a:ln>
                <a:solidFill>
                  <a:srgbClr val="002060"/>
                </a:solidFill>
                <a:effectLst/>
                <a:uLnTx/>
                <a:uFillTx/>
                <a:latin typeface="Calibri" panose="020F0502020204030204"/>
                <a:ea typeface="+mn-ea"/>
                <a:cs typeface="+mn-cs"/>
              </a:rPr>
              <a:t>Presentation Times</a:t>
            </a: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 </a:t>
            </a:r>
            <a:r>
              <a:rPr kumimoji="0" lang="en-US" sz="28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Tues 3</a:t>
            </a:r>
            <a:r>
              <a:rPr kumimoji="0" lang="en-US" sz="2800" b="1" i="0" u="none" strike="noStrike" kern="1200" cap="none" spc="0" normalizeH="0" baseline="30000" noProof="0" dirty="0">
                <a:ln>
                  <a:noFill/>
                </a:ln>
                <a:solidFill>
                  <a:srgbClr val="ED7D31">
                    <a:lumMod val="75000"/>
                  </a:srgbClr>
                </a:solidFill>
                <a:effectLst/>
                <a:uLnTx/>
                <a:uFillTx/>
                <a:latin typeface="Calibri" panose="020F0502020204030204"/>
                <a:ea typeface="+mn-ea"/>
                <a:cs typeface="+mn-cs"/>
              </a:rPr>
              <a:t>rd</a:t>
            </a:r>
            <a:r>
              <a:rPr kumimoji="0" lang="en-US" sz="28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 March</a:t>
            </a:r>
          </a:p>
        </p:txBody>
      </p:sp>
      <p:sp>
        <p:nvSpPr>
          <p:cNvPr id="6" name="TextBox 5">
            <a:extLst>
              <a:ext uri="{FF2B5EF4-FFF2-40B4-BE49-F238E27FC236}">
                <a16:creationId xmlns:a16="http://schemas.microsoft.com/office/drawing/2014/main" id="{F5458403-EB32-B1E7-F413-5884DB5DAC18}"/>
              </a:ext>
            </a:extLst>
          </p:cNvPr>
          <p:cNvSpPr txBox="1"/>
          <p:nvPr/>
        </p:nvSpPr>
        <p:spPr>
          <a:xfrm>
            <a:off x="685538" y="5269895"/>
            <a:ext cx="7102928" cy="5232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800" b="1" dirty="0">
                <a:solidFill>
                  <a:srgbClr val="002060"/>
                </a:solidFill>
                <a:latin typeface="Calibri" panose="020F0502020204030204"/>
              </a:rPr>
              <a:t>@ the Randolph Thomas Room at The Arena</a:t>
            </a: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a:t>
            </a:r>
            <a:endPar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878055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88607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A73F2F-95E0-10A3-7105-A306FFF1E6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82EC9A-76AB-F7C9-F111-A5FB5ED981D9}"/>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781123ED-8F9C-58DE-7CA0-73B963613CDE}"/>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21960759"/>
      </p:ext>
    </p:extLst>
  </p:cSld>
  <p:clrMapOvr>
    <a:masterClrMapping/>
  </p:clrMapOvr>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3168</Words>
  <Application>Microsoft Office PowerPoint</Application>
  <PresentationFormat>Widescreen</PresentationFormat>
  <Paragraphs>516</Paragraphs>
  <Slides>60</Slides>
  <Notes>3</Notes>
  <HiddenSlides>2</HiddenSlides>
  <MMClips>1</MMClips>
  <ScaleCrop>false</ScaleCrop>
  <HeadingPairs>
    <vt:vector size="6" baseType="variant">
      <vt:variant>
        <vt:lpstr>Fonts Used</vt:lpstr>
      </vt:variant>
      <vt:variant>
        <vt:i4>8</vt:i4>
      </vt:variant>
      <vt:variant>
        <vt:lpstr>Theme</vt:lpstr>
      </vt:variant>
      <vt:variant>
        <vt:i4>9</vt:i4>
      </vt:variant>
      <vt:variant>
        <vt:lpstr>Slide Titles</vt:lpstr>
      </vt:variant>
      <vt:variant>
        <vt:i4>60</vt:i4>
      </vt:variant>
    </vt:vector>
  </HeadingPairs>
  <TitlesOfParts>
    <vt:vector size="77" baseType="lpstr">
      <vt:lpstr>arial</vt:lpstr>
      <vt:lpstr>arial</vt:lpstr>
      <vt:lpstr>Arial TUR</vt:lpstr>
      <vt:lpstr>Calibri</vt:lpstr>
      <vt:lpstr>Calibri Light</vt:lpstr>
      <vt:lpstr>Century Gothic</vt:lpstr>
      <vt:lpstr>Times New Roman</vt:lpstr>
      <vt:lpstr>Wingdings</vt:lpstr>
      <vt:lpstr>10_Office Theme</vt:lpstr>
      <vt:lpstr>Text Break / Info Slide 1</vt:lpstr>
      <vt:lpstr>Text 1</vt:lpstr>
      <vt:lpstr>Title Slide 1</vt:lpstr>
      <vt:lpstr>Sub Title 2</vt:lpstr>
      <vt:lpstr>1_Office Theme</vt:lpstr>
      <vt:lpstr>11_Office Theme</vt:lpstr>
      <vt:lpstr>Office Theme</vt:lpstr>
      <vt:lpstr>3_Sub Title 1</vt:lpstr>
      <vt:lpstr>PowerPoint Presentation</vt:lpstr>
      <vt:lpstr>PowerPoint Presentation</vt:lpstr>
      <vt:lpstr>For the Enterprise Project:  Identify your own viable business idea related to the tourism, events or leisure industry.  - Develop your own, new tourism, events or leisure related business, using idea generation guidance provided in lectures. - Evaluate the market potential and outline the business decisions to minimise the risk of failure and boost early success. - Show evidence that you have researched your concept, considered the core areas of business planning. - Potential stakeholders and investors will need to be convinced that your proposal offers a return on their investment (financial or otherwise).</vt:lpstr>
      <vt:lpstr>For the Business Pitch Assessment:  10-min presentation / 5-min Q&amp;A  Share the overall concept, analysis and highlights in a 10-minute formal, ‘business pitch’ style, presentation.   Following your presentation there will be a 5-minute Q&amp;A session with the panel to further explore your business idea.  </vt:lpstr>
      <vt:lpstr>PowerPoint Presentation</vt:lpstr>
      <vt:lpstr>PowerPoint Presentation</vt:lpstr>
      <vt:lpstr>Sections covered:</vt:lpstr>
      <vt:lpstr>Value Proposition </vt:lpstr>
      <vt:lpstr>Value Proposition </vt:lpstr>
      <vt:lpstr>Market  Research</vt:lpstr>
      <vt:lpstr>Market  Research</vt:lpstr>
      <vt:lpstr>Understanding your target market and customer segments </vt:lpstr>
      <vt:lpstr>Segmenting the Market</vt:lpstr>
      <vt:lpstr>Customer Profiles  Example 1</vt:lpstr>
      <vt:lpstr>Analysing The Competition</vt:lpstr>
      <vt:lpstr>Competitive Strategy</vt:lpstr>
      <vt:lpstr>The Marketing Mix, the 4P’s</vt:lpstr>
      <vt:lpstr>Product</vt:lpstr>
      <vt:lpstr>Price</vt:lpstr>
      <vt:lpstr>Place</vt:lpstr>
      <vt:lpstr>Promotion</vt:lpstr>
      <vt:lpstr>20 low-cost ideas for your marketing </vt:lpstr>
      <vt:lpstr>PowerPoint Presentation</vt:lpstr>
      <vt:lpstr>ACTIVITY </vt:lpstr>
      <vt:lpstr>The Team</vt:lpstr>
      <vt:lpstr>PowerPoint Presentation</vt:lpstr>
      <vt:lpstr>PowerPoint Presentation</vt:lpstr>
      <vt:lpstr>Skills Gaps – The Solutions</vt:lpstr>
      <vt:lpstr>PowerPoint Presentation</vt:lpstr>
      <vt:lpstr>ACTIVITY </vt:lpstr>
      <vt:lpstr>Key  Resources</vt:lpstr>
      <vt:lpstr>PowerPoint Presentation</vt:lpstr>
      <vt:lpstr>PowerPoint Presentation</vt:lpstr>
      <vt:lpstr>Now you know your key activities, you can prioritise the key resources you need.</vt:lpstr>
      <vt:lpstr>Premises</vt:lpstr>
      <vt:lpstr>Physical Resources &amp; Equipment </vt:lpstr>
      <vt:lpstr>Key Suppliers</vt:lpstr>
      <vt:lpstr>Understand how to develop partnerships for success </vt:lpstr>
      <vt:lpstr>ACTIVITY </vt:lpstr>
      <vt:lpstr>Take a break!</vt:lpstr>
      <vt:lpstr>Finances &amp; Start-Up Support</vt:lpstr>
      <vt:lpstr>Have you considered the money? </vt:lpstr>
      <vt:lpstr>Consider your Costs</vt:lpstr>
      <vt:lpstr>More money needs to be coming in than going out to make a PROFIT!</vt:lpstr>
      <vt:lpstr>Revenue Streams </vt:lpstr>
      <vt:lpstr>Funding</vt:lpstr>
      <vt:lpstr>Finding Grants and Loans</vt:lpstr>
      <vt:lpstr>Making Assumptions</vt:lpstr>
      <vt:lpstr>ACTIVITY </vt:lpstr>
      <vt:lpstr>PowerPoint Presentation</vt:lpstr>
      <vt:lpstr>External                      Internal</vt:lpstr>
      <vt:lpstr>PowerPoint Presentation</vt:lpstr>
      <vt:lpstr>ACTIVITY </vt:lpstr>
      <vt:lpstr>PowerPoint Presentation</vt:lpstr>
      <vt:lpstr>The Business Pitch Assessment  10-min presentation / 5-min Q&amp;A      </vt:lpstr>
      <vt:lpstr>PowerPoint Presentation</vt:lpstr>
      <vt:lpstr>Some further advice: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52</cp:revision>
  <dcterms:created xsi:type="dcterms:W3CDTF">2021-03-10T12:10:47Z</dcterms:created>
  <dcterms:modified xsi:type="dcterms:W3CDTF">2026-02-23T20:15:33Z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