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63" r:id="rId5"/>
    <p:sldId id="264" r:id="rId6"/>
    <p:sldId id="265" r:id="rId7"/>
    <p:sldId id="266" r:id="rId8"/>
    <p:sldId id="259" r:id="rId9"/>
    <p:sldId id="260" r:id="rId10"/>
    <p:sldId id="261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856A82-7E27-44EE-BC23-4FBD640D7B33}" v="20" dt="2026-05-15T11:44:24.2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liam Jones" userId="8c945b59da9b6cf4" providerId="LiveId" clId="{4B3A7EDB-BDC0-44FE-B1AD-D20882270096}"/>
    <pc:docChg chg="custSel addSld modSld">
      <pc:chgData name="William Jones" userId="8c945b59da9b6cf4" providerId="LiveId" clId="{4B3A7EDB-BDC0-44FE-B1AD-D20882270096}" dt="2026-05-15T11:59:13.645" v="857" actId="20577"/>
      <pc:docMkLst>
        <pc:docMk/>
      </pc:docMkLst>
      <pc:sldChg chg="modSp mod">
        <pc:chgData name="William Jones" userId="8c945b59da9b6cf4" providerId="LiveId" clId="{4B3A7EDB-BDC0-44FE-B1AD-D20882270096}" dt="2026-05-15T11:59:13.645" v="857" actId="20577"/>
        <pc:sldMkLst>
          <pc:docMk/>
          <pc:sldMk cId="3845056668" sldId="256"/>
        </pc:sldMkLst>
        <pc:spChg chg="mod">
          <ac:chgData name="William Jones" userId="8c945b59da9b6cf4" providerId="LiveId" clId="{4B3A7EDB-BDC0-44FE-B1AD-D20882270096}" dt="2026-05-15T11:59:13.645" v="857" actId="20577"/>
          <ac:spMkLst>
            <pc:docMk/>
            <pc:sldMk cId="3845056668" sldId="256"/>
            <ac:spMk id="2" creationId="{5441F523-CF5C-3A74-6856-062369C705CC}"/>
          </ac:spMkLst>
        </pc:spChg>
        <pc:spChg chg="mod">
          <ac:chgData name="William Jones" userId="8c945b59da9b6cf4" providerId="LiveId" clId="{4B3A7EDB-BDC0-44FE-B1AD-D20882270096}" dt="2026-05-15T11:47:36.727" v="841" actId="20577"/>
          <ac:spMkLst>
            <pc:docMk/>
            <pc:sldMk cId="3845056668" sldId="256"/>
            <ac:spMk id="3" creationId="{6AD17E0E-6171-AC06-4DE7-4197D0AC44C8}"/>
          </ac:spMkLst>
        </pc:spChg>
      </pc:sldChg>
      <pc:sldChg chg="addSp delSp modSp mod setBg">
        <pc:chgData name="William Jones" userId="8c945b59da9b6cf4" providerId="LiveId" clId="{4B3A7EDB-BDC0-44FE-B1AD-D20882270096}" dt="2026-05-15T10:35:36.021" v="278" actId="313"/>
        <pc:sldMkLst>
          <pc:docMk/>
          <pc:sldMk cId="3503153805" sldId="257"/>
        </pc:sldMkLst>
        <pc:spChg chg="mod">
          <ac:chgData name="William Jones" userId="8c945b59da9b6cf4" providerId="LiveId" clId="{4B3A7EDB-BDC0-44FE-B1AD-D20882270096}" dt="2026-05-15T10:33:26.842" v="52" actId="20577"/>
          <ac:spMkLst>
            <pc:docMk/>
            <pc:sldMk cId="3503153805" sldId="257"/>
            <ac:spMk id="2" creationId="{621F0E5D-353D-860D-0942-D1DECD9908FF}"/>
          </ac:spMkLst>
        </pc:spChg>
        <pc:spChg chg="del">
          <ac:chgData name="William Jones" userId="8c945b59da9b6cf4" providerId="LiveId" clId="{4B3A7EDB-BDC0-44FE-B1AD-D20882270096}" dt="2026-05-15T10:28:58.641" v="1"/>
          <ac:spMkLst>
            <pc:docMk/>
            <pc:sldMk cId="3503153805" sldId="257"/>
            <ac:spMk id="3" creationId="{00653C37-870C-4471-846D-E141D7217ECF}"/>
          </ac:spMkLst>
        </pc:spChg>
        <pc:spChg chg="add mod">
          <ac:chgData name="William Jones" userId="8c945b59da9b6cf4" providerId="LiveId" clId="{4B3A7EDB-BDC0-44FE-B1AD-D20882270096}" dt="2026-05-15T10:29:20.750" v="8" actId="5793"/>
          <ac:spMkLst>
            <pc:docMk/>
            <pc:sldMk cId="3503153805" sldId="257"/>
            <ac:spMk id="6" creationId="{D76CD8CE-D6A5-BF51-2B9E-0522FA4C3F6C}"/>
          </ac:spMkLst>
        </pc:spChg>
        <pc:spChg chg="add">
          <ac:chgData name="William Jones" userId="8c945b59da9b6cf4" providerId="LiveId" clId="{4B3A7EDB-BDC0-44FE-B1AD-D20882270096}" dt="2026-05-15T10:29:10.349" v="2" actId="26606"/>
          <ac:spMkLst>
            <pc:docMk/>
            <pc:sldMk cId="3503153805" sldId="257"/>
            <ac:spMk id="11" creationId="{CBB0869A-0BE5-B3E9-F73D-2F3691E4D932}"/>
          </ac:spMkLst>
        </pc:spChg>
        <pc:graphicFrameChg chg="add mod ord modGraphic">
          <ac:chgData name="William Jones" userId="8c945b59da9b6cf4" providerId="LiveId" clId="{4B3A7EDB-BDC0-44FE-B1AD-D20882270096}" dt="2026-05-15T10:35:36.021" v="278" actId="313"/>
          <ac:graphicFrameMkLst>
            <pc:docMk/>
            <pc:sldMk cId="3503153805" sldId="257"/>
            <ac:graphicFrameMk id="4" creationId="{47F24B7B-1535-A890-FB76-EEE31F80BA2B}"/>
          </ac:graphicFrameMkLst>
        </pc:graphicFrameChg>
      </pc:sldChg>
      <pc:sldChg chg="modSp mod">
        <pc:chgData name="William Jones" userId="8c945b59da9b6cf4" providerId="LiveId" clId="{4B3A7EDB-BDC0-44FE-B1AD-D20882270096}" dt="2026-05-15T10:55:16.738" v="336" actId="14100"/>
        <pc:sldMkLst>
          <pc:docMk/>
          <pc:sldMk cId="1729467161" sldId="258"/>
        </pc:sldMkLst>
        <pc:spChg chg="mod">
          <ac:chgData name="William Jones" userId="8c945b59da9b6cf4" providerId="LiveId" clId="{4B3A7EDB-BDC0-44FE-B1AD-D20882270096}" dt="2026-05-15T10:37:04.762" v="287"/>
          <ac:spMkLst>
            <pc:docMk/>
            <pc:sldMk cId="1729467161" sldId="258"/>
            <ac:spMk id="2" creationId="{D211D38B-B7FF-4E34-988B-14AA75568E9E}"/>
          </ac:spMkLst>
        </pc:spChg>
        <pc:spChg chg="mod">
          <ac:chgData name="William Jones" userId="8c945b59da9b6cf4" providerId="LiveId" clId="{4B3A7EDB-BDC0-44FE-B1AD-D20882270096}" dt="2026-05-15T10:38:30.218" v="291" actId="5793"/>
          <ac:spMkLst>
            <pc:docMk/>
            <pc:sldMk cId="1729467161" sldId="258"/>
            <ac:spMk id="3" creationId="{C2F418D7-9622-76CF-D0A9-1A39AB70D8C9}"/>
          </ac:spMkLst>
        </pc:spChg>
        <pc:picChg chg="mod">
          <ac:chgData name="William Jones" userId="8c945b59da9b6cf4" providerId="LiveId" clId="{4B3A7EDB-BDC0-44FE-B1AD-D20882270096}" dt="2026-05-15T10:55:16.738" v="336" actId="14100"/>
          <ac:picMkLst>
            <pc:docMk/>
            <pc:sldMk cId="1729467161" sldId="258"/>
            <ac:picMk id="4" creationId="{240B3685-DCD0-B436-A3CE-DBE053AEF27C}"/>
          </ac:picMkLst>
        </pc:picChg>
      </pc:sldChg>
      <pc:sldChg chg="addSp delSp modSp mod">
        <pc:chgData name="William Jones" userId="8c945b59da9b6cf4" providerId="LiveId" clId="{4B3A7EDB-BDC0-44FE-B1AD-D20882270096}" dt="2026-05-15T11:08:37.376" v="599" actId="26606"/>
        <pc:sldMkLst>
          <pc:docMk/>
          <pc:sldMk cId="465688208" sldId="260"/>
        </pc:sldMkLst>
        <pc:spChg chg="mod">
          <ac:chgData name="William Jones" userId="8c945b59da9b6cf4" providerId="LiveId" clId="{4B3A7EDB-BDC0-44FE-B1AD-D20882270096}" dt="2026-05-15T11:08:23.737" v="598" actId="20577"/>
          <ac:spMkLst>
            <pc:docMk/>
            <pc:sldMk cId="465688208" sldId="260"/>
            <ac:spMk id="2" creationId="{C8747C4C-B295-D311-C113-C585CF59970D}"/>
          </ac:spMkLst>
        </pc:spChg>
        <pc:spChg chg="del mod">
          <ac:chgData name="William Jones" userId="8c945b59da9b6cf4" providerId="LiveId" clId="{4B3A7EDB-BDC0-44FE-B1AD-D20882270096}" dt="2026-05-15T11:08:37.376" v="599" actId="26606"/>
          <ac:spMkLst>
            <pc:docMk/>
            <pc:sldMk cId="465688208" sldId="260"/>
            <ac:spMk id="3" creationId="{45654D50-1B36-1BA9-DEA0-CB1C6FAD6334}"/>
          </ac:spMkLst>
        </pc:spChg>
        <pc:graphicFrameChg chg="add">
          <ac:chgData name="William Jones" userId="8c945b59da9b6cf4" providerId="LiveId" clId="{4B3A7EDB-BDC0-44FE-B1AD-D20882270096}" dt="2026-05-15T11:08:37.376" v="599" actId="26606"/>
          <ac:graphicFrameMkLst>
            <pc:docMk/>
            <pc:sldMk cId="465688208" sldId="260"/>
            <ac:graphicFrameMk id="6" creationId="{249940C6-810F-E3D7-5601-95C198C5DFC5}"/>
          </ac:graphicFrameMkLst>
        </pc:graphicFrameChg>
        <pc:picChg chg="mod">
          <ac:chgData name="William Jones" userId="8c945b59da9b6cf4" providerId="LiveId" clId="{4B3A7EDB-BDC0-44FE-B1AD-D20882270096}" dt="2026-05-15T11:04:40.932" v="531" actId="1076"/>
          <ac:picMkLst>
            <pc:docMk/>
            <pc:sldMk cId="465688208" sldId="260"/>
            <ac:picMk id="4" creationId="{7F336D94-A19E-F83D-4BE6-853CF6E31600}"/>
          </ac:picMkLst>
        </pc:picChg>
      </pc:sldChg>
      <pc:sldChg chg="addSp delSp modSp mod setBg">
        <pc:chgData name="William Jones" userId="8c945b59da9b6cf4" providerId="LiveId" clId="{4B3A7EDB-BDC0-44FE-B1AD-D20882270096}" dt="2026-05-15T11:44:30.155" v="830" actId="1076"/>
        <pc:sldMkLst>
          <pc:docMk/>
          <pc:sldMk cId="536848315" sldId="261"/>
        </pc:sldMkLst>
        <pc:spChg chg="mod">
          <ac:chgData name="William Jones" userId="8c945b59da9b6cf4" providerId="LiveId" clId="{4B3A7EDB-BDC0-44FE-B1AD-D20882270096}" dt="2026-05-15T11:16:13.724" v="643" actId="26606"/>
          <ac:spMkLst>
            <pc:docMk/>
            <pc:sldMk cId="536848315" sldId="261"/>
            <ac:spMk id="2" creationId="{2F88F3AE-F6C2-E209-145F-126EA169A4C0}"/>
          </ac:spMkLst>
        </pc:spChg>
        <pc:spChg chg="del">
          <ac:chgData name="William Jones" userId="8c945b59da9b6cf4" providerId="LiveId" clId="{4B3A7EDB-BDC0-44FE-B1AD-D20882270096}" dt="2026-05-15T11:15:57.755" v="642" actId="931"/>
          <ac:spMkLst>
            <pc:docMk/>
            <pc:sldMk cId="536848315" sldId="261"/>
            <ac:spMk id="3" creationId="{5D9445A9-08E3-3741-0B4E-01693408EBB4}"/>
          </ac:spMkLst>
        </pc:spChg>
        <pc:spChg chg="add mod">
          <ac:chgData name="William Jones" userId="8c945b59da9b6cf4" providerId="LiveId" clId="{4B3A7EDB-BDC0-44FE-B1AD-D20882270096}" dt="2026-05-15T11:26:35.584" v="827" actId="5793"/>
          <ac:spMkLst>
            <pc:docMk/>
            <pc:sldMk cId="536848315" sldId="261"/>
            <ac:spMk id="11" creationId="{6F623847-FFAF-0773-44A9-9E15E563176B}"/>
          </ac:spMkLst>
        </pc:spChg>
        <pc:spChg chg="add">
          <ac:chgData name="William Jones" userId="8c945b59da9b6cf4" providerId="LiveId" clId="{4B3A7EDB-BDC0-44FE-B1AD-D20882270096}" dt="2026-05-15T11:16:13.724" v="643" actId="26606"/>
          <ac:spMkLst>
            <pc:docMk/>
            <pc:sldMk cId="536848315" sldId="261"/>
            <ac:spMk id="14" creationId="{4AB9B8B4-6AA0-6EC2-5180-35BA3CFC286B}"/>
          </ac:spMkLst>
        </pc:spChg>
        <pc:picChg chg="add mod ord">
          <ac:chgData name="William Jones" userId="8c945b59da9b6cf4" providerId="LiveId" clId="{4B3A7EDB-BDC0-44FE-B1AD-D20882270096}" dt="2026-05-15T11:16:13.724" v="643" actId="26606"/>
          <ac:picMkLst>
            <pc:docMk/>
            <pc:sldMk cId="536848315" sldId="261"/>
            <ac:picMk id="5" creationId="{BD339263-132E-D540-A3D4-94CA016F25CB}"/>
          </ac:picMkLst>
        </pc:picChg>
        <pc:picChg chg="add mod">
          <ac:chgData name="William Jones" userId="8c945b59da9b6cf4" providerId="LiveId" clId="{4B3A7EDB-BDC0-44FE-B1AD-D20882270096}" dt="2026-05-15T11:16:13.724" v="643" actId="26606"/>
          <ac:picMkLst>
            <pc:docMk/>
            <pc:sldMk cId="536848315" sldId="261"/>
            <ac:picMk id="7" creationId="{D1997985-3B7F-1C80-A693-EB471CD928F1}"/>
          </ac:picMkLst>
        </pc:picChg>
        <pc:picChg chg="mod">
          <ac:chgData name="William Jones" userId="8c945b59da9b6cf4" providerId="LiveId" clId="{4B3A7EDB-BDC0-44FE-B1AD-D20882270096}" dt="2026-05-15T11:44:30.155" v="830" actId="1076"/>
          <ac:picMkLst>
            <pc:docMk/>
            <pc:sldMk cId="536848315" sldId="261"/>
            <ac:picMk id="8" creationId="{A287B3B0-6187-823B-D988-459476F5A0C2}"/>
          </ac:picMkLst>
        </pc:picChg>
      </pc:sldChg>
      <pc:sldChg chg="modSp mod">
        <pc:chgData name="William Jones" userId="8c945b59da9b6cf4" providerId="LiveId" clId="{4B3A7EDB-BDC0-44FE-B1AD-D20882270096}" dt="2026-05-15T11:45:11.951" v="836" actId="20577"/>
        <pc:sldMkLst>
          <pc:docMk/>
          <pc:sldMk cId="1403197178" sldId="262"/>
        </pc:sldMkLst>
        <pc:spChg chg="mod">
          <ac:chgData name="William Jones" userId="8c945b59da9b6cf4" providerId="LiveId" clId="{4B3A7EDB-BDC0-44FE-B1AD-D20882270096}" dt="2026-05-15T10:46:02.466" v="334" actId="20577"/>
          <ac:spMkLst>
            <pc:docMk/>
            <pc:sldMk cId="1403197178" sldId="262"/>
            <ac:spMk id="2" creationId="{277BECB3-AAD7-6E16-4724-B19D452392AA}"/>
          </ac:spMkLst>
        </pc:spChg>
        <pc:spChg chg="mod">
          <ac:chgData name="William Jones" userId="8c945b59da9b6cf4" providerId="LiveId" clId="{4B3A7EDB-BDC0-44FE-B1AD-D20882270096}" dt="2026-05-15T11:45:11.951" v="836" actId="20577"/>
          <ac:spMkLst>
            <pc:docMk/>
            <pc:sldMk cId="1403197178" sldId="262"/>
            <ac:spMk id="3" creationId="{92EA6BAF-BD5E-82A2-6C64-E91B33C6C33F}"/>
          </ac:spMkLst>
        </pc:spChg>
      </pc:sldChg>
      <pc:sldChg chg="modSp new mod">
        <pc:chgData name="William Jones" userId="8c945b59da9b6cf4" providerId="LiveId" clId="{4B3A7EDB-BDC0-44FE-B1AD-D20882270096}" dt="2026-05-15T10:40:22.646" v="298" actId="5793"/>
        <pc:sldMkLst>
          <pc:docMk/>
          <pc:sldMk cId="2052378450" sldId="263"/>
        </pc:sldMkLst>
        <pc:spChg chg="mod">
          <ac:chgData name="William Jones" userId="8c945b59da9b6cf4" providerId="LiveId" clId="{4B3A7EDB-BDC0-44FE-B1AD-D20882270096}" dt="2026-05-15T10:40:22.646" v="298" actId="5793"/>
          <ac:spMkLst>
            <pc:docMk/>
            <pc:sldMk cId="2052378450" sldId="263"/>
            <ac:spMk id="3" creationId="{3B490AC6-FA71-467A-2EA5-CE39468A7412}"/>
          </ac:spMkLst>
        </pc:spChg>
      </pc:sldChg>
      <pc:sldChg chg="modSp new mod">
        <pc:chgData name="William Jones" userId="8c945b59da9b6cf4" providerId="LiveId" clId="{4B3A7EDB-BDC0-44FE-B1AD-D20882270096}" dt="2026-05-15T10:40:17.812" v="297" actId="5793"/>
        <pc:sldMkLst>
          <pc:docMk/>
          <pc:sldMk cId="2952319256" sldId="264"/>
        </pc:sldMkLst>
        <pc:spChg chg="mod">
          <ac:chgData name="William Jones" userId="8c945b59da9b6cf4" providerId="LiveId" clId="{4B3A7EDB-BDC0-44FE-B1AD-D20882270096}" dt="2026-05-15T10:40:17.812" v="297" actId="5793"/>
          <ac:spMkLst>
            <pc:docMk/>
            <pc:sldMk cId="2952319256" sldId="264"/>
            <ac:spMk id="3" creationId="{BFD3CB09-7635-4F51-FCB2-FB8D5B54A6E8}"/>
          </ac:spMkLst>
        </pc:spChg>
      </pc:sldChg>
      <pc:sldChg chg="modSp new mod">
        <pc:chgData name="William Jones" userId="8c945b59da9b6cf4" providerId="LiveId" clId="{4B3A7EDB-BDC0-44FE-B1AD-D20882270096}" dt="2026-05-15T10:40:49.880" v="303" actId="5793"/>
        <pc:sldMkLst>
          <pc:docMk/>
          <pc:sldMk cId="737360846" sldId="265"/>
        </pc:sldMkLst>
        <pc:spChg chg="mod">
          <ac:chgData name="William Jones" userId="8c945b59da9b6cf4" providerId="LiveId" clId="{4B3A7EDB-BDC0-44FE-B1AD-D20882270096}" dt="2026-05-15T10:40:49.880" v="303" actId="5793"/>
          <ac:spMkLst>
            <pc:docMk/>
            <pc:sldMk cId="737360846" sldId="265"/>
            <ac:spMk id="3" creationId="{BC39A188-DC02-A65A-BAA7-19718CB46274}"/>
          </ac:spMkLst>
        </pc:spChg>
      </pc:sldChg>
      <pc:sldChg chg="modSp new mod">
        <pc:chgData name="William Jones" userId="8c945b59da9b6cf4" providerId="LiveId" clId="{4B3A7EDB-BDC0-44FE-B1AD-D20882270096}" dt="2026-05-15T10:41:16.300" v="305" actId="5793"/>
        <pc:sldMkLst>
          <pc:docMk/>
          <pc:sldMk cId="1700963492" sldId="266"/>
        </pc:sldMkLst>
        <pc:spChg chg="mod">
          <ac:chgData name="William Jones" userId="8c945b59da9b6cf4" providerId="LiveId" clId="{4B3A7EDB-BDC0-44FE-B1AD-D20882270096}" dt="2026-05-15T10:41:16.300" v="305" actId="5793"/>
          <ac:spMkLst>
            <pc:docMk/>
            <pc:sldMk cId="1700963492" sldId="266"/>
            <ac:spMk id="3" creationId="{77570648-07FF-FE76-81E5-D1CE59E0246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6F3FA2-28AC-4611-A4C3-67BCC519493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8898FA-B342-436A-B3B7-B78CC323658D}">
      <dgm:prSet/>
      <dgm:spPr/>
      <dgm:t>
        <a:bodyPr/>
        <a:lstStyle/>
        <a:p>
          <a:r>
            <a:rPr lang="en-GB"/>
            <a:t>Datblygu sgiliau sylfaenol fel dysgwr annibynnol drwy gyflwyniadau llafar a thasgau ymarferol.</a:t>
          </a:r>
          <a:endParaRPr lang="en-US"/>
        </a:p>
      </dgm:t>
    </dgm:pt>
    <dgm:pt modelId="{44E1A7A3-A21C-4A08-85B3-DB073DE7D9D4}" type="parTrans" cxnId="{CC399C65-3C16-4C45-99F2-258C7E9D566E}">
      <dgm:prSet/>
      <dgm:spPr/>
      <dgm:t>
        <a:bodyPr/>
        <a:lstStyle/>
        <a:p>
          <a:endParaRPr lang="en-US"/>
        </a:p>
      </dgm:t>
    </dgm:pt>
    <dgm:pt modelId="{D45A88FB-0E24-4C0D-A62F-9907C39B21DA}" type="sibTrans" cxnId="{CC399C65-3C16-4C45-99F2-258C7E9D566E}">
      <dgm:prSet/>
      <dgm:spPr/>
      <dgm:t>
        <a:bodyPr/>
        <a:lstStyle/>
        <a:p>
          <a:endParaRPr lang="en-US"/>
        </a:p>
      </dgm:t>
    </dgm:pt>
    <dgm:pt modelId="{513D6B86-2EC4-4C84-9B09-9C9BBD68CA35}">
      <dgm:prSet/>
      <dgm:spPr/>
      <dgm:t>
        <a:bodyPr/>
        <a:lstStyle/>
        <a:p>
          <a:r>
            <a:rPr lang="en-GB"/>
            <a:t>Dysgu sut i gosod nodau realistig a chynnal fy lles wrth astudio, gan gryfhau fy ngwydnwch fel dysgwr.</a:t>
          </a:r>
          <a:endParaRPr lang="en-US"/>
        </a:p>
      </dgm:t>
    </dgm:pt>
    <dgm:pt modelId="{023B9337-44B1-4D8D-B32A-E5556730AB4D}" type="parTrans" cxnId="{F628D2A4-DD94-4473-8683-A606A0EB180E}">
      <dgm:prSet/>
      <dgm:spPr/>
      <dgm:t>
        <a:bodyPr/>
        <a:lstStyle/>
        <a:p>
          <a:endParaRPr lang="en-US"/>
        </a:p>
      </dgm:t>
    </dgm:pt>
    <dgm:pt modelId="{40591F2C-F2C0-4742-9A15-E4148BC717E0}" type="sibTrans" cxnId="{F628D2A4-DD94-4473-8683-A606A0EB180E}">
      <dgm:prSet/>
      <dgm:spPr/>
      <dgm:t>
        <a:bodyPr/>
        <a:lstStyle/>
        <a:p>
          <a:endParaRPr lang="en-US"/>
        </a:p>
      </dgm:t>
    </dgm:pt>
    <dgm:pt modelId="{5E27853A-0CB5-4878-9538-DAC66CD3A430}">
      <dgm:prSet/>
      <dgm:spPr/>
      <dgm:t>
        <a:bodyPr/>
        <a:lstStyle/>
        <a:p>
          <a:r>
            <a:rPr lang="en-GB"/>
            <a:t>Sylweddoli bod angen gwella fy rheoli amser, gan fy mod yn tueddu i adael aseiniadau tan y funud olaf.</a:t>
          </a:r>
          <a:endParaRPr lang="en-US"/>
        </a:p>
      </dgm:t>
    </dgm:pt>
    <dgm:pt modelId="{D488020C-7186-46D3-B609-C4C34F56BE65}" type="parTrans" cxnId="{AF7B3B1D-64D4-4338-B380-F1129AED7164}">
      <dgm:prSet/>
      <dgm:spPr/>
      <dgm:t>
        <a:bodyPr/>
        <a:lstStyle/>
        <a:p>
          <a:endParaRPr lang="en-US"/>
        </a:p>
      </dgm:t>
    </dgm:pt>
    <dgm:pt modelId="{755CD626-6D09-4E70-A92C-2EED5B96B4D1}" type="sibTrans" cxnId="{AF7B3B1D-64D4-4338-B380-F1129AED7164}">
      <dgm:prSet/>
      <dgm:spPr/>
      <dgm:t>
        <a:bodyPr/>
        <a:lstStyle/>
        <a:p>
          <a:endParaRPr lang="en-US"/>
        </a:p>
      </dgm:t>
    </dgm:pt>
    <dgm:pt modelId="{BB055EAF-9482-4B72-B13A-AFE71C7E3360}">
      <dgm:prSet/>
      <dgm:spPr/>
      <dgm:t>
        <a:bodyPr/>
        <a:lstStyle/>
        <a:p>
          <a:r>
            <a:rPr lang="en-GB"/>
            <a:t>Ymarfer agility dysgu drwy ymateb i adborth, gwneud newidiadau i’m gwaith a gwella fy newis geiriau wrth gyfathrebu.</a:t>
          </a:r>
          <a:endParaRPr lang="en-US"/>
        </a:p>
      </dgm:t>
    </dgm:pt>
    <dgm:pt modelId="{9BCDB185-3080-40DD-B510-A1E8C16EE2AF}" type="parTrans" cxnId="{326FBE1F-5984-47A0-8B34-267E9E617023}">
      <dgm:prSet/>
      <dgm:spPr/>
      <dgm:t>
        <a:bodyPr/>
        <a:lstStyle/>
        <a:p>
          <a:endParaRPr lang="en-US"/>
        </a:p>
      </dgm:t>
    </dgm:pt>
    <dgm:pt modelId="{8AE11844-52CF-401A-B0D0-0C5842F1F689}" type="sibTrans" cxnId="{326FBE1F-5984-47A0-8B34-267E9E617023}">
      <dgm:prSet/>
      <dgm:spPr/>
      <dgm:t>
        <a:bodyPr/>
        <a:lstStyle/>
        <a:p>
          <a:endParaRPr lang="en-US"/>
        </a:p>
      </dgm:t>
    </dgm:pt>
    <dgm:pt modelId="{D4FBC875-2131-42C9-A982-D0783012AEB8}">
      <dgm:prSet/>
      <dgm:spPr/>
      <dgm:t>
        <a:bodyPr/>
        <a:lstStyle/>
        <a:p>
          <a:r>
            <a:rPr lang="en-GB"/>
            <a:t>Defnyddio technoleg yn fwy effeithiol ar gyfer ymchwilio, trefnu nodiadau a pharatoi cyflwyniadau.</a:t>
          </a:r>
          <a:endParaRPr lang="en-US"/>
        </a:p>
      </dgm:t>
    </dgm:pt>
    <dgm:pt modelId="{F06A4C71-3D1B-4674-8536-FA6C3FCA660A}" type="parTrans" cxnId="{B20E0331-D7B2-4F2E-B587-2CE147B16F5E}">
      <dgm:prSet/>
      <dgm:spPr/>
      <dgm:t>
        <a:bodyPr/>
        <a:lstStyle/>
        <a:p>
          <a:endParaRPr lang="en-US"/>
        </a:p>
      </dgm:t>
    </dgm:pt>
    <dgm:pt modelId="{B99F04C6-2FAD-42FC-B389-30D350CF63A0}" type="sibTrans" cxnId="{B20E0331-D7B2-4F2E-B587-2CE147B16F5E}">
      <dgm:prSet/>
      <dgm:spPr/>
      <dgm:t>
        <a:bodyPr/>
        <a:lstStyle/>
        <a:p>
          <a:endParaRPr lang="en-US"/>
        </a:p>
      </dgm:t>
    </dgm:pt>
    <dgm:pt modelId="{22366013-2ECE-45DE-82AA-A65557C438FA}">
      <dgm:prSet/>
      <dgm:spPr/>
      <dgm:t>
        <a:bodyPr/>
        <a:lstStyle/>
        <a:p>
          <a:r>
            <a:rPr lang="en-GB"/>
            <a:t>Teimlo’n fwy hyderus ac yn barod i gymhwyso’r sgiliau hyn yn fy astudiaethau gradd ac yn fy rôl broffesiynol yn y dyfodol.</a:t>
          </a:r>
          <a:endParaRPr lang="en-US"/>
        </a:p>
      </dgm:t>
    </dgm:pt>
    <dgm:pt modelId="{3508E3F9-1C94-417C-87A2-359BFE104F42}" type="parTrans" cxnId="{B886F192-EC0C-440E-81B9-21CD718A216F}">
      <dgm:prSet/>
      <dgm:spPr/>
      <dgm:t>
        <a:bodyPr/>
        <a:lstStyle/>
        <a:p>
          <a:endParaRPr lang="en-US"/>
        </a:p>
      </dgm:t>
    </dgm:pt>
    <dgm:pt modelId="{B17DC2AD-9376-4467-B913-AB002C6F8F9E}" type="sibTrans" cxnId="{B886F192-EC0C-440E-81B9-21CD718A216F}">
      <dgm:prSet/>
      <dgm:spPr/>
      <dgm:t>
        <a:bodyPr/>
        <a:lstStyle/>
        <a:p>
          <a:endParaRPr lang="en-US"/>
        </a:p>
      </dgm:t>
    </dgm:pt>
    <dgm:pt modelId="{722A1C0F-9ADB-42E4-BD9D-345E7419FAFD}" type="pres">
      <dgm:prSet presAssocID="{846F3FA2-28AC-4611-A4C3-67BCC5194938}" presName="linear" presStyleCnt="0">
        <dgm:presLayoutVars>
          <dgm:animLvl val="lvl"/>
          <dgm:resizeHandles val="exact"/>
        </dgm:presLayoutVars>
      </dgm:prSet>
      <dgm:spPr/>
    </dgm:pt>
    <dgm:pt modelId="{5E69FB04-ADD4-4F9D-BDA5-F61CA0EEA492}" type="pres">
      <dgm:prSet presAssocID="{F58898FA-B342-436A-B3B7-B78CC323658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DAF063C-6D6C-4C7F-AB28-925D69F2A0B4}" type="pres">
      <dgm:prSet presAssocID="{D45A88FB-0E24-4C0D-A62F-9907C39B21DA}" presName="spacer" presStyleCnt="0"/>
      <dgm:spPr/>
    </dgm:pt>
    <dgm:pt modelId="{88768DEA-4B1A-441C-AD2E-0106ED97B6D5}" type="pres">
      <dgm:prSet presAssocID="{513D6B86-2EC4-4C84-9B09-9C9BBD68CA3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AF1E5AE-E6A6-476F-975C-BD8222983788}" type="pres">
      <dgm:prSet presAssocID="{40591F2C-F2C0-4742-9A15-E4148BC717E0}" presName="spacer" presStyleCnt="0"/>
      <dgm:spPr/>
    </dgm:pt>
    <dgm:pt modelId="{9643B3AB-38CE-493D-AF27-D02B9CCBC10B}" type="pres">
      <dgm:prSet presAssocID="{5E27853A-0CB5-4878-9538-DAC66CD3A43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77D1B93-05E5-43FE-89C8-9DB529FA003D}" type="pres">
      <dgm:prSet presAssocID="{755CD626-6D09-4E70-A92C-2EED5B96B4D1}" presName="spacer" presStyleCnt="0"/>
      <dgm:spPr/>
    </dgm:pt>
    <dgm:pt modelId="{B02DD322-4226-4A3F-884A-38070EBDD4E9}" type="pres">
      <dgm:prSet presAssocID="{BB055EAF-9482-4B72-B13A-AFE71C7E336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03CC57D-525B-4279-A296-B3EB2739BB26}" type="pres">
      <dgm:prSet presAssocID="{8AE11844-52CF-401A-B0D0-0C5842F1F689}" presName="spacer" presStyleCnt="0"/>
      <dgm:spPr/>
    </dgm:pt>
    <dgm:pt modelId="{DBC7471A-2D29-4A95-B394-80F378D0402B}" type="pres">
      <dgm:prSet presAssocID="{D4FBC875-2131-42C9-A982-D0783012AEB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4A80FF8-1517-47D8-BFC2-63E28D1BEBF9}" type="pres">
      <dgm:prSet presAssocID="{B99F04C6-2FAD-42FC-B389-30D350CF63A0}" presName="spacer" presStyleCnt="0"/>
      <dgm:spPr/>
    </dgm:pt>
    <dgm:pt modelId="{7300F2FF-2634-4597-B060-5243820B4304}" type="pres">
      <dgm:prSet presAssocID="{22366013-2ECE-45DE-82AA-A65557C438F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F7B3B1D-64D4-4338-B380-F1129AED7164}" srcId="{846F3FA2-28AC-4611-A4C3-67BCC5194938}" destId="{5E27853A-0CB5-4878-9538-DAC66CD3A430}" srcOrd="2" destOrd="0" parTransId="{D488020C-7186-46D3-B609-C4C34F56BE65}" sibTransId="{755CD626-6D09-4E70-A92C-2EED5B96B4D1}"/>
    <dgm:cxn modelId="{326FBE1F-5984-47A0-8B34-267E9E617023}" srcId="{846F3FA2-28AC-4611-A4C3-67BCC5194938}" destId="{BB055EAF-9482-4B72-B13A-AFE71C7E3360}" srcOrd="3" destOrd="0" parTransId="{9BCDB185-3080-40DD-B510-A1E8C16EE2AF}" sibTransId="{8AE11844-52CF-401A-B0D0-0C5842F1F689}"/>
    <dgm:cxn modelId="{B20E0331-D7B2-4F2E-B587-2CE147B16F5E}" srcId="{846F3FA2-28AC-4611-A4C3-67BCC5194938}" destId="{D4FBC875-2131-42C9-A982-D0783012AEB8}" srcOrd="4" destOrd="0" parTransId="{F06A4C71-3D1B-4674-8536-FA6C3FCA660A}" sibTransId="{B99F04C6-2FAD-42FC-B389-30D350CF63A0}"/>
    <dgm:cxn modelId="{CC399C65-3C16-4C45-99F2-258C7E9D566E}" srcId="{846F3FA2-28AC-4611-A4C3-67BCC5194938}" destId="{F58898FA-B342-436A-B3B7-B78CC323658D}" srcOrd="0" destOrd="0" parTransId="{44E1A7A3-A21C-4A08-85B3-DB073DE7D9D4}" sibTransId="{D45A88FB-0E24-4C0D-A62F-9907C39B21DA}"/>
    <dgm:cxn modelId="{F250BB53-C3AC-43A0-BB70-D93DF8DD7D4C}" type="presOf" srcId="{513D6B86-2EC4-4C84-9B09-9C9BBD68CA35}" destId="{88768DEA-4B1A-441C-AD2E-0106ED97B6D5}" srcOrd="0" destOrd="0" presId="urn:microsoft.com/office/officeart/2005/8/layout/vList2"/>
    <dgm:cxn modelId="{E7544377-E692-4581-986D-CF6CA2C49613}" type="presOf" srcId="{5E27853A-0CB5-4878-9538-DAC66CD3A430}" destId="{9643B3AB-38CE-493D-AF27-D02B9CCBC10B}" srcOrd="0" destOrd="0" presId="urn:microsoft.com/office/officeart/2005/8/layout/vList2"/>
    <dgm:cxn modelId="{B886F192-EC0C-440E-81B9-21CD718A216F}" srcId="{846F3FA2-28AC-4611-A4C3-67BCC5194938}" destId="{22366013-2ECE-45DE-82AA-A65557C438FA}" srcOrd="5" destOrd="0" parTransId="{3508E3F9-1C94-417C-87A2-359BFE104F42}" sibTransId="{B17DC2AD-9376-4467-B913-AB002C6F8F9E}"/>
    <dgm:cxn modelId="{F628D2A4-DD94-4473-8683-A606A0EB180E}" srcId="{846F3FA2-28AC-4611-A4C3-67BCC5194938}" destId="{513D6B86-2EC4-4C84-9B09-9C9BBD68CA35}" srcOrd="1" destOrd="0" parTransId="{023B9337-44B1-4D8D-B32A-E5556730AB4D}" sibTransId="{40591F2C-F2C0-4742-9A15-E4148BC717E0}"/>
    <dgm:cxn modelId="{A3F814C4-E781-4AEA-A7BF-F3CCB58C9741}" type="presOf" srcId="{F58898FA-B342-436A-B3B7-B78CC323658D}" destId="{5E69FB04-ADD4-4F9D-BDA5-F61CA0EEA492}" srcOrd="0" destOrd="0" presId="urn:microsoft.com/office/officeart/2005/8/layout/vList2"/>
    <dgm:cxn modelId="{A97EDBD6-5AF9-41A3-9DEC-9138BAF3F5C2}" type="presOf" srcId="{D4FBC875-2131-42C9-A982-D0783012AEB8}" destId="{DBC7471A-2D29-4A95-B394-80F378D0402B}" srcOrd="0" destOrd="0" presId="urn:microsoft.com/office/officeart/2005/8/layout/vList2"/>
    <dgm:cxn modelId="{E6A0E7D6-E79A-4507-A918-9EADFFE853B4}" type="presOf" srcId="{BB055EAF-9482-4B72-B13A-AFE71C7E3360}" destId="{B02DD322-4226-4A3F-884A-38070EBDD4E9}" srcOrd="0" destOrd="0" presId="urn:microsoft.com/office/officeart/2005/8/layout/vList2"/>
    <dgm:cxn modelId="{B458B2F2-8857-4E24-ADF3-28BA990A64D1}" type="presOf" srcId="{846F3FA2-28AC-4611-A4C3-67BCC5194938}" destId="{722A1C0F-9ADB-42E4-BD9D-345E7419FAFD}" srcOrd="0" destOrd="0" presId="urn:microsoft.com/office/officeart/2005/8/layout/vList2"/>
    <dgm:cxn modelId="{3716E0F4-ACA7-43EC-A50C-9ED429E743E7}" type="presOf" srcId="{22366013-2ECE-45DE-82AA-A65557C438FA}" destId="{7300F2FF-2634-4597-B060-5243820B4304}" srcOrd="0" destOrd="0" presId="urn:microsoft.com/office/officeart/2005/8/layout/vList2"/>
    <dgm:cxn modelId="{9DF2A2D5-D8B8-4847-BD3A-AF1A48520100}" type="presParOf" srcId="{722A1C0F-9ADB-42E4-BD9D-345E7419FAFD}" destId="{5E69FB04-ADD4-4F9D-BDA5-F61CA0EEA492}" srcOrd="0" destOrd="0" presId="urn:microsoft.com/office/officeart/2005/8/layout/vList2"/>
    <dgm:cxn modelId="{79F9761A-BEAF-48F8-A5AE-9064DBB48712}" type="presParOf" srcId="{722A1C0F-9ADB-42E4-BD9D-345E7419FAFD}" destId="{6DAF063C-6D6C-4C7F-AB28-925D69F2A0B4}" srcOrd="1" destOrd="0" presId="urn:microsoft.com/office/officeart/2005/8/layout/vList2"/>
    <dgm:cxn modelId="{1F01AF05-7DE7-401B-ADC1-EFF16F8A8015}" type="presParOf" srcId="{722A1C0F-9ADB-42E4-BD9D-345E7419FAFD}" destId="{88768DEA-4B1A-441C-AD2E-0106ED97B6D5}" srcOrd="2" destOrd="0" presId="urn:microsoft.com/office/officeart/2005/8/layout/vList2"/>
    <dgm:cxn modelId="{BDA86DBB-3800-4247-BAC9-160C6257B110}" type="presParOf" srcId="{722A1C0F-9ADB-42E4-BD9D-345E7419FAFD}" destId="{5AF1E5AE-E6A6-476F-975C-BD8222983788}" srcOrd="3" destOrd="0" presId="urn:microsoft.com/office/officeart/2005/8/layout/vList2"/>
    <dgm:cxn modelId="{AE24C6E8-2BCF-4811-A636-36BFA649E76A}" type="presParOf" srcId="{722A1C0F-9ADB-42E4-BD9D-345E7419FAFD}" destId="{9643B3AB-38CE-493D-AF27-D02B9CCBC10B}" srcOrd="4" destOrd="0" presId="urn:microsoft.com/office/officeart/2005/8/layout/vList2"/>
    <dgm:cxn modelId="{BB280E4D-C43D-4C96-A0E0-9F1277F74631}" type="presParOf" srcId="{722A1C0F-9ADB-42E4-BD9D-345E7419FAFD}" destId="{C77D1B93-05E5-43FE-89C8-9DB529FA003D}" srcOrd="5" destOrd="0" presId="urn:microsoft.com/office/officeart/2005/8/layout/vList2"/>
    <dgm:cxn modelId="{09531447-19C6-457C-AF65-2CCB52385A06}" type="presParOf" srcId="{722A1C0F-9ADB-42E4-BD9D-345E7419FAFD}" destId="{B02DD322-4226-4A3F-884A-38070EBDD4E9}" srcOrd="6" destOrd="0" presId="urn:microsoft.com/office/officeart/2005/8/layout/vList2"/>
    <dgm:cxn modelId="{DE851368-7602-42DF-AC1F-936422050AC1}" type="presParOf" srcId="{722A1C0F-9ADB-42E4-BD9D-345E7419FAFD}" destId="{D03CC57D-525B-4279-A296-B3EB2739BB26}" srcOrd="7" destOrd="0" presId="urn:microsoft.com/office/officeart/2005/8/layout/vList2"/>
    <dgm:cxn modelId="{1DD69521-96C1-44D1-9F72-51298ADA3DBA}" type="presParOf" srcId="{722A1C0F-9ADB-42E4-BD9D-345E7419FAFD}" destId="{DBC7471A-2D29-4A95-B394-80F378D0402B}" srcOrd="8" destOrd="0" presId="urn:microsoft.com/office/officeart/2005/8/layout/vList2"/>
    <dgm:cxn modelId="{D58C395D-39F6-478A-9DD7-0883870A7562}" type="presParOf" srcId="{722A1C0F-9ADB-42E4-BD9D-345E7419FAFD}" destId="{94A80FF8-1517-47D8-BFC2-63E28D1BEBF9}" srcOrd="9" destOrd="0" presId="urn:microsoft.com/office/officeart/2005/8/layout/vList2"/>
    <dgm:cxn modelId="{164882C7-ED9F-4103-B718-92872BAB7D61}" type="presParOf" srcId="{722A1C0F-9ADB-42E4-BD9D-345E7419FAFD}" destId="{7300F2FF-2634-4597-B060-5243820B430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69FB04-ADD4-4F9D-BDA5-F61CA0EEA492}">
      <dsp:nvSpPr>
        <dsp:cNvPr id="0" name=""/>
        <dsp:cNvSpPr/>
      </dsp:nvSpPr>
      <dsp:spPr>
        <a:xfrm>
          <a:off x="0" y="99116"/>
          <a:ext cx="10653579" cy="691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Datblygu sgiliau sylfaenol fel dysgwr annibynnol drwy gyflwyniadau llafar a thasgau ymarferol.</a:t>
          </a:r>
          <a:endParaRPr lang="en-US" sz="1700" kern="1200"/>
        </a:p>
      </dsp:txBody>
      <dsp:txXfrm>
        <a:off x="33771" y="132887"/>
        <a:ext cx="10586037" cy="624257"/>
      </dsp:txXfrm>
    </dsp:sp>
    <dsp:sp modelId="{88768DEA-4B1A-441C-AD2E-0106ED97B6D5}">
      <dsp:nvSpPr>
        <dsp:cNvPr id="0" name=""/>
        <dsp:cNvSpPr/>
      </dsp:nvSpPr>
      <dsp:spPr>
        <a:xfrm>
          <a:off x="0" y="839875"/>
          <a:ext cx="10653579" cy="691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Dysgu sut i gosod nodau realistig a chynnal fy lles wrth astudio, gan gryfhau fy ngwydnwch fel dysgwr.</a:t>
          </a:r>
          <a:endParaRPr lang="en-US" sz="1700" kern="1200"/>
        </a:p>
      </dsp:txBody>
      <dsp:txXfrm>
        <a:off x="33771" y="873646"/>
        <a:ext cx="10586037" cy="624257"/>
      </dsp:txXfrm>
    </dsp:sp>
    <dsp:sp modelId="{9643B3AB-38CE-493D-AF27-D02B9CCBC10B}">
      <dsp:nvSpPr>
        <dsp:cNvPr id="0" name=""/>
        <dsp:cNvSpPr/>
      </dsp:nvSpPr>
      <dsp:spPr>
        <a:xfrm>
          <a:off x="0" y="1580634"/>
          <a:ext cx="10653579" cy="691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Sylweddoli bod angen gwella fy rheoli amser, gan fy mod yn tueddu i adael aseiniadau tan y funud olaf.</a:t>
          </a:r>
          <a:endParaRPr lang="en-US" sz="1700" kern="1200"/>
        </a:p>
      </dsp:txBody>
      <dsp:txXfrm>
        <a:off x="33771" y="1614405"/>
        <a:ext cx="10586037" cy="624257"/>
      </dsp:txXfrm>
    </dsp:sp>
    <dsp:sp modelId="{B02DD322-4226-4A3F-884A-38070EBDD4E9}">
      <dsp:nvSpPr>
        <dsp:cNvPr id="0" name=""/>
        <dsp:cNvSpPr/>
      </dsp:nvSpPr>
      <dsp:spPr>
        <a:xfrm>
          <a:off x="0" y="2321394"/>
          <a:ext cx="10653579" cy="691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Ymarfer agility dysgu drwy ymateb i adborth, gwneud newidiadau i’m gwaith a gwella fy newis geiriau wrth gyfathrebu.</a:t>
          </a:r>
          <a:endParaRPr lang="en-US" sz="1700" kern="1200"/>
        </a:p>
      </dsp:txBody>
      <dsp:txXfrm>
        <a:off x="33771" y="2355165"/>
        <a:ext cx="10586037" cy="624257"/>
      </dsp:txXfrm>
    </dsp:sp>
    <dsp:sp modelId="{DBC7471A-2D29-4A95-B394-80F378D0402B}">
      <dsp:nvSpPr>
        <dsp:cNvPr id="0" name=""/>
        <dsp:cNvSpPr/>
      </dsp:nvSpPr>
      <dsp:spPr>
        <a:xfrm>
          <a:off x="0" y="3062153"/>
          <a:ext cx="10653579" cy="691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Defnyddio technoleg yn fwy effeithiol ar gyfer ymchwilio, trefnu nodiadau a pharatoi cyflwyniadau.</a:t>
          </a:r>
          <a:endParaRPr lang="en-US" sz="1700" kern="1200"/>
        </a:p>
      </dsp:txBody>
      <dsp:txXfrm>
        <a:off x="33771" y="3095924"/>
        <a:ext cx="10586037" cy="624257"/>
      </dsp:txXfrm>
    </dsp:sp>
    <dsp:sp modelId="{7300F2FF-2634-4597-B060-5243820B4304}">
      <dsp:nvSpPr>
        <dsp:cNvPr id="0" name=""/>
        <dsp:cNvSpPr/>
      </dsp:nvSpPr>
      <dsp:spPr>
        <a:xfrm>
          <a:off x="0" y="3802912"/>
          <a:ext cx="10653579" cy="691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Teimlo’n fwy hyderus ac yn barod i gymhwyso’r sgiliau hyn yn fy astudiaethau gradd ac yn fy rôl broffesiynol yn y dyfodol.</a:t>
          </a:r>
          <a:endParaRPr lang="en-US" sz="1700" kern="1200"/>
        </a:p>
      </dsp:txBody>
      <dsp:txXfrm>
        <a:off x="33771" y="3836683"/>
        <a:ext cx="10586037" cy="624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211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97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334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960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5/15/2026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175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5/15/2026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01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5/15/2026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608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816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272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168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451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310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ysgliad.com/cysill/arlein/?locale=en" TargetMode="External"/><Relationship Id="rId2" Type="http://schemas.openxmlformats.org/officeDocument/2006/relationships/hyperlink" Target="https://eur01.safelinks.protection.outlook.com/?url=https%3A%2F%2Fwww.grammarly.com%2F&amp;data=05%7C02%7CCyfieithu%40uwtsd.ac.uk%7Cf35a4a6ef838411c25fd08de01c17aaa%7C4e0f11f9046e45059cb8db2152311e21%7C0%7C0%7C638950127736871257%7CUnknown%7CTWFpbGZsb3d8eyJFbXB0eU1hcGkiOnRydWUsIlYiOiIwLjAuMDAwMCIsIlAiOiJXaW4zMiIsIkFOIjoiTWFpbCIsIldUIjoyfQ%3D%3D%7C0%7C%7C%7C&amp;sdata=Pn%2BpcbqWS0tJ3V7vBT5Y9JZBj5K%2F%2FdlUx2rs6h6npEs%3D&amp;reserved=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4.m4a"/><Relationship Id="rId7" Type="http://schemas.openxmlformats.org/officeDocument/2006/relationships/image" Target="../media/image2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4.m4a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6F42B6-2C58-A409-2FDD-8B1277A64A3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11" r="1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1F523-CF5C-3A74-6856-062369C705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06" y="603315"/>
            <a:ext cx="5649211" cy="3685731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6600" dirty="0"/>
              <a:t>BMSH 4200 </a:t>
            </a:r>
            <a:r>
              <a:rPr lang="en-GB" sz="6600" dirty="0" err="1"/>
              <a:t>Sgiliau</a:t>
            </a:r>
            <a:r>
              <a:rPr lang="en-GB" sz="6600" dirty="0"/>
              <a:t> </a:t>
            </a:r>
            <a:r>
              <a:rPr lang="en-GB" sz="6600" dirty="0" err="1"/>
              <a:t>Academaidd</a:t>
            </a:r>
            <a:br>
              <a:rPr lang="en-GB" sz="6600" dirty="0"/>
            </a:br>
            <a:r>
              <a:rPr lang="en-GB" sz="6600" dirty="0"/>
              <a:t>E-</a:t>
            </a:r>
            <a:r>
              <a:rPr lang="en-GB" sz="6600" dirty="0" err="1"/>
              <a:t>portffolio</a:t>
            </a:r>
            <a:endParaRPr lang="en-GB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D17E0E-6171-AC06-4DE7-4197D0AC44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507" y="4437176"/>
            <a:ext cx="4007587" cy="1290807"/>
          </a:xfrm>
        </p:spPr>
        <p:txBody>
          <a:bodyPr anchor="ctr">
            <a:normAutofit/>
          </a:bodyPr>
          <a:lstStyle/>
          <a:p>
            <a:pPr algn="l"/>
            <a:r>
              <a:rPr lang="en-GB" sz="2200" dirty="0" err="1"/>
              <a:t>Cyfrif</a:t>
            </a:r>
            <a:r>
              <a:rPr lang="en-GB" sz="2200" dirty="0"/>
              <a:t> Gair: 880</a:t>
            </a:r>
          </a:p>
          <a:p>
            <a:pPr algn="l"/>
            <a:r>
              <a:rPr lang="en-GB" sz="2200" dirty="0"/>
              <a:t>William Jones 2500315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3E07635-685A-472B-1041-9BB214A0E6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9237" y="2080491"/>
            <a:ext cx="2697018" cy="2697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0566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0910"/>
    </mc:Choice>
    <mc:Fallback xmlns="">
      <p:transition spd="slow" advTm="10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1F0E5D-353D-860D-0942-D1DECD990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dirty="0"/>
              <a:t>Datganiad Cydnabod AI</a:t>
            </a:r>
            <a:endParaRPr lang="en-US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6CD8CE-D6A5-BF51-2B9E-0522FA4C3F6C}"/>
              </a:ext>
            </a:extLst>
          </p:cNvPr>
          <p:cNvSpPr txBox="1"/>
          <p:nvPr/>
        </p:nvSpPr>
        <p:spPr>
          <a:xfrm>
            <a:off x="612648" y="2584058"/>
            <a:ext cx="4621553" cy="3159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US" sz="1700" dirty="0" err="1">
                <a:effectLst/>
              </a:rPr>
              <a:t>Rwy’n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cydnabod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defnyddio’r</a:t>
            </a:r>
            <a:r>
              <a:rPr lang="en-US" sz="1700" dirty="0">
                <a:effectLst/>
              </a:rPr>
              <a:t> offer AI a </a:t>
            </a:r>
            <a:r>
              <a:rPr lang="en-US" sz="1700" dirty="0" err="1">
                <a:effectLst/>
              </a:rPr>
              <a:t>restrir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isod</a:t>
            </a:r>
            <a:r>
              <a:rPr lang="en-US" sz="1700" dirty="0">
                <a:effectLst/>
              </a:rPr>
              <a:t>. </a:t>
            </a:r>
            <a:r>
              <a:rPr lang="en-US" sz="1700" dirty="0" err="1">
                <a:effectLst/>
              </a:rPr>
              <a:t>Rwy’n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cadarnhau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nad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ydw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i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wedi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cyflwyno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unrhyw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destun</a:t>
            </a:r>
            <a:r>
              <a:rPr lang="en-US" sz="1700" dirty="0">
                <a:effectLst/>
              </a:rPr>
              <a:t> a </a:t>
            </a:r>
            <a:r>
              <a:rPr lang="en-US" sz="1700" dirty="0" err="1">
                <a:effectLst/>
              </a:rPr>
              <a:t>gynhyrchwyd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gan</a:t>
            </a:r>
            <a:r>
              <a:rPr lang="en-US" sz="1700" dirty="0">
                <a:effectLst/>
              </a:rPr>
              <a:t> AI </a:t>
            </a:r>
            <a:r>
              <a:rPr lang="en-US" sz="1700" dirty="0" err="1">
                <a:effectLst/>
              </a:rPr>
              <a:t>fel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fy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ngwaith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fy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hun</a:t>
            </a:r>
            <a:r>
              <a:rPr lang="en-US" sz="1700" dirty="0">
                <a:effectLst/>
              </a:rPr>
              <a:t>. </a:t>
            </a:r>
            <a:r>
              <a:rPr lang="en-US" sz="1700" dirty="0" err="1">
                <a:effectLst/>
              </a:rPr>
              <a:t>Rwy’n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cadarnhau</a:t>
            </a:r>
            <a:r>
              <a:rPr lang="en-US" sz="1700" dirty="0">
                <a:effectLst/>
              </a:rPr>
              <a:t> bod </a:t>
            </a:r>
            <a:r>
              <a:rPr lang="en-US" sz="1700" dirty="0" err="1">
                <a:effectLst/>
              </a:rPr>
              <a:t>gennyf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gopïau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o’m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drafftiau</a:t>
            </a:r>
            <a:r>
              <a:rPr lang="en-US" sz="1700" dirty="0">
                <a:effectLst/>
              </a:rPr>
              <a:t>, </a:t>
            </a:r>
            <a:r>
              <a:rPr lang="en-US" sz="1700" dirty="0" err="1">
                <a:effectLst/>
              </a:rPr>
              <a:t>fy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nodiadau</a:t>
            </a:r>
            <a:r>
              <a:rPr lang="en-US" sz="1700" dirty="0">
                <a:effectLst/>
              </a:rPr>
              <a:t>, ac </a:t>
            </a:r>
            <a:r>
              <a:rPr lang="en-US" sz="1700" dirty="0" err="1">
                <a:effectLst/>
              </a:rPr>
              <a:t>adnoddau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eraill</a:t>
            </a:r>
            <a:r>
              <a:rPr lang="en-US" sz="1700" dirty="0">
                <a:effectLst/>
              </a:rPr>
              <a:t> a </a:t>
            </a:r>
            <a:r>
              <a:rPr lang="en-US" sz="1700" dirty="0" err="1">
                <a:effectLst/>
              </a:rPr>
              <a:t>ddefnyddiais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cyn</a:t>
            </a:r>
            <a:r>
              <a:rPr lang="en-US" sz="1700" dirty="0">
                <a:effectLst/>
              </a:rPr>
              <a:t> ac </a:t>
            </a:r>
            <a:r>
              <a:rPr lang="en-US" sz="1700" dirty="0" err="1">
                <a:effectLst/>
              </a:rPr>
              <a:t>ar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ôl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defnyddio</a:t>
            </a:r>
            <a:r>
              <a:rPr lang="en-US" sz="1700" dirty="0">
                <a:effectLst/>
              </a:rPr>
              <a:t> offer AI, y </a:t>
            </a:r>
            <a:r>
              <a:rPr lang="en-US" sz="1700" dirty="0" err="1">
                <a:effectLst/>
              </a:rPr>
              <a:t>gellir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gofyn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i</a:t>
            </a:r>
            <a:r>
              <a:rPr lang="en-US" sz="1700" dirty="0">
                <a:effectLst/>
              </a:rPr>
              <a:t> mi </a:t>
            </a:r>
            <a:r>
              <a:rPr lang="en-US" sz="1700" dirty="0" err="1">
                <a:effectLst/>
              </a:rPr>
              <a:t>eu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darparu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fel</a:t>
            </a:r>
            <a:r>
              <a:rPr lang="en-US" sz="1700" dirty="0">
                <a:effectLst/>
              </a:rPr>
              <a:t> </a:t>
            </a:r>
            <a:r>
              <a:rPr lang="en-US" sz="1700" dirty="0" err="1">
                <a:effectLst/>
              </a:rPr>
              <a:t>tystiolaeth</a:t>
            </a:r>
            <a:r>
              <a:rPr lang="en-US" sz="1700" dirty="0">
                <a:effectLst/>
              </a:rPr>
              <a:t>.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endParaRPr lang="en-US" sz="1700" dirty="0">
              <a:effectLst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F24B7B-1535-A890-FB76-EEE31F80BA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4522759"/>
              </p:ext>
            </p:extLst>
          </p:nvPr>
        </p:nvGraphicFramePr>
        <p:xfrm>
          <a:off x="5741570" y="1303551"/>
          <a:ext cx="5837782" cy="42347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85047">
                  <a:extLst>
                    <a:ext uri="{9D8B030D-6E8A-4147-A177-3AD203B41FA5}">
                      <a16:colId xmlns:a16="http://schemas.microsoft.com/office/drawing/2014/main" val="436111389"/>
                    </a:ext>
                  </a:extLst>
                </a:gridCol>
                <a:gridCol w="966137">
                  <a:extLst>
                    <a:ext uri="{9D8B030D-6E8A-4147-A177-3AD203B41FA5}">
                      <a16:colId xmlns:a16="http://schemas.microsoft.com/office/drawing/2014/main" val="1807638544"/>
                    </a:ext>
                  </a:extLst>
                </a:gridCol>
                <a:gridCol w="1082698">
                  <a:extLst>
                    <a:ext uri="{9D8B030D-6E8A-4147-A177-3AD203B41FA5}">
                      <a16:colId xmlns:a16="http://schemas.microsoft.com/office/drawing/2014/main" val="2797477178"/>
                    </a:ext>
                  </a:extLst>
                </a:gridCol>
                <a:gridCol w="1603900">
                  <a:extLst>
                    <a:ext uri="{9D8B030D-6E8A-4147-A177-3AD203B41FA5}">
                      <a16:colId xmlns:a16="http://schemas.microsoft.com/office/drawing/2014/main" val="4294833798"/>
                    </a:ext>
                  </a:extLst>
                </a:gridCol>
              </a:tblGrid>
              <a:tr h="9281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300" kern="0">
                          <a:effectLst/>
                        </a:rPr>
                        <a:t>Offer AI (gydag url)</a:t>
                      </a:r>
                      <a:r>
                        <a:rPr lang="en-GB" sz="1300" kern="0">
                          <a:effectLst/>
                        </a:rPr>
                        <a:t> </a:t>
                      </a:r>
                      <a:endParaRPr lang="en-GB" sz="1300" kern="10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300" kern="0">
                          <a:effectLst/>
                        </a:rPr>
                        <a:t>Dyddiad y’i defnydd-iwyd</a:t>
                      </a:r>
                      <a:r>
                        <a:rPr lang="en-GB" sz="1300" kern="0">
                          <a:effectLst/>
                        </a:rPr>
                        <a:t> </a:t>
                      </a:r>
                      <a:endParaRPr lang="en-GB" sz="1300" kern="10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300" kern="0">
                          <a:effectLst/>
                        </a:rPr>
                        <a:t>Pam ddefnyddioch chi’r offeryn hwn</a:t>
                      </a:r>
                      <a:r>
                        <a:rPr lang="en-GB" sz="1300" kern="0">
                          <a:effectLst/>
                        </a:rPr>
                        <a:t> </a:t>
                      </a:r>
                      <a:endParaRPr lang="en-GB" sz="1300" kern="10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300" kern="0">
                          <a:effectLst/>
                        </a:rPr>
                        <a:t>Enghraifft o brompt(iau)</a:t>
                      </a:r>
                      <a:endParaRPr lang="en-GB" sz="1300" kern="10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extLst>
                  <a:ext uri="{0D108BD9-81ED-4DB2-BD59-A6C34878D82A}">
                    <a16:rowId xmlns:a16="http://schemas.microsoft.com/office/drawing/2014/main" val="2810463264"/>
                  </a:ext>
                </a:extLst>
              </a:tr>
              <a:tr h="1161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 dirty="0">
                          <a:effectLst/>
                          <a:hlinkClick r:id="rId2"/>
                        </a:rPr>
                        <a:t>https://www.grammarly.com</a:t>
                      </a:r>
                      <a:r>
                        <a:rPr lang="en-GB" sz="1300" kern="0" dirty="0">
                          <a:effectLst/>
                        </a:rPr>
                        <a:t> </a:t>
                      </a:r>
                      <a:r>
                        <a:rPr lang="en-GB" sz="1300" kern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Cysill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Ar-lein</a:t>
                      </a:r>
                      <a:endParaRPr lang="en-GB" sz="13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 dirty="0">
                          <a:effectLst/>
                        </a:rPr>
                        <a:t>14/05/2026 </a:t>
                      </a:r>
                      <a:endParaRPr lang="en-GB" sz="1300" kern="100" dirty="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300" kern="0">
                          <a:effectLst/>
                        </a:rPr>
                        <a:t>Gwirio fy ngwaith</a:t>
                      </a:r>
                      <a:r>
                        <a:rPr lang="en-GB" sz="1300" kern="0">
                          <a:effectLst/>
                        </a:rPr>
                        <a:t> </a:t>
                      </a:r>
                      <a:endParaRPr lang="en-GB" sz="1300" kern="10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300" kern="100" dirty="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extLst>
                  <a:ext uri="{0D108BD9-81ED-4DB2-BD59-A6C34878D82A}">
                    <a16:rowId xmlns:a16="http://schemas.microsoft.com/office/drawing/2014/main" val="165137299"/>
                  </a:ext>
                </a:extLst>
              </a:tr>
              <a:tr h="11487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DengXian" panose="020B0503020204020204" pitchFamily="2" charset="-122"/>
                          <a:cs typeface="Arial" panose="020B0604020202020204" pitchFamily="34" charset="0"/>
                        </a:rPr>
                        <a:t>Co pilot</a:t>
                      </a:r>
                      <a:endParaRPr lang="en-GB" sz="20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 dirty="0">
                          <a:effectLst/>
                        </a:rPr>
                        <a:t>15/05/2026 </a:t>
                      </a:r>
                      <a:endParaRPr lang="en-GB" sz="1300" kern="100" dirty="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300" kern="0" dirty="0">
                          <a:effectLst/>
                        </a:rPr>
                        <a:t>Cymorth gyda strwythur </a:t>
                      </a:r>
                      <a:r>
                        <a:rPr lang="en-GB" sz="1300" kern="0" dirty="0">
                          <a:effectLst/>
                        </a:rPr>
                        <a:t> </a:t>
                      </a:r>
                      <a:endParaRPr lang="en-GB" sz="1300" kern="100" dirty="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300" kern="0" dirty="0">
                          <a:effectLst/>
                        </a:rPr>
                        <a:t>Allwch chi rhoi tips ar sut i gwella fy paragraph? </a:t>
                      </a:r>
                      <a:endParaRPr lang="en-GB" sz="1300" kern="100" dirty="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extLst>
                  <a:ext uri="{0D108BD9-81ED-4DB2-BD59-A6C34878D82A}">
                    <a16:rowId xmlns:a16="http://schemas.microsoft.com/office/drawing/2014/main" val="2252815330"/>
                  </a:ext>
                </a:extLst>
              </a:tr>
              <a:tr h="2662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 dirty="0">
                          <a:effectLst/>
                        </a:rPr>
                        <a:t> </a:t>
                      </a:r>
                      <a:r>
                        <a:rPr lang="en-GB" sz="1300" kern="0" dirty="0">
                          <a:solidFill>
                            <a:schemeClr val="tx1"/>
                          </a:solidFill>
                          <a:effectLst/>
                        </a:rPr>
                        <a:t> My Bib</a:t>
                      </a:r>
                      <a:endParaRPr lang="en-GB" sz="13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 dirty="0">
                          <a:effectLst/>
                        </a:rPr>
                        <a:t>  15/05/2026</a:t>
                      </a:r>
                      <a:endParaRPr lang="en-GB" sz="1300" kern="100" dirty="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 dirty="0">
                          <a:effectLst/>
                        </a:rPr>
                        <a:t>  </a:t>
                      </a:r>
                      <a:r>
                        <a:rPr lang="en-GB" sz="1300" kern="0" dirty="0" err="1">
                          <a:effectLst/>
                        </a:rPr>
                        <a:t>gwirio</a:t>
                      </a:r>
                      <a:r>
                        <a:rPr lang="en-GB" sz="1300" kern="0" dirty="0">
                          <a:effectLst/>
                        </a:rPr>
                        <a:t> references</a:t>
                      </a:r>
                      <a:endParaRPr lang="en-GB" sz="1300" kern="100" dirty="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>
                          <a:effectLst/>
                        </a:rPr>
                        <a:t>  </a:t>
                      </a:r>
                      <a:endParaRPr lang="en-GB" sz="1300" kern="10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extLst>
                  <a:ext uri="{0D108BD9-81ED-4DB2-BD59-A6C34878D82A}">
                    <a16:rowId xmlns:a16="http://schemas.microsoft.com/office/drawing/2014/main" val="2783375114"/>
                  </a:ext>
                </a:extLst>
              </a:tr>
              <a:tr h="2662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>
                          <a:effectLst/>
                        </a:rPr>
                        <a:t>  </a:t>
                      </a:r>
                      <a:endParaRPr lang="en-GB" sz="1300" kern="10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>
                          <a:effectLst/>
                        </a:rPr>
                        <a:t>  </a:t>
                      </a:r>
                      <a:endParaRPr lang="en-GB" sz="1300" kern="10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>
                          <a:effectLst/>
                        </a:rPr>
                        <a:t>  </a:t>
                      </a:r>
                      <a:endParaRPr lang="en-GB" sz="1300" kern="10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 dirty="0">
                          <a:effectLst/>
                        </a:rPr>
                        <a:t>  </a:t>
                      </a:r>
                      <a:endParaRPr lang="en-GB" sz="1300" kern="100" dirty="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extLst>
                  <a:ext uri="{0D108BD9-81ED-4DB2-BD59-A6C34878D82A}">
                    <a16:rowId xmlns:a16="http://schemas.microsoft.com/office/drawing/2014/main" val="1426930938"/>
                  </a:ext>
                </a:extLst>
              </a:tr>
              <a:tr h="2662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>
                          <a:effectLst/>
                        </a:rPr>
                        <a:t>  </a:t>
                      </a:r>
                      <a:endParaRPr lang="en-GB" sz="1300" kern="10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>
                          <a:effectLst/>
                        </a:rPr>
                        <a:t>  </a:t>
                      </a:r>
                      <a:endParaRPr lang="en-GB" sz="1300" kern="10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 dirty="0">
                          <a:effectLst/>
                        </a:rPr>
                        <a:t>  </a:t>
                      </a:r>
                      <a:endParaRPr lang="en-GB" sz="1300" kern="100" dirty="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0" dirty="0">
                          <a:effectLst/>
                        </a:rPr>
                        <a:t> </a:t>
                      </a:r>
                      <a:endParaRPr lang="en-GB" sz="1300" kern="100" dirty="0">
                        <a:effectLst/>
                        <a:latin typeface="Aptos" panose="020B0004020202020204" pitchFamily="34" charset="0"/>
                        <a:ea typeface="DengXian" panose="020B0503020204020204" pitchFamily="2" charset="-122"/>
                        <a:cs typeface="Arial" panose="020B0604020202020204" pitchFamily="34" charset="0"/>
                      </a:endParaRPr>
                    </a:p>
                  </a:txBody>
                  <a:tcPr marL="9991" marR="9991" marT="9991" marB="9991"/>
                </a:tc>
                <a:extLst>
                  <a:ext uri="{0D108BD9-81ED-4DB2-BD59-A6C34878D82A}">
                    <a16:rowId xmlns:a16="http://schemas.microsoft.com/office/drawing/2014/main" val="17815057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3153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1D38B-B7FF-4E34-988B-14AA75568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cyfrannu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iechyd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418D7-9622-76CF-D0A9-1A39AB70D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cyfrannu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iechyd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. Mae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hamdden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,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, a </a:t>
            </a:r>
            <a:r>
              <a:rPr lang="en-GB" dirty="0" err="1"/>
              <a:t>chysylltiad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natur</a:t>
            </a:r>
            <a:r>
              <a:rPr lang="en-GB" dirty="0"/>
              <a:t>. I </a:t>
            </a:r>
            <a:r>
              <a:rPr lang="en-GB" dirty="0" err="1"/>
              <a:t>grynhoi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sicr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iechyd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a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tymor</a:t>
            </a:r>
            <a:r>
              <a:rPr lang="en-GB" dirty="0"/>
              <a:t> hir.</a:t>
            </a:r>
          </a:p>
          <a:p>
            <a:pPr marL="0" indent="0">
              <a:buNone/>
            </a:pP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sicr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ag iechyd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waned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I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. Mae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debygol</a:t>
            </a:r>
            <a:r>
              <a:rPr lang="en-GB" dirty="0"/>
              <a:t> o </a:t>
            </a:r>
            <a:r>
              <a:rPr lang="en-GB" dirty="0" err="1"/>
              <a:t>cadw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actif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hirach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pan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llefydd</a:t>
            </a:r>
            <a:r>
              <a:rPr lang="en-GB" dirty="0"/>
              <a:t> </a:t>
            </a:r>
            <a:r>
              <a:rPr lang="en-GB" dirty="0" err="1"/>
              <a:t>gwyrdd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tebygol</a:t>
            </a:r>
            <a:r>
              <a:rPr lang="en-GB" dirty="0"/>
              <a:t> o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,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actif</a:t>
            </a:r>
            <a:r>
              <a:rPr lang="en-GB" dirty="0"/>
              <a:t> am </a:t>
            </a:r>
            <a:r>
              <a:rPr lang="en-GB" dirty="0" err="1"/>
              <a:t>hirach</a:t>
            </a:r>
            <a:r>
              <a:rPr lang="en-GB" dirty="0"/>
              <a:t>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gweithio’n</a:t>
            </a:r>
            <a:r>
              <a:rPr lang="en-GB" dirty="0"/>
              <a:t> </a:t>
            </a:r>
            <a:r>
              <a:rPr lang="en-GB" dirty="0" err="1"/>
              <a:t>galetach</a:t>
            </a:r>
            <a:r>
              <a:rPr lang="en-GB" dirty="0"/>
              <a:t> (Kreisler </a:t>
            </a:r>
            <a:r>
              <a:rPr lang="en-GB" i="1" dirty="0"/>
              <a:t>et al</a:t>
            </a:r>
            <a:r>
              <a:rPr lang="en-GB" dirty="0"/>
              <a:t>., 2025).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0B3685-DCD0-B436-A3CE-DBE053AEF2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03797" y="5693578"/>
            <a:ext cx="1003759" cy="1003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46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298"/>
    </mc:Choice>
    <mc:Fallback xmlns="">
      <p:transition spd="slow" advTm="292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2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65E6-EE55-B947-2574-48BB372A1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90AC6-FA71-467A-2EA5-CE39468A74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cerdded</a:t>
            </a:r>
            <a:r>
              <a:rPr lang="en-GB" dirty="0"/>
              <a:t>, </a:t>
            </a:r>
            <a:r>
              <a:rPr lang="en-GB" dirty="0" err="1"/>
              <a:t>dringo</a:t>
            </a:r>
            <a:r>
              <a:rPr lang="en-GB" dirty="0"/>
              <a:t>, </a:t>
            </a:r>
            <a:r>
              <a:rPr lang="en-GB" dirty="0" err="1"/>
              <a:t>padl</a:t>
            </a:r>
            <a:r>
              <a:rPr lang="en-GB" dirty="0"/>
              <a:t> </a:t>
            </a:r>
            <a:r>
              <a:rPr lang="en-GB" dirty="0" err="1"/>
              <a:t>fyrddio</a:t>
            </a:r>
            <a:r>
              <a:rPr lang="en-GB" dirty="0"/>
              <a:t> a coasteering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ffitrwydd</a:t>
            </a:r>
            <a:r>
              <a:rPr lang="en-GB" dirty="0"/>
              <a:t> </a:t>
            </a:r>
            <a:r>
              <a:rPr lang="en-GB" dirty="0" err="1"/>
              <a:t>cardiofasgiwlar</a:t>
            </a:r>
            <a:r>
              <a:rPr lang="en-GB" dirty="0"/>
              <a:t>, </a:t>
            </a:r>
            <a:r>
              <a:rPr lang="en-GB" dirty="0" err="1"/>
              <a:t>cryfder</a:t>
            </a:r>
            <a:r>
              <a:rPr lang="en-GB" dirty="0"/>
              <a:t> </a:t>
            </a:r>
            <a:r>
              <a:rPr lang="en-GB" dirty="0" err="1"/>
              <a:t>cyhyrog</a:t>
            </a:r>
            <a:r>
              <a:rPr lang="en-GB" dirty="0"/>
              <a:t> a </a:t>
            </a:r>
            <a:r>
              <a:rPr lang="en-GB" dirty="0" err="1"/>
              <a:t>cudsymyd</a:t>
            </a:r>
            <a:r>
              <a:rPr lang="en-GB" dirty="0"/>
              <a:t>. I </a:t>
            </a:r>
            <a:r>
              <a:rPr lang="en-GB" dirty="0" err="1"/>
              <a:t>gymharu</a:t>
            </a:r>
            <a:r>
              <a:rPr lang="en-GB" dirty="0"/>
              <a:t> â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traddodiadol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gym,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symydrwydd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thasgau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deniadol</a:t>
            </a:r>
            <a:r>
              <a:rPr lang="en-GB" dirty="0"/>
              <a:t> a </a:t>
            </a:r>
            <a:r>
              <a:rPr lang="en-GB" dirty="0" err="1"/>
              <a:t>cynaliadwy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Thompson </a:t>
            </a:r>
            <a:r>
              <a:rPr lang="en-GB" i="1" dirty="0"/>
              <a:t>et al</a:t>
            </a:r>
            <a:r>
              <a:rPr lang="en-GB" dirty="0"/>
              <a:t>., 2011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“promising effects on self-reported mental wellbeing immediately following exercise in nature which are not seen following the same exercise indoors.”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llaw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dim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ddiogel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y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o </a:t>
            </a:r>
            <a:r>
              <a:rPr lang="en-GB" dirty="0" err="1"/>
              <a:t>anaf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ddiogel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am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gynhwysfawr</a:t>
            </a:r>
            <a:r>
              <a:rPr lang="en-GB" dirty="0"/>
              <a:t> am yr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cynyddu'r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</a:t>
            </a:r>
            <a:r>
              <a:rPr lang="en-GB" dirty="0"/>
              <a:t> Mata </a:t>
            </a:r>
            <a:r>
              <a:rPr lang="en-GB" i="1" dirty="0"/>
              <a:t>et al.</a:t>
            </a:r>
            <a:r>
              <a:rPr lang="en-GB" dirty="0"/>
              <a:t> (2022).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mwyafrif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am offer </a:t>
            </a:r>
            <a:r>
              <a:rPr lang="en-GB" dirty="0" err="1"/>
              <a:t>drud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hygyrch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. Er bod offer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ddrud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manteision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bod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mwynhau’r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am </a:t>
            </a:r>
            <a:r>
              <a:rPr lang="en-GB" dirty="0" err="1"/>
              <a:t>ddim</a:t>
            </a:r>
            <a:r>
              <a:rPr lang="en-GB" dirty="0"/>
              <a:t>, </a:t>
            </a:r>
            <a:r>
              <a:rPr lang="en-GB" dirty="0" err="1"/>
              <a:t>ar</a:t>
            </a:r>
            <a:r>
              <a:rPr lang="en-GB" dirty="0"/>
              <a:t> lan y </a:t>
            </a:r>
            <a:r>
              <a:rPr lang="en-GB" dirty="0" err="1"/>
              <a:t>môr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cerdded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coedwigoedd</a:t>
            </a:r>
            <a:r>
              <a:rPr lang="en-GB" dirty="0"/>
              <a:t> neu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fynyddoedd</a:t>
            </a:r>
            <a:r>
              <a:rPr lang="en-GB" dirty="0"/>
              <a:t>. Mae </a:t>
            </a:r>
            <a:r>
              <a:rPr lang="en-GB" dirty="0" err="1"/>
              <a:t>digon</a:t>
            </a:r>
            <a:r>
              <a:rPr lang="en-GB" dirty="0"/>
              <a:t> o </a:t>
            </a:r>
            <a:r>
              <a:rPr lang="en-GB" dirty="0" err="1"/>
              <a:t>lefydd</a:t>
            </a:r>
            <a:r>
              <a:rPr lang="en-GB" dirty="0"/>
              <a:t> </a:t>
            </a:r>
            <a:r>
              <a:rPr lang="en-GB" dirty="0" err="1"/>
              <a:t>hyfryd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2378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A4E46-2109-A984-05C3-B7872F290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3CB09-7635-4F51-FCB2-FB8D5B54A6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Tu </a:t>
            </a:r>
            <a:r>
              <a:rPr lang="en-GB" dirty="0" err="1"/>
              <a:t>hwnt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welliannau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, Mae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enfawr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. Mae </a:t>
            </a:r>
            <a:r>
              <a:rPr lang="en-GB" dirty="0" err="1"/>
              <a:t>amgylchoedd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straen</a:t>
            </a:r>
            <a:r>
              <a:rPr lang="en-GB" dirty="0"/>
              <a:t>, anxiety a </a:t>
            </a:r>
            <a:r>
              <a:rPr lang="en-GB" dirty="0" err="1"/>
              <a:t>symptomau</a:t>
            </a:r>
            <a:r>
              <a:rPr lang="en-GB" dirty="0"/>
              <a:t> o </a:t>
            </a:r>
            <a:r>
              <a:rPr lang="en-GB" dirty="0" err="1"/>
              <a:t>iselder</a:t>
            </a:r>
            <a:r>
              <a:rPr lang="en-GB" dirty="0"/>
              <a:t>.  Yn </a:t>
            </a:r>
            <a:r>
              <a:rPr lang="en-GB" dirty="0" err="1"/>
              <a:t>ôl</a:t>
            </a:r>
            <a:r>
              <a:rPr lang="en-GB" dirty="0"/>
              <a:t> Mnich et al. (2019), “Respondents’ narratives illustrated that regular engagement in nature-based adventure activities fostered good mental health, emotional balance, and long-lasting emotional wellbeing”.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sicr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ansicrwydd</a:t>
            </a:r>
            <a:r>
              <a:rPr lang="en-GB" dirty="0"/>
              <a:t> a her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gwydnwch</a:t>
            </a:r>
            <a:r>
              <a:rPr lang="en-GB" dirty="0"/>
              <a:t>, </a:t>
            </a:r>
            <a:r>
              <a:rPr lang="en-GB" dirty="0" err="1"/>
              <a:t>hunanhyder</a:t>
            </a:r>
            <a:r>
              <a:rPr lang="en-GB" dirty="0"/>
              <a:t>, a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chi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natur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Michel </a:t>
            </a:r>
            <a:r>
              <a:rPr lang="en-GB" i="1" dirty="0"/>
              <a:t>et al</a:t>
            </a:r>
            <a:r>
              <a:rPr lang="en-GB" dirty="0"/>
              <a:t>. (2025) “Social belonging, resilience, and self-esteem improve for adolescents after OAE.” Yn y </a:t>
            </a:r>
            <a:r>
              <a:rPr lang="en-GB" dirty="0" err="1"/>
              <a:t>modd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hybi</a:t>
            </a:r>
            <a:r>
              <a:rPr lang="en-GB" dirty="0"/>
              <a:t> </a:t>
            </a:r>
            <a:r>
              <a:rPr lang="en-GB" dirty="0" err="1"/>
              <a:t>feddyliadau</a:t>
            </a:r>
            <a:r>
              <a:rPr lang="en-GB" dirty="0"/>
              <a:t> </a:t>
            </a:r>
            <a:r>
              <a:rPr lang="en-GB" dirty="0" err="1"/>
              <a:t>therapiwtig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gall </a:t>
            </a:r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ailgysylltu</a:t>
            </a:r>
            <a:r>
              <a:rPr lang="en-GB" dirty="0"/>
              <a:t> </a:t>
            </a:r>
            <a:r>
              <a:rPr lang="en-GB" dirty="0" err="1"/>
              <a:t>â'u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hamgylchedd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319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89C4F-8665-C8A2-67B3-D4C4EF88A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9A188-DC02-A65A-BAA7-19718CB46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cwympo</a:t>
            </a:r>
            <a:r>
              <a:rPr lang="en-GB" dirty="0"/>
              <a:t> o dan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am </a:t>
            </a:r>
            <a:r>
              <a:rPr lang="en-GB" dirty="0" err="1"/>
              <a:t>dîm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lwyddo</a:t>
            </a:r>
            <a:r>
              <a:rPr lang="en-GB" dirty="0"/>
              <a:t>. Yn </a:t>
            </a:r>
            <a:r>
              <a:rPr lang="en-GB" dirty="0" err="1"/>
              <a:t>ôl</a:t>
            </a:r>
            <a:r>
              <a:rPr lang="en-GB" dirty="0"/>
              <a:t> Gill </a:t>
            </a:r>
            <a:r>
              <a:rPr lang="en-GB" i="1" dirty="0"/>
              <a:t>et al.</a:t>
            </a:r>
            <a:r>
              <a:rPr lang="en-GB" dirty="0"/>
              <a:t> (2025)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wir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,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cydweithio</a:t>
            </a:r>
            <a:r>
              <a:rPr lang="en-GB" dirty="0"/>
              <a:t>, </a:t>
            </a:r>
            <a:r>
              <a:rPr lang="en-GB" dirty="0" err="1"/>
              <a:t>cyfathrebu</a:t>
            </a:r>
            <a:r>
              <a:rPr lang="en-GB" dirty="0"/>
              <a:t> ac </a:t>
            </a:r>
            <a:r>
              <a:rPr lang="en-GB" dirty="0" err="1"/>
              <a:t>empathi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iechyd a </a:t>
            </a:r>
            <a:r>
              <a:rPr lang="en-GB" dirty="0" err="1"/>
              <a:t>lles</a:t>
            </a:r>
            <a:r>
              <a:rPr lang="en-GB" dirty="0"/>
              <a:t> da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. Pan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gyda'i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</a:t>
            </a:r>
            <a:r>
              <a:rPr lang="en-GB" dirty="0" err="1"/>
              <a:t>neu'n</a:t>
            </a:r>
            <a:r>
              <a:rPr lang="en-GB" dirty="0"/>
              <a:t> </a:t>
            </a:r>
            <a:r>
              <a:rPr lang="en-GB" dirty="0" err="1"/>
              <a:t>cefnogi'i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her </a:t>
            </a:r>
            <a:r>
              <a:rPr lang="en-GB" dirty="0" err="1"/>
              <a:t>gorfforol</a:t>
            </a:r>
            <a:r>
              <a:rPr lang="en-GB" dirty="0"/>
              <a:t>,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cyfranogwyr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rhyngbersonol</a:t>
            </a:r>
            <a:r>
              <a:rPr lang="en-GB" dirty="0"/>
              <a:t>. Yn </a:t>
            </a:r>
            <a:r>
              <a:rPr lang="en-GB" dirty="0" err="1"/>
              <a:t>aml</a:t>
            </a:r>
            <a:r>
              <a:rPr lang="en-GB" dirty="0"/>
              <a:t>,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berthnasoedd</a:t>
            </a:r>
            <a:r>
              <a:rPr lang="en-GB" dirty="0"/>
              <a:t> </a:t>
            </a:r>
            <a:r>
              <a:rPr lang="en-GB" dirty="0" err="1"/>
              <a:t>cryfach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ffactor</a:t>
            </a:r>
            <a:r>
              <a:rPr lang="en-GB" dirty="0"/>
              <a:t> </a:t>
            </a:r>
            <a:r>
              <a:rPr lang="en-GB" dirty="0" err="1"/>
              <a:t>amddiffynnol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unigedd</a:t>
            </a:r>
            <a:r>
              <a:rPr lang="en-GB" dirty="0"/>
              <a:t> a </a:t>
            </a:r>
            <a:r>
              <a:rPr lang="en-GB" dirty="0" err="1"/>
              <a:t>rhwystredigaeth</a:t>
            </a:r>
            <a:r>
              <a:rPr lang="en-GB" dirty="0"/>
              <a:t> </a:t>
            </a:r>
            <a:r>
              <a:rPr lang="en-GB" dirty="0" err="1"/>
              <a:t>gymdeithasol</a:t>
            </a:r>
            <a:r>
              <a:rPr lang="en-GB" dirty="0"/>
              <a:t>. Yn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, gall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brofiad</a:t>
            </a:r>
            <a:r>
              <a:rPr lang="en-GB" dirty="0"/>
              <a:t> </a:t>
            </a:r>
            <a:r>
              <a:rPr lang="en-GB" dirty="0" err="1"/>
              <a:t>ffurfiannol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siapio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hyder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. Mae Stuhr et al. (2016),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dwaed</a:t>
            </a:r>
            <a:r>
              <a:rPr lang="en-GB" dirty="0"/>
              <a:t>, “Participation in Adventure based learning can lead to increases in intrapersonal skills such as confidence, risk taking, self-concept and critical thinking”, felly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cynydd</a:t>
            </a:r>
            <a:r>
              <a:rPr lang="en-GB" dirty="0"/>
              <a:t> </a:t>
            </a:r>
            <a:r>
              <a:rPr lang="en-GB" dirty="0" err="1"/>
              <a:t>diweddar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iechyd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 I </a:t>
            </a:r>
            <a:r>
              <a:rPr lang="en-GB" dirty="0" err="1"/>
              <a:t>dod</a:t>
            </a:r>
            <a:r>
              <a:rPr lang="en-GB" dirty="0"/>
              <a:t> I trio </a:t>
            </a:r>
            <a:r>
              <a:rPr lang="en-GB" dirty="0" err="1"/>
              <a:t>ymladd</a:t>
            </a:r>
            <a:r>
              <a:rPr lang="en-GB" dirty="0"/>
              <a:t> yr </a:t>
            </a:r>
            <a:r>
              <a:rPr lang="en-GB" dirty="0" err="1"/>
              <a:t>argyfwng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360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383C0-5C74-919B-C2F7-2E9EE30DF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70648-07FF-FE76-81E5-D1CE59E024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</a:t>
            </a:r>
            <a:r>
              <a:rPr lang="en-GB" dirty="0" err="1"/>
              <a:t>gloi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gwelliannau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iechyd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. Gan </a:t>
            </a:r>
            <a:r>
              <a:rPr lang="en-GB" dirty="0" err="1"/>
              <a:t>gyfuno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, </a:t>
            </a:r>
            <a:r>
              <a:rPr lang="en-GB" dirty="0" err="1"/>
              <a:t>twf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a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profiadwy</a:t>
            </a:r>
            <a:r>
              <a:rPr lang="en-GB" dirty="0"/>
              <a:t> a </a:t>
            </a:r>
            <a:r>
              <a:rPr lang="en-GB" dirty="0" err="1"/>
              <a:t>chytbwys</a:t>
            </a:r>
            <a:r>
              <a:rPr lang="en-GB" dirty="0"/>
              <a:t>. 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, cost a </a:t>
            </a:r>
            <a:r>
              <a:rPr lang="en-GB" dirty="0" err="1"/>
              <a:t>risgiau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gymred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bryder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ddiweddar</a:t>
            </a:r>
            <a:r>
              <a:rPr lang="en-GB" dirty="0"/>
              <a:t> o </a:t>
            </a:r>
            <a:r>
              <a:rPr lang="en-GB" dirty="0" err="1"/>
              <a:t>broblemau</a:t>
            </a:r>
            <a:r>
              <a:rPr lang="en-GB" dirty="0"/>
              <a:t> iechyd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mai</a:t>
            </a:r>
            <a:r>
              <a:rPr lang="en-GB" dirty="0"/>
              <a:t> </a:t>
            </a:r>
            <a:r>
              <a:rPr lang="en-GB" dirty="0" err="1"/>
              <a:t>antur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bwysicach</a:t>
            </a:r>
            <a:r>
              <a:rPr lang="en-GB" dirty="0"/>
              <a:t> nag </a:t>
            </a:r>
            <a:r>
              <a:rPr lang="en-GB" dirty="0" err="1"/>
              <a:t>erioed</a:t>
            </a:r>
            <a:r>
              <a:rPr lang="en-GB" dirty="0"/>
              <a:t> o </a:t>
            </a:r>
            <a:r>
              <a:rPr lang="en-GB" dirty="0" err="1"/>
              <a:t>flaen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gynnig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iach</a:t>
            </a:r>
            <a:r>
              <a:rPr lang="en-GB" dirty="0"/>
              <a:t>.</a:t>
            </a:r>
          </a:p>
          <a:p>
            <a:r>
              <a:rPr lang="en-GB" dirty="0"/>
              <a:t>Word count 697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963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46592-6261-7563-4106-054D6ED82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548640"/>
            <a:ext cx="11970326" cy="1132258"/>
          </a:xfrm>
        </p:spPr>
        <p:txBody>
          <a:bodyPr>
            <a:normAutofit fontScale="90000"/>
          </a:bodyPr>
          <a:lstStyle/>
          <a:p>
            <a:r>
              <a:rPr lang="en-GB" dirty="0"/>
              <a:t> </a:t>
            </a:r>
            <a:r>
              <a:rPr lang="en-GB" dirty="0" err="1"/>
              <a:t>Trafodwch</a:t>
            </a:r>
            <a:r>
              <a:rPr lang="en-GB" dirty="0"/>
              <a:t> </a:t>
            </a:r>
            <a:r>
              <a:rPr lang="en-GB" dirty="0" err="1"/>
              <a:t>sut</a:t>
            </a:r>
            <a:r>
              <a:rPr lang="en-GB" dirty="0"/>
              <a:t> y </a:t>
            </a:r>
            <a:r>
              <a:rPr lang="en-GB" dirty="0" err="1"/>
              <a:t>gellid</a:t>
            </a:r>
            <a:r>
              <a:rPr lang="en-GB" dirty="0"/>
              <a:t> </a:t>
            </a:r>
            <a:r>
              <a:rPr lang="en-GB" dirty="0" err="1"/>
              <a:t>defnyddio</a:t>
            </a:r>
            <a:r>
              <a:rPr lang="en-GB" dirty="0"/>
              <a:t> </a:t>
            </a:r>
            <a:r>
              <a:rPr lang="en-GB" dirty="0" err="1"/>
              <a:t>addysg</a:t>
            </a:r>
            <a:r>
              <a:rPr lang="en-GB" dirty="0"/>
              <a:t> </a:t>
            </a:r>
            <a:r>
              <a:rPr lang="en-GB" dirty="0" err="1"/>
              <a:t>antur</a:t>
            </a:r>
            <a:r>
              <a:rPr lang="en-GB" dirty="0"/>
              <a:t> </a:t>
            </a:r>
            <a:r>
              <a:rPr lang="en-GB" dirty="0" err="1"/>
              <a:t>awyr</a:t>
            </a:r>
            <a:r>
              <a:rPr lang="en-GB" dirty="0"/>
              <a:t> </a:t>
            </a:r>
            <a:r>
              <a:rPr lang="en-GB" dirty="0" err="1"/>
              <a:t>agored</a:t>
            </a:r>
            <a:r>
              <a:rPr lang="en-GB" dirty="0"/>
              <a:t> </a:t>
            </a:r>
            <a:r>
              <a:rPr lang="en-GB" dirty="0" err="1"/>
              <a:t>i</a:t>
            </a:r>
            <a:r>
              <a:rPr lang="en-GB" dirty="0"/>
              <a:t> </a:t>
            </a:r>
            <a:r>
              <a:rPr lang="en-GB" dirty="0" err="1"/>
              <a:t>hyrwyddo</a:t>
            </a:r>
            <a:r>
              <a:rPr lang="en-GB" dirty="0"/>
              <a:t> </a:t>
            </a:r>
            <a:r>
              <a:rPr lang="en-GB" dirty="0" err="1"/>
              <a:t>agweddau</a:t>
            </a:r>
            <a:r>
              <a:rPr lang="en-GB" dirty="0"/>
              <a:t> </a:t>
            </a:r>
            <a:r>
              <a:rPr lang="en-GB" dirty="0" err="1"/>
              <a:t>cadarnhaol</a:t>
            </a:r>
            <a:r>
              <a:rPr lang="en-GB" dirty="0"/>
              <a:t> </a:t>
            </a:r>
            <a:r>
              <a:rPr lang="en-GB" dirty="0" err="1"/>
              <a:t>tuag</a:t>
            </a:r>
            <a:r>
              <a:rPr lang="en-GB" dirty="0"/>
              <a:t> at </a:t>
            </a:r>
            <a:r>
              <a:rPr lang="en-GB" dirty="0" err="1"/>
              <a:t>gynaliadwyedd</a:t>
            </a:r>
            <a:endParaRPr lang="en-GB" dirty="0"/>
          </a:p>
        </p:txBody>
      </p:sp>
      <p:pic>
        <p:nvPicPr>
          <p:cNvPr id="4" name="Meeting with William Jones (2500315)-20260514_223417-Meeting Recording">
            <a:hlinkClick r:id="" action="ppaction://media"/>
            <a:extLst>
              <a:ext uri="{FF2B5EF4-FFF2-40B4-BE49-F238E27FC236}">
                <a16:creationId xmlns:a16="http://schemas.microsoft.com/office/drawing/2014/main" id="{1A0019FD-67D9-E4F0-7149-88A48DF22CF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57375" y="1716088"/>
            <a:ext cx="8164513" cy="4592637"/>
          </a:xfrm>
        </p:spPr>
      </p:pic>
      <p:pic>
        <p:nvPicPr>
          <p:cNvPr id="7" name="sleid recordiad llafar">
            <a:hlinkClick r:id="" action="ppaction://media"/>
            <a:extLst>
              <a:ext uri="{FF2B5EF4-FFF2-40B4-BE49-F238E27FC236}">
                <a16:creationId xmlns:a16="http://schemas.microsoft.com/office/drawing/2014/main" id="{2E31AB4B-340D-23C3-F423-641F5D0E131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343860" y="4351770"/>
            <a:ext cx="1432503" cy="1432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41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792"/>
    </mc:Choice>
    <mc:Fallback xmlns="">
      <p:transition spd="slow" advTm="35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8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7287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579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47C4C-B295-D311-C113-C585CF599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Adlewyrchiad</a:t>
            </a:r>
            <a:r>
              <a:rPr lang="en-GB" dirty="0"/>
              <a:t> am y </a:t>
            </a:r>
            <a:r>
              <a:rPr lang="en-GB" dirty="0" err="1"/>
              <a:t>modiwl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9940C6-810F-E3D7-5601-95C198C5DF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336D94-A19E-F83D-4BE6-853CF6E316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109725" y="221790"/>
            <a:ext cx="1785957" cy="1785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688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87"/>
    </mc:Choice>
    <mc:Fallback xmlns="">
      <p:transition spd="slow" advTm="78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0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AB9B8B4-6AA0-6EC2-5180-35BA3CFC2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88F3AE-F6C2-E209-145F-126EA169A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48640"/>
            <a:ext cx="10872216" cy="1132258"/>
          </a:xfrm>
        </p:spPr>
        <p:txBody>
          <a:bodyPr anchor="t">
            <a:normAutofit/>
          </a:bodyPr>
          <a:lstStyle/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Cynhadledd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997985-3B7F-1C80-A693-EB471CD928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260"/>
          <a:stretch>
            <a:fillRect/>
          </a:stretch>
        </p:blipFill>
        <p:spPr>
          <a:xfrm rot="5400000">
            <a:off x="43842" y="2462689"/>
            <a:ext cx="4534348" cy="3158993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D339263-132E-D540-A3D4-94CA016F25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15" r="13466" b="-1"/>
          <a:stretch>
            <a:fillRect/>
          </a:stretch>
        </p:blipFill>
        <p:spPr>
          <a:xfrm>
            <a:off x="3973987" y="1773936"/>
            <a:ext cx="3163824" cy="4535424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F623847-FFAF-0773-44A9-9E15E5631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5529" y="1775012"/>
            <a:ext cx="3999334" cy="4534348"/>
          </a:xfrm>
        </p:spPr>
        <p:txBody>
          <a:bodyPr>
            <a:normAutofit/>
          </a:bodyPr>
          <a:lstStyle/>
          <a:p>
            <a:r>
              <a:rPr lang="en-US" sz="1800" dirty="0"/>
              <a:t>Poster </a:t>
            </a:r>
            <a:r>
              <a:rPr lang="en-US" sz="1800" dirty="0" err="1"/>
              <a:t>gan</a:t>
            </a:r>
            <a:r>
              <a:rPr lang="en-US" sz="1800" dirty="0"/>
              <a:t> Owen </a:t>
            </a:r>
            <a:r>
              <a:rPr lang="en-US" sz="1800" dirty="0" err="1"/>
              <a:t>Gittos</a:t>
            </a:r>
            <a:endParaRPr lang="en-US" sz="1800" dirty="0"/>
          </a:p>
          <a:p>
            <a:r>
              <a:rPr lang="en-US" sz="1800" dirty="0" err="1"/>
              <a:t>Cynydd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referrals iechyd </a:t>
            </a:r>
            <a:r>
              <a:rPr lang="en-US" sz="1800" dirty="0" err="1"/>
              <a:t>meddal</a:t>
            </a:r>
            <a:r>
              <a:rPr lang="en-US" sz="1800" dirty="0"/>
              <a:t>.</a:t>
            </a:r>
          </a:p>
          <a:p>
            <a:r>
              <a:rPr lang="en-US" sz="1800" dirty="0"/>
              <a:t>Barriers- funding, inconsistent referrals.</a:t>
            </a:r>
          </a:p>
          <a:p>
            <a:r>
              <a:rPr lang="en-US" sz="1800" dirty="0"/>
              <a:t>Resilience, social development, nature based therapeutic environment 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87B3B0-6187-823B-D988-459476F5A0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75826" y="4975095"/>
            <a:ext cx="1334265" cy="1334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848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143"/>
    </mc:Choice>
    <mc:Fallback xmlns="">
      <p:transition spd="slow" advTm="67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14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BECB3-AAD7-6E16-4724-B19D45239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Gyfeirio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A6BAF-BD5E-82A2-6C64-E91B33C6C3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Donnelly, A.A. and MacIntyre, T.E. (2019) Physical Activity in Natural Settings : Green and Blue Exercise. Taylor &amp; Francis Group.</a:t>
            </a:r>
          </a:p>
          <a:p>
            <a:r>
              <a:rPr lang="en-GB" dirty="0"/>
              <a:t>MATA, C., PEREIRA, C. and CARVALHINHO, L., (2022). Safety Measures and Risk Analysis for Outdoor Recreation Technicians and Practitioners: A Systematic Review. Sustainability, 14(6), pp. 3332.</a:t>
            </a:r>
          </a:p>
          <a:p>
            <a:r>
              <a:rPr lang="en-GB" dirty="0"/>
              <a:t>MNICH, C., WEYLAND, S., JEKAUC, D. and SCHIPPERIJN, J., (2019). Psychosocial and Physiological Health Outcomes of Green Exercise in Children and Adolescents—A Systematic Review</a:t>
            </a:r>
            <a:r>
              <a:rPr lang="en-GB" i="1" dirty="0"/>
              <a:t>. International Journal of Environmental Research and Public Health</a:t>
            </a:r>
            <a:r>
              <a:rPr lang="en-GB" dirty="0"/>
              <a:t>, 16(21),.</a:t>
            </a:r>
          </a:p>
          <a:p>
            <a:r>
              <a:rPr lang="en-GB" dirty="0"/>
              <a:t>GILL, P., SAND, M., MAY, C. and FARKIĆ JELENA, (2025). Exploring the Transformational Role of Regular Nature-Based Adventure Activity Engagement in Mental Health and Long-Term Eudaimonic Well-Being. </a:t>
            </a:r>
            <a:r>
              <a:rPr lang="en-GB" i="1" dirty="0" err="1"/>
              <a:t>Behavioral</a:t>
            </a:r>
            <a:r>
              <a:rPr lang="en-GB" i="1" dirty="0"/>
              <a:t> Sciences</a:t>
            </a:r>
            <a:r>
              <a:rPr lang="en-GB" dirty="0"/>
              <a:t>, 15(4), pp. 418.</a:t>
            </a:r>
          </a:p>
          <a:p>
            <a:r>
              <a:rPr lang="en-GB" dirty="0"/>
              <a:t>STUHR, P.T., SUTHERLAND, S., RESSLER, J. and ORTIZ-STUHR, E., (2016). The ABCs of Adventure-Based Learning. Strategies, 29(1), pp. 3-9.</a:t>
            </a:r>
          </a:p>
          <a:p>
            <a:r>
              <a:rPr lang="en-GB" dirty="0"/>
              <a:t>Kreisler, T., </a:t>
            </a:r>
            <a:r>
              <a:rPr lang="en-GB" dirty="0" err="1"/>
              <a:t>Kambach</a:t>
            </a:r>
            <a:r>
              <a:rPr lang="en-GB" dirty="0"/>
              <a:t>, S., Becker, O.A. and </a:t>
            </a:r>
            <a:r>
              <a:rPr lang="en-GB" dirty="0" err="1"/>
              <a:t>Bruelheide</a:t>
            </a:r>
            <a:r>
              <a:rPr lang="en-GB" dirty="0"/>
              <a:t>, H. (2025). The Relationship between Greenspace and Physical Activity. A Systematic Review and Meta-Analysis. </a:t>
            </a:r>
            <a:r>
              <a:rPr lang="en-GB" i="1" dirty="0"/>
              <a:t>Urban Forestry &amp; Urban Greening</a:t>
            </a:r>
            <a:r>
              <a:rPr lang="en-GB" dirty="0"/>
              <a:t>, [online] p.128971. </a:t>
            </a:r>
            <a:r>
              <a:rPr lang="en-GB" dirty="0" err="1"/>
              <a:t>doi:https</a:t>
            </a:r>
            <a:r>
              <a:rPr lang="en-GB" dirty="0"/>
              <a:t>://doi.org/10.1016/j.ufug.2025.128971.</a:t>
            </a:r>
          </a:p>
          <a:p>
            <a:r>
              <a:rPr lang="en-GB" dirty="0"/>
              <a:t>Michael J. A. Down, D. </a:t>
            </a:r>
            <a:r>
              <a:rPr lang="en-GB" dirty="0" err="1"/>
              <a:t>Picknoll</a:t>
            </a:r>
            <a:r>
              <a:rPr lang="en-GB" dirty="0"/>
              <a:t>, T. Edwards, F. Farringdon, G. Hoyne, B. Piggott &amp; M. C. Murphy (2025) Outdoor adventure education for adolescent social and emotional wellbeing: a systematic review and meta-analysis, Journal of Adventure Education and Outdoor Learning, 25:4, 869-898, DOI: 10.1080/14729679.2024.238635</a:t>
            </a:r>
          </a:p>
          <a:p>
            <a:pPr fontAlgn="base"/>
            <a:r>
              <a:rPr lang="en-GB" dirty="0"/>
              <a:t>Key, D. (2003) The ecology of Adventure –</a:t>
            </a:r>
            <a:r>
              <a:rPr lang="en-GB" dirty="0" err="1"/>
              <a:t>ecoself</a:t>
            </a:r>
            <a:r>
              <a:rPr lang="en-GB" dirty="0"/>
              <a:t>, available at: https://www.ecoself.net/wp-content/uploads/2018/07/Key-2003-The-Ecology-of-Adventure.pdf accessed 20/04/2026 </a:t>
            </a:r>
          </a:p>
          <a:p>
            <a:pPr fontAlgn="base"/>
            <a:r>
              <a:rPr lang="en-GB" dirty="0"/>
              <a:t>Beames, Simon, et al. </a:t>
            </a:r>
            <a:r>
              <a:rPr lang="en-GB" i="1" dirty="0"/>
              <a:t>Adventure and Society</a:t>
            </a:r>
            <a:r>
              <a:rPr lang="en-GB" dirty="0"/>
              <a:t>, Springer International Publishing AG, 2019.</a:t>
            </a:r>
            <a:r>
              <a:rPr lang="en-GB" i="1" dirty="0"/>
              <a:t> ProQuest </a:t>
            </a:r>
            <a:r>
              <a:rPr lang="en-GB" i="1" dirty="0" err="1"/>
              <a:t>Ebook</a:t>
            </a:r>
            <a:r>
              <a:rPr lang="en-GB" i="1" dirty="0"/>
              <a:t> Central</a:t>
            </a:r>
            <a:r>
              <a:rPr lang="en-GB" dirty="0"/>
              <a:t>, http://ebookcentral.proquest.com/lib/trinity/detail.action?docID=5923863. </a:t>
            </a:r>
            <a:br>
              <a:rPr lang="en-GB" dirty="0"/>
            </a:br>
            <a:r>
              <a:rPr lang="en-GB" dirty="0"/>
              <a:t>Created from trinity on 2026-02-19 20:46:22. </a:t>
            </a:r>
          </a:p>
          <a:p>
            <a:r>
              <a:rPr lang="en-GB" dirty="0"/>
              <a:t>Hu, R. and Mou, S. (2025). Outdoor Education for Sustainable Development: A Systematic Literature Review. </a:t>
            </a:r>
            <a:r>
              <a:rPr lang="en-GB" i="1" dirty="0"/>
              <a:t>Sustainability</a:t>
            </a:r>
            <a:r>
              <a:rPr lang="en-GB" dirty="0"/>
              <a:t>, [online] 17(8), p.3338. </a:t>
            </a:r>
            <a:r>
              <a:rPr lang="en-GB" dirty="0" err="1"/>
              <a:t>doi:https</a:t>
            </a:r>
            <a:r>
              <a:rPr lang="en-GB" dirty="0"/>
              <a:t>://doi.org/10.3390/su17083338.</a:t>
            </a:r>
          </a:p>
          <a:p>
            <a:r>
              <a:rPr lang="en-GB" dirty="0"/>
              <a:t>Hutson, G., Baird, J., Ives, C.D., Dale, G., Holzer, J.M. and Plummer, R. (2024). Outdoor adventure education as a platform for developing environmental leadership. </a:t>
            </a:r>
            <a:r>
              <a:rPr lang="en-GB" i="1" dirty="0"/>
              <a:t>People and Nature</a:t>
            </a:r>
            <a:r>
              <a:rPr lang="en-GB" dirty="0"/>
              <a:t>, 6(5), pp.1974–1986. </a:t>
            </a:r>
            <a:r>
              <a:rPr lang="en-GB" dirty="0" err="1"/>
              <a:t>doi:https</a:t>
            </a:r>
            <a:r>
              <a:rPr lang="en-GB" dirty="0"/>
              <a:t>://doi.org/10.1002/pan3.10699.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19717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871</TotalTime>
  <Words>1664</Words>
  <Application>Microsoft Office PowerPoint</Application>
  <PresentationFormat>Widescreen</PresentationFormat>
  <Paragraphs>61</Paragraphs>
  <Slides>11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Neue Haas Grotesk Text Pro</vt:lpstr>
      <vt:lpstr>VanillaVTI</vt:lpstr>
      <vt:lpstr>BMSH 4200 Sgiliau Academaidd E-portffolio</vt:lpstr>
      <vt:lpstr>Datganiad Cydnabod AI</vt:lpstr>
      <vt:lpstr>Trafodwch sut y gellir gweld antur awyr agored yn cyfrannu tuag at iechyd a lles unigolyn.</vt:lpstr>
      <vt:lpstr>PowerPoint Presentation</vt:lpstr>
      <vt:lpstr>PowerPoint Presentation</vt:lpstr>
      <vt:lpstr>PowerPoint Presentation</vt:lpstr>
      <vt:lpstr>PowerPoint Presentation</vt:lpstr>
      <vt:lpstr> Trafodwch sut y gellid defnyddio addysg antur awyr agored i hyrwyddo agweddau cadarnhaol tuag at gynaliadwyedd</vt:lpstr>
      <vt:lpstr>Adlewyrchiad am y modiwl</vt:lpstr>
      <vt:lpstr>Camau nesaf a’r Cynhadledd</vt:lpstr>
      <vt:lpstr>Rhestr Gyfeirio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William Jones</dc:creator>
  <cp:lastModifiedBy>William Jones</cp:lastModifiedBy>
  <cp:revision>1</cp:revision>
  <dcterms:created xsi:type="dcterms:W3CDTF">2026-05-14T21:16:46Z</dcterms:created>
  <dcterms:modified xsi:type="dcterms:W3CDTF">2026-05-15T11:59:25Z</dcterms:modified>
</cp:coreProperties>
</file>