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theme/theme7.xml" ContentType="application/vnd.openxmlformats-officedocument.theme+xml"/>
  <Override PartName="/ppt/slideLayouts/slideLayout14.xml" ContentType="application/vnd.openxmlformats-officedocument.presentationml.slideLayout+xml"/>
  <Override PartName="/ppt/theme/theme8.xml" ContentType="application/vnd.openxmlformats-officedocument.theme+xml"/>
  <Override PartName="/ppt/slideLayouts/slideLayout15.xml" ContentType="application/vnd.openxmlformats-officedocument.presentationml.slideLayout+xml"/>
  <Override PartName="/ppt/theme/theme9.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0.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1.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2.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4.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15.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7" r:id="rId5"/>
    <p:sldMasterId id="2147483669" r:id="rId6"/>
    <p:sldMasterId id="2147483671" r:id="rId7"/>
    <p:sldMasterId id="2147483673" r:id="rId8"/>
    <p:sldMasterId id="2147483675" r:id="rId9"/>
    <p:sldMasterId id="2147483678" r:id="rId10"/>
    <p:sldMasterId id="2147483680" r:id="rId11"/>
    <p:sldMasterId id="2147483682" r:id="rId12"/>
    <p:sldMasterId id="2147483684" r:id="rId13"/>
    <p:sldMasterId id="2147483696" r:id="rId14"/>
    <p:sldMasterId id="2147483701" r:id="rId15"/>
    <p:sldMasterId id="2147483705" r:id="rId16"/>
    <p:sldMasterId id="2147483709" r:id="rId17"/>
    <p:sldMasterId id="2147483721" r:id="rId18"/>
    <p:sldMasterId id="2147483733" r:id="rId19"/>
  </p:sldMasterIdLst>
  <p:handoutMasterIdLst>
    <p:handoutMasterId r:id="rId81"/>
  </p:handoutMasterIdLst>
  <p:sldIdLst>
    <p:sldId id="346" r:id="rId20"/>
    <p:sldId id="348" r:id="rId21"/>
    <p:sldId id="347" r:id="rId22"/>
    <p:sldId id="258" r:id="rId23"/>
    <p:sldId id="261" r:id="rId24"/>
    <p:sldId id="322" r:id="rId25"/>
    <p:sldId id="345" r:id="rId26"/>
    <p:sldId id="329" r:id="rId27"/>
    <p:sldId id="323" r:id="rId28"/>
    <p:sldId id="324" r:id="rId29"/>
    <p:sldId id="325" r:id="rId30"/>
    <p:sldId id="326" r:id="rId31"/>
    <p:sldId id="328" r:id="rId32"/>
    <p:sldId id="327" r:id="rId33"/>
    <p:sldId id="336" r:id="rId34"/>
    <p:sldId id="337" r:id="rId35"/>
    <p:sldId id="334" r:id="rId36"/>
    <p:sldId id="338" r:id="rId37"/>
    <p:sldId id="335" r:id="rId38"/>
    <p:sldId id="350" r:id="rId39"/>
    <p:sldId id="352" r:id="rId40"/>
    <p:sldId id="354" r:id="rId41"/>
    <p:sldId id="355" r:id="rId42"/>
    <p:sldId id="356" r:id="rId43"/>
    <p:sldId id="358" r:id="rId44"/>
    <p:sldId id="267" r:id="rId45"/>
    <p:sldId id="264" r:id="rId46"/>
    <p:sldId id="265" r:id="rId47"/>
    <p:sldId id="300" r:id="rId48"/>
    <p:sldId id="301" r:id="rId49"/>
    <p:sldId id="302" r:id="rId50"/>
    <p:sldId id="331" r:id="rId51"/>
    <p:sldId id="332" r:id="rId52"/>
    <p:sldId id="303" r:id="rId53"/>
    <p:sldId id="270" r:id="rId54"/>
    <p:sldId id="304" r:id="rId55"/>
    <p:sldId id="305" r:id="rId56"/>
    <p:sldId id="306" r:id="rId57"/>
    <p:sldId id="307" r:id="rId58"/>
    <p:sldId id="308" r:id="rId59"/>
    <p:sldId id="309" r:id="rId60"/>
    <p:sldId id="280" r:id="rId61"/>
    <p:sldId id="310" r:id="rId62"/>
    <p:sldId id="311" r:id="rId63"/>
    <p:sldId id="312" r:id="rId64"/>
    <p:sldId id="313" r:id="rId65"/>
    <p:sldId id="314" r:id="rId66"/>
    <p:sldId id="317" r:id="rId67"/>
    <p:sldId id="271" r:id="rId68"/>
    <p:sldId id="318" r:id="rId69"/>
    <p:sldId id="319" r:id="rId70"/>
    <p:sldId id="321" r:id="rId71"/>
    <p:sldId id="339" r:id="rId72"/>
    <p:sldId id="340" r:id="rId73"/>
    <p:sldId id="341" r:id="rId74"/>
    <p:sldId id="342" r:id="rId75"/>
    <p:sldId id="343" r:id="rId76"/>
    <p:sldId id="330" r:id="rId77"/>
    <p:sldId id="277" r:id="rId78"/>
    <p:sldId id="344" r:id="rId79"/>
    <p:sldId id="349" r:id="rId8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slide" Target="slides/slide36.xml"/><Relationship Id="rId63" Type="http://schemas.openxmlformats.org/officeDocument/2006/relationships/slide" Target="slides/slide44.xml"/><Relationship Id="rId68" Type="http://schemas.openxmlformats.org/officeDocument/2006/relationships/slide" Target="slides/slide49.xml"/><Relationship Id="rId76" Type="http://schemas.openxmlformats.org/officeDocument/2006/relationships/slide" Target="slides/slide57.xml"/><Relationship Id="rId84" Type="http://schemas.openxmlformats.org/officeDocument/2006/relationships/theme" Target="theme/theme1.xml"/><Relationship Id="rId7" Type="http://schemas.openxmlformats.org/officeDocument/2006/relationships/slideMaster" Target="slideMasters/slideMaster4.xml"/><Relationship Id="rId71" Type="http://schemas.openxmlformats.org/officeDocument/2006/relationships/slide" Target="slides/slide52.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66" Type="http://schemas.openxmlformats.org/officeDocument/2006/relationships/slide" Target="slides/slide47.xml"/><Relationship Id="rId74" Type="http://schemas.openxmlformats.org/officeDocument/2006/relationships/slide" Target="slides/slide55.xml"/><Relationship Id="rId79" Type="http://schemas.openxmlformats.org/officeDocument/2006/relationships/slide" Target="slides/slide60.xml"/><Relationship Id="rId5" Type="http://schemas.openxmlformats.org/officeDocument/2006/relationships/slideMaster" Target="slideMasters/slideMaster2.xml"/><Relationship Id="rId61" Type="http://schemas.openxmlformats.org/officeDocument/2006/relationships/slide" Target="slides/slide42.xml"/><Relationship Id="rId82" Type="http://schemas.openxmlformats.org/officeDocument/2006/relationships/presProps" Target="presProps.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slide" Target="slides/slide45.xml"/><Relationship Id="rId69" Type="http://schemas.openxmlformats.org/officeDocument/2006/relationships/slide" Target="slides/slide50.xml"/><Relationship Id="rId77" Type="http://schemas.openxmlformats.org/officeDocument/2006/relationships/slide" Target="slides/slide58.xml"/><Relationship Id="rId8" Type="http://schemas.openxmlformats.org/officeDocument/2006/relationships/slideMaster" Target="slideMasters/slideMaster5.xml"/><Relationship Id="rId51" Type="http://schemas.openxmlformats.org/officeDocument/2006/relationships/slide" Target="slides/slide32.xml"/><Relationship Id="rId72" Type="http://schemas.openxmlformats.org/officeDocument/2006/relationships/slide" Target="slides/slide53.xml"/><Relationship Id="rId80" Type="http://schemas.openxmlformats.org/officeDocument/2006/relationships/slide" Target="slides/slide61.xml"/><Relationship Id="rId85"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67" Type="http://schemas.openxmlformats.org/officeDocument/2006/relationships/slide" Target="slides/slide48.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slide" Target="slides/slide43.xml"/><Relationship Id="rId70" Type="http://schemas.openxmlformats.org/officeDocument/2006/relationships/slide" Target="slides/slide51.xml"/><Relationship Id="rId75" Type="http://schemas.openxmlformats.org/officeDocument/2006/relationships/slide" Target="slides/slide56.xml"/><Relationship Id="rId83"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7.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slide" Target="slides/slide46.xml"/><Relationship Id="rId73" Type="http://schemas.openxmlformats.org/officeDocument/2006/relationships/slide" Target="slides/slide54.xml"/><Relationship Id="rId78" Type="http://schemas.openxmlformats.org/officeDocument/2006/relationships/slide" Target="slides/slide59.xml"/><Relationship Id="rId8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01/02/2022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90392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517331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266165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23189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89672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09285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12139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506909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2617511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138042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971593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6408999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7629127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8539507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780113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115865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335144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637673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975571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045206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803341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311811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987913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9218225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972206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5181685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4127052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636535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190288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54005996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2398359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16011432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3624158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27265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88284460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4187128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03412011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7818662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466477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180573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972544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0959542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7939166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08109910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0402922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3554311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411644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7559636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6508837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3169398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6717055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3451905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5757858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8301852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9212400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8950134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044414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159972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86347029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8484403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09951175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7581389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0632373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86816783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1487419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61232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3.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4.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5.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image" Target="../media/image11.png"/><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10.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0.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image" Target="../media/image15.png"/><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theme" Target="../theme/theme14.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5.xml"/><Relationship Id="rId13" Type="http://schemas.openxmlformats.org/officeDocument/2006/relationships/image" Target="../media/image16.png"/><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theme" Target="../theme/theme15.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6.xml"/><Relationship Id="rId3" Type="http://schemas.openxmlformats.org/officeDocument/2006/relationships/slideLayout" Target="../slideLayouts/slideLayout61.xml"/><Relationship Id="rId7" Type="http://schemas.openxmlformats.org/officeDocument/2006/relationships/slideLayout" Target="../slideLayouts/slideLayout65.xml"/><Relationship Id="rId2" Type="http://schemas.openxmlformats.org/officeDocument/2006/relationships/slideLayout" Target="../slideLayouts/slideLayout60.xml"/><Relationship Id="rId1" Type="http://schemas.openxmlformats.org/officeDocument/2006/relationships/slideLayout" Target="../slideLayouts/slideLayout59.xml"/><Relationship Id="rId6" Type="http://schemas.openxmlformats.org/officeDocument/2006/relationships/slideLayout" Target="../slideLayouts/slideLayout64.xml"/><Relationship Id="rId5" Type="http://schemas.openxmlformats.org/officeDocument/2006/relationships/slideLayout" Target="../slideLayouts/slideLayout63.xml"/><Relationship Id="rId4" Type="http://schemas.openxmlformats.org/officeDocument/2006/relationships/slideLayout" Target="../slideLayouts/slideLayout62.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1038383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215811009"/>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20076509"/>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31792448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60846330"/>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07444402"/>
      </p:ext>
    </p:extLst>
  </p:cSld>
  <p:clrMap bg1="lt1" tx1="dk1" bg2="lt2" tx2="dk2" accent1="accent1" accent2="accent2" accent3="accent3" accent4="accent4" accent5="accent5" accent6="accent6" hlink="hlink" folHlink="folHlink"/>
  <p:sldLayoutIdLst>
    <p:sldLayoutId id="2147483676" r:id="rId1"/>
    <p:sldLayoutId id="21474836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55550930"/>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314875917"/>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36969795"/>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46093905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840735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501230077"/>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11861350"/>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25358469"/>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9665136"/>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6831883"/>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19.xml"/><Relationship Id="rId4" Type="http://schemas.openxmlformats.org/officeDocument/2006/relationships/image" Target="../media/image28.png"/></Relationships>
</file>

<file path=ppt/slides/_rels/slide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17.xml"/><Relationship Id="rId1" Type="http://schemas.openxmlformats.org/officeDocument/2006/relationships/video" Target="https://www.youtube.com/embed/vPTgCXuEKs8?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slowfoodusa.org/ark-item/boston-marrow-squash" TargetMode="External"/><Relationship Id="rId2" Type="http://schemas.openxmlformats.org/officeDocument/2006/relationships/hyperlink" Target="https://www.slowfoodusa.org/ark-of-taste" TargetMode="External"/><Relationship Id="rId1" Type="http://schemas.openxmlformats.org/officeDocument/2006/relationships/slideLayout" Target="../slideLayouts/slideLayout17.xml"/><Relationship Id="rId4" Type="http://schemas.openxmlformats.org/officeDocument/2006/relationships/hyperlink" Target="https://www.slowfoodusa.org/ark-item/inchelium-red-garlic"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image" Target="../media/image35.gif"/><Relationship Id="rId2" Type="http://schemas.openxmlformats.org/officeDocument/2006/relationships/image" Target="../media/image34.pn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hyperlink" Target="http://www.relaischateaux.com/" TargetMode="External"/><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3" Type="http://schemas.openxmlformats.org/officeDocument/2006/relationships/image" Target="../media/image53.svg"/><Relationship Id="rId2" Type="http://schemas.openxmlformats.org/officeDocument/2006/relationships/image" Target="../media/image52.png"/><Relationship Id="rId1" Type="http://schemas.openxmlformats.org/officeDocument/2006/relationships/slideLayout" Target="../slideLayouts/slideLayout17.xml"/><Relationship Id="rId4" Type="http://schemas.openxmlformats.org/officeDocument/2006/relationships/image" Target="../media/image54.png"/></Relationships>
</file>

<file path=ppt/slides/_rels/slide36.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9.xml"/></Relationships>
</file>

<file path=ppt/slides/_rels/slide40.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19.xml"/></Relationships>
</file>

<file path=ppt/slides/_rels/slide41.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19.xml"/></Relationships>
</file>

<file path=ppt/slides/_rels/slide42.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7.xml"/></Relationships>
</file>

<file path=ppt/slides/_rels/slide43.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19.xml"/></Relationships>
</file>

<file path=ppt/slides/_rels/slide44.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19.xml"/></Relationships>
</file>

<file path=ppt/slides/_rels/slide45.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19.xml"/></Relationships>
</file>

<file path=ppt/slides/_rels/slide46.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19.xml"/></Relationships>
</file>

<file path=ppt/slides/_rels/slide47.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19.xml"/></Relationships>
</file>

<file path=ppt/slides/_rels/slide48.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9.xml"/></Relationships>
</file>

<file path=ppt/slides/_rels/slide49.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17.xml"/></Relationships>
</file>

<file path=ppt/slides/_rels/slide50.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19.xml"/></Relationships>
</file>

<file path=ppt/slides/_rels/slide51.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19.xml"/></Relationships>
</file>

<file path=ppt/slides/_rels/slide52.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19.xml"/></Relationships>
</file>

<file path=ppt/slides/_rels/slide53.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22.xml"/></Relationships>
</file>

<file path=ppt/slides/_rels/slide54.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7.xml"/></Relationships>
</file>

<file path=ppt/slides/_rels/slide55.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22.xml"/></Relationships>
</file>

<file path=ppt/slides/_rels/slide56.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2.xml"/></Relationships>
</file>

<file path=ppt/slides/_rels/slide57.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2.xml"/></Relationships>
</file>

<file path=ppt/slides/_rels/slide58.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17.xml"/></Relationships>
</file>

<file path=ppt/slides/_rels/slide59.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17.xml"/></Relationships>
</file>

<file path=ppt/slides/_rels/slide6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020926"/>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321DE-2503-4FF2-ABFC-DC25E3F34123}"/>
              </a:ext>
            </a:extLst>
          </p:cNvPr>
          <p:cNvSpPr>
            <a:spLocks noGrp="1"/>
          </p:cNvSpPr>
          <p:nvPr>
            <p:ph type="title"/>
          </p:nvPr>
        </p:nvSpPr>
        <p:spPr>
          <a:xfrm>
            <a:off x="251520" y="2204864"/>
            <a:ext cx="3880287" cy="1624960"/>
          </a:xfrm>
        </p:spPr>
        <p:txBody>
          <a:bodyPr/>
          <a:lstStyle/>
          <a:p>
            <a:pPr algn="ctr"/>
            <a:r>
              <a:rPr lang="en-GB" dirty="0"/>
              <a:t>Marketing Essentials</a:t>
            </a:r>
            <a:br>
              <a:rPr lang="en-GB" dirty="0"/>
            </a:br>
            <a:r>
              <a:rPr lang="en-GB" dirty="0"/>
              <a:t>BMIH4005</a:t>
            </a:r>
          </a:p>
        </p:txBody>
      </p:sp>
    </p:spTree>
    <p:extLst>
      <p:ext uri="{BB962C8B-B14F-4D97-AF65-F5344CB8AC3E}">
        <p14:creationId xmlns:p14="http://schemas.microsoft.com/office/powerpoint/2010/main" val="16701474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4FED781-11FD-466E-820D-A23F4A41484E}"/>
              </a:ext>
            </a:extLst>
          </p:cNvPr>
          <p:cNvSpPr>
            <a:spLocks noGrp="1"/>
          </p:cNvSpPr>
          <p:nvPr>
            <p:ph type="title"/>
          </p:nvPr>
        </p:nvSpPr>
        <p:spPr/>
        <p:txBody>
          <a:bodyPr/>
          <a:lstStyle/>
          <a:p>
            <a:r>
              <a:rPr lang="en-US" dirty="0">
                <a:solidFill>
                  <a:schemeClr val="bg1"/>
                </a:solidFill>
              </a:rPr>
              <a:t>Before we start...</a:t>
            </a:r>
            <a:endParaRPr lang="en-GB" dirty="0"/>
          </a:p>
        </p:txBody>
      </p:sp>
      <p:sp>
        <p:nvSpPr>
          <p:cNvPr id="6" name="TextBox 5">
            <a:extLst>
              <a:ext uri="{FF2B5EF4-FFF2-40B4-BE49-F238E27FC236}">
                <a16:creationId xmlns:a16="http://schemas.microsoft.com/office/drawing/2014/main" id="{3DAD7582-BA8F-430A-B303-240893A46867}"/>
              </a:ext>
            </a:extLst>
          </p:cNvPr>
          <p:cNvSpPr txBox="1"/>
          <p:nvPr/>
        </p:nvSpPr>
        <p:spPr>
          <a:xfrm>
            <a:off x="251520" y="2276872"/>
            <a:ext cx="3744416" cy="1754326"/>
          </a:xfrm>
          <a:prstGeom prst="rect">
            <a:avLst/>
          </a:prstGeom>
          <a:noFill/>
        </p:spPr>
        <p:txBody>
          <a:bodyPr wrap="square">
            <a:spAutoFit/>
          </a:bodyPr>
          <a:lstStyle/>
          <a:p>
            <a:r>
              <a:rPr lang="en-US" sz="1800" dirty="0">
                <a:solidFill>
                  <a:schemeClr val="bg1"/>
                </a:solidFill>
                <a:ea typeface="+mn-lt"/>
                <a:cs typeface="+mn-lt"/>
              </a:rPr>
              <a:t>As there are quite a few of us here, during parts of our time together, your microphone will be muted to prevent background noise.</a:t>
            </a:r>
            <a:endParaRPr lang="en-US" sz="1800" dirty="0">
              <a:solidFill>
                <a:schemeClr val="bg1"/>
              </a:solidFill>
            </a:endParaRPr>
          </a:p>
          <a:p>
            <a:r>
              <a:rPr lang="en-US" sz="1800" dirty="0">
                <a:solidFill>
                  <a:schemeClr val="bg1"/>
                </a:solidFill>
                <a:ea typeface="+mn-lt"/>
                <a:cs typeface="+mn-lt"/>
              </a:rPr>
              <a:t>Also, this session will be recorded so that you can watch it again…</a:t>
            </a:r>
            <a:endParaRPr lang="en-US" sz="1800" dirty="0">
              <a:solidFill>
                <a:schemeClr val="bg1"/>
              </a:solidFill>
            </a:endParaRPr>
          </a:p>
        </p:txBody>
      </p:sp>
    </p:spTree>
    <p:extLst>
      <p:ext uri="{BB962C8B-B14F-4D97-AF65-F5344CB8AC3E}">
        <p14:creationId xmlns:p14="http://schemas.microsoft.com/office/powerpoint/2010/main" val="154326007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529BA78-4CD0-40E0-8CAC-2FB93802FF43}"/>
              </a:ext>
            </a:extLst>
          </p:cNvPr>
          <p:cNvSpPr txBox="1"/>
          <p:nvPr/>
        </p:nvSpPr>
        <p:spPr>
          <a:xfrm>
            <a:off x="457200" y="274638"/>
            <a:ext cx="8229600" cy="63408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Bef>
                <a:spcPct val="0"/>
              </a:spcBef>
              <a:spcAft>
                <a:spcPts val="600"/>
              </a:spcAft>
            </a:pPr>
            <a:r>
              <a:rPr lang="en-GB" sz="3200" b="1" dirty="0">
                <a:solidFill>
                  <a:srgbClr val="0070C0"/>
                </a:solidFill>
                <a:latin typeface="+mj-lt"/>
                <a:ea typeface="+mj-ea"/>
                <a:cs typeface="+mj-cs"/>
              </a:rPr>
              <a:t>Aims For Today</a:t>
            </a:r>
          </a:p>
        </p:txBody>
      </p:sp>
      <p:pic>
        <p:nvPicPr>
          <p:cNvPr id="4" name="Picture 4" descr="Icon&#10;&#10;Description automatically generated">
            <a:extLst>
              <a:ext uri="{FF2B5EF4-FFF2-40B4-BE49-F238E27FC236}">
                <a16:creationId xmlns:a16="http://schemas.microsoft.com/office/drawing/2014/main" id="{E69EC77F-3969-4306-BA48-6F4F913F5847}"/>
              </a:ext>
            </a:extLst>
          </p:cNvPr>
          <p:cNvPicPr>
            <a:picLocks noGrp="1" noChangeAspect="1"/>
          </p:cNvPicPr>
          <p:nvPr>
            <p:ph sz="half" idx="1"/>
          </p:nvPr>
        </p:nvPicPr>
        <p:blipFill>
          <a:blip r:embed="rId2"/>
          <a:stretch>
            <a:fillRect/>
          </a:stretch>
        </p:blipFill>
        <p:spPr>
          <a:xfrm>
            <a:off x="251520" y="1600201"/>
            <a:ext cx="4038600" cy="3161301"/>
          </a:xfrm>
          <a:noFill/>
        </p:spPr>
      </p:pic>
      <p:sp>
        <p:nvSpPr>
          <p:cNvPr id="6" name="TextBox 5">
            <a:extLst>
              <a:ext uri="{FF2B5EF4-FFF2-40B4-BE49-F238E27FC236}">
                <a16:creationId xmlns:a16="http://schemas.microsoft.com/office/drawing/2014/main" id="{F8011B5C-C347-4CF2-ADC2-A05E9C9079BE}"/>
              </a:ext>
            </a:extLst>
          </p:cNvPr>
          <p:cNvSpPr txBox="1"/>
          <p:nvPr/>
        </p:nvSpPr>
        <p:spPr>
          <a:xfrm>
            <a:off x="4648200" y="1186331"/>
            <a:ext cx="4038600" cy="398904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ct val="20000"/>
              </a:spcBef>
              <a:buFont typeface="Arial" pitchFamily="34" charset="0"/>
            </a:pPr>
            <a:r>
              <a:rPr lang="en-GB" sz="2800" dirty="0"/>
              <a:t>To understand how to structure and write a marketing plan </a:t>
            </a:r>
          </a:p>
          <a:p>
            <a:pPr>
              <a:lnSpc>
                <a:spcPct val="90000"/>
              </a:lnSpc>
              <a:spcBef>
                <a:spcPct val="20000"/>
              </a:spcBef>
              <a:buFont typeface="Arial" pitchFamily="34" charset="0"/>
            </a:pPr>
            <a:endParaRPr lang="en-GB" sz="2800" dirty="0"/>
          </a:p>
          <a:p>
            <a:pPr>
              <a:lnSpc>
                <a:spcPct val="90000"/>
              </a:lnSpc>
              <a:spcBef>
                <a:spcPct val="20000"/>
              </a:spcBef>
              <a:buFont typeface="Arial" pitchFamily="34" charset="0"/>
            </a:pPr>
            <a:r>
              <a:rPr lang="en-GB" sz="2800" dirty="0"/>
              <a:t>How to use the Marketing Mix</a:t>
            </a:r>
          </a:p>
          <a:p>
            <a:pPr>
              <a:lnSpc>
                <a:spcPct val="90000"/>
              </a:lnSpc>
              <a:spcBef>
                <a:spcPct val="20000"/>
              </a:spcBef>
              <a:buFont typeface="Arial" pitchFamily="34" charset="0"/>
            </a:pPr>
            <a:endParaRPr lang="en-GB" sz="2800" dirty="0"/>
          </a:p>
          <a:p>
            <a:pPr>
              <a:lnSpc>
                <a:spcPct val="90000"/>
              </a:lnSpc>
              <a:spcBef>
                <a:spcPct val="20000"/>
              </a:spcBef>
              <a:buFont typeface="Arial" pitchFamily="34" charset="0"/>
            </a:pPr>
            <a:r>
              <a:rPr lang="en-GB" sz="2800" dirty="0"/>
              <a:t>What to include in your presentation </a:t>
            </a:r>
          </a:p>
        </p:txBody>
      </p:sp>
    </p:spTree>
    <p:extLst>
      <p:ext uri="{BB962C8B-B14F-4D97-AF65-F5344CB8AC3E}">
        <p14:creationId xmlns:p14="http://schemas.microsoft.com/office/powerpoint/2010/main" val="4228389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5" descr="Laptop with phone and calculator">
            <a:extLst>
              <a:ext uri="{FF2B5EF4-FFF2-40B4-BE49-F238E27FC236}">
                <a16:creationId xmlns:a16="http://schemas.microsoft.com/office/drawing/2014/main" id="{417A84DD-3374-41C8-ABDF-032A892696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7730" y="1519785"/>
            <a:ext cx="3578733" cy="2735957"/>
          </a:xfrm>
          <a:prstGeom prst="rect">
            <a:avLst/>
          </a:prstGeom>
        </p:spPr>
      </p:pic>
      <p:sp>
        <p:nvSpPr>
          <p:cNvPr id="6" name="TextBox 5">
            <a:extLst>
              <a:ext uri="{FF2B5EF4-FFF2-40B4-BE49-F238E27FC236}">
                <a16:creationId xmlns:a16="http://schemas.microsoft.com/office/drawing/2014/main" id="{DC48FF14-85A3-4300-BAE7-E76B3675E561}"/>
              </a:ext>
            </a:extLst>
          </p:cNvPr>
          <p:cNvSpPr txBox="1"/>
          <p:nvPr/>
        </p:nvSpPr>
        <p:spPr>
          <a:xfrm>
            <a:off x="4139952" y="471854"/>
            <a:ext cx="4824536" cy="511738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85000" lnSpcReduction="10000"/>
          </a:bodyPr>
          <a:lstStyle/>
          <a:p>
            <a:pPr>
              <a:spcBef>
                <a:spcPct val="20000"/>
              </a:spcBef>
              <a:buFont typeface="Arial" pitchFamily="34" charset="0"/>
            </a:pPr>
            <a:r>
              <a:rPr lang="en-GB" sz="4100" b="1" dirty="0">
                <a:solidFill>
                  <a:srgbClr val="0070C0"/>
                </a:solidFill>
              </a:rPr>
              <a:t>Firstly...</a:t>
            </a:r>
            <a:endParaRPr lang="en-US" sz="4100" dirty="0">
              <a:solidFill>
                <a:srgbClr val="0070C0"/>
              </a:solidFill>
            </a:endParaRPr>
          </a:p>
          <a:p>
            <a:pPr>
              <a:spcBef>
                <a:spcPct val="20000"/>
              </a:spcBef>
            </a:pPr>
            <a:endParaRPr lang="en-GB" sz="2600" b="1" dirty="0">
              <a:solidFill>
                <a:schemeClr val="tx1">
                  <a:lumMod val="65000"/>
                  <a:lumOff val="35000"/>
                </a:schemeClr>
              </a:solidFill>
            </a:endParaRPr>
          </a:p>
          <a:p>
            <a:pPr>
              <a:spcBef>
                <a:spcPct val="20000"/>
              </a:spcBef>
            </a:pPr>
            <a:r>
              <a:rPr lang="en-GB" sz="2400" b="1" dirty="0">
                <a:solidFill>
                  <a:schemeClr val="tx1">
                    <a:lumMod val="65000"/>
                    <a:lumOff val="35000"/>
                  </a:schemeClr>
                </a:solidFill>
              </a:rPr>
              <a:t>Have you chosen your hotel? </a:t>
            </a:r>
          </a:p>
          <a:p>
            <a:pPr>
              <a:spcBef>
                <a:spcPct val="20000"/>
              </a:spcBef>
            </a:pPr>
            <a:endParaRPr lang="en-GB" sz="2400" dirty="0">
              <a:solidFill>
                <a:schemeClr val="tx1">
                  <a:lumMod val="65000"/>
                  <a:lumOff val="35000"/>
                </a:schemeClr>
              </a:solidFill>
            </a:endParaRPr>
          </a:p>
          <a:p>
            <a:pPr>
              <a:spcBef>
                <a:spcPct val="20000"/>
              </a:spcBef>
            </a:pPr>
            <a:r>
              <a:rPr lang="en-GB" sz="2400" b="1" dirty="0">
                <a:solidFill>
                  <a:schemeClr val="tx1">
                    <a:lumMod val="65000"/>
                    <a:lumOff val="35000"/>
                  </a:schemeClr>
                </a:solidFill>
              </a:rPr>
              <a:t>Have you chosen what you want to create a marketing plan on?</a:t>
            </a:r>
          </a:p>
          <a:p>
            <a:pPr>
              <a:spcBef>
                <a:spcPct val="20000"/>
              </a:spcBef>
            </a:pPr>
            <a:endParaRPr lang="en-GB" sz="2400" b="1" dirty="0">
              <a:solidFill>
                <a:schemeClr val="tx1">
                  <a:lumMod val="65000"/>
                  <a:lumOff val="35000"/>
                </a:schemeClr>
              </a:solidFill>
            </a:endParaRPr>
          </a:p>
          <a:p>
            <a:pPr>
              <a:spcBef>
                <a:spcPct val="20000"/>
              </a:spcBef>
            </a:pPr>
            <a:r>
              <a:rPr lang="en-GB" sz="2400" b="1" dirty="0">
                <a:solidFill>
                  <a:schemeClr val="tx1">
                    <a:lumMod val="65000"/>
                    <a:lumOff val="35000"/>
                  </a:schemeClr>
                </a:solidFill>
              </a:rPr>
              <a:t>Are you improving a product or service? </a:t>
            </a:r>
          </a:p>
          <a:p>
            <a:pPr>
              <a:spcBef>
                <a:spcPct val="20000"/>
              </a:spcBef>
            </a:pPr>
            <a:endParaRPr lang="en-GB" sz="2400" b="1" dirty="0">
              <a:solidFill>
                <a:schemeClr val="tx1">
                  <a:lumMod val="65000"/>
                  <a:lumOff val="35000"/>
                </a:schemeClr>
              </a:solidFill>
            </a:endParaRPr>
          </a:p>
          <a:p>
            <a:pPr>
              <a:spcBef>
                <a:spcPct val="20000"/>
              </a:spcBef>
            </a:pPr>
            <a:r>
              <a:rPr lang="en-GB" sz="2400" b="1" dirty="0">
                <a:solidFill>
                  <a:schemeClr val="tx1">
                    <a:lumMod val="65000"/>
                    <a:lumOff val="35000"/>
                  </a:schemeClr>
                </a:solidFill>
              </a:rPr>
              <a:t>Are you introducing a new product or service? </a:t>
            </a:r>
          </a:p>
          <a:p>
            <a:pPr marL="342900" indent="-342900">
              <a:spcBef>
                <a:spcPct val="20000"/>
              </a:spcBef>
              <a:buFont typeface="Arial"/>
              <a:buChar char="•"/>
            </a:pPr>
            <a:endParaRPr lang="en-GB" sz="2400" b="1" dirty="0">
              <a:solidFill>
                <a:schemeClr val="tx1">
                  <a:lumMod val="65000"/>
                  <a:lumOff val="35000"/>
                </a:schemeClr>
              </a:solidFill>
            </a:endParaRPr>
          </a:p>
          <a:p>
            <a:pPr>
              <a:spcBef>
                <a:spcPct val="20000"/>
              </a:spcBef>
            </a:pPr>
            <a:r>
              <a:rPr lang="en-GB" sz="2800" b="1" dirty="0">
                <a:solidFill>
                  <a:schemeClr val="tx1">
                    <a:lumMod val="65000"/>
                    <a:lumOff val="35000"/>
                  </a:schemeClr>
                </a:solidFill>
              </a:rPr>
              <a:t>Let’s have a look at Relais and Chateaux… why are they different?</a:t>
            </a:r>
            <a:endParaRPr lang="en-GB" sz="2800" dirty="0">
              <a:solidFill>
                <a:schemeClr val="tx1">
                  <a:lumMod val="65000"/>
                  <a:lumOff val="35000"/>
                </a:schemeClr>
              </a:solidFill>
            </a:endParaRPr>
          </a:p>
          <a:p>
            <a:pPr>
              <a:spcBef>
                <a:spcPct val="20000"/>
              </a:spcBef>
            </a:pPr>
            <a:endParaRPr lang="en-GB" sz="2800" b="1" dirty="0">
              <a:solidFill>
                <a:schemeClr val="tx1">
                  <a:lumMod val="65000"/>
                  <a:lumOff val="35000"/>
                </a:schemeClr>
              </a:solidFill>
            </a:endParaRPr>
          </a:p>
          <a:p>
            <a:pPr>
              <a:spcBef>
                <a:spcPct val="20000"/>
              </a:spcBef>
              <a:buFont typeface="Arial" pitchFamily="34" charset="0"/>
            </a:pPr>
            <a:endParaRPr lang="en-GB" sz="2800" dirty="0">
              <a:solidFill>
                <a:srgbClr val="000000"/>
              </a:solidFill>
            </a:endParaRPr>
          </a:p>
        </p:txBody>
      </p:sp>
      <p:pic>
        <p:nvPicPr>
          <p:cNvPr id="3" name="Picture 2">
            <a:extLst>
              <a:ext uri="{FF2B5EF4-FFF2-40B4-BE49-F238E27FC236}">
                <a16:creationId xmlns:a16="http://schemas.microsoft.com/office/drawing/2014/main" id="{7F0837DD-50D8-4AF0-8C53-307834863B61}"/>
              </a:ext>
            </a:extLst>
          </p:cNvPr>
          <p:cNvPicPr>
            <a:picLocks noChangeAspect="1"/>
          </p:cNvPicPr>
          <p:nvPr/>
        </p:nvPicPr>
        <p:blipFill>
          <a:blip r:embed="rId4"/>
          <a:stretch>
            <a:fillRect/>
          </a:stretch>
        </p:blipFill>
        <p:spPr>
          <a:xfrm>
            <a:off x="307483" y="1268761"/>
            <a:ext cx="3832469" cy="3129763"/>
          </a:xfrm>
          <a:prstGeom prst="rect">
            <a:avLst/>
          </a:prstGeom>
        </p:spPr>
      </p:pic>
    </p:spTree>
    <p:extLst>
      <p:ext uri="{BB962C8B-B14F-4D97-AF65-F5344CB8AC3E}">
        <p14:creationId xmlns:p14="http://schemas.microsoft.com/office/powerpoint/2010/main" val="1684547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AD76A-7DC5-4C20-A624-C6EB446710CF}"/>
              </a:ext>
            </a:extLst>
          </p:cNvPr>
          <p:cNvSpPr>
            <a:spLocks noGrp="1"/>
          </p:cNvSpPr>
          <p:nvPr>
            <p:ph type="title"/>
          </p:nvPr>
        </p:nvSpPr>
        <p:spPr>
          <a:xfrm>
            <a:off x="457199" y="836712"/>
            <a:ext cx="3970785" cy="271495"/>
          </a:xfrm>
        </p:spPr>
        <p:txBody>
          <a:bodyPr>
            <a:normAutofit fontScale="90000"/>
          </a:bodyPr>
          <a:lstStyle/>
          <a:p>
            <a:r>
              <a:rPr lang="en-GB" sz="3600" b="0" i="0" dirty="0">
                <a:solidFill>
                  <a:srgbClr val="0070C0"/>
                </a:solidFill>
                <a:effectLst/>
                <a:latin typeface="New Paris"/>
              </a:rPr>
              <a:t>Relais &amp; Châteaux Hotels</a:t>
            </a:r>
            <a:br>
              <a:rPr lang="en-GB" b="0" i="0" dirty="0">
                <a:solidFill>
                  <a:srgbClr val="0070C0"/>
                </a:solidFill>
                <a:effectLst/>
                <a:latin typeface="New Paris"/>
              </a:rPr>
            </a:br>
            <a:endParaRPr lang="en-GB" dirty="0">
              <a:solidFill>
                <a:srgbClr val="0070C0"/>
              </a:solidFill>
            </a:endParaRPr>
          </a:p>
        </p:txBody>
      </p:sp>
      <p:sp>
        <p:nvSpPr>
          <p:cNvPr id="4" name="Rectangle 1">
            <a:extLst>
              <a:ext uri="{FF2B5EF4-FFF2-40B4-BE49-F238E27FC236}">
                <a16:creationId xmlns:a16="http://schemas.microsoft.com/office/drawing/2014/main" id="{C05404BE-DD4F-4988-B883-0597584BAD86}"/>
              </a:ext>
            </a:extLst>
          </p:cNvPr>
          <p:cNvSpPr>
            <a:spLocks noGrp="1" noChangeArrowheads="1"/>
          </p:cNvSpPr>
          <p:nvPr>
            <p:ph idx="1"/>
          </p:nvPr>
        </p:nvSpPr>
        <p:spPr bwMode="auto">
          <a:xfrm>
            <a:off x="148602" y="1227529"/>
            <a:ext cx="4567414" cy="421653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323232"/>
                </a:solidFill>
                <a:effectLst/>
                <a:latin typeface="Charter"/>
              </a:rPr>
              <a:t>Since the association launched in 1954, a Relais &amp; Châteaux designation has represented</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rgbClr val="323232"/>
              </a:solidFill>
              <a:effectLst/>
              <a:latin typeface="Charter"/>
            </a:endParaRPr>
          </a:p>
          <a:p>
            <a:pPr marR="0" lvl="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400" b="0" i="0" u="none" strike="noStrike" cap="none" normalizeH="0" baseline="0" dirty="0">
                <a:ln>
                  <a:noFill/>
                </a:ln>
                <a:solidFill>
                  <a:srgbClr val="323232"/>
                </a:solidFill>
                <a:effectLst/>
                <a:latin typeface="Charter"/>
              </a:rPr>
              <a:t>A certain excellence</a:t>
            </a:r>
          </a:p>
          <a:p>
            <a:pPr marR="0" lvl="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400" b="0" i="0" u="none" strike="noStrike" cap="none" normalizeH="0" baseline="0" dirty="0">
                <a:ln>
                  <a:noFill/>
                </a:ln>
                <a:solidFill>
                  <a:srgbClr val="323232"/>
                </a:solidFill>
                <a:effectLst/>
                <a:latin typeface="Charter"/>
              </a:rPr>
              <a:t>A distinction of quality that the most discerning jetsetter or foodie might notice via subtle plaques at the door or pins on the lapel of a concierge. </a:t>
            </a:r>
          </a:p>
          <a:p>
            <a:pPr marL="0" marR="0" lvl="0" indent="0" algn="just" defTabSz="914400" rtl="0" eaLnBrk="0" fontAlgn="base" latinLnBrk="0" hangingPunct="0">
              <a:lnSpc>
                <a:spcPct val="100000"/>
              </a:lnSpc>
              <a:spcBef>
                <a:spcPct val="0"/>
              </a:spcBef>
              <a:spcAft>
                <a:spcPct val="0"/>
              </a:spcAft>
              <a:buClrTx/>
              <a:buSzTx/>
              <a:buFontTx/>
              <a:buNone/>
              <a:tabLst/>
            </a:pPr>
            <a:endParaRPr lang="en-US" altLang="en-US" sz="1400" dirty="0">
              <a:solidFill>
                <a:srgbClr val="323232"/>
              </a:solidFill>
              <a:latin typeface="Charter"/>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323232"/>
              </a:solidFill>
              <a:effectLst/>
              <a:latin typeface="Charter"/>
            </a:endParaRPr>
          </a:p>
        </p:txBody>
      </p:sp>
      <p:pic>
        <p:nvPicPr>
          <p:cNvPr id="5" name="Picture 4">
            <a:extLst>
              <a:ext uri="{FF2B5EF4-FFF2-40B4-BE49-F238E27FC236}">
                <a16:creationId xmlns:a16="http://schemas.microsoft.com/office/drawing/2014/main" id="{25DAF090-A460-48A2-8AC9-585010ECDAC9}"/>
              </a:ext>
            </a:extLst>
          </p:cNvPr>
          <p:cNvPicPr>
            <a:picLocks noChangeAspect="1"/>
          </p:cNvPicPr>
          <p:nvPr/>
        </p:nvPicPr>
        <p:blipFill>
          <a:blip r:embed="rId2"/>
          <a:stretch>
            <a:fillRect/>
          </a:stretch>
        </p:blipFill>
        <p:spPr>
          <a:xfrm>
            <a:off x="4716016" y="0"/>
            <a:ext cx="4427984" cy="6021287"/>
          </a:xfrm>
          <a:prstGeom prst="rect">
            <a:avLst/>
          </a:prstGeom>
        </p:spPr>
      </p:pic>
    </p:spTree>
    <p:extLst>
      <p:ext uri="{BB962C8B-B14F-4D97-AF65-F5344CB8AC3E}">
        <p14:creationId xmlns:p14="http://schemas.microsoft.com/office/powerpoint/2010/main" val="256081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EF1F45A-DEB4-447F-807E-B954BECF8EDB}"/>
              </a:ext>
            </a:extLst>
          </p:cNvPr>
          <p:cNvPicPr>
            <a:picLocks noChangeAspect="1"/>
          </p:cNvPicPr>
          <p:nvPr/>
        </p:nvPicPr>
        <p:blipFill rotWithShape="1">
          <a:blip r:embed="rId2"/>
          <a:srcRect t="16778" r="-2" b="-2"/>
          <a:stretch/>
        </p:blipFill>
        <p:spPr>
          <a:xfrm>
            <a:off x="4572000" y="0"/>
            <a:ext cx="4572000" cy="6021288"/>
          </a:xfrm>
          <a:prstGeom prst="rect">
            <a:avLst/>
          </a:prstGeom>
          <a:noFill/>
        </p:spPr>
      </p:pic>
      <p:sp>
        <p:nvSpPr>
          <p:cNvPr id="3" name="Content Placeholder 2">
            <a:extLst>
              <a:ext uri="{FF2B5EF4-FFF2-40B4-BE49-F238E27FC236}">
                <a16:creationId xmlns:a16="http://schemas.microsoft.com/office/drawing/2014/main" id="{4AACB195-7F73-4D7F-9A5A-A5575615E6CC}"/>
              </a:ext>
            </a:extLst>
          </p:cNvPr>
          <p:cNvSpPr>
            <a:spLocks noGrp="1"/>
          </p:cNvSpPr>
          <p:nvPr>
            <p:ph type="body" sz="half" idx="2"/>
          </p:nvPr>
        </p:nvSpPr>
        <p:spPr>
          <a:xfrm>
            <a:off x="107504" y="672929"/>
            <a:ext cx="4464496" cy="5060327"/>
          </a:xfrm>
        </p:spPr>
        <p:txBody>
          <a:bodyPr>
            <a:normAutofit/>
          </a:bodyPr>
          <a:lstStyle/>
          <a:p>
            <a:pPr marL="0" marR="0" lvl="0" indent="0" defTabSz="914400" rtl="0" eaLnBrk="0" fontAlgn="base" latinLnBrk="0" hangingPunct="0">
              <a:lnSpc>
                <a:spcPct val="90000"/>
              </a:lnSpc>
              <a:spcBef>
                <a:spcPct val="0"/>
              </a:spcBef>
              <a:spcAft>
                <a:spcPct val="0"/>
              </a:spcAft>
              <a:buClrTx/>
              <a:buSzTx/>
              <a:buFontTx/>
              <a:buNone/>
              <a:tabLst/>
            </a:pPr>
            <a:r>
              <a:rPr lang="en-GB" sz="1600" b="0" i="0" dirty="0">
                <a:effectLst/>
              </a:rPr>
              <a:t>Phillip Gombert president of Relais &amp; Chateaux (for the past 7 years) when asked What makes a hotel or restaurant right for the association? </a:t>
            </a:r>
          </a:p>
          <a:p>
            <a:pPr marL="0" marR="0" lvl="0" indent="0" defTabSz="914400" rtl="0" eaLnBrk="0" fontAlgn="base" latinLnBrk="0" hangingPunct="0">
              <a:lnSpc>
                <a:spcPct val="90000"/>
              </a:lnSpc>
              <a:spcBef>
                <a:spcPct val="0"/>
              </a:spcBef>
              <a:spcAft>
                <a:spcPct val="0"/>
              </a:spcAft>
              <a:buClrTx/>
              <a:buSzTx/>
              <a:buFontTx/>
              <a:buNone/>
              <a:tabLst/>
            </a:pPr>
            <a:endParaRPr lang="en-GB" sz="1600" dirty="0"/>
          </a:p>
          <a:p>
            <a:pPr marL="0" marR="0" lvl="0" indent="0" defTabSz="914400" rtl="0" eaLnBrk="0" fontAlgn="base" latinLnBrk="0" hangingPunct="0">
              <a:lnSpc>
                <a:spcPct val="90000"/>
              </a:lnSpc>
              <a:spcBef>
                <a:spcPct val="0"/>
              </a:spcBef>
              <a:spcAft>
                <a:spcPct val="0"/>
              </a:spcAft>
              <a:buClrTx/>
              <a:buSzTx/>
              <a:buFontTx/>
              <a:buNone/>
              <a:tabLst/>
            </a:pPr>
            <a:r>
              <a:rPr lang="en-GB" sz="1600" b="0" i="0" dirty="0">
                <a:effectLst/>
              </a:rPr>
              <a:t>Says it should aim to be "the living expression of a place, its history, environment, and culture," according to its official mission. </a:t>
            </a:r>
          </a:p>
          <a:p>
            <a:pPr marL="0" marR="0" lvl="0" indent="0" defTabSz="914400" rtl="0" eaLnBrk="0" fontAlgn="base" latinLnBrk="0" hangingPunct="0">
              <a:lnSpc>
                <a:spcPct val="90000"/>
              </a:lnSpc>
              <a:spcBef>
                <a:spcPct val="0"/>
              </a:spcBef>
              <a:spcAft>
                <a:spcPct val="0"/>
              </a:spcAft>
              <a:buClrTx/>
              <a:buSzTx/>
              <a:buFontTx/>
              <a:buNone/>
              <a:tabLst/>
            </a:pPr>
            <a:endParaRPr lang="en-GB" sz="1600" dirty="0"/>
          </a:p>
          <a:p>
            <a:pPr marL="0" marR="0" lvl="0" indent="0" defTabSz="914400" rtl="0" eaLnBrk="0" fontAlgn="base" latinLnBrk="0" hangingPunct="0">
              <a:lnSpc>
                <a:spcPct val="90000"/>
              </a:lnSpc>
              <a:spcBef>
                <a:spcPct val="0"/>
              </a:spcBef>
              <a:spcAft>
                <a:spcPct val="0"/>
              </a:spcAft>
              <a:buClrTx/>
              <a:buSzTx/>
              <a:buFontTx/>
              <a:buNone/>
              <a:tabLst/>
            </a:pPr>
            <a:r>
              <a:rPr lang="en-GB" sz="1600" b="0" i="0" dirty="0">
                <a:effectLst/>
              </a:rPr>
              <a:t>“Of course, there are standards," he says. </a:t>
            </a:r>
          </a:p>
          <a:p>
            <a:pPr marL="0" marR="0" lvl="0" indent="0" defTabSz="914400" rtl="0" eaLnBrk="0" fontAlgn="base" latinLnBrk="0" hangingPunct="0">
              <a:lnSpc>
                <a:spcPct val="90000"/>
              </a:lnSpc>
              <a:spcBef>
                <a:spcPct val="0"/>
              </a:spcBef>
              <a:spcAft>
                <a:spcPct val="0"/>
              </a:spcAft>
              <a:buClrTx/>
              <a:buSzTx/>
              <a:buFontTx/>
              <a:buNone/>
              <a:tabLst/>
            </a:pPr>
            <a:endParaRPr lang="en-GB" sz="1600" dirty="0"/>
          </a:p>
          <a:p>
            <a:pPr marL="0" marR="0" lvl="0" indent="0" defTabSz="914400" rtl="0" eaLnBrk="0" fontAlgn="base" latinLnBrk="0" hangingPunct="0">
              <a:lnSpc>
                <a:spcPct val="90000"/>
              </a:lnSpc>
              <a:spcBef>
                <a:spcPct val="0"/>
              </a:spcBef>
              <a:spcAft>
                <a:spcPct val="0"/>
              </a:spcAft>
              <a:buClrTx/>
              <a:buSzTx/>
              <a:buFontTx/>
              <a:buNone/>
              <a:tabLst/>
            </a:pPr>
            <a:r>
              <a:rPr lang="en-GB" sz="1600" b="0" i="0" dirty="0">
                <a:effectLst/>
              </a:rPr>
              <a:t>"It's a full experience. It is food and wine, yes, but I think that the most important thing is to feel that you are in a unique place, having unique experiences.“</a:t>
            </a:r>
          </a:p>
          <a:p>
            <a:pPr marL="0" marR="0" lvl="0" indent="0" defTabSz="914400" rtl="0" eaLnBrk="0" fontAlgn="base" latinLnBrk="0" hangingPunct="0">
              <a:lnSpc>
                <a:spcPct val="90000"/>
              </a:lnSpc>
              <a:spcBef>
                <a:spcPct val="0"/>
              </a:spcBef>
              <a:spcAft>
                <a:spcPct val="0"/>
              </a:spcAft>
              <a:buClrTx/>
              <a:buSzTx/>
              <a:buFontTx/>
              <a:buNone/>
              <a:tabLst/>
            </a:pPr>
            <a:endParaRPr lang="en-GB" sz="1600" dirty="0"/>
          </a:p>
          <a:p>
            <a:pPr marL="0" marR="0" lvl="0" indent="0" defTabSz="914400" rtl="0" eaLnBrk="0" fontAlgn="base" latinLnBrk="0" hangingPunct="0">
              <a:lnSpc>
                <a:spcPct val="90000"/>
              </a:lnSpc>
              <a:spcBef>
                <a:spcPct val="0"/>
              </a:spcBef>
              <a:spcAft>
                <a:spcPct val="0"/>
              </a:spcAft>
              <a:buClrTx/>
              <a:buSzTx/>
              <a:buFontTx/>
              <a:buNone/>
              <a:tabLst/>
            </a:pPr>
            <a:r>
              <a:rPr lang="en-GB" sz="1600" b="0" i="0" dirty="0">
                <a:effectLst/>
              </a:rPr>
              <a:t>“We are against any kind of standardisation – we are fighting against it!”</a:t>
            </a:r>
          </a:p>
          <a:p>
            <a:pPr marL="0" marR="0" lvl="0" indent="0" defTabSz="914400" rtl="0" eaLnBrk="0" fontAlgn="base" latinLnBrk="0" hangingPunct="0">
              <a:lnSpc>
                <a:spcPct val="90000"/>
              </a:lnSpc>
              <a:spcBef>
                <a:spcPct val="0"/>
              </a:spcBef>
              <a:spcAft>
                <a:spcPct val="0"/>
              </a:spcAft>
              <a:buClrTx/>
              <a:buSzTx/>
              <a:buFontTx/>
              <a:buNone/>
              <a:tabLst/>
            </a:pPr>
            <a:endParaRPr lang="en-GB" sz="1600" dirty="0"/>
          </a:p>
          <a:p>
            <a:pPr marL="0" indent="0">
              <a:lnSpc>
                <a:spcPct val="90000"/>
              </a:lnSpc>
              <a:buNone/>
            </a:pPr>
            <a:r>
              <a:rPr lang="en-US" altLang="en-US" sz="1600" dirty="0"/>
              <a:t>There are now over 580 properties around the world</a:t>
            </a:r>
          </a:p>
          <a:p>
            <a:pPr>
              <a:lnSpc>
                <a:spcPct val="90000"/>
              </a:lnSpc>
            </a:pPr>
            <a:endParaRPr lang="en-GB" sz="1200" dirty="0"/>
          </a:p>
        </p:txBody>
      </p:sp>
    </p:spTree>
    <p:extLst>
      <p:ext uri="{BB962C8B-B14F-4D97-AF65-F5344CB8AC3E}">
        <p14:creationId xmlns:p14="http://schemas.microsoft.com/office/powerpoint/2010/main" val="3005387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F77D813-D572-4A8D-9F4A-F8CE1BC057F3}"/>
              </a:ext>
            </a:extLst>
          </p:cNvPr>
          <p:cNvPicPr>
            <a:picLocks noGrp="1" noChangeAspect="1"/>
          </p:cNvPicPr>
          <p:nvPr>
            <p:ph idx="1"/>
          </p:nvPr>
        </p:nvPicPr>
        <p:blipFill rotWithShape="1">
          <a:blip r:embed="rId2"/>
          <a:srcRect t="14430" b="11446"/>
          <a:stretch/>
        </p:blipFill>
        <p:spPr>
          <a:xfrm>
            <a:off x="0" y="0"/>
            <a:ext cx="9144000" cy="6021288"/>
          </a:xfrm>
        </p:spPr>
      </p:pic>
    </p:spTree>
    <p:extLst>
      <p:ext uri="{BB962C8B-B14F-4D97-AF65-F5344CB8AC3E}">
        <p14:creationId xmlns:p14="http://schemas.microsoft.com/office/powerpoint/2010/main" val="36886230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DABCC-412F-4824-8D6D-861151883047}"/>
              </a:ext>
            </a:extLst>
          </p:cNvPr>
          <p:cNvSpPr>
            <a:spLocks noGrp="1"/>
          </p:cNvSpPr>
          <p:nvPr>
            <p:ph type="title"/>
          </p:nvPr>
        </p:nvSpPr>
        <p:spPr>
          <a:xfrm>
            <a:off x="457200" y="0"/>
            <a:ext cx="8229600" cy="634082"/>
          </a:xfrm>
        </p:spPr>
        <p:txBody>
          <a:bodyPr>
            <a:normAutofit/>
          </a:bodyPr>
          <a:lstStyle/>
          <a:p>
            <a:r>
              <a:rPr lang="en-GB" sz="3200" b="1" dirty="0">
                <a:solidFill>
                  <a:srgbClr val="0070C0"/>
                </a:solidFill>
              </a:rPr>
              <a:t>How can hotels join?</a:t>
            </a:r>
          </a:p>
        </p:txBody>
      </p:sp>
      <p:sp>
        <p:nvSpPr>
          <p:cNvPr id="3" name="Content Placeholder 2">
            <a:extLst>
              <a:ext uri="{FF2B5EF4-FFF2-40B4-BE49-F238E27FC236}">
                <a16:creationId xmlns:a16="http://schemas.microsoft.com/office/drawing/2014/main" id="{AA0D29C8-53DD-43C0-BCD6-13CF0FEAEA0D}"/>
              </a:ext>
            </a:extLst>
          </p:cNvPr>
          <p:cNvSpPr>
            <a:spLocks noGrp="1"/>
          </p:cNvSpPr>
          <p:nvPr>
            <p:ph idx="1"/>
          </p:nvPr>
        </p:nvSpPr>
        <p:spPr>
          <a:xfrm>
            <a:off x="107504" y="836712"/>
            <a:ext cx="8928992" cy="4608512"/>
          </a:xfrm>
        </p:spPr>
        <p:txBody>
          <a:bodyPr>
            <a:normAutofit fontScale="70000" lnSpcReduction="20000"/>
          </a:bodyPr>
          <a:lstStyle/>
          <a:p>
            <a:pPr marL="0" indent="0" algn="l">
              <a:buNone/>
            </a:pPr>
            <a:r>
              <a:rPr lang="en-GB" b="0" i="0" dirty="0">
                <a:solidFill>
                  <a:srgbClr val="323232"/>
                </a:solidFill>
                <a:effectLst/>
                <a:latin typeface="Charter"/>
              </a:rPr>
              <a:t>To become a member of the association, a property must express interest. </a:t>
            </a:r>
          </a:p>
          <a:p>
            <a:pPr marL="0" indent="0" algn="l">
              <a:buNone/>
            </a:pPr>
            <a:r>
              <a:rPr lang="en-GB" b="0" i="0" dirty="0">
                <a:solidFill>
                  <a:srgbClr val="323232"/>
                </a:solidFill>
                <a:effectLst/>
                <a:latin typeface="Charter"/>
              </a:rPr>
              <a:t>They must explain why they want to apply, what are their commitments? </a:t>
            </a:r>
          </a:p>
          <a:p>
            <a:pPr marL="0" indent="0" algn="l">
              <a:buNone/>
            </a:pPr>
            <a:endParaRPr lang="en-GB" b="0" i="0" dirty="0">
              <a:solidFill>
                <a:srgbClr val="323232"/>
              </a:solidFill>
              <a:effectLst/>
              <a:latin typeface="Charter"/>
            </a:endParaRPr>
          </a:p>
          <a:p>
            <a:pPr marL="0" indent="0" algn="l">
              <a:buNone/>
            </a:pPr>
            <a:r>
              <a:rPr lang="en-GB" dirty="0">
                <a:solidFill>
                  <a:srgbClr val="323232"/>
                </a:solidFill>
                <a:latin typeface="Charter"/>
              </a:rPr>
              <a:t>The Relais &amp; Chateaux Board need to</a:t>
            </a:r>
            <a:r>
              <a:rPr lang="en-GB" b="0" i="0" dirty="0">
                <a:solidFill>
                  <a:srgbClr val="323232"/>
                </a:solidFill>
                <a:effectLst/>
                <a:latin typeface="Charter"/>
              </a:rPr>
              <a:t> know and to understand, what are the philosophies of the owners.</a:t>
            </a:r>
          </a:p>
          <a:p>
            <a:pPr marL="0" indent="0" algn="l">
              <a:buNone/>
            </a:pPr>
            <a:endParaRPr lang="en-GB" b="0" i="0" dirty="0">
              <a:solidFill>
                <a:srgbClr val="323232"/>
              </a:solidFill>
              <a:effectLst/>
              <a:latin typeface="Charter"/>
            </a:endParaRPr>
          </a:p>
          <a:p>
            <a:pPr marL="0" indent="0" algn="l">
              <a:buNone/>
            </a:pPr>
            <a:r>
              <a:rPr lang="en-GB" b="0" i="0" dirty="0">
                <a:solidFill>
                  <a:srgbClr val="323232"/>
                </a:solidFill>
                <a:effectLst/>
                <a:latin typeface="Charter"/>
              </a:rPr>
              <a:t>Then they carry out a technical, and mysterious, visit.  One of twelve inspectors (worldwide) go there and have the full experience of a guest: having dinner, describing each and every dish, with a lot of details. The role is very much like the secretive testers at the Michelin guide, and indeed the job is both enviable and rigorous. </a:t>
            </a:r>
          </a:p>
          <a:p>
            <a:pPr marL="0" indent="0" algn="l">
              <a:buNone/>
            </a:pPr>
            <a:endParaRPr lang="en-GB" dirty="0">
              <a:solidFill>
                <a:srgbClr val="323232"/>
              </a:solidFill>
              <a:latin typeface="Charter"/>
            </a:endParaRPr>
          </a:p>
          <a:p>
            <a:pPr marL="0" indent="0" algn="l">
              <a:buNone/>
            </a:pPr>
            <a:r>
              <a:rPr lang="en-GB" b="0" i="0" dirty="0">
                <a:solidFill>
                  <a:srgbClr val="0070C0"/>
                </a:solidFill>
                <a:effectLst/>
                <a:latin typeface="Charter"/>
              </a:rPr>
              <a:t>"It looks like fun, but it is not so easy. They have to fill out a long questionnaire, with good details, so it takes time, they are very good at it.“</a:t>
            </a:r>
          </a:p>
          <a:p>
            <a:pPr marL="0" indent="0" algn="r">
              <a:buNone/>
            </a:pPr>
            <a:r>
              <a:rPr lang="en-GB" dirty="0">
                <a:solidFill>
                  <a:srgbClr val="0070C0"/>
                </a:solidFill>
                <a:latin typeface="Charter"/>
              </a:rPr>
              <a:t>Gombert 2019</a:t>
            </a:r>
            <a:endParaRPr lang="en-GB" b="0" i="0" dirty="0">
              <a:solidFill>
                <a:srgbClr val="0070C0"/>
              </a:solidFill>
              <a:effectLst/>
              <a:latin typeface="Charter"/>
            </a:endParaRPr>
          </a:p>
          <a:p>
            <a:endParaRPr lang="en-GB" dirty="0"/>
          </a:p>
        </p:txBody>
      </p:sp>
    </p:spTree>
    <p:extLst>
      <p:ext uri="{BB962C8B-B14F-4D97-AF65-F5344CB8AC3E}">
        <p14:creationId xmlns:p14="http://schemas.microsoft.com/office/powerpoint/2010/main" val="4160688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D69A7-5D80-4813-8994-409E337C6057}"/>
              </a:ext>
            </a:extLst>
          </p:cNvPr>
          <p:cNvSpPr>
            <a:spLocks noGrp="1"/>
          </p:cNvSpPr>
          <p:nvPr>
            <p:ph type="title"/>
          </p:nvPr>
        </p:nvSpPr>
        <p:spPr>
          <a:xfrm>
            <a:off x="484822" y="188640"/>
            <a:ext cx="8229600" cy="562074"/>
          </a:xfrm>
        </p:spPr>
        <p:txBody>
          <a:bodyPr>
            <a:normAutofit/>
          </a:bodyPr>
          <a:lstStyle/>
          <a:p>
            <a:r>
              <a:rPr lang="en-GB" sz="3200" b="1" dirty="0">
                <a:solidFill>
                  <a:srgbClr val="0070C0"/>
                </a:solidFill>
              </a:rPr>
              <a:t>What happens next?</a:t>
            </a:r>
          </a:p>
        </p:txBody>
      </p:sp>
      <p:sp>
        <p:nvSpPr>
          <p:cNvPr id="3" name="Content Placeholder 2">
            <a:extLst>
              <a:ext uri="{FF2B5EF4-FFF2-40B4-BE49-F238E27FC236}">
                <a16:creationId xmlns:a16="http://schemas.microsoft.com/office/drawing/2014/main" id="{C928E490-F074-494E-9653-24B5FDF5833A}"/>
              </a:ext>
            </a:extLst>
          </p:cNvPr>
          <p:cNvSpPr>
            <a:spLocks noGrp="1"/>
          </p:cNvSpPr>
          <p:nvPr>
            <p:ph idx="1"/>
          </p:nvPr>
        </p:nvSpPr>
        <p:spPr>
          <a:xfrm>
            <a:off x="0" y="980728"/>
            <a:ext cx="9108504" cy="4536505"/>
          </a:xfrm>
        </p:spPr>
        <p:txBody>
          <a:bodyPr>
            <a:normAutofit fontScale="92500"/>
          </a:bodyPr>
          <a:lstStyle/>
          <a:p>
            <a:pPr marL="0" indent="0" algn="l">
              <a:buNone/>
            </a:pPr>
            <a:r>
              <a:rPr lang="en-GB" b="0" i="0" dirty="0">
                <a:solidFill>
                  <a:srgbClr val="323232"/>
                </a:solidFill>
                <a:effectLst/>
                <a:latin typeface="Charter"/>
              </a:rPr>
              <a:t>The technical report and application are reported to the board, and the board then asks the delegate from the candidate’s region for further commentary. Finally, there is a vote of the board. </a:t>
            </a:r>
          </a:p>
          <a:p>
            <a:pPr marL="0" indent="0" algn="l">
              <a:buNone/>
            </a:pPr>
            <a:endParaRPr lang="en-GB" dirty="0">
              <a:solidFill>
                <a:srgbClr val="323232"/>
              </a:solidFill>
              <a:latin typeface="Charter"/>
            </a:endParaRPr>
          </a:p>
          <a:p>
            <a:pPr marL="0" indent="0" algn="l">
              <a:buNone/>
            </a:pPr>
            <a:r>
              <a:rPr lang="en-GB" b="0" i="0" dirty="0">
                <a:solidFill>
                  <a:srgbClr val="323232"/>
                </a:solidFill>
                <a:effectLst/>
                <a:latin typeface="Charter"/>
              </a:rPr>
              <a:t>If the property is very close to acceptance but still lacking in some areas, Relais &amp; Châteaux won’t keep it a mystery: They’ll share feedback so the place can apply again.</a:t>
            </a:r>
          </a:p>
          <a:p>
            <a:pPr marL="0" indent="0" algn="l">
              <a:buNone/>
            </a:pPr>
            <a:endParaRPr lang="en-GB" b="0" i="0" dirty="0">
              <a:solidFill>
                <a:srgbClr val="323232"/>
              </a:solidFill>
              <a:effectLst/>
              <a:latin typeface="Charter"/>
            </a:endParaRPr>
          </a:p>
          <a:p>
            <a:pPr marL="0" indent="0" algn="l">
              <a:buNone/>
            </a:pPr>
            <a:r>
              <a:rPr lang="en-GB" b="0" i="0" dirty="0">
                <a:solidFill>
                  <a:srgbClr val="323232"/>
                </a:solidFill>
                <a:effectLst/>
                <a:latin typeface="Charter"/>
              </a:rPr>
              <a:t>Rarely, some spots are invited to apply, where they are seen as </a:t>
            </a:r>
            <a:r>
              <a:rPr lang="en-GB" b="1" i="1" dirty="0">
                <a:solidFill>
                  <a:srgbClr val="0070C0"/>
                </a:solidFill>
                <a:effectLst/>
                <a:latin typeface="Charter"/>
              </a:rPr>
              <a:t>embodying the brand </a:t>
            </a:r>
            <a:r>
              <a:rPr lang="en-GB" b="0" i="0" dirty="0">
                <a:solidFill>
                  <a:srgbClr val="323232"/>
                </a:solidFill>
                <a:effectLst/>
                <a:latin typeface="Charter"/>
              </a:rPr>
              <a:t>and so the board suggests that it would be a good idea for them to join.</a:t>
            </a:r>
            <a:endParaRPr lang="en-GB" dirty="0"/>
          </a:p>
        </p:txBody>
      </p:sp>
    </p:spTree>
    <p:extLst>
      <p:ext uri="{BB962C8B-B14F-4D97-AF65-F5344CB8AC3E}">
        <p14:creationId xmlns:p14="http://schemas.microsoft.com/office/powerpoint/2010/main" val="40711155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B8279-3F09-487B-B29C-AE6EF148732D}"/>
              </a:ext>
            </a:extLst>
          </p:cNvPr>
          <p:cNvSpPr>
            <a:spLocks noGrp="1"/>
          </p:cNvSpPr>
          <p:nvPr>
            <p:ph type="title"/>
          </p:nvPr>
        </p:nvSpPr>
        <p:spPr>
          <a:xfrm>
            <a:off x="457200" y="116632"/>
            <a:ext cx="8229600" cy="562074"/>
          </a:xfrm>
        </p:spPr>
        <p:txBody>
          <a:bodyPr>
            <a:normAutofit/>
          </a:bodyPr>
          <a:lstStyle/>
          <a:p>
            <a:r>
              <a:rPr lang="en-GB" sz="3200" b="1" dirty="0">
                <a:solidFill>
                  <a:srgbClr val="0070C0"/>
                </a:solidFill>
              </a:rPr>
              <a:t>Membership benefits</a:t>
            </a:r>
          </a:p>
        </p:txBody>
      </p:sp>
      <p:sp>
        <p:nvSpPr>
          <p:cNvPr id="3" name="Content Placeholder 2">
            <a:extLst>
              <a:ext uri="{FF2B5EF4-FFF2-40B4-BE49-F238E27FC236}">
                <a16:creationId xmlns:a16="http://schemas.microsoft.com/office/drawing/2014/main" id="{4E4DBD74-3190-424D-9088-27D629B25933}"/>
              </a:ext>
            </a:extLst>
          </p:cNvPr>
          <p:cNvSpPr>
            <a:spLocks noGrp="1"/>
          </p:cNvSpPr>
          <p:nvPr>
            <p:ph idx="1"/>
          </p:nvPr>
        </p:nvSpPr>
        <p:spPr>
          <a:xfrm>
            <a:off x="179512" y="908720"/>
            <a:ext cx="8856984" cy="4608513"/>
          </a:xfrm>
        </p:spPr>
        <p:txBody>
          <a:bodyPr>
            <a:normAutofit fontScale="92500"/>
          </a:bodyPr>
          <a:lstStyle/>
          <a:p>
            <a:pPr marL="0" indent="0">
              <a:buNone/>
            </a:pPr>
            <a:r>
              <a:rPr lang="en-GB" b="0" i="1" dirty="0">
                <a:solidFill>
                  <a:srgbClr val="0070C0"/>
                </a:solidFill>
                <a:effectLst/>
                <a:latin typeface="Charter"/>
              </a:rPr>
              <a:t>The benefits to membership extend beyond bragging rights. Annual fees go toward the organisation’s communications system: </a:t>
            </a:r>
          </a:p>
          <a:p>
            <a:pPr marL="0" indent="0">
              <a:buNone/>
            </a:pPr>
            <a:endParaRPr lang="en-GB" b="0" i="0" dirty="0">
              <a:solidFill>
                <a:srgbClr val="323232"/>
              </a:solidFill>
              <a:effectLst/>
              <a:latin typeface="Charter"/>
            </a:endParaRPr>
          </a:p>
          <a:p>
            <a:pPr marL="0" indent="0">
              <a:buNone/>
            </a:pPr>
            <a:r>
              <a:rPr lang="en-GB" dirty="0">
                <a:solidFill>
                  <a:srgbClr val="323232"/>
                </a:solidFill>
                <a:latin typeface="Charter"/>
              </a:rPr>
              <a:t>P</a:t>
            </a:r>
            <a:r>
              <a:rPr lang="en-GB" b="0" i="0" dirty="0">
                <a:solidFill>
                  <a:srgbClr val="323232"/>
                </a:solidFill>
                <a:effectLst/>
                <a:latin typeface="Charter"/>
              </a:rPr>
              <a:t>rinted guides in each room in French and English. </a:t>
            </a:r>
          </a:p>
          <a:p>
            <a:pPr marL="0" indent="0">
              <a:buNone/>
            </a:pPr>
            <a:r>
              <a:rPr lang="en-GB" dirty="0">
                <a:solidFill>
                  <a:srgbClr val="323232"/>
                </a:solidFill>
                <a:latin typeface="Charter"/>
              </a:rPr>
              <a:t>A</a:t>
            </a:r>
            <a:r>
              <a:rPr lang="en-GB" b="0" i="0" dirty="0">
                <a:solidFill>
                  <a:srgbClr val="323232"/>
                </a:solidFill>
                <a:effectLst/>
                <a:latin typeface="Charter"/>
              </a:rPr>
              <a:t> Relais &amp; Châteaux app</a:t>
            </a:r>
          </a:p>
          <a:p>
            <a:pPr marL="0" indent="0">
              <a:buNone/>
            </a:pPr>
            <a:r>
              <a:rPr lang="en-GB" b="0" i="0" dirty="0">
                <a:solidFill>
                  <a:srgbClr val="323232"/>
                </a:solidFill>
                <a:effectLst/>
                <a:latin typeface="Charter"/>
              </a:rPr>
              <a:t>The website</a:t>
            </a:r>
          </a:p>
          <a:p>
            <a:pPr marL="0" indent="0">
              <a:buNone/>
            </a:pPr>
            <a:r>
              <a:rPr lang="en-GB" dirty="0">
                <a:solidFill>
                  <a:srgbClr val="323232"/>
                </a:solidFill>
                <a:latin typeface="Charter"/>
              </a:rPr>
              <a:t>A</a:t>
            </a:r>
            <a:r>
              <a:rPr lang="en-GB" b="0" i="0" dirty="0">
                <a:solidFill>
                  <a:srgbClr val="323232"/>
                </a:solidFill>
                <a:effectLst/>
                <a:latin typeface="Charter"/>
              </a:rPr>
              <a:t>n online reservation structure for the hundreds of properties</a:t>
            </a:r>
          </a:p>
          <a:p>
            <a:pPr marL="0" indent="0">
              <a:buNone/>
            </a:pPr>
            <a:r>
              <a:rPr lang="en-GB" b="0" i="0" dirty="0">
                <a:solidFill>
                  <a:srgbClr val="323232"/>
                </a:solidFill>
                <a:effectLst/>
                <a:latin typeface="Charter"/>
              </a:rPr>
              <a:t>Centralised public relations</a:t>
            </a:r>
          </a:p>
          <a:p>
            <a:pPr marL="0" indent="0">
              <a:buNone/>
            </a:pPr>
            <a:r>
              <a:rPr lang="en-GB" b="0" i="0" dirty="0">
                <a:solidFill>
                  <a:srgbClr val="323232"/>
                </a:solidFill>
                <a:effectLst/>
                <a:latin typeface="Charter"/>
              </a:rPr>
              <a:t>An annual meeting. </a:t>
            </a:r>
            <a:endParaRPr lang="en-GB" dirty="0"/>
          </a:p>
        </p:txBody>
      </p:sp>
    </p:spTree>
    <p:extLst>
      <p:ext uri="{BB962C8B-B14F-4D97-AF65-F5344CB8AC3E}">
        <p14:creationId xmlns:p14="http://schemas.microsoft.com/office/powerpoint/2010/main" val="6919799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32AB8-9341-4CC4-80C0-1C6C42B0056A}"/>
              </a:ext>
            </a:extLst>
          </p:cNvPr>
          <p:cNvSpPr>
            <a:spLocks noGrp="1"/>
          </p:cNvSpPr>
          <p:nvPr>
            <p:ph type="title"/>
          </p:nvPr>
        </p:nvSpPr>
        <p:spPr>
          <a:xfrm>
            <a:off x="0" y="188640"/>
            <a:ext cx="9036496" cy="418058"/>
          </a:xfrm>
        </p:spPr>
        <p:txBody>
          <a:bodyPr>
            <a:normAutofit fontScale="90000"/>
          </a:bodyPr>
          <a:lstStyle/>
          <a:p>
            <a:r>
              <a:rPr lang="en-GB" sz="3200" b="1" dirty="0">
                <a:solidFill>
                  <a:srgbClr val="0070C0"/>
                </a:solidFill>
              </a:rPr>
              <a:t>But could there be problems?</a:t>
            </a:r>
          </a:p>
        </p:txBody>
      </p:sp>
      <p:sp>
        <p:nvSpPr>
          <p:cNvPr id="3" name="Content Placeholder 2">
            <a:extLst>
              <a:ext uri="{FF2B5EF4-FFF2-40B4-BE49-F238E27FC236}">
                <a16:creationId xmlns:a16="http://schemas.microsoft.com/office/drawing/2014/main" id="{FBF323DE-7059-4E2C-8D5D-BC5AA6146D7C}"/>
              </a:ext>
            </a:extLst>
          </p:cNvPr>
          <p:cNvSpPr>
            <a:spLocks noGrp="1"/>
          </p:cNvSpPr>
          <p:nvPr>
            <p:ph idx="1"/>
          </p:nvPr>
        </p:nvSpPr>
        <p:spPr>
          <a:xfrm>
            <a:off x="179512" y="1124744"/>
            <a:ext cx="8856984" cy="4392489"/>
          </a:xfrm>
        </p:spPr>
        <p:txBody>
          <a:bodyPr>
            <a:normAutofit fontScale="70000" lnSpcReduction="20000"/>
          </a:bodyPr>
          <a:lstStyle/>
          <a:p>
            <a:pPr marL="0" indent="0" algn="l">
              <a:buNone/>
            </a:pPr>
            <a:r>
              <a:rPr lang="en-GB" b="0" i="0" dirty="0">
                <a:solidFill>
                  <a:srgbClr val="323232"/>
                </a:solidFill>
                <a:effectLst/>
                <a:latin typeface="Charter"/>
              </a:rPr>
              <a:t>One key problem prior to the Pandemic is that many of the properties are facing recruitment problems. </a:t>
            </a:r>
          </a:p>
          <a:p>
            <a:pPr marL="0" indent="0" algn="l">
              <a:buNone/>
            </a:pPr>
            <a:endParaRPr lang="en-GB" b="0" i="0" dirty="0">
              <a:solidFill>
                <a:srgbClr val="323232"/>
              </a:solidFill>
              <a:effectLst/>
              <a:latin typeface="Charter"/>
            </a:endParaRPr>
          </a:p>
          <a:p>
            <a:pPr marL="0" indent="0" algn="l">
              <a:buNone/>
            </a:pPr>
            <a:r>
              <a:rPr lang="en-GB" b="0" i="0" dirty="0">
                <a:solidFill>
                  <a:srgbClr val="323232"/>
                </a:solidFill>
                <a:effectLst/>
                <a:latin typeface="Charter"/>
              </a:rPr>
              <a:t>People want to work hard, but… there is a lack of skilled workers, because you must be very skilled.</a:t>
            </a:r>
          </a:p>
          <a:p>
            <a:pPr marL="0" indent="0" algn="l">
              <a:buNone/>
            </a:pPr>
            <a:endParaRPr lang="en-GB" b="0" i="0" dirty="0">
              <a:solidFill>
                <a:srgbClr val="323232"/>
              </a:solidFill>
              <a:effectLst/>
              <a:latin typeface="Charter"/>
            </a:endParaRPr>
          </a:p>
          <a:p>
            <a:pPr marL="0" indent="0" algn="l">
              <a:buNone/>
            </a:pPr>
            <a:r>
              <a:rPr lang="en-GB" b="1" i="1" dirty="0">
                <a:solidFill>
                  <a:srgbClr val="0070C0"/>
                </a:solidFill>
                <a:latin typeface="Charter"/>
              </a:rPr>
              <a:t>One opportunity within the marketing plan around recruitment was the introduction by the association of a </a:t>
            </a:r>
            <a:r>
              <a:rPr lang="en-GB" b="1" i="1" dirty="0">
                <a:solidFill>
                  <a:srgbClr val="0070C0"/>
                </a:solidFill>
                <a:effectLst/>
                <a:latin typeface="Charter"/>
              </a:rPr>
              <a:t>central jobs board and system of transferrals so that staffers may get the opportunity to move up in the world—and travel it.</a:t>
            </a:r>
          </a:p>
          <a:p>
            <a:pPr marL="0" indent="0" algn="l">
              <a:buNone/>
            </a:pPr>
            <a:endParaRPr lang="en-GB" b="0" i="0" dirty="0">
              <a:solidFill>
                <a:srgbClr val="323232"/>
              </a:solidFill>
              <a:effectLst/>
              <a:latin typeface="Charter"/>
            </a:endParaRPr>
          </a:p>
          <a:p>
            <a:pPr marL="0" indent="0" algn="l">
              <a:buNone/>
            </a:pPr>
            <a:r>
              <a:rPr lang="en-GB" b="0" i="0" dirty="0">
                <a:solidFill>
                  <a:srgbClr val="323232"/>
                </a:solidFill>
                <a:effectLst/>
                <a:latin typeface="Charter"/>
              </a:rPr>
              <a:t>There are over 42,000 staff members worldwide, the marketing message to staff is that they want them first to be proud of their part in Relais &amp; Châteaux, to think it's an honour, that this can do something for their careers. In addition, with the new scheme If they want to change from France to Australia to the U.S., this can be facilitated within the ‘family’ of Relais and Chateaux</a:t>
            </a:r>
          </a:p>
          <a:p>
            <a:endParaRPr lang="en-GB" dirty="0"/>
          </a:p>
        </p:txBody>
      </p:sp>
    </p:spTree>
    <p:extLst>
      <p:ext uri="{BB962C8B-B14F-4D97-AF65-F5344CB8AC3E}">
        <p14:creationId xmlns:p14="http://schemas.microsoft.com/office/powerpoint/2010/main" val="12282544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orking for Relais &amp; Châteaux">
            <a:hlinkClick r:id="" action="ppaction://media"/>
            <a:extLst>
              <a:ext uri="{FF2B5EF4-FFF2-40B4-BE49-F238E27FC236}">
                <a16:creationId xmlns:a16="http://schemas.microsoft.com/office/drawing/2014/main" id="{E04DF47A-F5F5-4080-8485-CAF436FFE8B9}"/>
              </a:ext>
            </a:extLst>
          </p:cNvPr>
          <p:cNvPicPr>
            <a:picLocks noGrp="1" noRot="1" noChangeAspect="1"/>
          </p:cNvPicPr>
          <p:nvPr>
            <p:ph idx="1"/>
            <a:videoFile r:link="rId1"/>
          </p:nvPr>
        </p:nvPicPr>
        <p:blipFill>
          <a:blip r:embed="rId3"/>
          <a:stretch>
            <a:fillRect/>
          </a:stretch>
        </p:blipFill>
        <p:spPr>
          <a:xfrm>
            <a:off x="0" y="0"/>
            <a:ext cx="9144000" cy="6021288"/>
          </a:xfrm>
          <a:prstGeom prst="rect">
            <a:avLst/>
          </a:prstGeom>
        </p:spPr>
      </p:pic>
    </p:spTree>
    <p:extLst>
      <p:ext uri="{BB962C8B-B14F-4D97-AF65-F5344CB8AC3E}">
        <p14:creationId xmlns:p14="http://schemas.microsoft.com/office/powerpoint/2010/main" val="4267229096"/>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52407-479C-4977-A14F-2C3CF072D8C9}"/>
              </a:ext>
            </a:extLst>
          </p:cNvPr>
          <p:cNvSpPr>
            <a:spLocks noGrp="1"/>
          </p:cNvSpPr>
          <p:nvPr>
            <p:ph type="title"/>
          </p:nvPr>
        </p:nvSpPr>
        <p:spPr>
          <a:xfrm>
            <a:off x="457200" y="116632"/>
            <a:ext cx="8229600" cy="490066"/>
          </a:xfrm>
        </p:spPr>
        <p:txBody>
          <a:bodyPr>
            <a:normAutofit fontScale="90000"/>
          </a:bodyPr>
          <a:lstStyle/>
          <a:p>
            <a:r>
              <a:rPr lang="en-GB" sz="3200" b="1" dirty="0">
                <a:solidFill>
                  <a:srgbClr val="0070C0"/>
                </a:solidFill>
              </a:rPr>
              <a:t>Further marketing plan objectives</a:t>
            </a:r>
          </a:p>
        </p:txBody>
      </p:sp>
      <p:sp>
        <p:nvSpPr>
          <p:cNvPr id="3" name="Content Placeholder 2">
            <a:extLst>
              <a:ext uri="{FF2B5EF4-FFF2-40B4-BE49-F238E27FC236}">
                <a16:creationId xmlns:a16="http://schemas.microsoft.com/office/drawing/2014/main" id="{490C508A-7B81-4103-9631-AEB6FDF4FC7D}"/>
              </a:ext>
            </a:extLst>
          </p:cNvPr>
          <p:cNvSpPr>
            <a:spLocks noGrp="1"/>
          </p:cNvSpPr>
          <p:nvPr>
            <p:ph idx="1"/>
          </p:nvPr>
        </p:nvSpPr>
        <p:spPr>
          <a:xfrm>
            <a:off x="457200" y="980728"/>
            <a:ext cx="8229600" cy="4536505"/>
          </a:xfrm>
        </p:spPr>
        <p:txBody>
          <a:bodyPr>
            <a:normAutofit fontScale="92500" lnSpcReduction="20000"/>
          </a:bodyPr>
          <a:lstStyle/>
          <a:p>
            <a:pPr marL="0" indent="0" algn="l">
              <a:buNone/>
            </a:pPr>
            <a:r>
              <a:rPr lang="en-GB" b="0" i="0" dirty="0">
                <a:solidFill>
                  <a:srgbClr val="323232"/>
                </a:solidFill>
                <a:effectLst/>
                <a:latin typeface="Charter"/>
              </a:rPr>
              <a:t>A digital magazine was launched in 2016.</a:t>
            </a:r>
          </a:p>
          <a:p>
            <a:pPr marL="0" indent="0" algn="l">
              <a:buNone/>
            </a:pPr>
            <a:endParaRPr lang="en-GB" b="0" i="0" dirty="0">
              <a:solidFill>
                <a:srgbClr val="323232"/>
              </a:solidFill>
              <a:effectLst/>
              <a:latin typeface="Charter"/>
            </a:endParaRPr>
          </a:p>
          <a:p>
            <a:pPr marL="0" indent="0" algn="l">
              <a:buNone/>
            </a:pPr>
            <a:r>
              <a:rPr lang="en-GB" b="0" i="0" dirty="0">
                <a:solidFill>
                  <a:srgbClr val="323232"/>
                </a:solidFill>
                <a:effectLst/>
                <a:latin typeface="Charter"/>
              </a:rPr>
              <a:t>" Relais &amp; Châteaux furthered their campaign, </a:t>
            </a:r>
            <a:r>
              <a:rPr lang="en-GB" b="0" i="0" u="none" strike="noStrike" dirty="0">
                <a:solidFill>
                  <a:srgbClr val="9A0500"/>
                </a:solidFill>
                <a:effectLst/>
                <a:latin typeface="Charter"/>
                <a:hlinkClick r:id="rId2"/>
              </a:rPr>
              <a:t>Ark of Taste</a:t>
            </a:r>
            <a:r>
              <a:rPr lang="en-GB" b="0" i="0" dirty="0">
                <a:solidFill>
                  <a:srgbClr val="323232"/>
                </a:solidFill>
                <a:effectLst/>
                <a:latin typeface="Charter"/>
              </a:rPr>
              <a:t>, to bring attention to regional ingredients that are facing extinction—R&amp;C chefs are encouraged to introduce those rare and special plants into their cooking again. (In the U.S., such endangered products include the </a:t>
            </a:r>
            <a:r>
              <a:rPr lang="en-GB" b="0" i="0" u="none" strike="noStrike" dirty="0">
                <a:solidFill>
                  <a:srgbClr val="9A0500"/>
                </a:solidFill>
                <a:effectLst/>
                <a:latin typeface="Charter"/>
                <a:hlinkClick r:id="rId3"/>
              </a:rPr>
              <a:t>Boston marrow squash</a:t>
            </a:r>
            <a:r>
              <a:rPr lang="en-GB" b="0" i="0" dirty="0">
                <a:solidFill>
                  <a:srgbClr val="323232"/>
                </a:solidFill>
                <a:effectLst/>
                <a:latin typeface="Charter"/>
              </a:rPr>
              <a:t> in the northeast, and </a:t>
            </a:r>
            <a:r>
              <a:rPr lang="en-GB" b="0" i="0" u="none" strike="noStrike" dirty="0" err="1">
                <a:solidFill>
                  <a:srgbClr val="9A0500"/>
                </a:solidFill>
                <a:effectLst/>
                <a:latin typeface="Charter"/>
                <a:hlinkClick r:id="rId4"/>
              </a:rPr>
              <a:t>Inchelium</a:t>
            </a:r>
            <a:r>
              <a:rPr lang="en-GB" b="0" i="0" u="none" strike="noStrike" dirty="0">
                <a:solidFill>
                  <a:srgbClr val="9A0500"/>
                </a:solidFill>
                <a:effectLst/>
                <a:latin typeface="Charter"/>
                <a:hlinkClick r:id="rId4"/>
              </a:rPr>
              <a:t> red garlic</a:t>
            </a:r>
            <a:r>
              <a:rPr lang="en-GB" b="0" i="0" dirty="0">
                <a:solidFill>
                  <a:srgbClr val="323232"/>
                </a:solidFill>
                <a:effectLst/>
                <a:latin typeface="Charter"/>
              </a:rPr>
              <a:t> in Washington.)</a:t>
            </a:r>
          </a:p>
          <a:p>
            <a:pPr marL="0" indent="0" algn="l">
              <a:buNone/>
            </a:pPr>
            <a:endParaRPr lang="en-GB" b="0" i="0" dirty="0">
              <a:solidFill>
                <a:srgbClr val="323232"/>
              </a:solidFill>
              <a:effectLst/>
              <a:latin typeface="Charter"/>
            </a:endParaRPr>
          </a:p>
          <a:p>
            <a:pPr marL="0" indent="0" algn="l">
              <a:buNone/>
            </a:pPr>
            <a:r>
              <a:rPr lang="en-GB" b="0" i="0" dirty="0">
                <a:solidFill>
                  <a:srgbClr val="323232"/>
                </a:solidFill>
                <a:effectLst/>
                <a:latin typeface="Charter"/>
              </a:rPr>
              <a:t>The future of Relais &amp; Châteaux seems to be more of what they do best: banding together in a common mission, with fellow properties and with like-minded organisations.</a:t>
            </a:r>
          </a:p>
          <a:p>
            <a:pPr marL="0" indent="0" algn="l">
              <a:buNone/>
            </a:pPr>
            <a:endParaRPr lang="en-GB" b="0" i="0" dirty="0">
              <a:solidFill>
                <a:srgbClr val="323232"/>
              </a:solidFill>
              <a:effectLst/>
              <a:latin typeface="Charter"/>
            </a:endParaRPr>
          </a:p>
          <a:p>
            <a:endParaRPr lang="en-GB" dirty="0"/>
          </a:p>
        </p:txBody>
      </p:sp>
    </p:spTree>
    <p:extLst>
      <p:ext uri="{BB962C8B-B14F-4D97-AF65-F5344CB8AC3E}">
        <p14:creationId xmlns:p14="http://schemas.microsoft.com/office/powerpoint/2010/main" val="3835262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CA28B-5326-499F-8845-C74544341829}"/>
              </a:ext>
            </a:extLst>
          </p:cNvPr>
          <p:cNvSpPr>
            <a:spLocks noGrp="1"/>
          </p:cNvSpPr>
          <p:nvPr>
            <p:ph type="title"/>
          </p:nvPr>
        </p:nvSpPr>
        <p:spPr>
          <a:xfrm>
            <a:off x="323528" y="3262164"/>
            <a:ext cx="8229600" cy="2255067"/>
          </a:xfrm>
        </p:spPr>
        <p:txBody>
          <a:bodyPr>
            <a:noAutofit/>
          </a:bodyPr>
          <a:lstStyle/>
          <a:p>
            <a:r>
              <a:rPr lang="en-GB" sz="2400" b="0" i="0" dirty="0">
                <a:solidFill>
                  <a:srgbClr val="0070C0"/>
                </a:solidFill>
                <a:effectLst/>
                <a:latin typeface="Charter"/>
              </a:rPr>
              <a:t>In 2016 the organisation partnered with Slow Food, an international grassroots group dedicated to rediscovering "the flavours and savours of regional cooking and [to] banish the degrading effects of Fast Food.</a:t>
            </a:r>
            <a:br>
              <a:rPr lang="en-GB" sz="2400" b="0" i="0" dirty="0">
                <a:solidFill>
                  <a:srgbClr val="0070C0"/>
                </a:solidFill>
                <a:effectLst/>
                <a:latin typeface="Charter"/>
              </a:rPr>
            </a:br>
            <a:endParaRPr lang="en-GB" sz="2400" dirty="0">
              <a:solidFill>
                <a:srgbClr val="0070C0"/>
              </a:solidFill>
            </a:endParaRPr>
          </a:p>
        </p:txBody>
      </p:sp>
      <p:pic>
        <p:nvPicPr>
          <p:cNvPr id="5" name="Content Placeholder 4">
            <a:extLst>
              <a:ext uri="{FF2B5EF4-FFF2-40B4-BE49-F238E27FC236}">
                <a16:creationId xmlns:a16="http://schemas.microsoft.com/office/drawing/2014/main" id="{542D8AF2-F711-45D0-B72D-1DD2095DEDD5}"/>
              </a:ext>
            </a:extLst>
          </p:cNvPr>
          <p:cNvPicPr>
            <a:picLocks noGrp="1" noChangeAspect="1"/>
          </p:cNvPicPr>
          <p:nvPr>
            <p:ph idx="1"/>
          </p:nvPr>
        </p:nvPicPr>
        <p:blipFill rotWithShape="1">
          <a:blip r:embed="rId2"/>
          <a:srcRect l="6562" t="9923" r="11734" b="12853"/>
          <a:stretch/>
        </p:blipFill>
        <p:spPr>
          <a:xfrm>
            <a:off x="1475656" y="116632"/>
            <a:ext cx="5688632" cy="3024336"/>
          </a:xfrm>
        </p:spPr>
      </p:pic>
    </p:spTree>
    <p:extLst>
      <p:ext uri="{BB962C8B-B14F-4D97-AF65-F5344CB8AC3E}">
        <p14:creationId xmlns:p14="http://schemas.microsoft.com/office/powerpoint/2010/main" val="4452223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A94A-9FA4-4086-93FA-059F1A0BBD04}"/>
              </a:ext>
            </a:extLst>
          </p:cNvPr>
          <p:cNvSpPr>
            <a:spLocks noGrp="1"/>
          </p:cNvSpPr>
          <p:nvPr>
            <p:ph type="title"/>
          </p:nvPr>
        </p:nvSpPr>
        <p:spPr/>
        <p:txBody>
          <a:bodyPr/>
          <a:lstStyle/>
          <a:p>
            <a:endParaRPr lang="en-GB" dirty="0"/>
          </a:p>
        </p:txBody>
      </p:sp>
      <p:pic>
        <p:nvPicPr>
          <p:cNvPr id="5" name="Picture 4">
            <a:extLst>
              <a:ext uri="{FF2B5EF4-FFF2-40B4-BE49-F238E27FC236}">
                <a16:creationId xmlns:a16="http://schemas.microsoft.com/office/drawing/2014/main" id="{30118883-91E6-4BB1-A758-8486F80F5CC0}"/>
              </a:ext>
            </a:extLst>
          </p:cNvPr>
          <p:cNvPicPr>
            <a:picLocks noChangeAspect="1"/>
          </p:cNvPicPr>
          <p:nvPr/>
        </p:nvPicPr>
        <p:blipFill>
          <a:blip r:embed="rId2"/>
          <a:stretch>
            <a:fillRect/>
          </a:stretch>
        </p:blipFill>
        <p:spPr>
          <a:xfrm>
            <a:off x="0" y="0"/>
            <a:ext cx="9144000" cy="3813622"/>
          </a:xfrm>
          <a:prstGeom prst="rect">
            <a:avLst/>
          </a:prstGeom>
        </p:spPr>
      </p:pic>
      <p:sp>
        <p:nvSpPr>
          <p:cNvPr id="4" name="Rectangle 1">
            <a:extLst>
              <a:ext uri="{FF2B5EF4-FFF2-40B4-BE49-F238E27FC236}">
                <a16:creationId xmlns:a16="http://schemas.microsoft.com/office/drawing/2014/main" id="{3EFF4EB0-3A06-45AC-878E-806E4C7F4022}"/>
              </a:ext>
            </a:extLst>
          </p:cNvPr>
          <p:cNvSpPr>
            <a:spLocks noChangeArrowheads="1"/>
          </p:cNvSpPr>
          <p:nvPr/>
        </p:nvSpPr>
        <p:spPr bwMode="auto">
          <a:xfrm>
            <a:off x="0" y="3582790"/>
            <a:ext cx="9144000" cy="2374969"/>
          </a:xfrm>
          <a:prstGeom prst="rect">
            <a:avLst/>
          </a:prstGeom>
          <a:solidFill>
            <a:srgbClr val="EFEFE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12696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1C1C1B"/>
                </a:solidFill>
                <a:effectLst/>
                <a:latin typeface="times" panose="02020603050405020304" pitchFamily="18" charset="0"/>
              </a:rPr>
              <a:t>THE RELAIS &amp; CHÂTEAUX</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rgbClr val="BD9E56"/>
              </a:solidFill>
              <a:effectLst/>
              <a:latin typeface="times"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BD9E56"/>
                </a:solidFill>
                <a:effectLst/>
                <a:latin typeface="times" panose="02020603050405020304" pitchFamily="18" charset="0"/>
              </a:rPr>
              <a:t>COMMITMENTS</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1C1C1B"/>
                </a:solidFill>
                <a:effectLst/>
                <a:latin typeface="Nobel Book"/>
              </a:rPr>
              <a:t>We wish to work with them to support a mission focused on three key areas:</a:t>
            </a:r>
            <a:endParaRPr kumimoji="0" lang="en-US" altLang="en-US" sz="16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1C1C1B"/>
                </a:solidFill>
                <a:effectLst/>
                <a:latin typeface="Nobel"/>
                <a:cs typeface="Arial" panose="020B0604020202020204" pitchFamily="34" charset="0"/>
              </a:rPr>
              <a:t>TO PRESERVE THE DIVERSITY OF CUISINES AND HOSPITALITY IN THIS WORLD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1C1C1B"/>
                </a:solidFill>
                <a:effectLst/>
                <a:latin typeface="Nobel"/>
                <a:cs typeface="Arial" panose="020B0604020202020204" pitchFamily="34" charset="0"/>
              </a:rPr>
              <a:t>SO THAT FUTURE GENERATIONS CAN KNOW AND SHARE IN THEIR RICHNESS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1C1C1B"/>
                </a:solidFill>
                <a:effectLst/>
                <a:latin typeface="Nobel"/>
                <a:cs typeface="Arial" panose="020B0604020202020204" pitchFamily="34" charset="0"/>
              </a:rPr>
              <a:t>SHARE OUR PASSION FOR ALL THAT IS GOOD AND BEAUTIFUL IN THIS WORLD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1C1C1B"/>
                </a:solidFill>
                <a:effectLst/>
                <a:latin typeface="Nobel"/>
                <a:cs typeface="Arial" panose="020B0604020202020204" pitchFamily="34" charset="0"/>
              </a:rPr>
              <a:t>TO WORK TOGETHER TO CREATE A MORE HUMANE WORLD</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2050" name="Picture 2">
            <a:extLst>
              <a:ext uri="{FF2B5EF4-FFF2-40B4-BE49-F238E27FC236}">
                <a16:creationId xmlns:a16="http://schemas.microsoft.com/office/drawing/2014/main" id="{5E9D4351-702B-4303-A29C-E861A5A954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04640" y="3569147"/>
            <a:ext cx="95250" cy="47625"/>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a:extLst>
              <a:ext uri="{FF2B5EF4-FFF2-40B4-BE49-F238E27FC236}">
                <a16:creationId xmlns:a16="http://schemas.microsoft.com/office/drawing/2014/main" id="{959D2CD9-A4B7-4162-A31E-D3748A9465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57827" y="3813622"/>
            <a:ext cx="95250" cy="47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5023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0011C0B5-C0A0-49E9-9393-ADEA6A1CFA34}"/>
              </a:ext>
            </a:extLst>
          </p:cNvPr>
          <p:cNvPicPr>
            <a:picLocks noGrp="1" noChangeAspect="1"/>
          </p:cNvPicPr>
          <p:nvPr>
            <p:ph sz="half" idx="1"/>
          </p:nvPr>
        </p:nvPicPr>
        <p:blipFill rotWithShape="1">
          <a:blip r:embed="rId2"/>
          <a:srcRect l="11250" t="21843" r="1250" b="27727"/>
          <a:stretch/>
        </p:blipFill>
        <p:spPr>
          <a:xfrm>
            <a:off x="46486" y="789609"/>
            <a:ext cx="5893666" cy="4583607"/>
          </a:xfrm>
        </p:spPr>
      </p:pic>
      <p:sp>
        <p:nvSpPr>
          <p:cNvPr id="4" name="Content Placeholder 3">
            <a:extLst>
              <a:ext uri="{FF2B5EF4-FFF2-40B4-BE49-F238E27FC236}">
                <a16:creationId xmlns:a16="http://schemas.microsoft.com/office/drawing/2014/main" id="{5D409E86-2AD2-42C8-B4FE-69CF025E6E4D}"/>
              </a:ext>
            </a:extLst>
          </p:cNvPr>
          <p:cNvSpPr>
            <a:spLocks noGrp="1"/>
          </p:cNvSpPr>
          <p:nvPr>
            <p:ph sz="half" idx="2"/>
          </p:nvPr>
        </p:nvSpPr>
        <p:spPr>
          <a:xfrm>
            <a:off x="6012160" y="802668"/>
            <a:ext cx="3131840" cy="4714563"/>
          </a:xfrm>
        </p:spPr>
        <p:txBody>
          <a:bodyPr>
            <a:normAutofit/>
          </a:bodyPr>
          <a:lstStyle/>
          <a:p>
            <a:pPr marL="0" indent="0" algn="just">
              <a:buNone/>
            </a:pPr>
            <a:r>
              <a:rPr lang="en-GB" b="0" i="1" dirty="0">
                <a:solidFill>
                  <a:srgbClr val="0070C0"/>
                </a:solidFill>
                <a:effectLst/>
                <a:latin typeface="Angsana New" panose="02020603050405020304" pitchFamily="18" charset="-34"/>
                <a:cs typeface="Angsana New" panose="02020603050405020304" pitchFamily="18" charset="-34"/>
              </a:rPr>
              <a:t>“I think we stand for authenticity. We stand for excellence, for food, for experience, and for culture, the culture is in the location, but the culture also is made by all the people surrounding the hotel, what you call generally communities. We all have our communities.” Gombert 2019</a:t>
            </a:r>
          </a:p>
          <a:p>
            <a:endParaRPr lang="en-GB" dirty="0"/>
          </a:p>
        </p:txBody>
      </p:sp>
    </p:spTree>
    <p:extLst>
      <p:ext uri="{BB962C8B-B14F-4D97-AF65-F5344CB8AC3E}">
        <p14:creationId xmlns:p14="http://schemas.microsoft.com/office/powerpoint/2010/main" val="36656512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9BE49-46BE-423E-91BE-FB7761A68BDD}"/>
              </a:ext>
            </a:extLst>
          </p:cNvPr>
          <p:cNvSpPr>
            <a:spLocks noGrp="1"/>
          </p:cNvSpPr>
          <p:nvPr>
            <p:ph type="title"/>
          </p:nvPr>
        </p:nvSpPr>
        <p:spPr>
          <a:xfrm>
            <a:off x="4355976" y="692696"/>
            <a:ext cx="4608512" cy="4450506"/>
          </a:xfrm>
        </p:spPr>
        <p:txBody>
          <a:bodyPr>
            <a:noAutofit/>
          </a:bodyPr>
          <a:lstStyle/>
          <a:p>
            <a:pPr algn="l"/>
            <a:r>
              <a:rPr lang="en-GB" sz="2000" dirty="0"/>
              <a:t>Your marketing plan purpose is to help the hotel you choose recover business after the pandemic, take 15 minutes considering…</a:t>
            </a:r>
            <a:br>
              <a:rPr lang="en-GB" sz="2000" dirty="0"/>
            </a:br>
            <a:br>
              <a:rPr lang="en-GB" sz="2000" dirty="0"/>
            </a:br>
            <a:r>
              <a:rPr lang="en-GB" sz="2000" dirty="0"/>
              <a:t>1. What messages do you think you</a:t>
            </a:r>
            <a:br>
              <a:rPr lang="en-GB" sz="2000" dirty="0"/>
            </a:br>
            <a:r>
              <a:rPr lang="en-GB" sz="2000" dirty="0"/>
              <a:t>    would need to convey to guests?</a:t>
            </a:r>
            <a:br>
              <a:rPr lang="en-GB" sz="2000" dirty="0"/>
            </a:br>
            <a:br>
              <a:rPr lang="en-GB" sz="2000" dirty="0"/>
            </a:br>
            <a:r>
              <a:rPr lang="en-GB" sz="2000" dirty="0"/>
              <a:t>2. How would you get this message </a:t>
            </a:r>
            <a:br>
              <a:rPr lang="en-GB" sz="2000" dirty="0"/>
            </a:br>
            <a:r>
              <a:rPr lang="en-GB" sz="2000" dirty="0"/>
              <a:t>    across?</a:t>
            </a:r>
            <a:br>
              <a:rPr lang="en-GB" sz="2000" dirty="0"/>
            </a:br>
            <a:br>
              <a:rPr lang="en-GB" sz="2000" dirty="0"/>
            </a:br>
            <a:r>
              <a:rPr lang="en-GB" sz="2000" dirty="0"/>
              <a:t>3. What do you think the main barriers</a:t>
            </a:r>
            <a:br>
              <a:rPr lang="en-GB" sz="2000" dirty="0"/>
            </a:br>
            <a:r>
              <a:rPr lang="en-GB" sz="2000" dirty="0"/>
              <a:t>    will be for your marketing plan…</a:t>
            </a:r>
            <a:br>
              <a:rPr lang="en-GB" sz="2000" dirty="0"/>
            </a:br>
            <a:r>
              <a:rPr lang="en-GB" sz="2000" dirty="0"/>
              <a:t>    think of SWOT and PESTLE here!</a:t>
            </a:r>
            <a:br>
              <a:rPr lang="en-GB" sz="2000" dirty="0"/>
            </a:br>
            <a:endParaRPr lang="en-GB" sz="2000" dirty="0"/>
          </a:p>
        </p:txBody>
      </p:sp>
      <p:pic>
        <p:nvPicPr>
          <p:cNvPr id="4" name="Content Placeholder 3">
            <a:extLst>
              <a:ext uri="{FF2B5EF4-FFF2-40B4-BE49-F238E27FC236}">
                <a16:creationId xmlns:a16="http://schemas.microsoft.com/office/drawing/2014/main" id="{78E3C768-F101-4A0C-B2DC-0A0FDA848DC3}"/>
              </a:ext>
            </a:extLst>
          </p:cNvPr>
          <p:cNvPicPr>
            <a:picLocks noGrp="1" noChangeAspect="1"/>
          </p:cNvPicPr>
          <p:nvPr>
            <p:ph idx="1"/>
          </p:nvPr>
        </p:nvPicPr>
        <p:blipFill>
          <a:blip r:embed="rId2"/>
          <a:stretch>
            <a:fillRect/>
          </a:stretch>
        </p:blipFill>
        <p:spPr>
          <a:xfrm>
            <a:off x="359683" y="1412776"/>
            <a:ext cx="3871296" cy="2804403"/>
          </a:xfrm>
          <a:prstGeom prst="rect">
            <a:avLst/>
          </a:prstGeom>
        </p:spPr>
      </p:pic>
    </p:spTree>
    <p:extLst>
      <p:ext uri="{BB962C8B-B14F-4D97-AF65-F5344CB8AC3E}">
        <p14:creationId xmlns:p14="http://schemas.microsoft.com/office/powerpoint/2010/main" val="1144585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7C1A4CB4-C40F-4491-A5BD-402A2B519A43}"/>
              </a:ext>
            </a:extLst>
          </p:cNvPr>
          <p:cNvPicPr>
            <a:picLocks noGrp="1" noChangeAspect="1"/>
          </p:cNvPicPr>
          <p:nvPr>
            <p:ph idx="1"/>
          </p:nvPr>
        </p:nvPicPr>
        <p:blipFill rotWithShape="1">
          <a:blip r:embed="rId2"/>
          <a:srcRect b="20513"/>
          <a:stretch/>
        </p:blipFill>
        <p:spPr>
          <a:xfrm>
            <a:off x="971600" y="1340768"/>
            <a:ext cx="7612341" cy="2808312"/>
          </a:xfrm>
          <a:prstGeom prst="rect">
            <a:avLst/>
          </a:prstGeom>
        </p:spPr>
      </p:pic>
    </p:spTree>
    <p:extLst>
      <p:ext uri="{BB962C8B-B14F-4D97-AF65-F5344CB8AC3E}">
        <p14:creationId xmlns:p14="http://schemas.microsoft.com/office/powerpoint/2010/main" val="10018435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101FEF1-E59B-4C67-89EA-5E91003EBF08}"/>
              </a:ext>
            </a:extLst>
          </p:cNvPr>
          <p:cNvGraphicFramePr>
            <a:graphicFrameLocks noGrp="1"/>
          </p:cNvGraphicFramePr>
          <p:nvPr>
            <p:extLst>
              <p:ext uri="{D42A27DB-BD31-4B8C-83A1-F6EECF244321}">
                <p14:modId xmlns:p14="http://schemas.microsoft.com/office/powerpoint/2010/main" val="2063021305"/>
              </p:ext>
            </p:extLst>
          </p:nvPr>
        </p:nvGraphicFramePr>
        <p:xfrm>
          <a:off x="0" y="0"/>
          <a:ext cx="9143999" cy="6021289"/>
        </p:xfrm>
        <a:graphic>
          <a:graphicData uri="http://schemas.openxmlformats.org/drawingml/2006/table">
            <a:tbl>
              <a:tblPr firstRow="1" firstCol="1" lastRow="1" lastCol="1" bandRow="1" bandCol="1">
                <a:tableStyleId>{5C22544A-7EE6-4342-B048-85BDC9FD1C3A}</a:tableStyleId>
              </a:tblPr>
              <a:tblGrid>
                <a:gridCol w="1845018">
                  <a:extLst>
                    <a:ext uri="{9D8B030D-6E8A-4147-A177-3AD203B41FA5}">
                      <a16:colId xmlns:a16="http://schemas.microsoft.com/office/drawing/2014/main" val="3786428761"/>
                    </a:ext>
                  </a:extLst>
                </a:gridCol>
                <a:gridCol w="2902844">
                  <a:extLst>
                    <a:ext uri="{9D8B030D-6E8A-4147-A177-3AD203B41FA5}">
                      <a16:colId xmlns:a16="http://schemas.microsoft.com/office/drawing/2014/main" val="3374610719"/>
                    </a:ext>
                  </a:extLst>
                </a:gridCol>
                <a:gridCol w="1996642">
                  <a:extLst>
                    <a:ext uri="{9D8B030D-6E8A-4147-A177-3AD203B41FA5}">
                      <a16:colId xmlns:a16="http://schemas.microsoft.com/office/drawing/2014/main" val="3635068985"/>
                    </a:ext>
                  </a:extLst>
                </a:gridCol>
                <a:gridCol w="2399495">
                  <a:extLst>
                    <a:ext uri="{9D8B030D-6E8A-4147-A177-3AD203B41FA5}">
                      <a16:colId xmlns:a16="http://schemas.microsoft.com/office/drawing/2014/main" val="1516578124"/>
                    </a:ext>
                  </a:extLst>
                </a:gridCol>
              </a:tblGrid>
              <a:tr h="148120">
                <a:tc gridSpan="4">
                  <a:txBody>
                    <a:bodyPr/>
                    <a:lstStyle/>
                    <a:p>
                      <a:pPr algn="ctr" hangingPunct="0">
                        <a:lnSpc>
                          <a:spcPct val="107000"/>
                        </a:lnSpc>
                      </a:pPr>
                      <a:r>
                        <a:rPr lang="en-US" sz="700" dirty="0">
                          <a:effectLst/>
                        </a:rPr>
                        <a:t>LEVEL 4 ASSESSMENT SPECIFICATION</a:t>
                      </a:r>
                      <a:endParaRPr lang="en-GB" sz="700" b="1"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41416" marR="41416"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128995594"/>
                  </a:ext>
                </a:extLst>
              </a:tr>
              <a:tr h="324424">
                <a:tc>
                  <a:txBody>
                    <a:bodyPr/>
                    <a:lstStyle/>
                    <a:p>
                      <a:pPr algn="just">
                        <a:lnSpc>
                          <a:spcPct val="115000"/>
                        </a:lnSpc>
                        <a:spcBef>
                          <a:spcPts val="600"/>
                        </a:spcBef>
                        <a:spcAft>
                          <a:spcPts val="600"/>
                        </a:spcAft>
                      </a:pPr>
                      <a:r>
                        <a:rPr lang="en-GB" sz="700">
                          <a:effectLst/>
                        </a:rPr>
                        <a:t>Student name: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tc>
                  <a:txBody>
                    <a:bodyPr/>
                    <a:lstStyle/>
                    <a:p>
                      <a:pPr algn="just">
                        <a:lnSpc>
                          <a:spcPct val="115000"/>
                        </a:lnSpc>
                        <a:spcBef>
                          <a:spcPts val="600"/>
                        </a:spcBef>
                        <a:spcAft>
                          <a:spcPts val="600"/>
                        </a:spcAft>
                      </a:pPr>
                      <a:r>
                        <a:rPr lang="en-GB" sz="7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tc>
                  <a:txBody>
                    <a:bodyPr/>
                    <a:lstStyle/>
                    <a:p>
                      <a:pPr algn="just">
                        <a:lnSpc>
                          <a:spcPct val="115000"/>
                        </a:lnSpc>
                        <a:spcBef>
                          <a:spcPts val="600"/>
                        </a:spcBef>
                        <a:spcAft>
                          <a:spcPts val="600"/>
                        </a:spcAft>
                      </a:pPr>
                      <a:r>
                        <a:rPr lang="en-GB" sz="700">
                          <a:effectLst/>
                        </a:rPr>
                        <a:t>Student ID number: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tc>
                  <a:txBody>
                    <a:bodyPr/>
                    <a:lstStyle/>
                    <a:p>
                      <a:pPr algn="just">
                        <a:lnSpc>
                          <a:spcPct val="115000"/>
                        </a:lnSpc>
                        <a:spcBef>
                          <a:spcPts val="600"/>
                        </a:spcBef>
                        <a:spcAft>
                          <a:spcPts val="600"/>
                        </a:spcAft>
                      </a:pPr>
                      <a:r>
                        <a:rPr lang="en-GB" sz="7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extLst>
                  <a:ext uri="{0D108BD9-81ED-4DB2-BD59-A6C34878D82A}">
                    <a16:rowId xmlns:a16="http://schemas.microsoft.com/office/drawing/2014/main" val="75117934"/>
                  </a:ext>
                </a:extLst>
              </a:tr>
              <a:tr h="156822">
                <a:tc>
                  <a:txBody>
                    <a:bodyPr/>
                    <a:lstStyle/>
                    <a:p>
                      <a:pPr algn="just">
                        <a:lnSpc>
                          <a:spcPct val="115000"/>
                        </a:lnSpc>
                        <a:spcBef>
                          <a:spcPts val="600"/>
                        </a:spcBef>
                        <a:spcAft>
                          <a:spcPts val="600"/>
                        </a:spcAft>
                      </a:pPr>
                      <a:r>
                        <a:rPr lang="en-GB" sz="700">
                          <a:effectLst/>
                        </a:rPr>
                        <a:t>Programme: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tc gridSpan="3">
                  <a:txBody>
                    <a:bodyPr/>
                    <a:lstStyle/>
                    <a:p>
                      <a:pPr algn="just">
                        <a:lnSpc>
                          <a:spcPct val="115000"/>
                        </a:lnSpc>
                        <a:spcBef>
                          <a:spcPts val="600"/>
                        </a:spcBef>
                        <a:spcAft>
                          <a:spcPts val="600"/>
                        </a:spcAft>
                      </a:pPr>
                      <a:r>
                        <a:rPr lang="en-GB" sz="700">
                          <a:effectLst/>
                        </a:rPr>
                        <a:t>Cert. International Hotel Management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860833436"/>
                  </a:ext>
                </a:extLst>
              </a:tr>
              <a:tr h="156822">
                <a:tc>
                  <a:txBody>
                    <a:bodyPr/>
                    <a:lstStyle/>
                    <a:p>
                      <a:pPr algn="just">
                        <a:lnSpc>
                          <a:spcPct val="115000"/>
                        </a:lnSpc>
                        <a:spcBef>
                          <a:spcPts val="600"/>
                        </a:spcBef>
                        <a:spcAft>
                          <a:spcPts val="600"/>
                        </a:spcAft>
                      </a:pPr>
                      <a:r>
                        <a:rPr lang="en-GB" sz="700">
                          <a:effectLst/>
                        </a:rPr>
                        <a:t>Module: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tc gridSpan="3">
                  <a:txBody>
                    <a:bodyPr/>
                    <a:lstStyle/>
                    <a:p>
                      <a:pPr algn="just">
                        <a:lnSpc>
                          <a:spcPct val="115000"/>
                        </a:lnSpc>
                        <a:spcBef>
                          <a:spcPts val="600"/>
                        </a:spcBef>
                        <a:spcAft>
                          <a:spcPts val="600"/>
                        </a:spcAft>
                      </a:pPr>
                      <a:r>
                        <a:rPr lang="en-GB" sz="700">
                          <a:effectLst/>
                        </a:rPr>
                        <a:t>Marketing Essentials</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556519493"/>
                  </a:ext>
                </a:extLst>
              </a:tr>
              <a:tr h="461004">
                <a:tc>
                  <a:txBody>
                    <a:bodyPr/>
                    <a:lstStyle/>
                    <a:p>
                      <a:pPr algn="just">
                        <a:lnSpc>
                          <a:spcPct val="115000"/>
                        </a:lnSpc>
                        <a:spcBef>
                          <a:spcPts val="600"/>
                        </a:spcBef>
                        <a:spcAft>
                          <a:spcPts val="600"/>
                        </a:spcAft>
                      </a:pPr>
                      <a:r>
                        <a:rPr lang="en-GB" sz="700">
                          <a:effectLst/>
                        </a:rPr>
                        <a:t>Module code: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tc>
                  <a:txBody>
                    <a:bodyPr/>
                    <a:lstStyle/>
                    <a:p>
                      <a:pPr algn="just">
                        <a:lnSpc>
                          <a:spcPct val="115000"/>
                        </a:lnSpc>
                        <a:spcBef>
                          <a:spcPts val="600"/>
                        </a:spcBef>
                        <a:spcAft>
                          <a:spcPts val="600"/>
                        </a:spcAft>
                      </a:pPr>
                      <a:r>
                        <a:rPr lang="en-GB" sz="700">
                          <a:effectLst/>
                        </a:rPr>
                        <a:t>BMIH4005</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tc>
                  <a:txBody>
                    <a:bodyPr/>
                    <a:lstStyle/>
                    <a:p>
                      <a:pPr>
                        <a:lnSpc>
                          <a:spcPct val="107000"/>
                        </a:lnSpc>
                        <a:spcBef>
                          <a:spcPts val="1200"/>
                        </a:spcBef>
                        <a:spcAft>
                          <a:spcPts val="300"/>
                        </a:spcAft>
                      </a:pPr>
                      <a:r>
                        <a:rPr lang="en-GB" sz="700">
                          <a:effectLst/>
                        </a:rPr>
                        <a:t>Contribution to Overall Module Assessment (%):</a:t>
                      </a:r>
                      <a:endParaRPr lang="en-GB" sz="700" b="1" i="1">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tc>
                  <a:txBody>
                    <a:bodyPr/>
                    <a:lstStyle/>
                    <a:p>
                      <a:pPr algn="just">
                        <a:lnSpc>
                          <a:spcPct val="115000"/>
                        </a:lnSpc>
                        <a:spcBef>
                          <a:spcPts val="600"/>
                        </a:spcBef>
                        <a:spcAft>
                          <a:spcPts val="600"/>
                        </a:spcAft>
                      </a:pPr>
                      <a:r>
                        <a:rPr lang="en-GB" sz="700">
                          <a:effectLst/>
                        </a:rPr>
                        <a:t>100%</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extLst>
                  <a:ext uri="{0D108BD9-81ED-4DB2-BD59-A6C34878D82A}">
                    <a16:rowId xmlns:a16="http://schemas.microsoft.com/office/drawing/2014/main" val="3386728208"/>
                  </a:ext>
                </a:extLst>
              </a:tr>
              <a:tr h="659626">
                <a:tc>
                  <a:txBody>
                    <a:bodyPr/>
                    <a:lstStyle/>
                    <a:p>
                      <a:pPr algn="just">
                        <a:lnSpc>
                          <a:spcPct val="115000"/>
                        </a:lnSpc>
                        <a:spcBef>
                          <a:spcPts val="600"/>
                        </a:spcBef>
                        <a:spcAft>
                          <a:spcPts val="600"/>
                        </a:spcAft>
                      </a:pPr>
                      <a:r>
                        <a:rPr lang="en-GB" sz="700">
                          <a:effectLst/>
                        </a:rPr>
                        <a:t>Lecturer: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tc>
                  <a:txBody>
                    <a:bodyPr/>
                    <a:lstStyle/>
                    <a:p>
                      <a:pPr>
                        <a:lnSpc>
                          <a:spcPct val="115000"/>
                        </a:lnSpc>
                        <a:spcBef>
                          <a:spcPts val="600"/>
                        </a:spcBef>
                        <a:spcAft>
                          <a:spcPts val="600"/>
                        </a:spcAft>
                      </a:pPr>
                      <a:r>
                        <a:rPr lang="en-GB" sz="700">
                          <a:effectLst/>
                        </a:rPr>
                        <a:t>Dr Jayne Griffith-Parry, Dr Huw Thomas, Neil Dyer, Ruth Taylor-Davies, Deborah Lloyd.</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tc>
                  <a:txBody>
                    <a:bodyPr/>
                    <a:lstStyle/>
                    <a:p>
                      <a:pPr algn="just">
                        <a:lnSpc>
                          <a:spcPct val="115000"/>
                        </a:lnSpc>
                        <a:spcBef>
                          <a:spcPts val="600"/>
                        </a:spcBef>
                        <a:spcAft>
                          <a:spcPts val="600"/>
                        </a:spcAft>
                      </a:pPr>
                      <a:r>
                        <a:rPr lang="en-GB" sz="700">
                          <a:effectLst/>
                        </a:rPr>
                        <a:t>Internal Verifier:</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tc>
                  <a:txBody>
                    <a:bodyPr/>
                    <a:lstStyle/>
                    <a:p>
                      <a:pPr algn="just">
                        <a:lnSpc>
                          <a:spcPct val="115000"/>
                        </a:lnSpc>
                        <a:spcBef>
                          <a:spcPts val="600"/>
                        </a:spcBef>
                        <a:spcAft>
                          <a:spcPts val="600"/>
                        </a:spcAft>
                      </a:pPr>
                      <a:r>
                        <a:rPr lang="en-GB" sz="700">
                          <a:effectLst/>
                        </a:rPr>
                        <a:t>Ryan Peters</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extLst>
                  <a:ext uri="{0D108BD9-81ED-4DB2-BD59-A6C34878D82A}">
                    <a16:rowId xmlns:a16="http://schemas.microsoft.com/office/drawing/2014/main" val="793600000"/>
                  </a:ext>
                </a:extLst>
              </a:tr>
              <a:tr h="492026">
                <a:tc>
                  <a:txBody>
                    <a:bodyPr/>
                    <a:lstStyle/>
                    <a:p>
                      <a:pPr algn="just">
                        <a:lnSpc>
                          <a:spcPct val="115000"/>
                        </a:lnSpc>
                        <a:spcBef>
                          <a:spcPts val="600"/>
                        </a:spcBef>
                        <a:spcAft>
                          <a:spcPts val="600"/>
                        </a:spcAft>
                      </a:pPr>
                      <a:r>
                        <a:rPr lang="en-GB" sz="700">
                          <a:effectLst/>
                        </a:rPr>
                        <a:t>Assignment Title: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tc>
                  <a:txBody>
                    <a:bodyPr/>
                    <a:lstStyle/>
                    <a:p>
                      <a:pPr algn="just">
                        <a:lnSpc>
                          <a:spcPct val="115000"/>
                        </a:lnSpc>
                        <a:spcBef>
                          <a:spcPts val="600"/>
                        </a:spcBef>
                        <a:spcAft>
                          <a:spcPts val="600"/>
                        </a:spcAft>
                      </a:pPr>
                      <a:r>
                        <a:rPr lang="en-GB" sz="700">
                          <a:effectLst/>
                        </a:rPr>
                        <a:t>Individual Presentation (50%) &amp; Supporting Marketing Plan (50%)</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tc>
                  <a:txBody>
                    <a:bodyPr/>
                    <a:lstStyle/>
                    <a:p>
                      <a:pPr algn="just">
                        <a:lnSpc>
                          <a:spcPct val="115000"/>
                        </a:lnSpc>
                        <a:spcBef>
                          <a:spcPts val="600"/>
                        </a:spcBef>
                        <a:spcAft>
                          <a:spcPts val="600"/>
                        </a:spcAft>
                      </a:pPr>
                      <a:r>
                        <a:rPr lang="en-GB" sz="700">
                          <a:effectLst/>
                        </a:rPr>
                        <a:t>Word count (or equivalent):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tc>
                  <a:txBody>
                    <a:bodyPr/>
                    <a:lstStyle/>
                    <a:p>
                      <a:pPr algn="just">
                        <a:lnSpc>
                          <a:spcPct val="115000"/>
                        </a:lnSpc>
                        <a:spcBef>
                          <a:spcPts val="600"/>
                        </a:spcBef>
                        <a:spcAft>
                          <a:spcPts val="600"/>
                        </a:spcAft>
                      </a:pPr>
                      <a:r>
                        <a:rPr lang="en-GB" sz="700">
                          <a:effectLst/>
                        </a:rPr>
                        <a:t>1,500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extLst>
                  <a:ext uri="{0D108BD9-81ED-4DB2-BD59-A6C34878D82A}">
                    <a16:rowId xmlns:a16="http://schemas.microsoft.com/office/drawing/2014/main" val="2332328660"/>
                  </a:ext>
                </a:extLst>
              </a:tr>
              <a:tr h="878418">
                <a:tc>
                  <a:txBody>
                    <a:bodyPr/>
                    <a:lstStyle/>
                    <a:p>
                      <a:pPr algn="just">
                        <a:lnSpc>
                          <a:spcPct val="115000"/>
                        </a:lnSpc>
                        <a:spcBef>
                          <a:spcPts val="600"/>
                        </a:spcBef>
                        <a:spcAft>
                          <a:spcPts val="600"/>
                        </a:spcAft>
                      </a:pPr>
                      <a:r>
                        <a:rPr lang="en-GB" sz="700">
                          <a:effectLst/>
                        </a:rPr>
                        <a:t>Submission deadline: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tc>
                  <a:txBody>
                    <a:bodyPr/>
                    <a:lstStyle/>
                    <a:p>
                      <a:pPr>
                        <a:lnSpc>
                          <a:spcPct val="115000"/>
                        </a:lnSpc>
                        <a:spcBef>
                          <a:spcPts val="600"/>
                        </a:spcBef>
                        <a:spcAft>
                          <a:spcPts val="600"/>
                        </a:spcAft>
                      </a:pPr>
                      <a:r>
                        <a:rPr lang="en-GB" sz="700">
                          <a:effectLst/>
                        </a:rPr>
                        <a:t>Friday 10</a:t>
                      </a:r>
                      <a:r>
                        <a:rPr lang="en-GB" sz="700" baseline="30000">
                          <a:effectLst/>
                        </a:rPr>
                        <a:t>th</a:t>
                      </a:r>
                      <a:r>
                        <a:rPr lang="en-GB" sz="700">
                          <a:effectLst/>
                        </a:rPr>
                        <a:t> December 2021</a:t>
                      </a:r>
                    </a:p>
                    <a:p>
                      <a:pPr>
                        <a:lnSpc>
                          <a:spcPct val="115000"/>
                        </a:lnSpc>
                        <a:spcBef>
                          <a:spcPts val="600"/>
                        </a:spcBef>
                        <a:spcAft>
                          <a:spcPts val="600"/>
                        </a:spcAft>
                      </a:pPr>
                      <a:r>
                        <a:rPr lang="en-GB" sz="700">
                          <a:effectLst/>
                        </a:rPr>
                        <a:t> </a:t>
                      </a:r>
                    </a:p>
                    <a:p>
                      <a:pPr>
                        <a:lnSpc>
                          <a:spcPct val="115000"/>
                        </a:lnSpc>
                        <a:spcBef>
                          <a:spcPts val="600"/>
                        </a:spcBef>
                        <a:spcAft>
                          <a:spcPts val="600"/>
                        </a:spcAft>
                      </a:pPr>
                      <a:r>
                        <a:rPr lang="en-GB" sz="700">
                          <a:effectLst/>
                        </a:rPr>
                        <a:t>23:55</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tc>
                  <a:txBody>
                    <a:bodyPr/>
                    <a:lstStyle/>
                    <a:p>
                      <a:pPr algn="just">
                        <a:lnSpc>
                          <a:spcPct val="115000"/>
                        </a:lnSpc>
                        <a:spcBef>
                          <a:spcPts val="600"/>
                        </a:spcBef>
                        <a:spcAft>
                          <a:spcPts val="600"/>
                        </a:spcAft>
                      </a:pPr>
                      <a:r>
                        <a:rPr lang="en-GB" sz="700">
                          <a:effectLst/>
                        </a:rPr>
                        <a:t>Return date of provisional marks &amp; written feedback:</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tc>
                  <a:txBody>
                    <a:bodyPr/>
                    <a:lstStyle/>
                    <a:p>
                      <a:pPr algn="just">
                        <a:lnSpc>
                          <a:spcPct val="115000"/>
                        </a:lnSpc>
                        <a:spcBef>
                          <a:spcPts val="600"/>
                        </a:spcBef>
                        <a:spcAft>
                          <a:spcPts val="600"/>
                        </a:spcAft>
                      </a:pPr>
                      <a:r>
                        <a:rPr lang="en-GB" sz="700">
                          <a:effectLst/>
                        </a:rPr>
                        <a:t>Friday 7</a:t>
                      </a:r>
                      <a:r>
                        <a:rPr lang="en-GB" sz="700" baseline="30000">
                          <a:effectLst/>
                        </a:rPr>
                        <a:t>th</a:t>
                      </a:r>
                      <a:r>
                        <a:rPr lang="en-GB" sz="700">
                          <a:effectLst/>
                        </a:rPr>
                        <a:t> January 2021</a:t>
                      </a:r>
                    </a:p>
                    <a:p>
                      <a:pPr algn="just">
                        <a:lnSpc>
                          <a:spcPct val="115000"/>
                        </a:lnSpc>
                        <a:spcBef>
                          <a:spcPts val="600"/>
                        </a:spcBef>
                        <a:spcAft>
                          <a:spcPts val="600"/>
                        </a:spcAft>
                      </a:pPr>
                      <a:r>
                        <a:rPr lang="en-GB" sz="700">
                          <a:effectLst/>
                        </a:rPr>
                        <a:t>23:55</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extLst>
                  <a:ext uri="{0D108BD9-81ED-4DB2-BD59-A6C34878D82A}">
                    <a16:rowId xmlns:a16="http://schemas.microsoft.com/office/drawing/2014/main" val="3417973369"/>
                  </a:ext>
                </a:extLst>
              </a:tr>
              <a:tr h="1916799">
                <a:tc>
                  <a:txBody>
                    <a:bodyPr/>
                    <a:lstStyle/>
                    <a:p>
                      <a:pPr algn="just">
                        <a:lnSpc>
                          <a:spcPct val="115000"/>
                        </a:lnSpc>
                        <a:spcBef>
                          <a:spcPts val="600"/>
                        </a:spcBef>
                        <a:spcAft>
                          <a:spcPts val="600"/>
                        </a:spcAft>
                      </a:pPr>
                      <a:r>
                        <a:rPr lang="en-GB" sz="700">
                          <a:effectLst/>
                        </a:rPr>
                        <a:t>Submission method:</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tc gridSpan="3">
                  <a:txBody>
                    <a:bodyPr/>
                    <a:lstStyle/>
                    <a:p>
                      <a:pPr>
                        <a:lnSpc>
                          <a:spcPct val="115000"/>
                        </a:lnSpc>
                        <a:spcAft>
                          <a:spcPts val="1000"/>
                        </a:spcAft>
                      </a:pPr>
                      <a:r>
                        <a:rPr lang="en-GB" sz="700" dirty="0">
                          <a:effectLst/>
                        </a:rPr>
                        <a:t>All written assessments, where practical and possible, must be submitted via Turnitin unless otherwise instructed by the Lecturer. (Please DO NOT put this assessment specification into Turnitin or it will match many similarities with other students’ submissions.)</a:t>
                      </a:r>
                    </a:p>
                    <a:p>
                      <a:pPr algn="just">
                        <a:lnSpc>
                          <a:spcPct val="115000"/>
                        </a:lnSpc>
                        <a:spcBef>
                          <a:spcPts val="600"/>
                        </a:spcBef>
                        <a:spcAft>
                          <a:spcPts val="600"/>
                        </a:spcAft>
                      </a:pPr>
                      <a:r>
                        <a:rPr lang="en-GB" sz="700" dirty="0">
                          <a:effectLst/>
                        </a:rPr>
                        <a:t>Alternative submission method (if applicable): </a:t>
                      </a:r>
                    </a:p>
                    <a:p>
                      <a:pPr algn="just">
                        <a:lnSpc>
                          <a:spcPct val="115000"/>
                        </a:lnSpc>
                        <a:spcBef>
                          <a:spcPts val="600"/>
                        </a:spcBef>
                        <a:spcAft>
                          <a:spcPts val="600"/>
                        </a:spcAft>
                      </a:pPr>
                      <a:r>
                        <a:rPr lang="en-GB" sz="700" dirty="0">
                          <a:effectLst/>
                        </a:rPr>
                        <a:t>Late submission of the assessment will result in a late penalty mark.  Penalties for late submission: Up to one-week late, maximum mark of 40%.  Over one week late, 0%.  Only the Extenuating Circumstances Panel may approve a change to submission dates.</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980921414"/>
                  </a:ext>
                </a:extLst>
              </a:tr>
              <a:tr h="827228">
                <a:tc>
                  <a:txBody>
                    <a:bodyPr/>
                    <a:lstStyle/>
                    <a:p>
                      <a:pPr>
                        <a:lnSpc>
                          <a:spcPct val="115000"/>
                        </a:lnSpc>
                        <a:spcBef>
                          <a:spcPts val="600"/>
                        </a:spcBef>
                        <a:spcAft>
                          <a:spcPts val="600"/>
                        </a:spcAft>
                      </a:pPr>
                      <a:r>
                        <a:rPr lang="en-GB" sz="700">
                          <a:effectLst/>
                        </a:rPr>
                        <a:t>Academic honesty / referencing:</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tc gridSpan="3">
                  <a:txBody>
                    <a:bodyPr/>
                    <a:lstStyle/>
                    <a:p>
                      <a:pPr algn="just">
                        <a:lnSpc>
                          <a:spcPct val="115000"/>
                        </a:lnSpc>
                        <a:spcBef>
                          <a:spcPts val="600"/>
                        </a:spcBef>
                        <a:spcAft>
                          <a:spcPts val="600"/>
                        </a:spcAft>
                      </a:pPr>
                      <a:r>
                        <a:rPr lang="en-GB" sz="700" dirty="0">
                          <a:effectLst/>
                        </a:rPr>
                        <a:t>Academic honesty is required. In the main body of your submission, you must give credit to authors on whose research and ideas your work is based. Append to your submission a reference list that indicates the books, articles, etc. that you have used, cited or quoted in order to complete this assessment.  </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1416" marR="41416"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131546175"/>
                  </a:ext>
                </a:extLst>
              </a:tr>
            </a:tbl>
          </a:graphicData>
        </a:graphic>
      </p:graphicFrame>
    </p:spTree>
    <p:extLst>
      <p:ext uri="{BB962C8B-B14F-4D97-AF65-F5344CB8AC3E}">
        <p14:creationId xmlns:p14="http://schemas.microsoft.com/office/powerpoint/2010/main" val="28180682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F90FA-E55A-4F54-9437-BF532E218CAE}"/>
              </a:ext>
            </a:extLst>
          </p:cNvPr>
          <p:cNvSpPr>
            <a:spLocks noGrp="1"/>
          </p:cNvSpPr>
          <p:nvPr>
            <p:ph type="title"/>
          </p:nvPr>
        </p:nvSpPr>
        <p:spPr>
          <a:xfrm>
            <a:off x="323528" y="1340768"/>
            <a:ext cx="2376264" cy="1325563"/>
          </a:xfrm>
        </p:spPr>
        <p:txBody>
          <a:bodyPr/>
          <a:lstStyle/>
          <a:p>
            <a:r>
              <a:rPr lang="en-GB" sz="2400" dirty="0">
                <a:solidFill>
                  <a:schemeClr val="bg1"/>
                </a:solidFill>
                <a:latin typeface="Arial" panose="020B0604020202020204" pitchFamily="34" charset="0"/>
                <a:cs typeface="Arial" panose="020B0604020202020204" pitchFamily="34" charset="0"/>
              </a:rPr>
              <a:t>Task Description</a:t>
            </a:r>
          </a:p>
        </p:txBody>
      </p:sp>
      <p:sp>
        <p:nvSpPr>
          <p:cNvPr id="3" name="Content Placeholder 2">
            <a:extLst>
              <a:ext uri="{FF2B5EF4-FFF2-40B4-BE49-F238E27FC236}">
                <a16:creationId xmlns:a16="http://schemas.microsoft.com/office/drawing/2014/main" id="{2F207A36-F5F0-4EAB-8F61-5A3615CCD50B}"/>
              </a:ext>
            </a:extLst>
          </p:cNvPr>
          <p:cNvSpPr>
            <a:spLocks noGrp="1"/>
          </p:cNvSpPr>
          <p:nvPr>
            <p:ph idx="1"/>
          </p:nvPr>
        </p:nvSpPr>
        <p:spPr>
          <a:xfrm>
            <a:off x="2915816" y="1253331"/>
            <a:ext cx="6048672" cy="4351338"/>
          </a:xfrm>
        </p:spPr>
        <p:txBody>
          <a:bodyPr/>
          <a:lstStyle/>
          <a:p>
            <a:pPr marL="0" indent="0">
              <a:lnSpc>
                <a:spcPct val="115000"/>
              </a:lnSpc>
              <a:spcAft>
                <a:spcPts val="1000"/>
              </a:spcAft>
              <a:buNone/>
            </a:pPr>
            <a:r>
              <a:rPr lang="en-GB" sz="1200" b="1" dirty="0">
                <a:effectLst/>
                <a:latin typeface="Arial" panose="020B0604020202020204" pitchFamily="34" charset="0"/>
                <a:ea typeface="Calibri" panose="020F0502020204030204" pitchFamily="34" charset="0"/>
              </a:rPr>
              <a:t>Component 1 (50%) Presentation - To be held W/C 29/11/2021</a:t>
            </a:r>
            <a:endParaRPr lang="en-GB" sz="1200" dirty="0">
              <a:effectLst/>
              <a:latin typeface="Calibri" panose="020F0502020204030204" pitchFamily="34" charset="0"/>
              <a:ea typeface="Calibri" panose="020F0502020204030204" pitchFamily="34" charset="0"/>
            </a:endParaRPr>
          </a:p>
          <a:p>
            <a:pPr marL="0" indent="0" algn="just">
              <a:lnSpc>
                <a:spcPct val="115000"/>
              </a:lnSpc>
              <a:spcAft>
                <a:spcPts val="1000"/>
              </a:spcAft>
              <a:buNone/>
            </a:pPr>
            <a:r>
              <a:rPr lang="en-GB" sz="1200" dirty="0">
                <a:effectLst/>
                <a:latin typeface="Arial" panose="020B0604020202020204" pitchFamily="34" charset="0"/>
                <a:ea typeface="Calibri" panose="020F0502020204030204" pitchFamily="34" charset="0"/>
              </a:rPr>
              <a:t>The exercise will require the student to undertake the role of a marketing professional and they will compile a marketing plan, to generate </a:t>
            </a:r>
            <a:r>
              <a:rPr lang="en-GB" sz="1200" b="1" dirty="0">
                <a:effectLst/>
                <a:latin typeface="Arial" panose="020B0604020202020204" pitchFamily="34" charset="0"/>
                <a:ea typeface="Calibri" panose="020F0502020204030204" pitchFamily="34" charset="0"/>
              </a:rPr>
              <a:t>new customers</a:t>
            </a:r>
            <a:r>
              <a:rPr lang="en-GB" sz="1200" dirty="0">
                <a:effectLst/>
                <a:latin typeface="Arial" panose="020B0604020202020204" pitchFamily="34" charset="0"/>
                <a:ea typeface="Calibri" panose="020F0502020204030204" pitchFamily="34" charset="0"/>
              </a:rPr>
              <a:t> as the hotel comes out of lock down and the COVID-19 pandemic. </a:t>
            </a:r>
            <a:endParaRPr lang="en-GB" sz="1200" dirty="0">
              <a:effectLst/>
              <a:latin typeface="Calibri" panose="020F0502020204030204" pitchFamily="34" charset="0"/>
              <a:ea typeface="Calibri" panose="020F0502020204030204" pitchFamily="34" charset="0"/>
            </a:endParaRPr>
          </a:p>
          <a:p>
            <a:pPr marL="0" indent="0" algn="just">
              <a:lnSpc>
                <a:spcPct val="115000"/>
              </a:lnSpc>
              <a:spcAft>
                <a:spcPts val="1000"/>
              </a:spcAft>
              <a:buNone/>
            </a:pPr>
            <a:r>
              <a:rPr lang="en-GB" sz="1200" b="1" dirty="0">
                <a:effectLst/>
                <a:latin typeface="Arial" panose="020B0604020202020204" pitchFamily="34" charset="0"/>
                <a:ea typeface="Calibri" panose="020F0502020204030204" pitchFamily="34" charset="0"/>
              </a:rPr>
              <a:t>The presentation must be based on your written marketing plan</a:t>
            </a:r>
            <a:r>
              <a:rPr lang="en-GB" sz="1200" dirty="0">
                <a:effectLst/>
                <a:latin typeface="Arial" panose="020B0604020202020204" pitchFamily="34" charset="0"/>
                <a:ea typeface="Calibri" panose="020F0502020204030204" pitchFamily="34" charset="0"/>
              </a:rPr>
              <a:t>, and act as an illustration of it, which allows you the student to share your ideas and what you have written about with your audience- in this case to lecturers via an online platform.</a:t>
            </a:r>
            <a:endParaRPr lang="en-GB" sz="1200" dirty="0">
              <a:effectLst/>
              <a:latin typeface="Calibri" panose="020F0502020204030204" pitchFamily="34" charset="0"/>
              <a:ea typeface="Calibri" panose="020F0502020204030204" pitchFamily="34" charset="0"/>
            </a:endParaRPr>
          </a:p>
          <a:p>
            <a:pPr marL="0" indent="0" algn="just">
              <a:lnSpc>
                <a:spcPct val="115000"/>
              </a:lnSpc>
              <a:spcAft>
                <a:spcPts val="1000"/>
              </a:spcAft>
              <a:buNone/>
            </a:pPr>
            <a:r>
              <a:rPr lang="en-GB" sz="1200" dirty="0">
                <a:effectLst/>
                <a:latin typeface="Arial" panose="020B0604020202020204" pitchFamily="34" charset="0"/>
                <a:ea typeface="Calibri" panose="020F0502020204030204" pitchFamily="34" charset="0"/>
              </a:rPr>
              <a:t> The presentation will be prepared using PowerPoint and must last for 5 minutes (this is a timed exercise, and you will not be permitted to go over the time, with marks potentially being deducted for a presentation that is short also)</a:t>
            </a:r>
            <a:endParaRPr lang="en-GB" sz="1200" dirty="0">
              <a:effectLst/>
              <a:latin typeface="Calibri" panose="020F0502020204030204" pitchFamily="34" charset="0"/>
              <a:ea typeface="Calibri" panose="020F0502020204030204" pitchFamily="34" charset="0"/>
            </a:endParaRPr>
          </a:p>
          <a:p>
            <a:pPr marL="0" indent="0" algn="just">
              <a:lnSpc>
                <a:spcPct val="115000"/>
              </a:lnSpc>
              <a:spcAft>
                <a:spcPts val="1000"/>
              </a:spcAft>
              <a:buNone/>
            </a:pPr>
            <a:r>
              <a:rPr lang="en-GB" sz="1200" dirty="0">
                <a:effectLst/>
                <a:latin typeface="Arial" panose="020B0604020202020204" pitchFamily="34" charset="0"/>
                <a:ea typeface="Calibri" panose="020F0502020204030204" pitchFamily="34" charset="0"/>
              </a:rPr>
              <a:t> </a:t>
            </a:r>
            <a:r>
              <a:rPr lang="en-GB" sz="1200" b="1" dirty="0">
                <a:effectLst/>
                <a:latin typeface="Arial" panose="020B0604020202020204" pitchFamily="34" charset="0"/>
                <a:ea typeface="Calibri" panose="020F0502020204030204" pitchFamily="34" charset="0"/>
              </a:rPr>
              <a:t>Component 2 (50%) Marketing Plan (1250 words) submission date Friday 10/12/2021</a:t>
            </a:r>
            <a:endParaRPr lang="en-GB" sz="1200" dirty="0">
              <a:effectLst/>
              <a:latin typeface="Calibri" panose="020F0502020204030204" pitchFamily="34" charset="0"/>
              <a:ea typeface="Calibri" panose="020F0502020204030204" pitchFamily="34" charset="0"/>
            </a:endParaRPr>
          </a:p>
          <a:p>
            <a:pPr marL="0" indent="0" algn="just">
              <a:lnSpc>
                <a:spcPct val="115000"/>
              </a:lnSpc>
              <a:spcAft>
                <a:spcPts val="1000"/>
              </a:spcAft>
              <a:buNone/>
            </a:pPr>
            <a:r>
              <a:rPr lang="en-GB" sz="1200" dirty="0">
                <a:effectLst/>
                <a:latin typeface="Arial" panose="020B0604020202020204" pitchFamily="34" charset="0"/>
                <a:ea typeface="Calibri" panose="020F0502020204030204" pitchFamily="34" charset="0"/>
              </a:rPr>
              <a:t>The hotel should be chosen from the </a:t>
            </a:r>
            <a:r>
              <a:rPr lang="en-GB" sz="1200" b="1" dirty="0">
                <a:effectLst/>
                <a:latin typeface="Arial" panose="020B0604020202020204" pitchFamily="34" charset="0"/>
                <a:ea typeface="Calibri" panose="020F0502020204030204" pitchFamily="34" charset="0"/>
              </a:rPr>
              <a:t>Relais &amp; Chateaux</a:t>
            </a:r>
            <a:r>
              <a:rPr lang="en-GB" sz="1200" dirty="0">
                <a:effectLst/>
                <a:latin typeface="Arial" panose="020B0604020202020204" pitchFamily="34" charset="0"/>
                <a:ea typeface="Calibri" panose="020F0502020204030204" pitchFamily="34" charset="0"/>
              </a:rPr>
              <a:t> group of hotels; but could be situated anywhere globally. Remember the purpose of this plan is to attract </a:t>
            </a:r>
            <a:r>
              <a:rPr lang="en-GB" sz="1200" b="1" dirty="0">
                <a:effectLst/>
                <a:latin typeface="Arial" panose="020B0604020202020204" pitchFamily="34" charset="0"/>
                <a:ea typeface="Calibri" panose="020F0502020204030204" pitchFamily="34" charset="0"/>
              </a:rPr>
              <a:t>new</a:t>
            </a:r>
            <a:r>
              <a:rPr lang="en-GB" sz="1200" dirty="0">
                <a:effectLst/>
                <a:latin typeface="Arial" panose="020B0604020202020204" pitchFamily="34" charset="0"/>
                <a:ea typeface="Calibri" panose="020F0502020204030204" pitchFamily="34" charset="0"/>
              </a:rPr>
              <a:t> customers to your chosen hotel after the pandemic lock down, be imaginative in your messaging but also think about the safety aspects how will you reassure your guests through your marketing?</a:t>
            </a:r>
            <a:endParaRPr lang="en-GB" sz="1200" dirty="0">
              <a:effectLst/>
              <a:latin typeface="Calibri" panose="020F0502020204030204" pitchFamily="34" charset="0"/>
              <a:ea typeface="Calibri" panose="020F0502020204030204" pitchFamily="34" charset="0"/>
            </a:endParaRPr>
          </a:p>
          <a:p>
            <a:pPr marL="0" indent="0" algn="just">
              <a:lnSpc>
                <a:spcPct val="115000"/>
              </a:lnSpc>
              <a:spcAft>
                <a:spcPts val="1000"/>
              </a:spcAft>
              <a:buNone/>
            </a:pPr>
            <a:endParaRPr lang="en-GB" sz="1200" dirty="0"/>
          </a:p>
        </p:txBody>
      </p:sp>
    </p:spTree>
    <p:extLst>
      <p:ext uri="{BB962C8B-B14F-4D97-AF65-F5344CB8AC3E}">
        <p14:creationId xmlns:p14="http://schemas.microsoft.com/office/powerpoint/2010/main" val="8000137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89EF6D-945A-4AA4-B4D1-565FE404C99E}"/>
              </a:ext>
            </a:extLst>
          </p:cNvPr>
          <p:cNvSpPr>
            <a:spLocks noGrp="1"/>
          </p:cNvSpPr>
          <p:nvPr>
            <p:ph sz="half" idx="1"/>
          </p:nvPr>
        </p:nvSpPr>
        <p:spPr>
          <a:xfrm>
            <a:off x="-1" y="116632"/>
            <a:ext cx="4456043" cy="5472608"/>
          </a:xfrm>
        </p:spPr>
        <p:txBody>
          <a:bodyPr/>
          <a:lstStyle/>
          <a:p>
            <a:pPr marL="0" indent="0" algn="just">
              <a:lnSpc>
                <a:spcPct val="115000"/>
              </a:lnSpc>
              <a:spcAft>
                <a:spcPts val="1000"/>
              </a:spcAft>
              <a:buNone/>
            </a:pPr>
            <a:r>
              <a:rPr lang="en-GB" sz="1200" b="1" dirty="0">
                <a:effectLst/>
                <a:latin typeface="Arial" panose="020B0604020202020204" pitchFamily="34" charset="0"/>
                <a:ea typeface="Calibri" panose="020F0502020204030204" pitchFamily="34" charset="0"/>
              </a:rPr>
              <a:t>Introduction</a:t>
            </a:r>
            <a:endParaRPr lang="en-GB" sz="1200" dirty="0">
              <a:effectLst/>
              <a:latin typeface="Calibri" panose="020F0502020204030204" pitchFamily="34" charset="0"/>
              <a:ea typeface="Calibri" panose="020F0502020204030204" pitchFamily="34" charset="0"/>
            </a:endParaRPr>
          </a:p>
          <a:p>
            <a:pPr marL="342900" lvl="0" indent="-342900" algn="just">
              <a:buFont typeface="Wingdings" panose="05000000000000000000" pitchFamily="2" charset="2"/>
              <a:buChar char=""/>
            </a:pPr>
            <a:r>
              <a:rPr lang="en-GB" sz="1200" dirty="0">
                <a:effectLst/>
                <a:latin typeface="Arial" panose="020B0604020202020204" pitchFamily="34" charset="0"/>
                <a:ea typeface="Calibri" panose="020F0502020204030204" pitchFamily="34" charset="0"/>
              </a:rPr>
              <a:t>Introduce the geographical area.</a:t>
            </a:r>
            <a:endParaRPr lang="en-GB" sz="1200" dirty="0">
              <a:effectLst/>
              <a:latin typeface="Calibri" panose="020F0502020204030204" pitchFamily="34" charset="0"/>
              <a:ea typeface="Calibri" panose="020F0502020204030204" pitchFamily="34" charset="0"/>
            </a:endParaRPr>
          </a:p>
          <a:p>
            <a:pPr marL="342900" lvl="0" indent="-342900" algn="just">
              <a:buFont typeface="Wingdings" panose="05000000000000000000" pitchFamily="2" charset="2"/>
              <a:buChar char=""/>
            </a:pPr>
            <a:r>
              <a:rPr lang="en-GB" sz="1200" dirty="0">
                <a:effectLst/>
                <a:latin typeface="Arial" panose="020B0604020202020204" pitchFamily="34" charset="0"/>
                <a:ea typeface="Calibri" panose="020F0502020204030204" pitchFamily="34" charset="0"/>
              </a:rPr>
              <a:t>The purpose of your marketing plan</a:t>
            </a:r>
            <a:endParaRPr lang="en-GB" sz="1200" dirty="0">
              <a:effectLst/>
              <a:latin typeface="Calibri" panose="020F0502020204030204" pitchFamily="34" charset="0"/>
              <a:ea typeface="Calibri" panose="020F0502020204030204" pitchFamily="34" charset="0"/>
            </a:endParaRPr>
          </a:p>
          <a:p>
            <a:pPr marL="342900" lvl="0" indent="-342900" algn="just">
              <a:buFont typeface="Wingdings" panose="05000000000000000000" pitchFamily="2" charset="2"/>
              <a:buChar char=""/>
            </a:pPr>
            <a:r>
              <a:rPr lang="en-GB" sz="1200" dirty="0">
                <a:effectLst/>
                <a:latin typeface="Arial" panose="020B0604020202020204" pitchFamily="34" charset="0"/>
                <a:ea typeface="Calibri" panose="020F0502020204030204" pitchFamily="34" charset="0"/>
              </a:rPr>
              <a:t>Who it is being prepared for?</a:t>
            </a:r>
            <a:endParaRPr lang="en-GB" sz="1200" dirty="0">
              <a:effectLst/>
              <a:latin typeface="Calibri" panose="020F0502020204030204" pitchFamily="34" charset="0"/>
              <a:ea typeface="Calibri" panose="020F0502020204030204" pitchFamily="34" charset="0"/>
            </a:endParaRPr>
          </a:p>
          <a:p>
            <a:pPr marL="0" indent="0" algn="just">
              <a:lnSpc>
                <a:spcPct val="115000"/>
              </a:lnSpc>
              <a:spcAft>
                <a:spcPts val="1000"/>
              </a:spcAft>
              <a:buNone/>
            </a:pPr>
            <a:r>
              <a:rPr lang="en-GB" sz="1200" b="1" dirty="0">
                <a:effectLst/>
                <a:latin typeface="Arial" panose="020B0604020202020204" pitchFamily="34" charset="0"/>
                <a:ea typeface="Calibri" panose="020F0502020204030204" pitchFamily="34" charset="0"/>
              </a:rPr>
              <a:t>The Marketing Mix</a:t>
            </a:r>
            <a:endParaRPr lang="en-GB" sz="1200" dirty="0">
              <a:effectLst/>
              <a:latin typeface="Calibri" panose="020F0502020204030204" pitchFamily="34" charset="0"/>
              <a:ea typeface="Calibri" panose="020F0502020204030204" pitchFamily="34" charset="0"/>
            </a:endParaRPr>
          </a:p>
          <a:p>
            <a:pPr marL="342900" lvl="0" indent="-342900" algn="just">
              <a:buFont typeface="Wingdings" panose="05000000000000000000" pitchFamily="2" charset="2"/>
              <a:buChar char=""/>
            </a:pPr>
            <a:r>
              <a:rPr lang="en-GB" sz="1200" dirty="0">
                <a:effectLst/>
                <a:latin typeface="Arial" panose="020B0604020202020204" pitchFamily="34" charset="0"/>
                <a:ea typeface="Calibri" panose="020F0502020204030204" pitchFamily="34" charset="0"/>
              </a:rPr>
              <a:t>Product - What is the destination currently offering?</a:t>
            </a:r>
            <a:endParaRPr lang="en-GB" sz="1200" dirty="0">
              <a:effectLst/>
              <a:latin typeface="Calibri" panose="020F0502020204030204" pitchFamily="34" charset="0"/>
              <a:ea typeface="Calibri" panose="020F0502020204030204" pitchFamily="34" charset="0"/>
            </a:endParaRPr>
          </a:p>
          <a:p>
            <a:pPr marL="342900" lvl="0" indent="-342900" algn="just">
              <a:buFont typeface="Wingdings" panose="05000000000000000000" pitchFamily="2" charset="2"/>
              <a:buChar char=""/>
            </a:pPr>
            <a:r>
              <a:rPr lang="en-GB" sz="1200" dirty="0">
                <a:effectLst/>
                <a:latin typeface="Arial" panose="020B0604020202020204" pitchFamily="34" charset="0"/>
                <a:ea typeface="Calibri" panose="020F0502020204030204" pitchFamily="34" charset="0"/>
              </a:rPr>
              <a:t>Place (Distribution) – How will customers locate the area?  Which channels will be used?  Website? Intermediaries – stakeholders or investors for example, businesses/franchises (lobby outlets) etc?  </a:t>
            </a:r>
            <a:endParaRPr lang="en-GB" sz="1200" dirty="0">
              <a:effectLst/>
              <a:latin typeface="Calibri" panose="020F0502020204030204" pitchFamily="34" charset="0"/>
              <a:ea typeface="Calibri" panose="020F0502020204030204" pitchFamily="34" charset="0"/>
            </a:endParaRPr>
          </a:p>
          <a:p>
            <a:pPr marL="342900" lvl="0" indent="-342900" algn="just">
              <a:buFont typeface="Wingdings" panose="05000000000000000000" pitchFamily="2" charset="2"/>
              <a:buChar char=""/>
            </a:pPr>
            <a:r>
              <a:rPr lang="en-GB" sz="1200" dirty="0">
                <a:effectLst/>
                <a:latin typeface="Arial" panose="020B0604020202020204" pitchFamily="34" charset="0"/>
                <a:ea typeface="Calibri" panose="020F0502020204030204" pitchFamily="34" charset="0"/>
              </a:rPr>
              <a:t>Price – What is the pricing strategy within the area?  Linked to market research and/or marketing environment analysis and/or customer value, are there a variety of price points for visitors- how will this be displayed/shared.</a:t>
            </a:r>
            <a:endParaRPr lang="en-GB" sz="1200" dirty="0">
              <a:effectLst/>
              <a:latin typeface="Calibri" panose="020F0502020204030204" pitchFamily="34" charset="0"/>
              <a:ea typeface="Calibri" panose="020F0502020204030204" pitchFamily="34" charset="0"/>
            </a:endParaRPr>
          </a:p>
          <a:p>
            <a:pPr marL="342900" lvl="0" indent="-342900" algn="just">
              <a:buFont typeface="Wingdings" panose="05000000000000000000" pitchFamily="2" charset="2"/>
              <a:buChar char=""/>
            </a:pPr>
            <a:r>
              <a:rPr lang="en-GB" sz="1200" dirty="0">
                <a:effectLst/>
                <a:latin typeface="Arial" panose="020B0604020202020204" pitchFamily="34" charset="0"/>
                <a:ea typeface="Calibri" panose="020F0502020204030204" pitchFamily="34" charset="0"/>
              </a:rPr>
              <a:t>Promotion – How will the hotel be advertised? </a:t>
            </a:r>
            <a:endParaRPr lang="en-GB" sz="1200" dirty="0">
              <a:effectLst/>
              <a:latin typeface="Calibri" panose="020F0502020204030204" pitchFamily="34" charset="0"/>
              <a:ea typeface="Calibri" panose="020F0502020204030204" pitchFamily="34" charset="0"/>
            </a:endParaRPr>
          </a:p>
          <a:p>
            <a:pPr marL="0" indent="0" algn="just">
              <a:lnSpc>
                <a:spcPct val="115000"/>
              </a:lnSpc>
              <a:spcAft>
                <a:spcPts val="1000"/>
              </a:spcAft>
              <a:buNone/>
            </a:pPr>
            <a:r>
              <a:rPr lang="en-GB" sz="1200" dirty="0">
                <a:effectLst/>
                <a:latin typeface="Arial" panose="020B0604020202020204" pitchFamily="34" charset="0"/>
                <a:ea typeface="Calibri" panose="020F0502020204030204" pitchFamily="34" charset="0"/>
              </a:rPr>
              <a:t> </a:t>
            </a:r>
            <a:endParaRPr lang="en-GB" dirty="0"/>
          </a:p>
        </p:txBody>
      </p:sp>
      <p:sp>
        <p:nvSpPr>
          <p:cNvPr id="4" name="Content Placeholder 3">
            <a:extLst>
              <a:ext uri="{FF2B5EF4-FFF2-40B4-BE49-F238E27FC236}">
                <a16:creationId xmlns:a16="http://schemas.microsoft.com/office/drawing/2014/main" id="{1A913BCA-BDBA-46DA-B0F3-33DF8DD76231}"/>
              </a:ext>
            </a:extLst>
          </p:cNvPr>
          <p:cNvSpPr>
            <a:spLocks noGrp="1"/>
          </p:cNvSpPr>
          <p:nvPr>
            <p:ph sz="half" idx="2"/>
          </p:nvPr>
        </p:nvSpPr>
        <p:spPr>
          <a:xfrm>
            <a:off x="4580452" y="188640"/>
            <a:ext cx="4456043" cy="5688632"/>
          </a:xfrm>
        </p:spPr>
        <p:txBody>
          <a:bodyPr/>
          <a:lstStyle/>
          <a:p>
            <a:pPr marL="0" indent="0" algn="just">
              <a:lnSpc>
                <a:spcPct val="115000"/>
              </a:lnSpc>
              <a:spcAft>
                <a:spcPts val="1000"/>
              </a:spcAft>
              <a:buNone/>
            </a:pPr>
            <a:r>
              <a:rPr lang="en-GB" sz="1200" b="1" dirty="0">
                <a:effectLst/>
                <a:latin typeface="Arial" panose="020B0604020202020204" pitchFamily="34" charset="0"/>
                <a:ea typeface="Calibri" panose="020F0502020204030204" pitchFamily="34" charset="0"/>
              </a:rPr>
              <a:t>The Marketing Environment (Micro)</a:t>
            </a:r>
            <a:endParaRPr lang="en-GB" sz="1200" dirty="0">
              <a:effectLst/>
              <a:latin typeface="Calibri" panose="020F0502020204030204" pitchFamily="34" charset="0"/>
              <a:ea typeface="Calibri" panose="020F0502020204030204" pitchFamily="34" charset="0"/>
            </a:endParaRPr>
          </a:p>
          <a:p>
            <a:pPr marL="342900" lvl="0" indent="-342900">
              <a:buFont typeface="Wingdings" panose="05000000000000000000" pitchFamily="2" charset="2"/>
              <a:buChar char=""/>
            </a:pPr>
            <a:r>
              <a:rPr lang="en-GB" sz="1200" dirty="0">
                <a:effectLst/>
                <a:latin typeface="Arial" panose="020B0604020202020204" pitchFamily="34" charset="0"/>
                <a:ea typeface="Calibri" panose="020F0502020204030204" pitchFamily="34" charset="0"/>
              </a:rPr>
              <a:t>What are the main micro-environmental factors that impact on the chosen hotel? – SWOT Analysis</a:t>
            </a:r>
            <a:endParaRPr lang="en-GB" sz="1200" dirty="0">
              <a:effectLst/>
              <a:latin typeface="Calibri" panose="020F0502020204030204" pitchFamily="34" charset="0"/>
              <a:ea typeface="Calibri" panose="020F0502020204030204" pitchFamily="34" charset="0"/>
            </a:endParaRPr>
          </a:p>
          <a:p>
            <a:pPr marL="342900" lvl="0" indent="-342900">
              <a:buFont typeface="Wingdings" panose="05000000000000000000" pitchFamily="2" charset="2"/>
              <a:buChar char=""/>
            </a:pPr>
            <a:r>
              <a:rPr lang="en-GB" sz="1200" dirty="0">
                <a:effectLst/>
                <a:latin typeface="Arial" panose="020B0604020202020204" pitchFamily="34" charset="0"/>
                <a:ea typeface="Calibri" panose="020F0502020204030204" pitchFamily="34" charset="0"/>
              </a:rPr>
              <a:t>How can the hotel capitalise on its strengths in its marketing strategy?</a:t>
            </a:r>
            <a:endParaRPr lang="en-GB" sz="1200" dirty="0">
              <a:effectLst/>
              <a:latin typeface="Calibri" panose="020F0502020204030204" pitchFamily="34" charset="0"/>
              <a:ea typeface="Calibri" panose="020F0502020204030204" pitchFamily="34" charset="0"/>
            </a:endParaRPr>
          </a:p>
          <a:p>
            <a:pPr marL="342900" lvl="0" indent="-342900">
              <a:buFont typeface="Wingdings" panose="05000000000000000000" pitchFamily="2" charset="2"/>
              <a:buChar char=""/>
            </a:pPr>
            <a:r>
              <a:rPr lang="en-GB" sz="1200" dirty="0">
                <a:effectLst/>
                <a:latin typeface="Arial" panose="020B0604020202020204" pitchFamily="34" charset="0"/>
                <a:ea typeface="Calibri" panose="020F0502020204030204" pitchFamily="34" charset="0"/>
              </a:rPr>
              <a:t>How can the hotel address its weaknesses in its marketing strategy?</a:t>
            </a:r>
            <a:endParaRPr lang="en-GB" sz="1200" dirty="0">
              <a:effectLst/>
              <a:latin typeface="Calibri" panose="020F0502020204030204" pitchFamily="34" charset="0"/>
              <a:ea typeface="Calibri" panose="020F0502020204030204" pitchFamily="34" charset="0"/>
            </a:endParaRPr>
          </a:p>
          <a:p>
            <a:pPr marL="342900" lvl="0" indent="-342900">
              <a:buFont typeface="Wingdings" panose="05000000000000000000" pitchFamily="2" charset="2"/>
              <a:buChar char=""/>
            </a:pPr>
            <a:r>
              <a:rPr lang="en-GB" sz="1200" dirty="0">
                <a:effectLst/>
                <a:latin typeface="Arial" panose="020B0604020202020204" pitchFamily="34" charset="0"/>
                <a:ea typeface="Calibri" panose="020F0502020204030204" pitchFamily="34" charset="0"/>
              </a:rPr>
              <a:t>How can the hotel take advantage of opportunities?</a:t>
            </a:r>
            <a:endParaRPr lang="en-GB" sz="1200" dirty="0">
              <a:effectLst/>
              <a:latin typeface="Calibri" panose="020F0502020204030204" pitchFamily="34" charset="0"/>
              <a:ea typeface="Calibri" panose="020F0502020204030204" pitchFamily="34" charset="0"/>
            </a:endParaRPr>
          </a:p>
          <a:p>
            <a:pPr marL="342900" lvl="0" indent="-342900">
              <a:buFont typeface="Wingdings" panose="05000000000000000000" pitchFamily="2" charset="2"/>
              <a:buChar char=""/>
            </a:pPr>
            <a:r>
              <a:rPr lang="en-GB" sz="1200" dirty="0">
                <a:effectLst/>
                <a:latin typeface="Arial" panose="020B0604020202020204" pitchFamily="34" charset="0"/>
                <a:ea typeface="Calibri" panose="020F0502020204030204" pitchFamily="34" charset="0"/>
              </a:rPr>
              <a:t>How can the hotel address its threats?</a:t>
            </a:r>
            <a:endParaRPr lang="en-GB" sz="1200" dirty="0">
              <a:effectLst/>
              <a:latin typeface="Calibri" panose="020F0502020204030204" pitchFamily="34" charset="0"/>
              <a:ea typeface="Calibri" panose="020F0502020204030204" pitchFamily="34" charset="0"/>
            </a:endParaRPr>
          </a:p>
          <a:p>
            <a:pPr marL="0" indent="0" algn="just">
              <a:lnSpc>
                <a:spcPct val="115000"/>
              </a:lnSpc>
              <a:spcAft>
                <a:spcPts val="1000"/>
              </a:spcAft>
              <a:buNone/>
            </a:pPr>
            <a:r>
              <a:rPr lang="en-GB" sz="1200" b="1" dirty="0">
                <a:effectLst/>
                <a:latin typeface="Arial" panose="020B0604020202020204" pitchFamily="34" charset="0"/>
                <a:ea typeface="Calibri" panose="020F0502020204030204" pitchFamily="34" charset="0"/>
              </a:rPr>
              <a:t>The Marketing Environment (Macro)</a:t>
            </a:r>
            <a:endParaRPr lang="en-GB" sz="1200" dirty="0">
              <a:effectLst/>
              <a:latin typeface="Calibri" panose="020F0502020204030204" pitchFamily="34" charset="0"/>
              <a:ea typeface="Calibri" panose="020F0502020204030204" pitchFamily="34" charset="0"/>
            </a:endParaRPr>
          </a:p>
          <a:p>
            <a:pPr lvl="0" algn="just">
              <a:buFont typeface="Wingdings" panose="05000000000000000000" pitchFamily="2" charset="2"/>
              <a:buChar char="Ø"/>
            </a:pPr>
            <a:r>
              <a:rPr lang="en-GB" sz="1200" dirty="0">
                <a:effectLst/>
                <a:latin typeface="Arial" panose="020B0604020202020204" pitchFamily="34" charset="0"/>
                <a:ea typeface="Calibri" panose="020F0502020204030204" pitchFamily="34" charset="0"/>
              </a:rPr>
              <a:t>What are the main macro-environmental factors that impact on the chosen hotel? – PESTEL</a:t>
            </a:r>
            <a:endParaRPr lang="en-GB" sz="1200" dirty="0">
              <a:effectLst/>
              <a:latin typeface="Calibri" panose="020F0502020204030204" pitchFamily="34" charset="0"/>
              <a:ea typeface="Calibri" panose="020F0502020204030204" pitchFamily="34" charset="0"/>
            </a:endParaRPr>
          </a:p>
          <a:p>
            <a:pPr lvl="0" algn="just">
              <a:buFont typeface="Wingdings" panose="05000000000000000000" pitchFamily="2" charset="2"/>
              <a:buChar char="Ø"/>
            </a:pPr>
            <a:r>
              <a:rPr lang="en-GB" sz="1200" dirty="0">
                <a:effectLst/>
                <a:latin typeface="Arial" panose="020B0604020202020204" pitchFamily="34" charset="0"/>
                <a:ea typeface="Calibri" panose="020F0502020204030204" pitchFamily="34" charset="0"/>
              </a:rPr>
              <a:t>How can the hotel capitalise on its positive impacts in its marketing strategy?</a:t>
            </a:r>
            <a:endParaRPr lang="en-GB" sz="1200" dirty="0">
              <a:effectLst/>
              <a:latin typeface="Calibri" panose="020F0502020204030204" pitchFamily="34" charset="0"/>
              <a:ea typeface="Calibri" panose="020F0502020204030204" pitchFamily="34" charset="0"/>
            </a:endParaRPr>
          </a:p>
          <a:p>
            <a:pPr lvl="0" algn="just">
              <a:buFont typeface="Wingdings" panose="05000000000000000000" pitchFamily="2" charset="2"/>
              <a:buChar char="Ø"/>
            </a:pPr>
            <a:r>
              <a:rPr lang="en-GB" sz="1200" dirty="0">
                <a:effectLst/>
                <a:latin typeface="Arial" panose="020B0604020202020204" pitchFamily="34" charset="0"/>
                <a:ea typeface="Calibri" panose="020F0502020204030204" pitchFamily="34" charset="0"/>
              </a:rPr>
              <a:t>How can the hotel address its negative impacts in its marketing strategy?</a:t>
            </a:r>
            <a:endParaRPr lang="en-GB" sz="1200" dirty="0">
              <a:effectLst/>
              <a:latin typeface="Calibri" panose="020F0502020204030204" pitchFamily="34" charset="0"/>
              <a:ea typeface="Calibri" panose="020F0502020204030204" pitchFamily="34" charset="0"/>
            </a:endParaRPr>
          </a:p>
          <a:p>
            <a:pPr marL="0" indent="0" algn="just">
              <a:lnSpc>
                <a:spcPct val="115000"/>
              </a:lnSpc>
              <a:spcAft>
                <a:spcPts val="1000"/>
              </a:spcAft>
              <a:buNone/>
            </a:pPr>
            <a:endParaRPr lang="en-GB" sz="2800"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17447722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D32EA6-1DC6-458B-A64D-B0CBC9C63996}"/>
              </a:ext>
            </a:extLst>
          </p:cNvPr>
          <p:cNvSpPr>
            <a:spLocks noGrp="1"/>
          </p:cNvSpPr>
          <p:nvPr>
            <p:ph sz="half" idx="1"/>
          </p:nvPr>
        </p:nvSpPr>
        <p:spPr>
          <a:xfrm>
            <a:off x="323528" y="908720"/>
            <a:ext cx="3867150" cy="4351338"/>
          </a:xfrm>
        </p:spPr>
        <p:txBody>
          <a:bodyPr/>
          <a:lstStyle/>
          <a:p>
            <a:pPr marL="0" indent="0" algn="just">
              <a:lnSpc>
                <a:spcPct val="115000"/>
              </a:lnSpc>
              <a:spcAft>
                <a:spcPts val="1000"/>
              </a:spcAft>
              <a:buNone/>
            </a:pPr>
            <a:r>
              <a:rPr lang="en-GB" sz="1400" b="1" dirty="0">
                <a:effectLst/>
                <a:latin typeface="Arial" panose="020B0604020202020204" pitchFamily="34" charset="0"/>
                <a:ea typeface="Calibri" panose="020F0502020204030204" pitchFamily="34" charset="0"/>
              </a:rPr>
              <a:t>Creating Customer Value and Engagement </a:t>
            </a:r>
            <a:endParaRPr lang="en-GB" sz="1400" dirty="0">
              <a:effectLst/>
              <a:latin typeface="Calibri" panose="020F0502020204030204" pitchFamily="34" charset="0"/>
              <a:ea typeface="Calibri" panose="020F0502020204030204" pitchFamily="34" charset="0"/>
            </a:endParaRPr>
          </a:p>
          <a:p>
            <a:pPr marL="342900" lvl="0" indent="-342900" algn="just">
              <a:buFont typeface="Wingdings" panose="05000000000000000000" pitchFamily="2" charset="2"/>
              <a:buChar char=""/>
            </a:pPr>
            <a:r>
              <a:rPr lang="en-GB" sz="1400" dirty="0">
                <a:effectLst/>
                <a:latin typeface="Arial" panose="020B0604020202020204" pitchFamily="34" charset="0"/>
                <a:ea typeface="Calibri" panose="020F0502020204030204" pitchFamily="34" charset="0"/>
              </a:rPr>
              <a:t>How</a:t>
            </a:r>
            <a:r>
              <a:rPr lang="en-GB" sz="1400" b="1" dirty="0">
                <a:effectLst/>
                <a:latin typeface="Arial" panose="020B0604020202020204" pitchFamily="34" charset="0"/>
                <a:ea typeface="Calibri" panose="020F0502020204030204" pitchFamily="34" charset="0"/>
              </a:rPr>
              <a:t> </a:t>
            </a:r>
            <a:r>
              <a:rPr lang="en-GB" sz="1400" dirty="0">
                <a:effectLst/>
                <a:latin typeface="Arial" panose="020B0604020202020204" pitchFamily="34" charset="0"/>
                <a:ea typeface="Calibri" panose="020F0502020204030204" pitchFamily="34" charset="0"/>
              </a:rPr>
              <a:t>will/does the hotel create customer value?</a:t>
            </a:r>
            <a:endParaRPr lang="en-GB" sz="1400" dirty="0">
              <a:effectLst/>
              <a:latin typeface="Calibri" panose="020F0502020204030204" pitchFamily="34" charset="0"/>
              <a:ea typeface="Calibri" panose="020F0502020204030204" pitchFamily="34" charset="0"/>
            </a:endParaRPr>
          </a:p>
          <a:p>
            <a:pPr marL="342900" lvl="0" indent="-342900" algn="just">
              <a:buFont typeface="Wingdings" panose="05000000000000000000" pitchFamily="2" charset="2"/>
              <a:buChar char=""/>
            </a:pPr>
            <a:r>
              <a:rPr lang="en-GB" sz="1400" dirty="0">
                <a:effectLst/>
                <a:latin typeface="Arial" panose="020B0604020202020204" pitchFamily="34" charset="0"/>
                <a:ea typeface="Calibri" panose="020F0502020204030204" pitchFamily="34" charset="0"/>
              </a:rPr>
              <a:t>What benefits will it offer current and potential visitors?</a:t>
            </a:r>
            <a:endParaRPr lang="en-GB" sz="1400" dirty="0">
              <a:effectLst/>
              <a:latin typeface="Calibri" panose="020F0502020204030204" pitchFamily="34" charset="0"/>
              <a:ea typeface="Calibri" panose="020F0502020204030204" pitchFamily="34" charset="0"/>
            </a:endParaRPr>
          </a:p>
          <a:p>
            <a:pPr marL="342900" lvl="0" indent="-342900" algn="just">
              <a:buFont typeface="Wingdings" panose="05000000000000000000" pitchFamily="2" charset="2"/>
              <a:buChar char=""/>
            </a:pPr>
            <a:r>
              <a:rPr lang="en-GB" sz="1400" dirty="0">
                <a:effectLst/>
                <a:latin typeface="Arial" panose="020B0604020202020204" pitchFamily="34" charset="0"/>
                <a:ea typeface="Calibri" panose="020F0502020204030204" pitchFamily="34" charset="0"/>
              </a:rPr>
              <a:t>How will you develop visitor engagement?</a:t>
            </a:r>
            <a:endParaRPr lang="en-GB" sz="1400" dirty="0">
              <a:effectLst/>
              <a:latin typeface="Calibri" panose="020F0502020204030204" pitchFamily="34" charset="0"/>
              <a:ea typeface="Calibri" panose="020F0502020204030204" pitchFamily="34" charset="0"/>
            </a:endParaRPr>
          </a:p>
          <a:p>
            <a:pPr marL="342900" lvl="0" indent="-342900" algn="just">
              <a:buFont typeface="Wingdings" panose="05000000000000000000" pitchFamily="2" charset="2"/>
              <a:buChar char=""/>
            </a:pPr>
            <a:r>
              <a:rPr lang="en-GB" sz="1400" dirty="0">
                <a:effectLst/>
                <a:latin typeface="Arial" panose="020B0604020202020204" pitchFamily="34" charset="0"/>
                <a:ea typeface="Calibri" panose="020F0502020204030204" pitchFamily="34" charset="0"/>
              </a:rPr>
              <a:t>Which marketing channels will be used?</a:t>
            </a:r>
            <a:endParaRPr lang="en-GB" sz="1400" dirty="0">
              <a:effectLst/>
              <a:latin typeface="Calibri" panose="020F0502020204030204" pitchFamily="34" charset="0"/>
              <a:ea typeface="Calibri" panose="020F0502020204030204" pitchFamily="34" charset="0"/>
            </a:endParaRPr>
          </a:p>
          <a:p>
            <a:pPr marL="0" indent="0">
              <a:lnSpc>
                <a:spcPct val="115000"/>
              </a:lnSpc>
              <a:spcAft>
                <a:spcPts val="1000"/>
              </a:spcAft>
              <a:buNone/>
            </a:pPr>
            <a:r>
              <a:rPr lang="en-GB" sz="1400" b="1" dirty="0">
                <a:effectLst/>
                <a:latin typeface="Arial" panose="020B0604020202020204" pitchFamily="34" charset="0"/>
                <a:ea typeface="Calibri" panose="020F0502020204030204" pitchFamily="34" charset="0"/>
              </a:rPr>
              <a:t>Effective use of Digital Marketing</a:t>
            </a:r>
            <a:endParaRPr lang="en-GB" sz="1400" dirty="0">
              <a:effectLst/>
              <a:latin typeface="Calibri" panose="020F0502020204030204" pitchFamily="34" charset="0"/>
              <a:ea typeface="Calibri" panose="020F0502020204030204" pitchFamily="34" charset="0"/>
            </a:endParaRPr>
          </a:p>
          <a:p>
            <a:pPr marL="342900" lvl="0" indent="-342900">
              <a:buFont typeface="Wingdings" panose="05000000000000000000" pitchFamily="2" charset="2"/>
              <a:buChar char=""/>
            </a:pPr>
            <a:r>
              <a:rPr lang="en-GB" sz="1400" dirty="0">
                <a:effectLst/>
                <a:latin typeface="Arial" panose="020B0604020202020204" pitchFamily="34" charset="0"/>
                <a:ea typeface="Calibri" panose="020F0502020204030204" pitchFamily="34" charset="0"/>
              </a:rPr>
              <a:t>How can the hotel use digital marketing in its marketing activities – include who will contribute, how will it be managed.</a:t>
            </a:r>
            <a:endParaRPr lang="en-GB" sz="1400" dirty="0">
              <a:effectLst/>
              <a:latin typeface="Calibri" panose="020F0502020204030204" pitchFamily="34" charset="0"/>
              <a:ea typeface="Calibri" panose="020F0502020204030204" pitchFamily="34" charset="0"/>
            </a:endParaRPr>
          </a:p>
          <a:p>
            <a:pPr marL="342900" lvl="0" indent="-342900">
              <a:buFont typeface="Wingdings" panose="05000000000000000000" pitchFamily="2" charset="2"/>
              <a:buChar char=""/>
            </a:pPr>
            <a:r>
              <a:rPr lang="en-GB" sz="1400" dirty="0">
                <a:effectLst/>
                <a:latin typeface="Arial" panose="020B0604020202020204" pitchFamily="34" charset="0"/>
                <a:ea typeface="Calibri" panose="020F0502020204030204" pitchFamily="34" charset="0"/>
              </a:rPr>
              <a:t>What message will you be delivering to attract </a:t>
            </a:r>
            <a:r>
              <a:rPr lang="en-GB" sz="1400" b="1" dirty="0">
                <a:effectLst/>
                <a:latin typeface="Arial" panose="020B0604020202020204" pitchFamily="34" charset="0"/>
                <a:ea typeface="Calibri" panose="020F0502020204030204" pitchFamily="34" charset="0"/>
              </a:rPr>
              <a:t>new</a:t>
            </a:r>
            <a:r>
              <a:rPr lang="en-GB" sz="1400" dirty="0">
                <a:effectLst/>
                <a:latin typeface="Arial" panose="020B0604020202020204" pitchFamily="34" charset="0"/>
                <a:ea typeface="Calibri" panose="020F0502020204030204" pitchFamily="34" charset="0"/>
              </a:rPr>
              <a:t> customers to your hotel </a:t>
            </a:r>
            <a:endParaRPr lang="en-GB" sz="1400" dirty="0">
              <a:effectLst/>
              <a:latin typeface="Calibri" panose="020F0502020204030204" pitchFamily="34" charset="0"/>
              <a:ea typeface="Calibri" panose="020F0502020204030204" pitchFamily="34" charset="0"/>
            </a:endParaRPr>
          </a:p>
          <a:p>
            <a:endParaRPr lang="en-GB" dirty="0"/>
          </a:p>
        </p:txBody>
      </p:sp>
      <p:sp>
        <p:nvSpPr>
          <p:cNvPr id="4" name="Content Placeholder 3">
            <a:extLst>
              <a:ext uri="{FF2B5EF4-FFF2-40B4-BE49-F238E27FC236}">
                <a16:creationId xmlns:a16="http://schemas.microsoft.com/office/drawing/2014/main" id="{5F5DCE1C-8A9B-4E70-A0B7-8CCA592B474E}"/>
              </a:ext>
            </a:extLst>
          </p:cNvPr>
          <p:cNvSpPr>
            <a:spLocks noGrp="1"/>
          </p:cNvSpPr>
          <p:nvPr>
            <p:ph sz="half" idx="2"/>
          </p:nvPr>
        </p:nvSpPr>
        <p:spPr>
          <a:xfrm>
            <a:off x="4604256" y="905978"/>
            <a:ext cx="3867150" cy="4351338"/>
          </a:xfrm>
        </p:spPr>
        <p:txBody>
          <a:bodyPr/>
          <a:lstStyle/>
          <a:p>
            <a:pPr marL="0" indent="0">
              <a:lnSpc>
                <a:spcPct val="115000"/>
              </a:lnSpc>
              <a:spcAft>
                <a:spcPts val="1000"/>
              </a:spcAft>
              <a:buNone/>
            </a:pPr>
            <a:r>
              <a:rPr lang="en-GB" sz="1600" b="1" dirty="0">
                <a:effectLst/>
                <a:latin typeface="Arial" panose="020B0604020202020204" pitchFamily="34" charset="0"/>
                <a:ea typeface="Calibri" panose="020F0502020204030204" pitchFamily="34" charset="0"/>
              </a:rPr>
              <a:t>Conclusion</a:t>
            </a:r>
            <a:endParaRPr lang="en-GB" sz="1600" dirty="0">
              <a:effectLst/>
              <a:latin typeface="Calibri" panose="020F0502020204030204" pitchFamily="34" charset="0"/>
              <a:ea typeface="Calibri" panose="020F0502020204030204" pitchFamily="34" charset="0"/>
            </a:endParaRPr>
          </a:p>
          <a:p>
            <a:pPr marL="342900" lvl="0" indent="-342900">
              <a:buFont typeface="Wingdings" panose="05000000000000000000" pitchFamily="2" charset="2"/>
              <a:buChar char=""/>
            </a:pPr>
            <a:r>
              <a:rPr lang="en-GB" sz="1600" dirty="0">
                <a:effectLst/>
                <a:latin typeface="Arial" panose="020B0604020202020204" pitchFamily="34" charset="0"/>
                <a:ea typeface="Calibri" panose="020F0502020204030204" pitchFamily="34" charset="0"/>
              </a:rPr>
              <a:t>Summarise your marketing plan challenges and outline any recommendations you have</a:t>
            </a:r>
            <a:r>
              <a:rPr lang="en-GB" sz="1600" i="1" dirty="0">
                <a:solidFill>
                  <a:srgbClr val="FF0000"/>
                </a:solidFill>
                <a:effectLst/>
                <a:latin typeface="Arial" panose="020B0604020202020204" pitchFamily="34" charset="0"/>
                <a:ea typeface="Calibri" panose="020F0502020204030204" pitchFamily="34" charset="0"/>
              </a:rPr>
              <a:t>.</a:t>
            </a:r>
            <a:endParaRPr lang="en-GB" sz="1600" dirty="0">
              <a:effectLst/>
              <a:latin typeface="Calibri" panose="020F0502020204030204" pitchFamily="34" charset="0"/>
              <a:ea typeface="Calibri" panose="020F0502020204030204" pitchFamily="34" charset="0"/>
            </a:endParaRPr>
          </a:p>
          <a:p>
            <a:pPr indent="0" algn="just">
              <a:buNone/>
            </a:pPr>
            <a:endParaRPr lang="en-GB" sz="1600" dirty="0">
              <a:effectLst/>
              <a:latin typeface="Calibri" panose="020F0502020204030204" pitchFamily="34" charset="0"/>
              <a:ea typeface="Calibri" panose="020F0502020204030204" pitchFamily="34" charset="0"/>
            </a:endParaRPr>
          </a:p>
          <a:p>
            <a:pPr marL="0" indent="0" algn="just">
              <a:lnSpc>
                <a:spcPct val="115000"/>
              </a:lnSpc>
              <a:spcAft>
                <a:spcPts val="1000"/>
              </a:spcAft>
              <a:buNone/>
            </a:pPr>
            <a:r>
              <a:rPr lang="en-GB" sz="1600" b="1" dirty="0">
                <a:effectLst/>
                <a:latin typeface="Arial" panose="020B0604020202020204" pitchFamily="34" charset="0"/>
                <a:ea typeface="Calibri" panose="020F0502020204030204" pitchFamily="34" charset="0"/>
              </a:rPr>
              <a:t>References </a:t>
            </a:r>
            <a:endParaRPr lang="en-GB" sz="1600" dirty="0">
              <a:effectLst/>
              <a:latin typeface="Calibri" panose="020F0502020204030204" pitchFamily="34" charset="0"/>
              <a:ea typeface="Calibri" panose="020F0502020204030204" pitchFamily="34" charset="0"/>
            </a:endParaRPr>
          </a:p>
          <a:p>
            <a:pPr marL="342900" lvl="0" indent="-342900">
              <a:buFont typeface="Wingdings" panose="05000000000000000000" pitchFamily="2" charset="2"/>
              <a:buChar char=""/>
            </a:pPr>
            <a:r>
              <a:rPr lang="en-GB" sz="1600" dirty="0">
                <a:effectLst/>
                <a:latin typeface="Arial" panose="020B0604020202020204" pitchFamily="34" charset="0"/>
                <a:ea typeface="Calibri" panose="020F0502020204030204" pitchFamily="34" charset="0"/>
              </a:rPr>
              <a:t>You will be expected to use credible reference sources (minimum of 15) for information used within your marketing plan. </a:t>
            </a:r>
            <a:r>
              <a:rPr lang="en-GB" sz="1600" b="1" dirty="0">
                <a:effectLst/>
                <a:latin typeface="Arial" panose="020B0604020202020204" pitchFamily="34" charset="0"/>
                <a:ea typeface="Calibri" panose="020F0502020204030204" pitchFamily="34" charset="0"/>
              </a:rPr>
              <a:t>Your references are not part of the word count.</a:t>
            </a:r>
            <a:endParaRPr lang="en-GB" sz="1600" dirty="0">
              <a:effectLst/>
              <a:latin typeface="Calibri" panose="020F0502020204030204" pitchFamily="34" charset="0"/>
              <a:ea typeface="Calibri" panose="020F0502020204030204" pitchFamily="34" charset="0"/>
            </a:endParaRPr>
          </a:p>
          <a:p>
            <a:pPr marL="0" indent="0">
              <a:lnSpc>
                <a:spcPct val="115000"/>
              </a:lnSpc>
              <a:spcAft>
                <a:spcPts val="1000"/>
              </a:spcAft>
              <a:buNone/>
            </a:pPr>
            <a:endParaRPr lang="en-GB" sz="1800"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15988250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7A20B-8449-421D-B6DE-46F25ADC4F3E}"/>
              </a:ext>
            </a:extLst>
          </p:cNvPr>
          <p:cNvSpPr>
            <a:spLocks noGrp="1"/>
          </p:cNvSpPr>
          <p:nvPr>
            <p:ph type="ctrTitle"/>
          </p:nvPr>
        </p:nvSpPr>
        <p:spPr>
          <a:xfrm>
            <a:off x="251520" y="1556792"/>
            <a:ext cx="2304256" cy="1728192"/>
          </a:xfrm>
        </p:spPr>
        <p:txBody>
          <a:bodyPr/>
          <a:lstStyle/>
          <a:p>
            <a:pPr algn="l"/>
            <a:r>
              <a:rPr lang="en-GB" sz="3600" dirty="0">
                <a:solidFill>
                  <a:schemeClr val="bg1">
                    <a:lumMod val="95000"/>
                  </a:schemeClr>
                </a:solidFill>
                <a:latin typeface="Arial" panose="020B0604020202020204" pitchFamily="34" charset="0"/>
                <a:cs typeface="Arial" panose="020B0604020202020204" pitchFamily="34" charset="0"/>
              </a:rPr>
              <a:t>What must be included</a:t>
            </a:r>
          </a:p>
        </p:txBody>
      </p:sp>
      <p:sp>
        <p:nvSpPr>
          <p:cNvPr id="3" name="Subtitle 2">
            <a:extLst>
              <a:ext uri="{FF2B5EF4-FFF2-40B4-BE49-F238E27FC236}">
                <a16:creationId xmlns:a16="http://schemas.microsoft.com/office/drawing/2014/main" id="{20D17216-889D-4938-B1E7-FA2CCCAE29B0}"/>
              </a:ext>
            </a:extLst>
          </p:cNvPr>
          <p:cNvSpPr>
            <a:spLocks noGrp="1"/>
          </p:cNvSpPr>
          <p:nvPr>
            <p:ph type="subTitle" idx="1"/>
          </p:nvPr>
        </p:nvSpPr>
        <p:spPr>
          <a:xfrm>
            <a:off x="3023320" y="593304"/>
            <a:ext cx="6120680" cy="6264696"/>
          </a:xfrm>
        </p:spPr>
        <p:txBody>
          <a:bodyPr/>
          <a:lstStyle/>
          <a:p>
            <a:r>
              <a:rPr lang="en-GB" sz="1800" b="1" dirty="0">
                <a:effectLst/>
                <a:latin typeface="Arial" panose="020B0604020202020204" pitchFamily="34" charset="0"/>
                <a:ea typeface="Calibri" panose="020F0502020204030204" pitchFamily="34" charset="0"/>
              </a:rPr>
              <a:t>Engagement with Literature Skills   /10</a:t>
            </a:r>
            <a:endParaRPr lang="en-GB" sz="1800" dirty="0">
              <a:effectLst/>
              <a:latin typeface="Calibri" panose="020F0502020204030204" pitchFamily="34" charset="0"/>
              <a:ea typeface="Calibri" panose="020F0502020204030204" pitchFamily="34" charset="0"/>
            </a:endParaRPr>
          </a:p>
          <a:p>
            <a:pPr algn="just"/>
            <a:r>
              <a:rPr lang="en-GB" sz="1200" b="1" i="1" dirty="0">
                <a:solidFill>
                  <a:srgbClr val="FF0000"/>
                </a:solidFill>
                <a:effectLst/>
                <a:latin typeface="Arial" panose="020B0604020202020204" pitchFamily="34" charset="0"/>
                <a:ea typeface="Calibri" panose="020F0502020204030204" pitchFamily="34" charset="0"/>
              </a:rPr>
              <a:t>Guidance specific to this assessment:</a:t>
            </a:r>
            <a:r>
              <a:rPr lang="en-GB" sz="1200" i="1" dirty="0">
                <a:solidFill>
                  <a:srgbClr val="FF0000"/>
                </a:solidFill>
                <a:effectLst/>
                <a:latin typeface="Arial" panose="020B0604020202020204" pitchFamily="34" charset="0"/>
                <a:ea typeface="Calibri" panose="020F0502020204030204" pitchFamily="34" charset="0"/>
              </a:rPr>
              <a:t> </a:t>
            </a:r>
            <a:r>
              <a:rPr lang="en-GB" sz="1200" b="1" i="1" dirty="0">
                <a:effectLst/>
                <a:latin typeface="Arial" panose="020B0604020202020204" pitchFamily="34" charset="0"/>
                <a:ea typeface="Calibri" panose="020F0502020204030204" pitchFamily="34" charset="0"/>
              </a:rPr>
              <a:t>At least 15 references showing evidence of a range of sources used to research the topic area.</a:t>
            </a:r>
            <a:endParaRPr lang="en-GB" sz="1200" dirty="0">
              <a:effectLst/>
              <a:latin typeface="Calibri" panose="020F0502020204030204" pitchFamily="34" charset="0"/>
              <a:ea typeface="Calibri" panose="020F0502020204030204" pitchFamily="34" charset="0"/>
            </a:endParaRPr>
          </a:p>
          <a:p>
            <a:r>
              <a:rPr lang="en-GB" sz="1800" b="1" dirty="0">
                <a:effectLst/>
                <a:latin typeface="Arial" panose="020B0604020202020204" pitchFamily="34" charset="0"/>
                <a:ea typeface="Calibri" panose="020F0502020204030204" pitchFamily="34" charset="0"/>
              </a:rPr>
              <a:t>Knowledge and Understanding Skills   /25</a:t>
            </a:r>
            <a:endParaRPr lang="en-GB" sz="1800" dirty="0">
              <a:effectLst/>
              <a:latin typeface="Calibri" panose="020F0502020204030204" pitchFamily="34" charset="0"/>
              <a:ea typeface="Calibri" panose="020F0502020204030204" pitchFamily="34" charset="0"/>
            </a:endParaRPr>
          </a:p>
          <a:p>
            <a:pPr algn="just"/>
            <a:r>
              <a:rPr lang="en-GB" sz="1200" b="1" i="1" dirty="0">
                <a:solidFill>
                  <a:srgbClr val="FF0000"/>
                </a:solidFill>
                <a:effectLst/>
                <a:latin typeface="Arial" panose="020B0604020202020204" pitchFamily="34" charset="0"/>
                <a:ea typeface="Calibri" panose="020F0502020204030204" pitchFamily="34" charset="0"/>
              </a:rPr>
              <a:t>Guidance specific to this assessment: </a:t>
            </a:r>
            <a:r>
              <a:rPr lang="en-GB" sz="1200" b="1" i="1" dirty="0">
                <a:effectLst/>
                <a:latin typeface="Arial" panose="020B0604020202020204" pitchFamily="34" charset="0"/>
                <a:ea typeface="Calibri" panose="020F0502020204030204" pitchFamily="34" charset="0"/>
              </a:rPr>
              <a:t>You need to show your understanding and application of how the Marketing Mix, SWOT, PESTEL and Stakeholder analysis tools can be used in the context of the task.</a:t>
            </a:r>
            <a:endParaRPr lang="en-GB" sz="1200" dirty="0">
              <a:effectLst/>
              <a:latin typeface="Calibri" panose="020F0502020204030204" pitchFamily="34" charset="0"/>
              <a:ea typeface="Calibri" panose="020F0502020204030204" pitchFamily="34" charset="0"/>
            </a:endParaRPr>
          </a:p>
          <a:p>
            <a:r>
              <a:rPr lang="en-GB" sz="1800" b="1" dirty="0">
                <a:effectLst/>
                <a:latin typeface="Arial" panose="020B0604020202020204" pitchFamily="34" charset="0"/>
                <a:ea typeface="Calibri" panose="020F0502020204030204" pitchFamily="34" charset="0"/>
              </a:rPr>
              <a:t>Cognitive and Intellectual Skills   /25</a:t>
            </a:r>
            <a:endParaRPr lang="en-GB" sz="1800" dirty="0">
              <a:effectLst/>
              <a:latin typeface="Calibri" panose="020F0502020204030204" pitchFamily="34" charset="0"/>
              <a:ea typeface="Calibri" panose="020F0502020204030204" pitchFamily="34" charset="0"/>
            </a:endParaRPr>
          </a:p>
          <a:p>
            <a:pPr algn="just"/>
            <a:r>
              <a:rPr lang="en-GB" sz="1200" b="1" i="1" dirty="0">
                <a:solidFill>
                  <a:srgbClr val="FF0000"/>
                </a:solidFill>
                <a:effectLst/>
                <a:latin typeface="Arial" panose="020B0604020202020204" pitchFamily="34" charset="0"/>
                <a:ea typeface="Calibri" panose="020F0502020204030204" pitchFamily="34" charset="0"/>
              </a:rPr>
              <a:t>Guidance specific to this assessment: </a:t>
            </a:r>
            <a:r>
              <a:rPr lang="en-GB" sz="1200" b="1" i="1" dirty="0">
                <a:effectLst/>
                <a:latin typeface="Arial" panose="020B0604020202020204" pitchFamily="34" charset="0"/>
                <a:ea typeface="Calibri" panose="020F0502020204030204" pitchFamily="34" charset="0"/>
              </a:rPr>
              <a:t>Glean and evaluate data assembled through research of the company in question and form judgements based on analysis of the company’s external and internal environment. Are there internal effects on the hotel’s operation and marketing strategy? Is there flexibility for them to change their individual approach or has this got to be company led?</a:t>
            </a:r>
            <a:endParaRPr lang="en-GB" sz="1200" dirty="0">
              <a:effectLst/>
              <a:latin typeface="Calibri" panose="020F0502020204030204" pitchFamily="34" charset="0"/>
              <a:ea typeface="Calibri" panose="020F0502020204030204" pitchFamily="34" charset="0"/>
            </a:endParaRPr>
          </a:p>
          <a:p>
            <a:r>
              <a:rPr lang="en-GB" sz="1800" b="1" dirty="0">
                <a:effectLst/>
                <a:latin typeface="Arial" panose="020B0604020202020204" pitchFamily="34" charset="0"/>
                <a:ea typeface="Calibri" panose="020F0502020204030204" pitchFamily="34" charset="0"/>
              </a:rPr>
              <a:t>Practical Skills    /30</a:t>
            </a:r>
            <a:endParaRPr lang="en-GB" sz="1800" dirty="0">
              <a:effectLst/>
              <a:latin typeface="Calibri" panose="020F0502020204030204" pitchFamily="34" charset="0"/>
              <a:ea typeface="Calibri" panose="020F0502020204030204" pitchFamily="34" charset="0"/>
            </a:endParaRPr>
          </a:p>
          <a:p>
            <a:pPr algn="just"/>
            <a:r>
              <a:rPr lang="en-GB" sz="1200" b="1" i="1" dirty="0">
                <a:solidFill>
                  <a:srgbClr val="FF0000"/>
                </a:solidFill>
                <a:effectLst/>
                <a:latin typeface="Arial" panose="020B0604020202020204" pitchFamily="34" charset="0"/>
                <a:ea typeface="Calibri" panose="020F0502020204030204" pitchFamily="34" charset="0"/>
              </a:rPr>
              <a:t>Guidance specific to this assessment: </a:t>
            </a:r>
            <a:r>
              <a:rPr lang="en-GB" sz="1200" b="1" i="1" dirty="0">
                <a:effectLst/>
                <a:latin typeface="Arial" panose="020B0604020202020204" pitchFamily="34" charset="0"/>
                <a:ea typeface="Calibri" panose="020F0502020204030204" pitchFamily="34" charset="0"/>
              </a:rPr>
              <a:t>Demonstrate how the Marketing Mix, SWOT, PESTEL can be used with the hotel in question to reveal problems and how solutions can be sought, based on examples and cases from other sources. Compare and contrast with other global hotels.</a:t>
            </a:r>
            <a:endParaRPr lang="en-GB" sz="1200" dirty="0">
              <a:effectLst/>
              <a:latin typeface="Calibri" panose="020F0502020204030204" pitchFamily="34" charset="0"/>
              <a:ea typeface="Calibri" panose="020F0502020204030204" pitchFamily="34" charset="0"/>
            </a:endParaRPr>
          </a:p>
          <a:p>
            <a:r>
              <a:rPr lang="en-GB" sz="1800" b="1" dirty="0">
                <a:effectLst/>
                <a:latin typeface="Arial" panose="020B0604020202020204" pitchFamily="34" charset="0"/>
                <a:ea typeface="Calibri" panose="020F0502020204030204" pitchFamily="34" charset="0"/>
              </a:rPr>
              <a:t>Transferable Skills for Life and Professional Practice    /10</a:t>
            </a:r>
            <a:endParaRPr lang="en-GB" sz="1800" dirty="0">
              <a:effectLst/>
              <a:latin typeface="Calibri" panose="020F0502020204030204" pitchFamily="34" charset="0"/>
              <a:ea typeface="Calibri" panose="020F0502020204030204" pitchFamily="34" charset="0"/>
            </a:endParaRPr>
          </a:p>
          <a:p>
            <a:pPr algn="just"/>
            <a:r>
              <a:rPr lang="en-GB" sz="1200" b="1" i="1" dirty="0">
                <a:solidFill>
                  <a:srgbClr val="FF0000"/>
                </a:solidFill>
                <a:effectLst/>
                <a:latin typeface="Arial" panose="020B0604020202020204" pitchFamily="34" charset="0"/>
                <a:ea typeface="Calibri" panose="020F0502020204030204" pitchFamily="34" charset="0"/>
              </a:rPr>
              <a:t>Guidance specific to this assessment: </a:t>
            </a:r>
            <a:r>
              <a:rPr lang="en-GB" sz="1200" b="1" i="1" dirty="0">
                <a:effectLst/>
                <a:latin typeface="Arial" panose="020B0604020202020204" pitchFamily="34" charset="0"/>
                <a:ea typeface="Calibri" panose="020F0502020204030204" pitchFamily="34" charset="0"/>
              </a:rPr>
              <a:t>This will be achieved through successful completion of your presentation and your ability to display your understanding of the marketing plan you have written, and the benefits that you hope to achieve. This will also show your understanding of how this could be used within a professional context, especially within the context of international hotel management. </a:t>
            </a:r>
            <a:endParaRPr lang="en-GB" sz="1200"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36770491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74A0C-7483-48F7-BC2A-50729BCD4A65}"/>
              </a:ext>
            </a:extLst>
          </p:cNvPr>
          <p:cNvSpPr>
            <a:spLocks noGrp="1"/>
          </p:cNvSpPr>
          <p:nvPr>
            <p:ph type="title"/>
          </p:nvPr>
        </p:nvSpPr>
        <p:spPr>
          <a:xfrm>
            <a:off x="353906" y="2040456"/>
            <a:ext cx="8436187" cy="2777088"/>
          </a:xfrm>
        </p:spPr>
        <p:txBody>
          <a:bodyPr/>
          <a:lstStyle/>
          <a:p>
            <a:r>
              <a:rPr lang="en-GB" sz="2800" i="1" dirty="0">
                <a:solidFill>
                  <a:srgbClr val="FF0000"/>
                </a:solidFill>
                <a:latin typeface="Arial" panose="020B0604020202020204" pitchFamily="34" charset="0"/>
                <a:cs typeface="Arial" panose="020B0604020202020204" pitchFamily="34" charset="0"/>
              </a:rPr>
              <a:t>The Marketing plan template document must be used, for you to write your plan correctly this can be found on the Moodle page in the Assessment section. (download and use from there please)</a:t>
            </a:r>
            <a:endParaRPr lang="en-GB" dirty="0"/>
          </a:p>
        </p:txBody>
      </p:sp>
    </p:spTree>
    <p:extLst>
      <p:ext uri="{BB962C8B-B14F-4D97-AF65-F5344CB8AC3E}">
        <p14:creationId xmlns:p14="http://schemas.microsoft.com/office/powerpoint/2010/main" val="8006550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FF0BBD4-36BB-490D-A290-A826A6099D84}"/>
              </a:ext>
            </a:extLst>
          </p:cNvPr>
          <p:cNvSpPr txBox="1"/>
          <p:nvPr/>
        </p:nvSpPr>
        <p:spPr>
          <a:xfrm>
            <a:off x="730854" y="347071"/>
            <a:ext cx="8149504"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a:solidFill>
                  <a:srgbClr val="0070C0"/>
                </a:solidFill>
              </a:rPr>
              <a:t>Your assignment marketing plan should include... </a:t>
            </a:r>
            <a:endParaRPr lang="en-US" sz="2400" dirty="0">
              <a:solidFill>
                <a:srgbClr val="0070C0"/>
              </a:solidFill>
            </a:endParaRPr>
          </a:p>
          <a:p>
            <a:endParaRPr lang="en-GB" sz="2000" b="1" dirty="0"/>
          </a:p>
          <a:p>
            <a:r>
              <a:rPr lang="en-GB" sz="2000" b="1" dirty="0"/>
              <a:t>Introduction </a:t>
            </a:r>
          </a:p>
          <a:p>
            <a:endParaRPr lang="en-GB" sz="2000" b="1" dirty="0"/>
          </a:p>
          <a:p>
            <a:r>
              <a:rPr lang="en-GB" sz="2000" b="1" dirty="0"/>
              <a:t>Marketing Mix – this must be included </a:t>
            </a:r>
          </a:p>
          <a:p>
            <a:endParaRPr lang="en-GB" sz="2000" b="1" dirty="0"/>
          </a:p>
          <a:p>
            <a:r>
              <a:rPr lang="en-GB" sz="2000" b="1" dirty="0"/>
              <a:t>Creating Customer Value and Engagement </a:t>
            </a:r>
            <a:r>
              <a:rPr lang="en-GB" sz="1600" b="1" i="1" dirty="0"/>
              <a:t>(Especially Post COVID-19</a:t>
            </a:r>
            <a:r>
              <a:rPr lang="en-GB" sz="2000" b="1" dirty="0"/>
              <a:t>)</a:t>
            </a:r>
          </a:p>
          <a:p>
            <a:endParaRPr lang="en-GB" sz="2000" b="1" dirty="0"/>
          </a:p>
          <a:p>
            <a:r>
              <a:rPr lang="en-GB" sz="2000" b="1" dirty="0"/>
              <a:t>Effective use of Digital Marketing</a:t>
            </a:r>
          </a:p>
          <a:p>
            <a:endParaRPr lang="en-GB" sz="2000" b="1" dirty="0"/>
          </a:p>
          <a:p>
            <a:r>
              <a:rPr lang="en-GB" sz="2000" b="1" dirty="0"/>
              <a:t>The Marketing Environment (Micro-SWOT)</a:t>
            </a:r>
          </a:p>
          <a:p>
            <a:r>
              <a:rPr lang="en-GB" sz="2000" b="1" dirty="0"/>
              <a:t>The Marketing Environment (Macro-PESTLE</a:t>
            </a:r>
          </a:p>
          <a:p>
            <a:endParaRPr lang="en-GB" sz="2000" b="1" dirty="0"/>
          </a:p>
          <a:p>
            <a:r>
              <a:rPr lang="en-GB" sz="2000" b="1" dirty="0"/>
              <a:t>Conclusion </a:t>
            </a:r>
          </a:p>
          <a:p>
            <a:endParaRPr lang="en-GB" sz="2000" b="1" dirty="0"/>
          </a:p>
          <a:p>
            <a:r>
              <a:rPr lang="en-GB" sz="2000" b="1" dirty="0"/>
              <a:t>References</a:t>
            </a:r>
          </a:p>
        </p:txBody>
      </p:sp>
      <p:sp>
        <p:nvSpPr>
          <p:cNvPr id="6" name="Arrow: Down 5">
            <a:extLst>
              <a:ext uri="{FF2B5EF4-FFF2-40B4-BE49-F238E27FC236}">
                <a16:creationId xmlns:a16="http://schemas.microsoft.com/office/drawing/2014/main" id="{5CB730EA-C491-49F4-B911-3F6D4E2E0695}"/>
              </a:ext>
            </a:extLst>
          </p:cNvPr>
          <p:cNvSpPr/>
          <p:nvPr/>
        </p:nvSpPr>
        <p:spPr>
          <a:xfrm>
            <a:off x="167536" y="1063649"/>
            <a:ext cx="567327" cy="4263305"/>
          </a:xfrm>
          <a:prstGeom prst="downArrow">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0349687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Shape&#10;&#10;Description automatically generated">
            <a:extLst>
              <a:ext uri="{FF2B5EF4-FFF2-40B4-BE49-F238E27FC236}">
                <a16:creationId xmlns:a16="http://schemas.microsoft.com/office/drawing/2014/main" id="{8C629097-B0FF-4211-8C9C-7AE4646711B0}"/>
              </a:ext>
            </a:extLst>
          </p:cNvPr>
          <p:cNvPicPr>
            <a:picLocks noChangeAspect="1"/>
          </p:cNvPicPr>
          <p:nvPr/>
        </p:nvPicPr>
        <p:blipFill>
          <a:blip r:embed="rId2"/>
          <a:stretch>
            <a:fillRect/>
          </a:stretch>
        </p:blipFill>
        <p:spPr>
          <a:xfrm>
            <a:off x="395536" y="2082336"/>
            <a:ext cx="3356136" cy="3096344"/>
          </a:xfrm>
          <a:prstGeom prst="rect">
            <a:avLst/>
          </a:prstGeom>
        </p:spPr>
      </p:pic>
      <p:sp>
        <p:nvSpPr>
          <p:cNvPr id="6" name="TextBox 5">
            <a:extLst>
              <a:ext uri="{FF2B5EF4-FFF2-40B4-BE49-F238E27FC236}">
                <a16:creationId xmlns:a16="http://schemas.microsoft.com/office/drawing/2014/main" id="{F0572689-BD03-4511-9813-0F29957C0A7E}"/>
              </a:ext>
            </a:extLst>
          </p:cNvPr>
          <p:cNvSpPr txBox="1"/>
          <p:nvPr/>
        </p:nvSpPr>
        <p:spPr>
          <a:xfrm>
            <a:off x="539552" y="332656"/>
            <a:ext cx="288032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0070C0"/>
                </a:solidFill>
              </a:rPr>
              <a:t>Quick recap on what the marketing mix means... </a:t>
            </a:r>
          </a:p>
        </p:txBody>
      </p:sp>
      <p:sp>
        <p:nvSpPr>
          <p:cNvPr id="7" name="TextBox 6">
            <a:extLst>
              <a:ext uri="{FF2B5EF4-FFF2-40B4-BE49-F238E27FC236}">
                <a16:creationId xmlns:a16="http://schemas.microsoft.com/office/drawing/2014/main" id="{FFBFFA69-01A2-4D79-AA30-02FA55D601FC}"/>
              </a:ext>
            </a:extLst>
          </p:cNvPr>
          <p:cNvSpPr txBox="1"/>
          <p:nvPr/>
        </p:nvSpPr>
        <p:spPr>
          <a:xfrm>
            <a:off x="3851920" y="352622"/>
            <a:ext cx="5099304"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Product</a:t>
            </a:r>
            <a:r>
              <a:rPr lang="en-GB" dirty="0"/>
              <a:t> – What's the biggest problem I can solve? How can we make our product / service better?</a:t>
            </a:r>
          </a:p>
          <a:p>
            <a:endParaRPr lang="en-GB" dirty="0"/>
          </a:p>
          <a:p>
            <a:r>
              <a:rPr lang="en-GB" b="1" dirty="0">
                <a:ea typeface="+mn-lt"/>
                <a:cs typeface="+mn-lt"/>
              </a:rPr>
              <a:t>Price</a:t>
            </a:r>
            <a:r>
              <a:rPr lang="en-GB" dirty="0">
                <a:ea typeface="+mn-lt"/>
                <a:cs typeface="+mn-lt"/>
              </a:rPr>
              <a:t> – What is the highest price your customers are willing to pay? What do your competitors charge? How price sensitive are your customers?</a:t>
            </a:r>
          </a:p>
          <a:p>
            <a:endParaRPr lang="en-GB" dirty="0">
              <a:ea typeface="+mn-lt"/>
              <a:cs typeface="+mn-lt"/>
            </a:endParaRPr>
          </a:p>
          <a:p>
            <a:r>
              <a:rPr lang="en-GB" b="1" dirty="0">
                <a:ea typeface="+mn-lt"/>
                <a:cs typeface="+mn-lt"/>
              </a:rPr>
              <a:t>Place</a:t>
            </a:r>
            <a:r>
              <a:rPr lang="en-GB" dirty="0">
                <a:ea typeface="+mn-lt"/>
                <a:cs typeface="+mn-lt"/>
              </a:rPr>
              <a:t> – Location Location, Location! Where are your customers? What channels are they using?</a:t>
            </a:r>
          </a:p>
          <a:p>
            <a:endParaRPr lang="en-GB" dirty="0">
              <a:ea typeface="+mn-lt"/>
              <a:cs typeface="+mn-lt"/>
            </a:endParaRPr>
          </a:p>
          <a:p>
            <a:r>
              <a:rPr lang="en-GB" b="1" dirty="0">
                <a:ea typeface="+mn-lt"/>
                <a:cs typeface="+mn-lt"/>
              </a:rPr>
              <a:t>Promotion</a:t>
            </a:r>
            <a:r>
              <a:rPr lang="en-GB" dirty="0">
                <a:ea typeface="+mn-lt"/>
                <a:cs typeface="+mn-lt"/>
              </a:rPr>
              <a:t> - Which channels does your audience use the most to consume information?</a:t>
            </a:r>
          </a:p>
          <a:p>
            <a:r>
              <a:rPr lang="en-GB" dirty="0">
                <a:ea typeface="+mn-lt"/>
                <a:cs typeface="+mn-lt"/>
              </a:rPr>
              <a:t>What kind of message tends to be more effective when promoting your solutions?</a:t>
            </a:r>
            <a:endParaRPr lang="en-GB" dirty="0"/>
          </a:p>
          <a:p>
            <a:r>
              <a:rPr lang="en-GB" dirty="0"/>
              <a:t>Is</a:t>
            </a:r>
            <a:r>
              <a:rPr lang="en-GB" dirty="0">
                <a:ea typeface="+mn-lt"/>
                <a:cs typeface="+mn-lt"/>
              </a:rPr>
              <a:t> there any concern about seasonality?</a:t>
            </a:r>
            <a:endParaRPr lang="en-GB" dirty="0"/>
          </a:p>
          <a:p>
            <a:r>
              <a:rPr lang="en-GB" dirty="0">
                <a:ea typeface="+mn-lt"/>
                <a:cs typeface="+mn-lt"/>
              </a:rPr>
              <a:t>How do your competitors plan and carry out their promotion?</a:t>
            </a:r>
            <a:endParaRPr lang="en-GB" dirty="0"/>
          </a:p>
          <a:p>
            <a:br>
              <a:rPr lang="en-US" dirty="0"/>
            </a:br>
            <a:endParaRPr lang="en-US" dirty="0"/>
          </a:p>
        </p:txBody>
      </p:sp>
    </p:spTree>
    <p:extLst>
      <p:ext uri="{BB962C8B-B14F-4D97-AF65-F5344CB8AC3E}">
        <p14:creationId xmlns:p14="http://schemas.microsoft.com/office/powerpoint/2010/main" val="3353440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079257A-BE99-4B65-BA6F-2B7C376EA609}"/>
              </a:ext>
            </a:extLst>
          </p:cNvPr>
          <p:cNvSpPr txBox="1"/>
          <p:nvPr/>
        </p:nvSpPr>
        <p:spPr>
          <a:xfrm>
            <a:off x="4211960" y="663467"/>
            <a:ext cx="4890612" cy="42165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r>
              <a:rPr lang="en-GB" dirty="0">
                <a:ea typeface="+mn-lt"/>
                <a:cs typeface="+mn-lt"/>
              </a:rPr>
              <a:t>The Marketing Mix, according to McCarthy (1960) is a set of actions, or tactics, that a company uses to promote its brand or product in the </a:t>
            </a:r>
            <a:r>
              <a:rPr lang="en-GB" b="1" dirty="0">
                <a:ea typeface="+mn-lt"/>
                <a:cs typeface="+mn-lt"/>
              </a:rPr>
              <a:t>market</a:t>
            </a:r>
            <a:r>
              <a:rPr lang="en-GB" dirty="0">
                <a:ea typeface="+mn-lt"/>
                <a:cs typeface="+mn-lt"/>
              </a:rPr>
              <a:t>. </a:t>
            </a:r>
          </a:p>
          <a:p>
            <a:endParaRPr lang="en-GB" dirty="0">
              <a:ea typeface="+mn-lt"/>
              <a:cs typeface="+mn-lt"/>
            </a:endParaRPr>
          </a:p>
          <a:p>
            <a:r>
              <a:rPr lang="en-GB" dirty="0">
                <a:ea typeface="+mn-lt"/>
                <a:cs typeface="+mn-lt"/>
              </a:rPr>
              <a:t>These 4 stages must be considered when creating a marketing plan for you chosen hotel and its post COVID-19 recovery. </a:t>
            </a:r>
          </a:p>
          <a:p>
            <a:endParaRPr lang="en-GB" dirty="0">
              <a:ea typeface="+mn-lt"/>
              <a:cs typeface="+mn-lt"/>
            </a:endParaRPr>
          </a:p>
          <a:p>
            <a:r>
              <a:rPr lang="en-GB" dirty="0">
                <a:ea typeface="+mn-lt"/>
                <a:cs typeface="+mn-lt"/>
              </a:rPr>
              <a:t>Product, price, Place, promotion.</a:t>
            </a:r>
          </a:p>
          <a:p>
            <a:endParaRPr lang="en-GB" sz="1600" dirty="0">
              <a:ea typeface="+mn-lt"/>
              <a:cs typeface="+mn-lt"/>
            </a:endParaRPr>
          </a:p>
        </p:txBody>
      </p:sp>
      <p:sp>
        <p:nvSpPr>
          <p:cNvPr id="6" name="TextBox 5">
            <a:extLst>
              <a:ext uri="{FF2B5EF4-FFF2-40B4-BE49-F238E27FC236}">
                <a16:creationId xmlns:a16="http://schemas.microsoft.com/office/drawing/2014/main" id="{90E80235-EA6D-44D8-814F-8213C9ECCED7}"/>
              </a:ext>
            </a:extLst>
          </p:cNvPr>
          <p:cNvSpPr txBox="1"/>
          <p:nvPr/>
        </p:nvSpPr>
        <p:spPr>
          <a:xfrm>
            <a:off x="3851920" y="663467"/>
            <a:ext cx="525065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0070C0"/>
                </a:solidFill>
              </a:rPr>
              <a:t>How to write your marketing mix</a:t>
            </a:r>
          </a:p>
        </p:txBody>
      </p:sp>
      <p:pic>
        <p:nvPicPr>
          <p:cNvPr id="9" name="Picture 8">
            <a:extLst>
              <a:ext uri="{FF2B5EF4-FFF2-40B4-BE49-F238E27FC236}">
                <a16:creationId xmlns:a16="http://schemas.microsoft.com/office/drawing/2014/main" id="{89BC7DFA-FC94-45BC-B4A6-096B82F0C01F}"/>
              </a:ext>
            </a:extLst>
          </p:cNvPr>
          <p:cNvPicPr>
            <a:picLocks noChangeAspect="1"/>
          </p:cNvPicPr>
          <p:nvPr/>
        </p:nvPicPr>
        <p:blipFill rotWithShape="1">
          <a:blip r:embed="rId2"/>
          <a:srcRect l="6385" t="19539" r="5346" b="22308"/>
          <a:stretch/>
        </p:blipFill>
        <p:spPr>
          <a:xfrm>
            <a:off x="237196" y="3673645"/>
            <a:ext cx="3906377" cy="1930210"/>
          </a:xfrm>
          <a:prstGeom prst="rect">
            <a:avLst/>
          </a:prstGeom>
        </p:spPr>
      </p:pic>
      <p:pic>
        <p:nvPicPr>
          <p:cNvPr id="4" name="Picture 3">
            <a:extLst>
              <a:ext uri="{FF2B5EF4-FFF2-40B4-BE49-F238E27FC236}">
                <a16:creationId xmlns:a16="http://schemas.microsoft.com/office/drawing/2014/main" id="{C0660616-C344-457F-A968-DAD7123E0DDE}"/>
              </a:ext>
            </a:extLst>
          </p:cNvPr>
          <p:cNvPicPr>
            <a:picLocks noChangeAspect="1"/>
          </p:cNvPicPr>
          <p:nvPr/>
        </p:nvPicPr>
        <p:blipFill>
          <a:blip r:embed="rId3"/>
          <a:stretch>
            <a:fillRect/>
          </a:stretch>
        </p:blipFill>
        <p:spPr>
          <a:xfrm>
            <a:off x="539552" y="476672"/>
            <a:ext cx="3128508" cy="3056312"/>
          </a:xfrm>
          <a:prstGeom prst="rect">
            <a:avLst/>
          </a:prstGeom>
        </p:spPr>
      </p:pic>
    </p:spTree>
    <p:extLst>
      <p:ext uri="{BB962C8B-B14F-4D97-AF65-F5344CB8AC3E}">
        <p14:creationId xmlns:p14="http://schemas.microsoft.com/office/powerpoint/2010/main" val="35952392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0F305905-86AA-406E-9DDF-738D6FF6C6AE}"/>
              </a:ext>
            </a:extLst>
          </p:cNvPr>
          <p:cNvPicPr>
            <a:picLocks noGrp="1" noChangeAspect="1"/>
          </p:cNvPicPr>
          <p:nvPr>
            <p:ph sz="half" idx="1"/>
          </p:nvPr>
        </p:nvPicPr>
        <p:blipFill>
          <a:blip r:embed="rId2"/>
          <a:stretch>
            <a:fillRect/>
          </a:stretch>
        </p:blipFill>
        <p:spPr>
          <a:xfrm>
            <a:off x="251746" y="476672"/>
            <a:ext cx="3665252" cy="2448273"/>
          </a:xfrm>
        </p:spPr>
      </p:pic>
      <p:sp>
        <p:nvSpPr>
          <p:cNvPr id="4" name="Content Placeholder 3">
            <a:extLst>
              <a:ext uri="{FF2B5EF4-FFF2-40B4-BE49-F238E27FC236}">
                <a16:creationId xmlns:a16="http://schemas.microsoft.com/office/drawing/2014/main" id="{2F42D45F-881A-401B-B316-6A1277AC855F}"/>
              </a:ext>
            </a:extLst>
          </p:cNvPr>
          <p:cNvSpPr>
            <a:spLocks noGrp="1"/>
          </p:cNvSpPr>
          <p:nvPr>
            <p:ph sz="half" idx="2"/>
          </p:nvPr>
        </p:nvSpPr>
        <p:spPr>
          <a:xfrm>
            <a:off x="4211960" y="1095390"/>
            <a:ext cx="4818384" cy="4320480"/>
          </a:xfrm>
        </p:spPr>
        <p:txBody>
          <a:bodyPr>
            <a:normAutofit fontScale="62500" lnSpcReduction="20000"/>
          </a:bodyPr>
          <a:lstStyle/>
          <a:p>
            <a:pPr marL="0" indent="0">
              <a:buNone/>
            </a:pPr>
            <a:r>
              <a:rPr lang="en-GB" dirty="0">
                <a:ea typeface="+mn-lt"/>
                <a:cs typeface="+mn-lt"/>
              </a:rPr>
              <a:t>Firstly, the product will be to assure your returning guests of safety within the hotel.</a:t>
            </a:r>
          </a:p>
          <a:p>
            <a:pPr marL="0" indent="0">
              <a:buNone/>
            </a:pPr>
            <a:endParaRPr lang="en-GB" dirty="0">
              <a:ea typeface="+mn-lt"/>
              <a:cs typeface="+mn-lt"/>
            </a:endParaRPr>
          </a:p>
          <a:p>
            <a:pPr marL="0" indent="0">
              <a:buNone/>
            </a:pPr>
            <a:r>
              <a:rPr lang="en-GB" dirty="0">
                <a:ea typeface="+mn-lt"/>
                <a:cs typeface="+mn-lt"/>
              </a:rPr>
              <a:t>Customers are quite likely to be concerned about infection rates, their safety and changes within lockdown restrictions during their stay. </a:t>
            </a:r>
          </a:p>
          <a:p>
            <a:pPr marL="0" indent="0">
              <a:buNone/>
            </a:pPr>
            <a:endParaRPr lang="en-GB" dirty="0">
              <a:ea typeface="+mn-lt"/>
              <a:cs typeface="+mn-lt"/>
            </a:endParaRPr>
          </a:p>
          <a:p>
            <a:pPr marL="0" indent="0">
              <a:buNone/>
            </a:pPr>
            <a:r>
              <a:rPr lang="en-GB" dirty="0">
                <a:ea typeface="+mn-lt"/>
                <a:cs typeface="+mn-lt"/>
              </a:rPr>
              <a:t>By creating a new and improved version of this product, which would be to consider the safety aspect, but also perhaps some imaginative ways to safeguard them should they ned to lengthen por shorten a stay this should increase sales and customer satisfaction. </a:t>
            </a:r>
          </a:p>
          <a:p>
            <a:pPr marL="0" indent="0">
              <a:buNone/>
            </a:pPr>
            <a:endParaRPr lang="en-GB" dirty="0">
              <a:ea typeface="+mn-lt"/>
              <a:cs typeface="+mn-lt"/>
            </a:endParaRPr>
          </a:p>
          <a:p>
            <a:pPr marL="0" indent="0">
              <a:buNone/>
            </a:pPr>
            <a:r>
              <a:rPr lang="en-GB" dirty="0">
                <a:ea typeface="+mn-lt"/>
                <a:cs typeface="+mn-lt"/>
              </a:rPr>
              <a:t>The product should be relevant to the current circumstances, but remember you also need to be aware of similar products being offered by competitors. </a:t>
            </a:r>
          </a:p>
          <a:p>
            <a:endParaRPr lang="en-GB" dirty="0"/>
          </a:p>
        </p:txBody>
      </p:sp>
      <p:pic>
        <p:nvPicPr>
          <p:cNvPr id="3" name="Picture 2">
            <a:extLst>
              <a:ext uri="{FF2B5EF4-FFF2-40B4-BE49-F238E27FC236}">
                <a16:creationId xmlns:a16="http://schemas.microsoft.com/office/drawing/2014/main" id="{32786237-C52F-4876-A559-ACA2B48A1DC0}"/>
              </a:ext>
            </a:extLst>
          </p:cNvPr>
          <p:cNvPicPr>
            <a:picLocks noChangeAspect="1"/>
          </p:cNvPicPr>
          <p:nvPr/>
        </p:nvPicPr>
        <p:blipFill>
          <a:blip r:embed="rId3"/>
          <a:stretch>
            <a:fillRect/>
          </a:stretch>
        </p:blipFill>
        <p:spPr>
          <a:xfrm>
            <a:off x="251746" y="2996952"/>
            <a:ext cx="3672410" cy="2448273"/>
          </a:xfrm>
          <a:prstGeom prst="rect">
            <a:avLst/>
          </a:prstGeom>
        </p:spPr>
      </p:pic>
    </p:spTree>
    <p:extLst>
      <p:ext uri="{BB962C8B-B14F-4D97-AF65-F5344CB8AC3E}">
        <p14:creationId xmlns:p14="http://schemas.microsoft.com/office/powerpoint/2010/main" val="32375381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A420FF05-F1E7-4083-A140-9CEE3BAC160C}"/>
              </a:ext>
            </a:extLst>
          </p:cNvPr>
          <p:cNvPicPr>
            <a:picLocks noGrp="1" noChangeAspect="1"/>
          </p:cNvPicPr>
          <p:nvPr>
            <p:ph sz="half" idx="1"/>
          </p:nvPr>
        </p:nvPicPr>
        <p:blipFill>
          <a:blip r:embed="rId2"/>
          <a:stretch>
            <a:fillRect/>
          </a:stretch>
        </p:blipFill>
        <p:spPr>
          <a:xfrm>
            <a:off x="457198" y="500088"/>
            <a:ext cx="4114801" cy="2002836"/>
          </a:xfrm>
        </p:spPr>
      </p:pic>
      <p:sp>
        <p:nvSpPr>
          <p:cNvPr id="4" name="Content Placeholder 3">
            <a:extLst>
              <a:ext uri="{FF2B5EF4-FFF2-40B4-BE49-F238E27FC236}">
                <a16:creationId xmlns:a16="http://schemas.microsoft.com/office/drawing/2014/main" id="{7099C8B5-06AE-4BBB-A9CB-632955DF71FA}"/>
              </a:ext>
            </a:extLst>
          </p:cNvPr>
          <p:cNvSpPr>
            <a:spLocks noGrp="1"/>
          </p:cNvSpPr>
          <p:nvPr>
            <p:ph sz="half" idx="2"/>
          </p:nvPr>
        </p:nvSpPr>
        <p:spPr>
          <a:xfrm>
            <a:off x="4648200" y="692696"/>
            <a:ext cx="4038600" cy="4896545"/>
          </a:xfrm>
        </p:spPr>
        <p:txBody>
          <a:bodyPr>
            <a:normAutofit fontScale="85000" lnSpcReduction="20000"/>
          </a:bodyPr>
          <a:lstStyle/>
          <a:p>
            <a:pPr marL="0" indent="0" algn="just">
              <a:buNone/>
            </a:pPr>
            <a:r>
              <a:rPr lang="en-GB" dirty="0">
                <a:ea typeface="+mn-lt"/>
                <a:cs typeface="+mn-lt"/>
              </a:rPr>
              <a:t>In terms of the pricing of the product, we are aware of their premium pricing structure, but this does not mean that guests do not require value for money. </a:t>
            </a:r>
          </a:p>
          <a:p>
            <a:pPr marL="0" indent="0" algn="just">
              <a:buNone/>
            </a:pPr>
            <a:endParaRPr lang="en-GB" dirty="0">
              <a:ea typeface="+mn-lt"/>
              <a:cs typeface="+mn-lt"/>
            </a:endParaRPr>
          </a:p>
          <a:p>
            <a:pPr marL="0" indent="0" algn="just">
              <a:buNone/>
            </a:pPr>
            <a:r>
              <a:rPr lang="en-GB" dirty="0">
                <a:ea typeface="+mn-lt"/>
                <a:cs typeface="+mn-lt"/>
              </a:rPr>
              <a:t>Competitors may be offering deals or charging less… but how does this fit in with the Relais and Chateaux ethos.</a:t>
            </a:r>
          </a:p>
          <a:p>
            <a:pPr marL="0" indent="0" algn="just">
              <a:buNone/>
            </a:pPr>
            <a:endParaRPr lang="en-GB" dirty="0">
              <a:ea typeface="+mn-lt"/>
              <a:cs typeface="+mn-lt"/>
            </a:endParaRPr>
          </a:p>
          <a:p>
            <a:pPr marL="0" indent="0" algn="just">
              <a:buNone/>
            </a:pPr>
            <a:r>
              <a:rPr lang="en-GB" dirty="0">
                <a:ea typeface="+mn-lt"/>
                <a:cs typeface="+mn-lt"/>
              </a:rPr>
              <a:t>Should you consider creating a deal? Will this bring guests back? … a what do you think?</a:t>
            </a:r>
          </a:p>
          <a:p>
            <a:endParaRPr lang="en-GB" sz="2400" dirty="0">
              <a:ea typeface="+mn-lt"/>
              <a:cs typeface="+mn-lt"/>
            </a:endParaRPr>
          </a:p>
          <a:p>
            <a:endParaRPr lang="en-GB" dirty="0"/>
          </a:p>
        </p:txBody>
      </p:sp>
      <p:pic>
        <p:nvPicPr>
          <p:cNvPr id="3" name="Picture 2">
            <a:extLst>
              <a:ext uri="{FF2B5EF4-FFF2-40B4-BE49-F238E27FC236}">
                <a16:creationId xmlns:a16="http://schemas.microsoft.com/office/drawing/2014/main" id="{7B7EA724-1A0E-4B10-B432-0916FA5EF119}"/>
              </a:ext>
            </a:extLst>
          </p:cNvPr>
          <p:cNvPicPr>
            <a:picLocks noChangeAspect="1"/>
          </p:cNvPicPr>
          <p:nvPr/>
        </p:nvPicPr>
        <p:blipFill>
          <a:blip r:embed="rId3"/>
          <a:stretch>
            <a:fillRect/>
          </a:stretch>
        </p:blipFill>
        <p:spPr>
          <a:xfrm>
            <a:off x="457199" y="2852936"/>
            <a:ext cx="4119727" cy="2215526"/>
          </a:xfrm>
          <a:prstGeom prst="rect">
            <a:avLst/>
          </a:prstGeom>
        </p:spPr>
      </p:pic>
    </p:spTree>
    <p:extLst>
      <p:ext uri="{BB962C8B-B14F-4D97-AF65-F5344CB8AC3E}">
        <p14:creationId xmlns:p14="http://schemas.microsoft.com/office/powerpoint/2010/main" val="6072660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C9AC0A73-2192-4BA2-8ABE-17E4CB641300}"/>
              </a:ext>
            </a:extLst>
          </p:cNvPr>
          <p:cNvPicPr>
            <a:picLocks noGrp="1" noChangeAspect="1"/>
          </p:cNvPicPr>
          <p:nvPr>
            <p:ph sz="half" idx="1"/>
          </p:nvPr>
        </p:nvPicPr>
        <p:blipFill rotWithShape="1">
          <a:blip r:embed="rId2"/>
          <a:srcRect t="18373" b="10308"/>
          <a:stretch/>
        </p:blipFill>
        <p:spPr>
          <a:xfrm>
            <a:off x="280990" y="548680"/>
            <a:ext cx="3806552" cy="2118970"/>
          </a:xfrm>
        </p:spPr>
      </p:pic>
      <p:sp>
        <p:nvSpPr>
          <p:cNvPr id="4" name="Content Placeholder 3">
            <a:extLst>
              <a:ext uri="{FF2B5EF4-FFF2-40B4-BE49-F238E27FC236}">
                <a16:creationId xmlns:a16="http://schemas.microsoft.com/office/drawing/2014/main" id="{2524DEF6-78E8-44B6-8463-3BC6CB176FF1}"/>
              </a:ext>
            </a:extLst>
          </p:cNvPr>
          <p:cNvSpPr>
            <a:spLocks noGrp="1"/>
          </p:cNvSpPr>
          <p:nvPr>
            <p:ph sz="half" idx="2"/>
          </p:nvPr>
        </p:nvSpPr>
        <p:spPr>
          <a:xfrm>
            <a:off x="4211960" y="854720"/>
            <a:ext cx="4752528" cy="4302471"/>
          </a:xfrm>
        </p:spPr>
        <p:txBody>
          <a:bodyPr>
            <a:normAutofit fontScale="92500" lnSpcReduction="10000"/>
          </a:bodyPr>
          <a:lstStyle/>
          <a:p>
            <a:pPr marL="0" indent="0">
              <a:buNone/>
            </a:pPr>
            <a:r>
              <a:rPr lang="en-GB" dirty="0"/>
              <a:t>Not only is there a slick website for Relais and chateaux but also an App and these combine to be the most important communication tools, it's where most customers find out information about the hotels and products and services.</a:t>
            </a:r>
          </a:p>
          <a:p>
            <a:pPr marL="0" indent="0">
              <a:buNone/>
            </a:pPr>
            <a:endParaRPr lang="en-GB" dirty="0"/>
          </a:p>
          <a:p>
            <a:pPr marL="0" indent="0">
              <a:buNone/>
            </a:pPr>
            <a:r>
              <a:rPr lang="en-GB" dirty="0"/>
              <a:t>What messages do you think you would need to promote using this digital network? </a:t>
            </a:r>
          </a:p>
          <a:p>
            <a:endParaRPr lang="en-GB" dirty="0"/>
          </a:p>
        </p:txBody>
      </p:sp>
      <p:pic>
        <p:nvPicPr>
          <p:cNvPr id="3" name="Picture 2">
            <a:extLst>
              <a:ext uri="{FF2B5EF4-FFF2-40B4-BE49-F238E27FC236}">
                <a16:creationId xmlns:a16="http://schemas.microsoft.com/office/drawing/2014/main" id="{63AED22C-40FE-4324-877D-51DC585ABA49}"/>
              </a:ext>
            </a:extLst>
          </p:cNvPr>
          <p:cNvPicPr>
            <a:picLocks noChangeAspect="1"/>
          </p:cNvPicPr>
          <p:nvPr/>
        </p:nvPicPr>
        <p:blipFill>
          <a:blip r:embed="rId3"/>
          <a:stretch>
            <a:fillRect/>
          </a:stretch>
        </p:blipFill>
        <p:spPr>
          <a:xfrm>
            <a:off x="280990" y="2981541"/>
            <a:ext cx="3806552" cy="1858668"/>
          </a:xfrm>
          <a:prstGeom prst="rect">
            <a:avLst/>
          </a:prstGeom>
        </p:spPr>
      </p:pic>
    </p:spTree>
    <p:extLst>
      <p:ext uri="{BB962C8B-B14F-4D97-AF65-F5344CB8AC3E}">
        <p14:creationId xmlns:p14="http://schemas.microsoft.com/office/powerpoint/2010/main" val="6369905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BDD00-5068-4E41-9041-CC59DF70AB54}"/>
              </a:ext>
            </a:extLst>
          </p:cNvPr>
          <p:cNvSpPr>
            <a:spLocks noGrp="1"/>
          </p:cNvSpPr>
          <p:nvPr>
            <p:ph type="title"/>
          </p:nvPr>
        </p:nvSpPr>
        <p:spPr>
          <a:xfrm>
            <a:off x="4283968" y="925796"/>
            <a:ext cx="4402832" cy="4306490"/>
          </a:xfrm>
        </p:spPr>
        <p:txBody>
          <a:bodyPr>
            <a:normAutofit/>
          </a:bodyPr>
          <a:lstStyle/>
          <a:p>
            <a:r>
              <a:rPr lang="en-GB" sz="2800" dirty="0"/>
              <a:t>Take 15 minutes to visit the Relais and Chateaux website now…</a:t>
            </a:r>
            <a:br>
              <a:rPr lang="en-GB" sz="2800" dirty="0"/>
            </a:br>
            <a:r>
              <a:rPr lang="en-GB" sz="2800" dirty="0">
                <a:hlinkClick r:id="rId2"/>
              </a:rPr>
              <a:t>www.relaischateaux.com</a:t>
            </a:r>
            <a:br>
              <a:rPr lang="en-GB" sz="2800" dirty="0"/>
            </a:br>
            <a:br>
              <a:rPr lang="en-GB" sz="2800" dirty="0"/>
            </a:br>
            <a:r>
              <a:rPr lang="en-GB" sz="2800" dirty="0"/>
              <a:t>Make notes as to what impresses you the most, consider what guests would enjoy seeing, then we will discuss</a:t>
            </a:r>
          </a:p>
        </p:txBody>
      </p:sp>
      <p:pic>
        <p:nvPicPr>
          <p:cNvPr id="4" name="Content Placeholder 3">
            <a:extLst>
              <a:ext uri="{FF2B5EF4-FFF2-40B4-BE49-F238E27FC236}">
                <a16:creationId xmlns:a16="http://schemas.microsoft.com/office/drawing/2014/main" id="{23CFD56B-2417-40BA-BF2F-318F02EBCA75}"/>
              </a:ext>
            </a:extLst>
          </p:cNvPr>
          <p:cNvPicPr>
            <a:picLocks noGrp="1" noChangeAspect="1"/>
          </p:cNvPicPr>
          <p:nvPr>
            <p:ph idx="1"/>
          </p:nvPr>
        </p:nvPicPr>
        <p:blipFill>
          <a:blip r:embed="rId3"/>
          <a:stretch>
            <a:fillRect/>
          </a:stretch>
        </p:blipFill>
        <p:spPr>
          <a:xfrm>
            <a:off x="323528" y="1412776"/>
            <a:ext cx="3871296" cy="2804403"/>
          </a:xfrm>
          <a:prstGeom prst="rect">
            <a:avLst/>
          </a:prstGeom>
        </p:spPr>
      </p:pic>
    </p:spTree>
    <p:extLst>
      <p:ext uri="{BB962C8B-B14F-4D97-AF65-F5344CB8AC3E}">
        <p14:creationId xmlns:p14="http://schemas.microsoft.com/office/powerpoint/2010/main" val="33911934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A16FCB0-4F18-43E4-93C6-F4F9E39C60D2}"/>
              </a:ext>
            </a:extLst>
          </p:cNvPr>
          <p:cNvPicPr>
            <a:picLocks noGrp="1" noChangeAspect="1"/>
          </p:cNvPicPr>
          <p:nvPr>
            <p:ph idx="1"/>
          </p:nvPr>
        </p:nvPicPr>
        <p:blipFill>
          <a:blip r:embed="rId2"/>
          <a:stretch>
            <a:fillRect/>
          </a:stretch>
        </p:blipFill>
        <p:spPr>
          <a:xfrm>
            <a:off x="1496322" y="836712"/>
            <a:ext cx="6151355" cy="3916363"/>
          </a:xfrm>
        </p:spPr>
      </p:pic>
    </p:spTree>
    <p:extLst>
      <p:ext uri="{BB962C8B-B14F-4D97-AF65-F5344CB8AC3E}">
        <p14:creationId xmlns:p14="http://schemas.microsoft.com/office/powerpoint/2010/main" val="41515408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9937C027-D294-410D-ACCC-198E7D194603}"/>
              </a:ext>
            </a:extLst>
          </p:cNvPr>
          <p:cNvPicPr>
            <a:picLocks noGrp="1" noChangeAspect="1"/>
          </p:cNvPicPr>
          <p:nvPr>
            <p:ph sz="half" idx="1"/>
          </p:nvPr>
        </p:nvPicPr>
        <p:blipFill>
          <a:blip r:embed="rId2"/>
          <a:stretch>
            <a:fillRect/>
          </a:stretch>
        </p:blipFill>
        <p:spPr>
          <a:xfrm>
            <a:off x="621007" y="404664"/>
            <a:ext cx="3229361" cy="2232248"/>
          </a:xfrm>
        </p:spPr>
      </p:pic>
      <p:sp>
        <p:nvSpPr>
          <p:cNvPr id="4" name="Content Placeholder 3">
            <a:extLst>
              <a:ext uri="{FF2B5EF4-FFF2-40B4-BE49-F238E27FC236}">
                <a16:creationId xmlns:a16="http://schemas.microsoft.com/office/drawing/2014/main" id="{265CA132-72E7-4745-9BC5-133A335AE83F}"/>
              </a:ext>
            </a:extLst>
          </p:cNvPr>
          <p:cNvSpPr>
            <a:spLocks noGrp="1"/>
          </p:cNvSpPr>
          <p:nvPr>
            <p:ph sz="half" idx="2"/>
          </p:nvPr>
        </p:nvSpPr>
        <p:spPr>
          <a:xfrm>
            <a:off x="3957872" y="1268760"/>
            <a:ext cx="5186128" cy="3588814"/>
          </a:xfrm>
        </p:spPr>
        <p:txBody>
          <a:bodyPr>
            <a:normAutofit/>
          </a:bodyPr>
          <a:lstStyle/>
          <a:p>
            <a:pPr marL="0" indent="0">
              <a:buNone/>
            </a:pPr>
            <a:r>
              <a:rPr lang="en-GB" sz="2400" dirty="0"/>
              <a:t>Even the most prestigious hotels can consider using social media and promoting their products as ‘deals’ and special offers.</a:t>
            </a:r>
          </a:p>
          <a:p>
            <a:pPr marL="0" indent="0">
              <a:buNone/>
            </a:pPr>
            <a:endParaRPr lang="en-GB" sz="2400" dirty="0"/>
          </a:p>
          <a:p>
            <a:pPr marL="0" indent="0">
              <a:buNone/>
            </a:pPr>
            <a:r>
              <a:rPr lang="en-GB" sz="2400" dirty="0"/>
              <a:t>The Relais and chateaux website has a dedicated page of special offers.. What about targeted email marketing to promote them? </a:t>
            </a:r>
          </a:p>
          <a:p>
            <a:endParaRPr lang="en-GB" dirty="0"/>
          </a:p>
        </p:txBody>
      </p:sp>
      <p:pic>
        <p:nvPicPr>
          <p:cNvPr id="3" name="Picture 2">
            <a:extLst>
              <a:ext uri="{FF2B5EF4-FFF2-40B4-BE49-F238E27FC236}">
                <a16:creationId xmlns:a16="http://schemas.microsoft.com/office/drawing/2014/main" id="{A29BE9F3-E61A-44E7-8294-12BAE2A05864}"/>
              </a:ext>
            </a:extLst>
          </p:cNvPr>
          <p:cNvPicPr>
            <a:picLocks noChangeAspect="1"/>
          </p:cNvPicPr>
          <p:nvPr/>
        </p:nvPicPr>
        <p:blipFill rotWithShape="1">
          <a:blip r:embed="rId3"/>
          <a:srcRect l="24080" t="9401" r="24801" b="10800"/>
          <a:stretch/>
        </p:blipFill>
        <p:spPr>
          <a:xfrm>
            <a:off x="621007" y="2742026"/>
            <a:ext cx="3229361" cy="2835628"/>
          </a:xfrm>
          <a:prstGeom prst="rect">
            <a:avLst/>
          </a:prstGeom>
        </p:spPr>
      </p:pic>
    </p:spTree>
    <p:extLst>
      <p:ext uri="{BB962C8B-B14F-4D97-AF65-F5344CB8AC3E}">
        <p14:creationId xmlns:p14="http://schemas.microsoft.com/office/powerpoint/2010/main" val="35203801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D3F08-CD78-4BBA-9A96-AF8F65567670}"/>
              </a:ext>
            </a:extLst>
          </p:cNvPr>
          <p:cNvSpPr>
            <a:spLocks noGrp="1"/>
          </p:cNvSpPr>
          <p:nvPr>
            <p:ph type="title"/>
          </p:nvPr>
        </p:nvSpPr>
        <p:spPr>
          <a:xfrm>
            <a:off x="413238" y="2545984"/>
            <a:ext cx="8335226" cy="1143000"/>
          </a:xfrm>
        </p:spPr>
        <p:txBody>
          <a:bodyPr vert="horz" lIns="91440" tIns="45720" rIns="91440" bIns="45720" rtlCol="0" anchor="ctr">
            <a:noAutofit/>
          </a:bodyPr>
          <a:lstStyle/>
          <a:p>
            <a:pPr algn="l"/>
            <a:r>
              <a:rPr lang="en-GB" sz="1800" b="1" dirty="0">
                <a:solidFill>
                  <a:srgbClr val="0070C0"/>
                </a:solidFill>
              </a:rPr>
              <a:t>(STP) Segmenting, Targeting &amp; Positioning</a:t>
            </a:r>
            <a:r>
              <a:rPr lang="en-GB" sz="1800" dirty="0">
                <a:solidFill>
                  <a:srgbClr val="0070C0"/>
                </a:solidFill>
              </a:rPr>
              <a:t> </a:t>
            </a:r>
            <a:br>
              <a:rPr lang="en-GB" sz="1800" dirty="0">
                <a:solidFill>
                  <a:srgbClr val="0070C0"/>
                </a:solidFill>
              </a:rPr>
            </a:br>
            <a:br>
              <a:rPr lang="en-GB" sz="1800" dirty="0">
                <a:solidFill>
                  <a:srgbClr val="0070C0"/>
                </a:solidFill>
              </a:rPr>
            </a:br>
            <a:r>
              <a:rPr lang="en-GB" sz="1800" b="1" dirty="0">
                <a:solidFill>
                  <a:srgbClr val="0070C0"/>
                </a:solidFill>
              </a:rPr>
              <a:t>Quick recap...</a:t>
            </a:r>
            <a:br>
              <a:rPr lang="en-GB" sz="1800" dirty="0">
                <a:solidFill>
                  <a:srgbClr val="0070C0"/>
                </a:solidFill>
              </a:rPr>
            </a:br>
            <a:br>
              <a:rPr lang="en-GB" sz="1800" dirty="0"/>
            </a:br>
            <a:r>
              <a:rPr lang="en-GB" sz="1800" dirty="0"/>
              <a:t>STP is a marketing strategy.</a:t>
            </a:r>
            <a:r>
              <a:rPr lang="en-GB" sz="1800" dirty="0">
                <a:ea typeface="+mj-lt"/>
                <a:cs typeface="+mj-lt"/>
              </a:rPr>
              <a:t> It consists of three steps that help you analyse your offering and the way you communicate its benefits and value to specific groups.</a:t>
            </a:r>
            <a:br>
              <a:rPr lang="en-GB" sz="1800" dirty="0"/>
            </a:br>
            <a:r>
              <a:rPr lang="en-GB" sz="1800" dirty="0">
                <a:ea typeface="+mj-lt"/>
                <a:cs typeface="+mj-lt"/>
              </a:rPr>
              <a:t>STP stands for:</a:t>
            </a:r>
            <a:br>
              <a:rPr lang="en-GB" sz="1800" dirty="0">
                <a:ea typeface="+mj-lt"/>
                <a:cs typeface="+mj-lt"/>
              </a:rPr>
            </a:br>
            <a:endParaRPr lang="en-US" sz="3600" dirty="0"/>
          </a:p>
          <a:p>
            <a:pPr marL="285750" indent="-285750" algn="l">
              <a:buFont typeface="Arial"/>
              <a:buChar char="•"/>
            </a:pPr>
            <a:r>
              <a:rPr lang="en-GB" sz="1800" dirty="0">
                <a:ea typeface="+mj-lt"/>
                <a:cs typeface="+mj-lt"/>
              </a:rPr>
              <a:t>Step 1: </a:t>
            </a:r>
            <a:r>
              <a:rPr lang="en-GB" sz="1800" b="1" dirty="0">
                <a:ea typeface="+mj-lt"/>
                <a:cs typeface="+mj-lt"/>
              </a:rPr>
              <a:t>S</a:t>
            </a:r>
            <a:r>
              <a:rPr lang="en-GB" sz="1800" dirty="0">
                <a:ea typeface="+mj-lt"/>
                <a:cs typeface="+mj-lt"/>
              </a:rPr>
              <a:t>egment your market.</a:t>
            </a:r>
            <a:endParaRPr lang="en-GB" sz="3600" dirty="0"/>
          </a:p>
          <a:p>
            <a:pPr marL="285750" indent="-285750" algn="l">
              <a:buFont typeface="Arial"/>
              <a:buChar char="•"/>
            </a:pPr>
            <a:r>
              <a:rPr lang="en-GB" sz="1800" dirty="0">
                <a:ea typeface="+mj-lt"/>
                <a:cs typeface="+mj-lt"/>
              </a:rPr>
              <a:t>Step 2: </a:t>
            </a:r>
            <a:r>
              <a:rPr lang="en-GB" sz="1800" b="1" dirty="0">
                <a:ea typeface="+mj-lt"/>
                <a:cs typeface="+mj-lt"/>
              </a:rPr>
              <a:t>T</a:t>
            </a:r>
            <a:r>
              <a:rPr lang="en-GB" sz="1800" dirty="0">
                <a:ea typeface="+mj-lt"/>
                <a:cs typeface="+mj-lt"/>
              </a:rPr>
              <a:t>arget your best customers.</a:t>
            </a:r>
            <a:endParaRPr lang="en-GB" sz="3600" dirty="0"/>
          </a:p>
          <a:p>
            <a:pPr marL="285750" indent="-285750" algn="l">
              <a:buFont typeface="Arial"/>
              <a:buChar char="•"/>
            </a:pPr>
            <a:r>
              <a:rPr lang="en-GB" sz="1800" dirty="0">
                <a:ea typeface="+mj-lt"/>
                <a:cs typeface="+mj-lt"/>
              </a:rPr>
              <a:t>Step 3: </a:t>
            </a:r>
            <a:r>
              <a:rPr lang="en-GB" sz="1800" b="1" dirty="0">
                <a:ea typeface="+mj-lt"/>
                <a:cs typeface="+mj-lt"/>
              </a:rPr>
              <a:t>P</a:t>
            </a:r>
            <a:r>
              <a:rPr lang="en-GB" sz="1800" dirty="0">
                <a:ea typeface="+mj-lt"/>
                <a:cs typeface="+mj-lt"/>
              </a:rPr>
              <a:t>osition your offering.</a:t>
            </a:r>
            <a:br>
              <a:rPr lang="en-GB" sz="1800" dirty="0">
                <a:ea typeface="+mj-lt"/>
                <a:cs typeface="+mj-lt"/>
              </a:rPr>
            </a:br>
            <a:endParaRPr lang="en-GB" sz="3600" dirty="0"/>
          </a:p>
          <a:p>
            <a:pPr algn="l"/>
            <a:r>
              <a:rPr lang="en-GB" sz="1800" dirty="0">
                <a:ea typeface="+mj-lt"/>
                <a:cs typeface="+mj-lt"/>
              </a:rPr>
              <a:t>This model is useful because it helps you identify your most valuable types of customer, and then develop products and marketing messages that ideally suit them. This allows you to engage with each group better, personalize your messages, and sell much more of your product.</a:t>
            </a:r>
            <a:endParaRPr lang="en-GB" sz="3600" dirty="0"/>
          </a:p>
          <a:p>
            <a:pPr algn="l"/>
            <a:endParaRPr lang="en-US" sz="3600" dirty="0"/>
          </a:p>
        </p:txBody>
      </p:sp>
      <p:pic>
        <p:nvPicPr>
          <p:cNvPr id="4" name="Graphic 4" descr="A flying paper aeroplane">
            <a:extLst>
              <a:ext uri="{FF2B5EF4-FFF2-40B4-BE49-F238E27FC236}">
                <a16:creationId xmlns:a16="http://schemas.microsoft.com/office/drawing/2014/main" id="{1B69420F-9325-4C35-9CB3-1428305B0EC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139962" y="1714499"/>
            <a:ext cx="2784231" cy="2784231"/>
          </a:xfrm>
          <a:prstGeom prst="rect">
            <a:avLst/>
          </a:prstGeom>
        </p:spPr>
      </p:pic>
      <p:pic>
        <p:nvPicPr>
          <p:cNvPr id="5" name="Picture 4">
            <a:extLst>
              <a:ext uri="{FF2B5EF4-FFF2-40B4-BE49-F238E27FC236}">
                <a16:creationId xmlns:a16="http://schemas.microsoft.com/office/drawing/2014/main" id="{8759A4FC-837D-483C-A0E8-9E958361B4E9}"/>
              </a:ext>
            </a:extLst>
          </p:cNvPr>
          <p:cNvPicPr>
            <a:picLocks noChangeAspect="1"/>
          </p:cNvPicPr>
          <p:nvPr/>
        </p:nvPicPr>
        <p:blipFill>
          <a:blip r:embed="rId4"/>
          <a:stretch>
            <a:fillRect/>
          </a:stretch>
        </p:blipFill>
        <p:spPr>
          <a:xfrm>
            <a:off x="5286987" y="1998867"/>
            <a:ext cx="3355851" cy="2237234"/>
          </a:xfrm>
          <a:prstGeom prst="rect">
            <a:avLst/>
          </a:prstGeom>
        </p:spPr>
      </p:pic>
    </p:spTree>
    <p:extLst>
      <p:ext uri="{BB962C8B-B14F-4D97-AF65-F5344CB8AC3E}">
        <p14:creationId xmlns:p14="http://schemas.microsoft.com/office/powerpoint/2010/main" val="23846248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A0B4A-529B-436D-83C1-80CB8DE17389}"/>
              </a:ext>
            </a:extLst>
          </p:cNvPr>
          <p:cNvSpPr>
            <a:spLocks noGrp="1"/>
          </p:cNvSpPr>
          <p:nvPr>
            <p:ph type="title"/>
          </p:nvPr>
        </p:nvSpPr>
        <p:spPr>
          <a:xfrm>
            <a:off x="457200" y="836712"/>
            <a:ext cx="8229600" cy="580926"/>
          </a:xfrm>
        </p:spPr>
        <p:txBody>
          <a:bodyPr>
            <a:normAutofit fontScale="90000"/>
          </a:bodyPr>
          <a:lstStyle/>
          <a:p>
            <a:pPr algn="l"/>
            <a:r>
              <a:rPr lang="en-GB" sz="2200" dirty="0">
                <a:ea typeface="+mn-lt"/>
                <a:cs typeface="+mn-lt"/>
              </a:rPr>
              <a:t>The first step of the STP marketing model is segmentation. </a:t>
            </a:r>
            <a:br>
              <a:rPr lang="en-GB" sz="2200" dirty="0">
                <a:ea typeface="+mn-lt"/>
                <a:cs typeface="+mn-lt"/>
              </a:rPr>
            </a:br>
            <a:r>
              <a:rPr lang="en-GB" sz="2200" dirty="0">
                <a:ea typeface="+mn-lt"/>
                <a:cs typeface="+mn-lt"/>
              </a:rPr>
              <a:t>The main goal here is to </a:t>
            </a:r>
            <a:r>
              <a:rPr lang="en-GB" sz="2200" b="1" dirty="0">
                <a:ea typeface="+mn-lt"/>
                <a:cs typeface="+mn-lt"/>
              </a:rPr>
              <a:t>create various customer segments based on specific criteria</a:t>
            </a:r>
            <a:r>
              <a:rPr lang="en-GB" sz="2200" dirty="0">
                <a:ea typeface="+mn-lt"/>
                <a:cs typeface="+mn-lt"/>
              </a:rPr>
              <a:t> and traits that you choose. </a:t>
            </a:r>
            <a:br>
              <a:rPr lang="en-GB" sz="2200" dirty="0">
                <a:ea typeface="+mn-lt"/>
                <a:cs typeface="+mn-lt"/>
              </a:rPr>
            </a:br>
            <a:r>
              <a:rPr lang="en-GB" sz="2200" dirty="0">
                <a:ea typeface="+mn-lt"/>
                <a:cs typeface="+mn-lt"/>
              </a:rPr>
              <a:t>The four main types of audience according to Wright (2020)</a:t>
            </a:r>
            <a:br>
              <a:rPr lang="en-GB" sz="2200" dirty="0">
                <a:ea typeface="+mn-lt"/>
                <a:cs typeface="+mn-lt"/>
              </a:rPr>
            </a:br>
            <a:endParaRPr lang="en-GB" dirty="0"/>
          </a:p>
        </p:txBody>
      </p:sp>
      <p:pic>
        <p:nvPicPr>
          <p:cNvPr id="5" name="Content Placeholder 4">
            <a:extLst>
              <a:ext uri="{FF2B5EF4-FFF2-40B4-BE49-F238E27FC236}">
                <a16:creationId xmlns:a16="http://schemas.microsoft.com/office/drawing/2014/main" id="{9F6CACF7-9F2E-4207-A83C-A2DE565BF321}"/>
              </a:ext>
            </a:extLst>
          </p:cNvPr>
          <p:cNvPicPr>
            <a:picLocks noGrp="1" noChangeAspect="1"/>
          </p:cNvPicPr>
          <p:nvPr>
            <p:ph sz="half" idx="1"/>
          </p:nvPr>
        </p:nvPicPr>
        <p:blipFill rotWithShape="1">
          <a:blip r:embed="rId2"/>
          <a:srcRect l="1" r="75159"/>
          <a:stretch/>
        </p:blipFill>
        <p:spPr>
          <a:xfrm>
            <a:off x="395536" y="3451937"/>
            <a:ext cx="1872208" cy="2172698"/>
          </a:xfrm>
          <a:prstGeom prst="rect">
            <a:avLst/>
          </a:prstGeom>
        </p:spPr>
      </p:pic>
      <p:sp>
        <p:nvSpPr>
          <p:cNvPr id="4" name="Content Placeholder 3">
            <a:extLst>
              <a:ext uri="{FF2B5EF4-FFF2-40B4-BE49-F238E27FC236}">
                <a16:creationId xmlns:a16="http://schemas.microsoft.com/office/drawing/2014/main" id="{CCF4B06F-B1FE-4B8B-906C-AB9E37A73B47}"/>
              </a:ext>
            </a:extLst>
          </p:cNvPr>
          <p:cNvSpPr>
            <a:spLocks noGrp="1"/>
          </p:cNvSpPr>
          <p:nvPr>
            <p:ph sz="half" idx="2"/>
          </p:nvPr>
        </p:nvSpPr>
        <p:spPr>
          <a:xfrm>
            <a:off x="2483768" y="2204865"/>
            <a:ext cx="6203032" cy="3384376"/>
          </a:xfrm>
        </p:spPr>
        <p:txBody>
          <a:bodyPr>
            <a:normAutofit/>
          </a:bodyPr>
          <a:lstStyle/>
          <a:p>
            <a:pPr marL="0" indent="0">
              <a:buNone/>
            </a:pPr>
            <a:r>
              <a:rPr lang="en-GB" sz="1800" b="1" dirty="0">
                <a:ea typeface="+mn-lt"/>
                <a:cs typeface="+mn-lt"/>
              </a:rPr>
              <a:t>Geographic segmentation</a:t>
            </a:r>
            <a:r>
              <a:rPr lang="en-GB" sz="1800" dirty="0">
                <a:ea typeface="+mn-lt"/>
                <a:cs typeface="+mn-lt"/>
              </a:rPr>
              <a:t>: Diving your audience based on country, region, state, province, etc.</a:t>
            </a:r>
          </a:p>
          <a:p>
            <a:pPr marL="0" indent="0">
              <a:buNone/>
            </a:pPr>
            <a:endParaRPr lang="en-GB" sz="1800" dirty="0">
              <a:ea typeface="+mn-lt"/>
              <a:cs typeface="+mn-lt"/>
            </a:endParaRPr>
          </a:p>
          <a:p>
            <a:pPr marL="0" indent="0">
              <a:buNone/>
            </a:pPr>
            <a:endParaRPr lang="en-GB" sz="1800" dirty="0">
              <a:ea typeface="+mn-lt"/>
              <a:cs typeface="+mn-lt"/>
            </a:endParaRPr>
          </a:p>
          <a:p>
            <a:pPr marL="0" indent="0">
              <a:buNone/>
            </a:pPr>
            <a:endParaRPr lang="en-GB" sz="1800" dirty="0">
              <a:ea typeface="+mn-lt"/>
              <a:cs typeface="+mn-lt"/>
            </a:endParaRPr>
          </a:p>
          <a:p>
            <a:pPr marL="0" indent="0">
              <a:buNone/>
            </a:pPr>
            <a:endParaRPr lang="en-GB" sz="1800" dirty="0">
              <a:ea typeface="+mn-lt"/>
              <a:cs typeface="+mn-lt"/>
            </a:endParaRPr>
          </a:p>
          <a:p>
            <a:pPr marL="0" indent="0">
              <a:buNone/>
            </a:pPr>
            <a:r>
              <a:rPr lang="en-GB" sz="1800" b="1" dirty="0">
                <a:ea typeface="+mn-lt"/>
                <a:cs typeface="+mn-lt"/>
              </a:rPr>
              <a:t>Demographic segmentation</a:t>
            </a:r>
            <a:r>
              <a:rPr lang="en-GB" sz="1800" dirty="0">
                <a:ea typeface="+mn-lt"/>
                <a:cs typeface="+mn-lt"/>
              </a:rPr>
              <a:t>: Dividing your audience based on age, gender, education level, occupation, gender, etc.</a:t>
            </a:r>
          </a:p>
          <a:p>
            <a:endParaRPr lang="en-GB" dirty="0"/>
          </a:p>
        </p:txBody>
      </p:sp>
      <p:pic>
        <p:nvPicPr>
          <p:cNvPr id="6" name="Picture 5">
            <a:extLst>
              <a:ext uri="{FF2B5EF4-FFF2-40B4-BE49-F238E27FC236}">
                <a16:creationId xmlns:a16="http://schemas.microsoft.com/office/drawing/2014/main" id="{C0394231-61BE-41B1-9278-BEA643DE64E8}"/>
              </a:ext>
            </a:extLst>
          </p:cNvPr>
          <p:cNvPicPr>
            <a:picLocks noChangeAspect="1"/>
          </p:cNvPicPr>
          <p:nvPr/>
        </p:nvPicPr>
        <p:blipFill rotWithShape="1">
          <a:blip r:embed="rId2"/>
          <a:srcRect l="48490" r="27755"/>
          <a:stretch/>
        </p:blipFill>
        <p:spPr>
          <a:xfrm>
            <a:off x="466071" y="1417638"/>
            <a:ext cx="1872208" cy="2271972"/>
          </a:xfrm>
          <a:prstGeom prst="rect">
            <a:avLst/>
          </a:prstGeom>
        </p:spPr>
      </p:pic>
    </p:spTree>
    <p:extLst>
      <p:ext uri="{BB962C8B-B14F-4D97-AF65-F5344CB8AC3E}">
        <p14:creationId xmlns:p14="http://schemas.microsoft.com/office/powerpoint/2010/main" val="2376470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9E7E016-C6F7-4747-B4FD-E95FAF770DD0}"/>
              </a:ext>
            </a:extLst>
          </p:cNvPr>
          <p:cNvPicPr>
            <a:picLocks noGrp="1" noChangeAspect="1"/>
          </p:cNvPicPr>
          <p:nvPr>
            <p:ph sz="half" idx="1"/>
          </p:nvPr>
        </p:nvPicPr>
        <p:blipFill rotWithShape="1">
          <a:blip r:embed="rId2"/>
          <a:srcRect l="72006"/>
          <a:stretch/>
        </p:blipFill>
        <p:spPr>
          <a:xfrm>
            <a:off x="642795" y="708311"/>
            <a:ext cx="2033097" cy="2093579"/>
          </a:xfrm>
          <a:prstGeom prst="rect">
            <a:avLst/>
          </a:prstGeom>
        </p:spPr>
      </p:pic>
      <p:sp>
        <p:nvSpPr>
          <p:cNvPr id="4" name="Content Placeholder 3">
            <a:extLst>
              <a:ext uri="{FF2B5EF4-FFF2-40B4-BE49-F238E27FC236}">
                <a16:creationId xmlns:a16="http://schemas.microsoft.com/office/drawing/2014/main" id="{6AB271A3-02CE-4B96-98C5-7D3F1205082F}"/>
              </a:ext>
            </a:extLst>
          </p:cNvPr>
          <p:cNvSpPr>
            <a:spLocks noGrp="1"/>
          </p:cNvSpPr>
          <p:nvPr>
            <p:ph sz="half" idx="2"/>
          </p:nvPr>
        </p:nvSpPr>
        <p:spPr>
          <a:xfrm>
            <a:off x="2675893" y="1052736"/>
            <a:ext cx="6010907" cy="4536505"/>
          </a:xfrm>
        </p:spPr>
        <p:txBody>
          <a:bodyPr>
            <a:normAutofit/>
          </a:bodyPr>
          <a:lstStyle/>
          <a:p>
            <a:pPr marL="0" indent="0">
              <a:buNone/>
            </a:pPr>
            <a:r>
              <a:rPr lang="en-GB" sz="2000" b="1" dirty="0">
                <a:ea typeface="+mn-lt"/>
                <a:cs typeface="+mn-lt"/>
              </a:rPr>
              <a:t>Behavioural segmentation</a:t>
            </a:r>
            <a:r>
              <a:rPr lang="en-GB" sz="2000" dirty="0">
                <a:ea typeface="+mn-lt"/>
                <a:cs typeface="+mn-lt"/>
              </a:rPr>
              <a:t>: Dividing your audience based on how they interact with your business: What they buy, how often they buy, what they browse, etc.</a:t>
            </a:r>
          </a:p>
          <a:p>
            <a:pPr marL="0" indent="0">
              <a:buNone/>
            </a:pPr>
            <a:endParaRPr lang="en-GB" sz="2000" dirty="0">
              <a:ea typeface="+mn-lt"/>
              <a:cs typeface="+mn-lt"/>
            </a:endParaRPr>
          </a:p>
          <a:p>
            <a:pPr marL="0" indent="0">
              <a:buNone/>
            </a:pPr>
            <a:endParaRPr lang="en-GB" sz="2000" dirty="0">
              <a:ea typeface="+mn-lt"/>
              <a:cs typeface="+mn-lt"/>
            </a:endParaRPr>
          </a:p>
          <a:p>
            <a:pPr marL="0" indent="0">
              <a:buNone/>
            </a:pPr>
            <a:endParaRPr lang="en-GB" sz="2000" dirty="0">
              <a:ea typeface="+mn-lt"/>
              <a:cs typeface="+mn-lt"/>
            </a:endParaRPr>
          </a:p>
          <a:p>
            <a:pPr marL="0" indent="0">
              <a:buNone/>
            </a:pPr>
            <a:endParaRPr lang="en-GB" sz="2000" dirty="0">
              <a:ea typeface="+mn-lt"/>
              <a:cs typeface="+mn-lt"/>
            </a:endParaRPr>
          </a:p>
          <a:p>
            <a:pPr marL="0" indent="0">
              <a:buNone/>
            </a:pPr>
            <a:r>
              <a:rPr lang="en-GB" sz="2000" b="1" dirty="0">
                <a:ea typeface="+mn-lt"/>
                <a:cs typeface="+mn-lt"/>
              </a:rPr>
              <a:t>Psychographic segmentation</a:t>
            </a:r>
            <a:r>
              <a:rPr lang="en-GB" sz="2000" dirty="0">
                <a:ea typeface="+mn-lt"/>
                <a:cs typeface="+mn-lt"/>
              </a:rPr>
              <a:t>: Dividing your audience based on “who” your potential customer is: Lifestyle, hobbies, activities, opinions, etc.</a:t>
            </a:r>
          </a:p>
          <a:p>
            <a:endParaRPr lang="en-GB" dirty="0"/>
          </a:p>
        </p:txBody>
      </p:sp>
      <p:pic>
        <p:nvPicPr>
          <p:cNvPr id="6" name="Picture 5">
            <a:extLst>
              <a:ext uri="{FF2B5EF4-FFF2-40B4-BE49-F238E27FC236}">
                <a16:creationId xmlns:a16="http://schemas.microsoft.com/office/drawing/2014/main" id="{007F8692-A64F-4E2B-A8A1-866E1A36A8A8}"/>
              </a:ext>
            </a:extLst>
          </p:cNvPr>
          <p:cNvPicPr>
            <a:picLocks noChangeAspect="1"/>
          </p:cNvPicPr>
          <p:nvPr/>
        </p:nvPicPr>
        <p:blipFill rotWithShape="1">
          <a:blip r:embed="rId2"/>
          <a:srcRect l="24925" r="51320"/>
          <a:stretch/>
        </p:blipFill>
        <p:spPr>
          <a:xfrm>
            <a:off x="611560" y="2924944"/>
            <a:ext cx="1800200" cy="2184589"/>
          </a:xfrm>
          <a:prstGeom prst="rect">
            <a:avLst/>
          </a:prstGeom>
        </p:spPr>
      </p:pic>
    </p:spTree>
    <p:extLst>
      <p:ext uri="{BB962C8B-B14F-4D97-AF65-F5344CB8AC3E}">
        <p14:creationId xmlns:p14="http://schemas.microsoft.com/office/powerpoint/2010/main" val="38266340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CAE0B-BC47-44F9-93DC-45FE43FA5F3C}"/>
              </a:ext>
            </a:extLst>
          </p:cNvPr>
          <p:cNvSpPr>
            <a:spLocks noGrp="1"/>
          </p:cNvSpPr>
          <p:nvPr>
            <p:ph type="title"/>
          </p:nvPr>
        </p:nvSpPr>
        <p:spPr>
          <a:xfrm>
            <a:off x="35496" y="2204864"/>
            <a:ext cx="5256584" cy="1143000"/>
          </a:xfrm>
        </p:spPr>
        <p:txBody>
          <a:bodyPr>
            <a:noAutofit/>
          </a:bodyPr>
          <a:lstStyle/>
          <a:p>
            <a:pPr algn="l"/>
            <a:r>
              <a:rPr lang="en-GB" sz="1800" dirty="0">
                <a:ea typeface="+mn-lt"/>
                <a:cs typeface="+mn-lt"/>
              </a:rPr>
              <a:t>Step two of the STP marketing model is targeting. </a:t>
            </a:r>
            <a:br>
              <a:rPr lang="en-GB" sz="1800" dirty="0">
                <a:ea typeface="+mn-lt"/>
                <a:cs typeface="+mn-lt"/>
              </a:rPr>
            </a:br>
            <a:br>
              <a:rPr lang="en-GB" sz="1800" dirty="0">
                <a:ea typeface="+mn-lt"/>
                <a:cs typeface="+mn-lt"/>
              </a:rPr>
            </a:br>
            <a:r>
              <a:rPr lang="en-GB" sz="1800" dirty="0">
                <a:ea typeface="+mn-lt"/>
                <a:cs typeface="+mn-lt"/>
              </a:rPr>
              <a:t>Your main goal here is to look at the segments you have created before and </a:t>
            </a:r>
            <a:r>
              <a:rPr lang="en-GB" sz="1800" b="1" dirty="0">
                <a:ea typeface="+mn-lt"/>
                <a:cs typeface="+mn-lt"/>
              </a:rPr>
              <a:t>determine which of those segments are most likely to generate desired conversions</a:t>
            </a:r>
            <a:r>
              <a:rPr lang="en-GB" sz="1800" dirty="0">
                <a:ea typeface="+mn-lt"/>
                <a:cs typeface="+mn-lt"/>
              </a:rPr>
              <a:t> .</a:t>
            </a:r>
            <a:br>
              <a:rPr lang="en-GB" sz="1800" dirty="0">
                <a:ea typeface="+mn-lt"/>
                <a:cs typeface="+mn-lt"/>
              </a:rPr>
            </a:br>
            <a:br>
              <a:rPr lang="en-GB" sz="1800" dirty="0">
                <a:ea typeface="+mn-lt"/>
                <a:cs typeface="+mn-lt"/>
              </a:rPr>
            </a:br>
            <a:r>
              <a:rPr lang="en-GB" sz="1800" dirty="0">
                <a:ea typeface="+mn-lt"/>
                <a:cs typeface="+mn-lt"/>
              </a:rPr>
              <a:t>(depending on your marketing campaign, those can range from product sales to micro conversions like email signups).</a:t>
            </a:r>
            <a:br>
              <a:rPr lang="en-GB" sz="1800" dirty="0">
                <a:ea typeface="+mn-lt"/>
                <a:cs typeface="+mn-lt"/>
              </a:rPr>
            </a:br>
            <a:br>
              <a:rPr lang="en-GB" sz="1800" dirty="0"/>
            </a:br>
            <a:r>
              <a:rPr lang="en-GB" sz="1800" dirty="0">
                <a:ea typeface="+mn-lt"/>
                <a:cs typeface="+mn-lt"/>
              </a:rPr>
              <a:t>Your ideal segment is one that is actively growing, has high profitability, and has a low cost of acquisition:</a:t>
            </a:r>
            <a:br>
              <a:rPr lang="en-GB" sz="1800" dirty="0"/>
            </a:br>
            <a:endParaRPr lang="en-GB" sz="1800" dirty="0"/>
          </a:p>
        </p:txBody>
      </p:sp>
      <p:pic>
        <p:nvPicPr>
          <p:cNvPr id="6" name="Content Placeholder 5">
            <a:extLst>
              <a:ext uri="{FF2B5EF4-FFF2-40B4-BE49-F238E27FC236}">
                <a16:creationId xmlns:a16="http://schemas.microsoft.com/office/drawing/2014/main" id="{0010A9AC-B29C-44DD-87FC-C39611DB78E7}"/>
              </a:ext>
            </a:extLst>
          </p:cNvPr>
          <p:cNvPicPr>
            <a:picLocks noGrp="1" noChangeAspect="1"/>
          </p:cNvPicPr>
          <p:nvPr>
            <p:ph sz="half" idx="1"/>
          </p:nvPr>
        </p:nvPicPr>
        <p:blipFill>
          <a:blip r:embed="rId2"/>
          <a:stretch>
            <a:fillRect/>
          </a:stretch>
        </p:blipFill>
        <p:spPr>
          <a:xfrm>
            <a:off x="5292080" y="764704"/>
            <a:ext cx="3466728" cy="4204312"/>
          </a:xfrm>
        </p:spPr>
      </p:pic>
    </p:spTree>
    <p:extLst>
      <p:ext uri="{BB962C8B-B14F-4D97-AF65-F5344CB8AC3E}">
        <p14:creationId xmlns:p14="http://schemas.microsoft.com/office/powerpoint/2010/main" val="12202122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B229E9-C49F-4520-8572-AA4A0A25C216}"/>
              </a:ext>
            </a:extLst>
          </p:cNvPr>
          <p:cNvSpPr>
            <a:spLocks noGrp="1"/>
          </p:cNvSpPr>
          <p:nvPr>
            <p:ph sz="half" idx="1"/>
          </p:nvPr>
        </p:nvSpPr>
        <p:spPr>
          <a:xfrm>
            <a:off x="457200" y="1600201"/>
            <a:ext cx="4038600" cy="2980927"/>
          </a:xfrm>
        </p:spPr>
        <p:txBody>
          <a:bodyPr/>
          <a:lstStyle/>
          <a:p>
            <a:pPr marL="0" indent="0">
              <a:buNone/>
            </a:pPr>
            <a:r>
              <a:rPr lang="en-GB" sz="2800" b="1" dirty="0">
                <a:solidFill>
                  <a:srgbClr val="0070C0"/>
                </a:solidFill>
                <a:ea typeface="+mn-lt"/>
                <a:cs typeface="+mn-lt"/>
              </a:rPr>
              <a:t>Size</a:t>
            </a:r>
            <a:r>
              <a:rPr lang="en-GB" sz="2800" dirty="0">
                <a:solidFill>
                  <a:srgbClr val="0070C0"/>
                </a:solidFill>
                <a:ea typeface="+mn-lt"/>
                <a:cs typeface="+mn-lt"/>
              </a:rPr>
              <a:t>: </a:t>
            </a:r>
          </a:p>
          <a:p>
            <a:pPr marL="0" indent="0">
              <a:buNone/>
            </a:pPr>
            <a:endParaRPr lang="en-GB" dirty="0">
              <a:ea typeface="+mn-lt"/>
              <a:cs typeface="+mn-lt"/>
            </a:endParaRPr>
          </a:p>
          <a:p>
            <a:pPr marL="0" indent="0">
              <a:buNone/>
            </a:pPr>
            <a:r>
              <a:rPr lang="en-GB" sz="2800" dirty="0">
                <a:ea typeface="+mn-lt"/>
                <a:cs typeface="+mn-lt"/>
              </a:rPr>
              <a:t>Consider how large your segment is as well as its future growth potential.</a:t>
            </a:r>
            <a:endParaRPr lang="en-GB" sz="2800" dirty="0"/>
          </a:p>
          <a:p>
            <a:endParaRPr lang="en-GB" dirty="0"/>
          </a:p>
        </p:txBody>
      </p:sp>
      <p:pic>
        <p:nvPicPr>
          <p:cNvPr id="6" name="Content Placeholder 5">
            <a:extLst>
              <a:ext uri="{FF2B5EF4-FFF2-40B4-BE49-F238E27FC236}">
                <a16:creationId xmlns:a16="http://schemas.microsoft.com/office/drawing/2014/main" id="{9B42DDF3-CD36-4DFA-AD4B-2F78E7A194E5}"/>
              </a:ext>
            </a:extLst>
          </p:cNvPr>
          <p:cNvPicPr>
            <a:picLocks noGrp="1" noChangeAspect="1"/>
          </p:cNvPicPr>
          <p:nvPr>
            <p:ph sz="half" idx="2"/>
          </p:nvPr>
        </p:nvPicPr>
        <p:blipFill>
          <a:blip r:embed="rId2"/>
          <a:stretch>
            <a:fillRect/>
          </a:stretch>
        </p:blipFill>
        <p:spPr>
          <a:xfrm>
            <a:off x="4932040" y="1419099"/>
            <a:ext cx="3686175" cy="3190875"/>
          </a:xfrm>
        </p:spPr>
      </p:pic>
    </p:spTree>
    <p:extLst>
      <p:ext uri="{BB962C8B-B14F-4D97-AF65-F5344CB8AC3E}">
        <p14:creationId xmlns:p14="http://schemas.microsoft.com/office/powerpoint/2010/main" val="35311319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BAD41D-F223-4699-9451-CB8760C90149}"/>
              </a:ext>
            </a:extLst>
          </p:cNvPr>
          <p:cNvSpPr>
            <a:spLocks noGrp="1"/>
          </p:cNvSpPr>
          <p:nvPr>
            <p:ph sz="half" idx="1"/>
          </p:nvPr>
        </p:nvSpPr>
        <p:spPr>
          <a:xfrm>
            <a:off x="323528" y="1052736"/>
            <a:ext cx="4038600" cy="3989040"/>
          </a:xfrm>
        </p:spPr>
        <p:txBody>
          <a:bodyPr>
            <a:normAutofit/>
          </a:bodyPr>
          <a:lstStyle/>
          <a:p>
            <a:pPr marL="0" indent="0">
              <a:buNone/>
            </a:pPr>
            <a:r>
              <a:rPr lang="en-GB" sz="2800" b="1" dirty="0">
                <a:solidFill>
                  <a:srgbClr val="0070C0"/>
                </a:solidFill>
                <a:ea typeface="+mn-lt"/>
                <a:cs typeface="+mn-lt"/>
              </a:rPr>
              <a:t>Profitability</a:t>
            </a:r>
            <a:r>
              <a:rPr lang="en-GB" sz="2800" dirty="0">
                <a:solidFill>
                  <a:srgbClr val="0070C0"/>
                </a:solidFill>
                <a:ea typeface="+mn-lt"/>
                <a:cs typeface="+mn-lt"/>
              </a:rPr>
              <a:t>:</a:t>
            </a:r>
          </a:p>
          <a:p>
            <a:pPr marL="0" indent="0">
              <a:buNone/>
            </a:pPr>
            <a:r>
              <a:rPr lang="en-GB" sz="2800" dirty="0">
                <a:ea typeface="+mn-lt"/>
                <a:cs typeface="+mn-lt"/>
              </a:rPr>
              <a:t>Consider which of your segments are willing to spend the most money on your product or service. </a:t>
            </a:r>
          </a:p>
          <a:p>
            <a:pPr marL="0" indent="0">
              <a:buNone/>
            </a:pPr>
            <a:endParaRPr lang="en-GB" sz="2800" dirty="0">
              <a:ea typeface="+mn-lt"/>
              <a:cs typeface="+mn-lt"/>
            </a:endParaRPr>
          </a:p>
          <a:p>
            <a:pPr marL="0" indent="0">
              <a:buNone/>
            </a:pPr>
            <a:r>
              <a:rPr lang="en-GB" sz="2800" dirty="0">
                <a:ea typeface="+mn-lt"/>
                <a:cs typeface="+mn-lt"/>
              </a:rPr>
              <a:t>Determine the lifetime value of customers in each segment and compare.</a:t>
            </a:r>
            <a:endParaRPr lang="en-GB" sz="2800" dirty="0"/>
          </a:p>
          <a:p>
            <a:endParaRPr lang="en-GB" dirty="0"/>
          </a:p>
        </p:txBody>
      </p:sp>
      <p:pic>
        <p:nvPicPr>
          <p:cNvPr id="6" name="Content Placeholder 5">
            <a:extLst>
              <a:ext uri="{FF2B5EF4-FFF2-40B4-BE49-F238E27FC236}">
                <a16:creationId xmlns:a16="http://schemas.microsoft.com/office/drawing/2014/main" id="{8026D7DD-2041-45C5-87F8-40DAACCBD4D3}"/>
              </a:ext>
            </a:extLst>
          </p:cNvPr>
          <p:cNvPicPr>
            <a:picLocks noGrp="1" noChangeAspect="1"/>
          </p:cNvPicPr>
          <p:nvPr>
            <p:ph sz="half" idx="2"/>
          </p:nvPr>
        </p:nvPicPr>
        <p:blipFill>
          <a:blip r:embed="rId2"/>
          <a:stretch>
            <a:fillRect/>
          </a:stretch>
        </p:blipFill>
        <p:spPr>
          <a:xfrm>
            <a:off x="4707938" y="1196975"/>
            <a:ext cx="3909600" cy="3989388"/>
          </a:xfrm>
        </p:spPr>
      </p:pic>
    </p:spTree>
    <p:extLst>
      <p:ext uri="{BB962C8B-B14F-4D97-AF65-F5344CB8AC3E}">
        <p14:creationId xmlns:p14="http://schemas.microsoft.com/office/powerpoint/2010/main" val="14125755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366220-4033-427B-8CDD-C7B01D17944D}"/>
              </a:ext>
            </a:extLst>
          </p:cNvPr>
          <p:cNvSpPr>
            <a:spLocks noGrp="1"/>
          </p:cNvSpPr>
          <p:nvPr>
            <p:ph sz="half" idx="1"/>
          </p:nvPr>
        </p:nvSpPr>
        <p:spPr>
          <a:xfrm>
            <a:off x="179512" y="980728"/>
            <a:ext cx="4392488" cy="3989040"/>
          </a:xfrm>
        </p:spPr>
        <p:txBody>
          <a:bodyPr>
            <a:normAutofit fontScale="85000" lnSpcReduction="20000"/>
          </a:bodyPr>
          <a:lstStyle/>
          <a:p>
            <a:pPr marL="0" indent="0">
              <a:buNone/>
            </a:pPr>
            <a:r>
              <a:rPr lang="en-GB" sz="2800" b="1" dirty="0">
                <a:solidFill>
                  <a:srgbClr val="0070C0"/>
                </a:solidFill>
                <a:ea typeface="+mn-lt"/>
                <a:cs typeface="+mn-lt"/>
              </a:rPr>
              <a:t>Reachability</a:t>
            </a:r>
            <a:r>
              <a:rPr lang="en-GB" sz="2800" dirty="0">
                <a:solidFill>
                  <a:srgbClr val="0070C0"/>
                </a:solidFill>
                <a:ea typeface="+mn-lt"/>
                <a:cs typeface="+mn-lt"/>
              </a:rPr>
              <a:t>: </a:t>
            </a:r>
          </a:p>
          <a:p>
            <a:pPr marL="0" indent="0">
              <a:buNone/>
            </a:pPr>
            <a:endParaRPr lang="en-GB" sz="2800" dirty="0">
              <a:ea typeface="+mn-lt"/>
              <a:cs typeface="+mn-lt"/>
            </a:endParaRPr>
          </a:p>
          <a:p>
            <a:pPr marL="0" indent="0">
              <a:buNone/>
            </a:pPr>
            <a:r>
              <a:rPr lang="en-GB" sz="2800" dirty="0">
                <a:ea typeface="+mn-lt"/>
                <a:cs typeface="+mn-lt"/>
              </a:rPr>
              <a:t>Consider how easy or difficult it will be for you to reach each segment with your marketing efforts. </a:t>
            </a:r>
          </a:p>
          <a:p>
            <a:pPr marL="0" indent="0">
              <a:buNone/>
            </a:pPr>
            <a:endParaRPr lang="en-GB" sz="2800" dirty="0">
              <a:ea typeface="+mn-lt"/>
              <a:cs typeface="+mn-lt"/>
            </a:endParaRPr>
          </a:p>
          <a:p>
            <a:pPr marL="0" indent="0">
              <a:buNone/>
            </a:pPr>
            <a:r>
              <a:rPr lang="en-GB" sz="2800" dirty="0">
                <a:ea typeface="+mn-lt"/>
                <a:cs typeface="+mn-lt"/>
              </a:rPr>
              <a:t>Consider customer acquisition costs (CACs) for each segment. </a:t>
            </a:r>
          </a:p>
          <a:p>
            <a:pPr marL="0" indent="0">
              <a:buNone/>
            </a:pPr>
            <a:endParaRPr lang="en-GB" dirty="0">
              <a:ea typeface="+mn-lt"/>
              <a:cs typeface="+mn-lt"/>
            </a:endParaRPr>
          </a:p>
          <a:p>
            <a:pPr marL="0" indent="0">
              <a:buNone/>
            </a:pPr>
            <a:r>
              <a:rPr lang="en-GB" sz="2800" dirty="0">
                <a:ea typeface="+mn-lt"/>
                <a:cs typeface="+mn-lt"/>
              </a:rPr>
              <a:t>Higher CAC means lower profitability. </a:t>
            </a:r>
            <a:endParaRPr lang="en-GB" sz="2800" dirty="0"/>
          </a:p>
          <a:p>
            <a:endParaRPr lang="en-GB" dirty="0"/>
          </a:p>
        </p:txBody>
      </p:sp>
      <p:pic>
        <p:nvPicPr>
          <p:cNvPr id="6" name="Content Placeholder 5">
            <a:extLst>
              <a:ext uri="{FF2B5EF4-FFF2-40B4-BE49-F238E27FC236}">
                <a16:creationId xmlns:a16="http://schemas.microsoft.com/office/drawing/2014/main" id="{5B1A215F-92E8-4D51-A957-9778AF92AFA8}"/>
              </a:ext>
            </a:extLst>
          </p:cNvPr>
          <p:cNvPicPr>
            <a:picLocks noGrp="1" noChangeAspect="1"/>
          </p:cNvPicPr>
          <p:nvPr>
            <p:ph sz="half" idx="2"/>
          </p:nvPr>
        </p:nvPicPr>
        <p:blipFill>
          <a:blip r:embed="rId2"/>
          <a:stretch>
            <a:fillRect/>
          </a:stretch>
        </p:blipFill>
        <p:spPr>
          <a:xfrm>
            <a:off x="4709866" y="1196752"/>
            <a:ext cx="4038600" cy="3773016"/>
          </a:xfrm>
        </p:spPr>
      </p:pic>
    </p:spTree>
    <p:extLst>
      <p:ext uri="{BB962C8B-B14F-4D97-AF65-F5344CB8AC3E}">
        <p14:creationId xmlns:p14="http://schemas.microsoft.com/office/powerpoint/2010/main" val="22624937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F197C7-2A75-4054-860A-584C886EDCBB}"/>
              </a:ext>
            </a:extLst>
          </p:cNvPr>
          <p:cNvSpPr>
            <a:spLocks noGrp="1"/>
          </p:cNvSpPr>
          <p:nvPr>
            <p:ph idx="1"/>
          </p:nvPr>
        </p:nvSpPr>
        <p:spPr>
          <a:xfrm>
            <a:off x="94541" y="908720"/>
            <a:ext cx="4229102" cy="4608512"/>
          </a:xfrm>
        </p:spPr>
        <p:txBody>
          <a:bodyPr vert="horz" lIns="91440" tIns="45720" rIns="91440" bIns="45720" rtlCol="0" anchor="t">
            <a:noAutofit/>
          </a:bodyPr>
          <a:lstStyle/>
          <a:p>
            <a:pPr marL="0" indent="0">
              <a:buNone/>
            </a:pPr>
            <a:endParaRPr lang="en-GB" sz="1800" dirty="0">
              <a:ea typeface="+mn-lt"/>
              <a:cs typeface="+mn-lt"/>
            </a:endParaRPr>
          </a:p>
          <a:p>
            <a:pPr marL="0" indent="0">
              <a:buNone/>
            </a:pPr>
            <a:endParaRPr lang="en-GB" sz="1800" dirty="0">
              <a:ea typeface="+mn-lt"/>
              <a:cs typeface="+mn-lt"/>
            </a:endParaRPr>
          </a:p>
          <a:p>
            <a:pPr marL="0" indent="0">
              <a:buNone/>
            </a:pPr>
            <a:endParaRPr lang="en-GB" sz="1800" dirty="0">
              <a:ea typeface="+mn-lt"/>
              <a:cs typeface="+mn-lt"/>
            </a:endParaRPr>
          </a:p>
          <a:p>
            <a:pPr marL="0" indent="0">
              <a:buNone/>
            </a:pPr>
            <a:r>
              <a:rPr lang="en-GB" sz="1800" dirty="0">
                <a:ea typeface="+mn-lt"/>
                <a:cs typeface="+mn-lt"/>
              </a:rPr>
              <a:t>There are limitless factors to consider when selecting an audience to target –</a:t>
            </a:r>
          </a:p>
          <a:p>
            <a:pPr marL="0" indent="0">
              <a:buNone/>
            </a:pPr>
            <a:endParaRPr lang="en-GB" sz="1800" dirty="0">
              <a:ea typeface="+mn-lt"/>
              <a:cs typeface="+mn-lt"/>
            </a:endParaRPr>
          </a:p>
          <a:p>
            <a:pPr marL="0" indent="0">
              <a:buNone/>
            </a:pPr>
            <a:r>
              <a:rPr lang="en-GB" sz="1800" dirty="0">
                <a:ea typeface="+mn-lt"/>
                <a:cs typeface="+mn-lt"/>
              </a:rPr>
              <a:t>We’ll get into a few more later – so be sure that everything you consider fits with your target customer and their needs.</a:t>
            </a:r>
            <a:endParaRPr lang="en-GB" sz="1800" dirty="0"/>
          </a:p>
          <a:p>
            <a:endParaRPr lang="en-GB" sz="1250" dirty="0"/>
          </a:p>
        </p:txBody>
      </p:sp>
      <p:pic>
        <p:nvPicPr>
          <p:cNvPr id="4" name="Picture 4">
            <a:extLst>
              <a:ext uri="{FF2B5EF4-FFF2-40B4-BE49-F238E27FC236}">
                <a16:creationId xmlns:a16="http://schemas.microsoft.com/office/drawing/2014/main" id="{EAA667A6-E80E-4214-B61C-8D5F60700C88}"/>
              </a:ext>
            </a:extLst>
          </p:cNvPr>
          <p:cNvPicPr>
            <a:picLocks noChangeAspect="1"/>
          </p:cNvPicPr>
          <p:nvPr/>
        </p:nvPicPr>
        <p:blipFill>
          <a:blip r:embed="rId2"/>
          <a:stretch>
            <a:fillRect/>
          </a:stretch>
        </p:blipFill>
        <p:spPr>
          <a:xfrm>
            <a:off x="4572000" y="1149117"/>
            <a:ext cx="4062046" cy="3436238"/>
          </a:xfrm>
          <a:prstGeom prst="rect">
            <a:avLst/>
          </a:prstGeom>
        </p:spPr>
      </p:pic>
    </p:spTree>
    <p:extLst>
      <p:ext uri="{BB962C8B-B14F-4D97-AF65-F5344CB8AC3E}">
        <p14:creationId xmlns:p14="http://schemas.microsoft.com/office/powerpoint/2010/main" val="213166594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F05988-C3B1-4616-AA95-F8F3A719E929}"/>
              </a:ext>
            </a:extLst>
          </p:cNvPr>
          <p:cNvSpPr>
            <a:spLocks noGrp="1"/>
          </p:cNvSpPr>
          <p:nvPr>
            <p:ph sz="half" idx="1"/>
          </p:nvPr>
        </p:nvSpPr>
        <p:spPr>
          <a:xfrm>
            <a:off x="395536" y="1052736"/>
            <a:ext cx="4038600" cy="4464496"/>
          </a:xfrm>
        </p:spPr>
        <p:txBody>
          <a:bodyPr>
            <a:normAutofit fontScale="70000" lnSpcReduction="20000"/>
          </a:bodyPr>
          <a:lstStyle/>
          <a:p>
            <a:pPr algn="just">
              <a:buNone/>
            </a:pPr>
            <a:r>
              <a:rPr lang="en-GB" dirty="0">
                <a:ea typeface="+mn-lt"/>
                <a:cs typeface="+mn-lt"/>
              </a:rPr>
              <a:t>    The final step in this framework is positioning, which allows you to </a:t>
            </a:r>
            <a:r>
              <a:rPr lang="en-GB" b="1" dirty="0">
                <a:solidFill>
                  <a:srgbClr val="0070C0"/>
                </a:solidFill>
                <a:ea typeface="+mn-lt"/>
                <a:cs typeface="+mn-lt"/>
              </a:rPr>
              <a:t>set your product or services apart from the competition</a:t>
            </a:r>
            <a:r>
              <a:rPr lang="en-GB" dirty="0">
                <a:solidFill>
                  <a:srgbClr val="0070C0"/>
                </a:solidFill>
                <a:ea typeface="+mn-lt"/>
                <a:cs typeface="+mn-lt"/>
              </a:rPr>
              <a:t> </a:t>
            </a:r>
            <a:r>
              <a:rPr lang="en-GB" dirty="0">
                <a:ea typeface="+mn-lt"/>
                <a:cs typeface="+mn-lt"/>
              </a:rPr>
              <a:t>in the minds of your target audience.</a:t>
            </a:r>
          </a:p>
          <a:p>
            <a:pPr algn="just">
              <a:buNone/>
            </a:pPr>
            <a:endParaRPr lang="en-GB" dirty="0">
              <a:ea typeface="+mn-lt"/>
              <a:cs typeface="+mn-lt"/>
            </a:endParaRPr>
          </a:p>
          <a:p>
            <a:pPr algn="just">
              <a:buNone/>
            </a:pPr>
            <a:r>
              <a:rPr lang="en-GB" dirty="0">
                <a:ea typeface="+mn-lt"/>
                <a:cs typeface="+mn-lt"/>
              </a:rPr>
              <a:t>      There are a lot of businesses that do something like you, so you need to find what it is that makes you stand out. </a:t>
            </a:r>
          </a:p>
          <a:p>
            <a:pPr algn="just">
              <a:buNone/>
            </a:pPr>
            <a:endParaRPr lang="en-GB" dirty="0"/>
          </a:p>
          <a:p>
            <a:pPr algn="just">
              <a:buNone/>
            </a:pPr>
            <a:r>
              <a:rPr lang="en-GB" dirty="0">
                <a:ea typeface="+mn-lt"/>
                <a:cs typeface="+mn-lt"/>
              </a:rPr>
              <a:t>      All the different factors that you considered in the first two steps should have made it easy for you to identify your niche. There are three positioning factors that can help you gain a competitive edge:</a:t>
            </a:r>
            <a:endParaRPr lang="en-GB" dirty="0"/>
          </a:p>
          <a:p>
            <a:endParaRPr lang="en-GB" dirty="0"/>
          </a:p>
        </p:txBody>
      </p:sp>
      <p:pic>
        <p:nvPicPr>
          <p:cNvPr id="6" name="Content Placeholder 5">
            <a:extLst>
              <a:ext uri="{FF2B5EF4-FFF2-40B4-BE49-F238E27FC236}">
                <a16:creationId xmlns:a16="http://schemas.microsoft.com/office/drawing/2014/main" id="{70FB228A-FB54-4B37-B984-B1ADDE6AF4A9}"/>
              </a:ext>
            </a:extLst>
          </p:cNvPr>
          <p:cNvPicPr>
            <a:picLocks noGrp="1" noChangeAspect="1"/>
          </p:cNvPicPr>
          <p:nvPr>
            <p:ph sz="half" idx="2"/>
          </p:nvPr>
        </p:nvPicPr>
        <p:blipFill>
          <a:blip r:embed="rId2"/>
          <a:stretch>
            <a:fillRect/>
          </a:stretch>
        </p:blipFill>
        <p:spPr>
          <a:xfrm>
            <a:off x="4709864" y="1052736"/>
            <a:ext cx="4038600" cy="3384376"/>
          </a:xfrm>
        </p:spPr>
      </p:pic>
    </p:spTree>
    <p:extLst>
      <p:ext uri="{BB962C8B-B14F-4D97-AF65-F5344CB8AC3E}">
        <p14:creationId xmlns:p14="http://schemas.microsoft.com/office/powerpoint/2010/main" val="11491401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59885188-517B-4035-B446-7E101668443F}"/>
              </a:ext>
            </a:extLst>
          </p:cNvPr>
          <p:cNvPicPr>
            <a:picLocks noGrp="1" noChangeAspect="1"/>
          </p:cNvPicPr>
          <p:nvPr>
            <p:ph sz="half" idx="1"/>
          </p:nvPr>
        </p:nvPicPr>
        <p:blipFill>
          <a:blip r:embed="rId2"/>
          <a:stretch>
            <a:fillRect/>
          </a:stretch>
        </p:blipFill>
        <p:spPr>
          <a:xfrm>
            <a:off x="323528" y="1268760"/>
            <a:ext cx="4038600" cy="3340967"/>
          </a:xfrm>
        </p:spPr>
      </p:pic>
      <p:sp>
        <p:nvSpPr>
          <p:cNvPr id="4" name="Content Placeholder 3">
            <a:extLst>
              <a:ext uri="{FF2B5EF4-FFF2-40B4-BE49-F238E27FC236}">
                <a16:creationId xmlns:a16="http://schemas.microsoft.com/office/drawing/2014/main" id="{B3B83A8F-7E99-42DA-B075-C4A1381C3F56}"/>
              </a:ext>
            </a:extLst>
          </p:cNvPr>
          <p:cNvSpPr>
            <a:spLocks noGrp="1"/>
          </p:cNvSpPr>
          <p:nvPr>
            <p:ph sz="half" idx="2"/>
          </p:nvPr>
        </p:nvSpPr>
        <p:spPr>
          <a:xfrm>
            <a:off x="4572000" y="548680"/>
            <a:ext cx="4038600" cy="4464497"/>
          </a:xfrm>
        </p:spPr>
        <p:txBody>
          <a:bodyPr>
            <a:normAutofit lnSpcReduction="10000"/>
          </a:bodyPr>
          <a:lstStyle/>
          <a:p>
            <a:pPr marL="0" indent="0">
              <a:buNone/>
            </a:pPr>
            <a:r>
              <a:rPr lang="en-GB" sz="2400" b="1" dirty="0">
                <a:solidFill>
                  <a:srgbClr val="0070C0"/>
                </a:solidFill>
                <a:ea typeface="+mn-lt"/>
                <a:cs typeface="+mn-lt"/>
              </a:rPr>
              <a:t>Symbolic positioning</a:t>
            </a:r>
            <a:r>
              <a:rPr lang="en-GB" sz="2400" dirty="0">
                <a:solidFill>
                  <a:srgbClr val="0070C0"/>
                </a:solidFill>
                <a:ea typeface="+mn-lt"/>
                <a:cs typeface="+mn-lt"/>
              </a:rPr>
              <a:t>:</a:t>
            </a:r>
          </a:p>
          <a:p>
            <a:pPr marL="0" indent="0">
              <a:buNone/>
            </a:pPr>
            <a:endParaRPr lang="en-GB" sz="2400" dirty="0">
              <a:ea typeface="+mn-lt"/>
              <a:cs typeface="+mn-lt"/>
            </a:endParaRPr>
          </a:p>
          <a:p>
            <a:pPr marL="0" indent="0">
              <a:buNone/>
            </a:pPr>
            <a:r>
              <a:rPr lang="en-GB" sz="2400" dirty="0">
                <a:ea typeface="+mn-lt"/>
                <a:cs typeface="+mn-lt"/>
              </a:rPr>
              <a:t>Enhance the self-image, belongingness, or even ego of your customers.</a:t>
            </a:r>
          </a:p>
          <a:p>
            <a:pPr marL="0" indent="0">
              <a:buNone/>
            </a:pPr>
            <a:endParaRPr lang="en-GB" sz="2400" dirty="0">
              <a:ea typeface="+mn-lt"/>
              <a:cs typeface="+mn-lt"/>
            </a:endParaRPr>
          </a:p>
          <a:p>
            <a:pPr marL="0" indent="0">
              <a:buNone/>
            </a:pPr>
            <a:r>
              <a:rPr lang="en-GB" sz="2400" dirty="0">
                <a:ea typeface="+mn-lt"/>
                <a:cs typeface="+mn-lt"/>
              </a:rPr>
              <a:t>The luxury car industry is a great example of this – they serve the same purpose as any other car, but they also boost their customer’s self-esteem and image.</a:t>
            </a:r>
            <a:endParaRPr lang="en-GB" sz="2400" dirty="0"/>
          </a:p>
          <a:p>
            <a:endParaRPr lang="en-GB" dirty="0"/>
          </a:p>
        </p:txBody>
      </p:sp>
    </p:spTree>
    <p:extLst>
      <p:ext uri="{BB962C8B-B14F-4D97-AF65-F5344CB8AC3E}">
        <p14:creationId xmlns:p14="http://schemas.microsoft.com/office/powerpoint/2010/main" val="90880368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6F8036E0-5055-496F-AF3D-645C9E13DA08}"/>
              </a:ext>
            </a:extLst>
          </p:cNvPr>
          <p:cNvPicPr>
            <a:picLocks noGrp="1" noChangeAspect="1"/>
          </p:cNvPicPr>
          <p:nvPr>
            <p:ph sz="half" idx="1"/>
          </p:nvPr>
        </p:nvPicPr>
        <p:blipFill>
          <a:blip r:embed="rId2"/>
          <a:stretch>
            <a:fillRect/>
          </a:stretch>
        </p:blipFill>
        <p:spPr>
          <a:xfrm>
            <a:off x="420944" y="1340768"/>
            <a:ext cx="4038600" cy="2697784"/>
          </a:xfrm>
        </p:spPr>
      </p:pic>
      <p:sp>
        <p:nvSpPr>
          <p:cNvPr id="4" name="Content Placeholder 3">
            <a:extLst>
              <a:ext uri="{FF2B5EF4-FFF2-40B4-BE49-F238E27FC236}">
                <a16:creationId xmlns:a16="http://schemas.microsoft.com/office/drawing/2014/main" id="{FCACEC9C-E3F6-4B50-8411-9EC83AEF8563}"/>
              </a:ext>
            </a:extLst>
          </p:cNvPr>
          <p:cNvSpPr>
            <a:spLocks noGrp="1"/>
          </p:cNvSpPr>
          <p:nvPr>
            <p:ph sz="half" idx="2"/>
          </p:nvPr>
        </p:nvSpPr>
        <p:spPr>
          <a:xfrm>
            <a:off x="4716016" y="764704"/>
            <a:ext cx="4320480" cy="3989040"/>
          </a:xfrm>
        </p:spPr>
        <p:txBody>
          <a:bodyPr/>
          <a:lstStyle/>
          <a:p>
            <a:pPr marL="0" indent="0">
              <a:buNone/>
            </a:pPr>
            <a:r>
              <a:rPr lang="en-GB" b="1" dirty="0">
                <a:solidFill>
                  <a:srgbClr val="0070C0"/>
                </a:solidFill>
                <a:ea typeface="+mn-lt"/>
                <a:cs typeface="+mn-lt"/>
              </a:rPr>
              <a:t>Functional positioning</a:t>
            </a:r>
            <a:r>
              <a:rPr lang="en-GB" dirty="0">
                <a:solidFill>
                  <a:srgbClr val="0070C0"/>
                </a:solidFill>
                <a:ea typeface="+mn-lt"/>
                <a:cs typeface="+mn-lt"/>
              </a:rPr>
              <a:t>:</a:t>
            </a:r>
          </a:p>
          <a:p>
            <a:pPr marL="0" indent="0">
              <a:buNone/>
            </a:pPr>
            <a:endParaRPr lang="en-GB" dirty="0">
              <a:ea typeface="+mn-lt"/>
              <a:cs typeface="+mn-lt"/>
            </a:endParaRPr>
          </a:p>
          <a:p>
            <a:pPr marL="0" indent="0">
              <a:buNone/>
            </a:pPr>
            <a:r>
              <a:rPr lang="en-GB" dirty="0">
                <a:ea typeface="+mn-lt"/>
                <a:cs typeface="+mn-lt"/>
              </a:rPr>
              <a:t>Solve your customer’s problem &amp; provide them with genuine benefits.</a:t>
            </a:r>
            <a:endParaRPr lang="en-GB" dirty="0"/>
          </a:p>
          <a:p>
            <a:endParaRPr lang="en-GB" dirty="0"/>
          </a:p>
        </p:txBody>
      </p:sp>
    </p:spTree>
    <p:extLst>
      <p:ext uri="{BB962C8B-B14F-4D97-AF65-F5344CB8AC3E}">
        <p14:creationId xmlns:p14="http://schemas.microsoft.com/office/powerpoint/2010/main" val="42121973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08074018-98B6-4451-BBC5-278A57774343}"/>
              </a:ext>
            </a:extLst>
          </p:cNvPr>
          <p:cNvPicPr>
            <a:picLocks noGrp="1" noChangeAspect="1"/>
          </p:cNvPicPr>
          <p:nvPr>
            <p:ph sz="half" idx="1"/>
          </p:nvPr>
        </p:nvPicPr>
        <p:blipFill>
          <a:blip r:embed="rId2"/>
          <a:stretch>
            <a:fillRect/>
          </a:stretch>
        </p:blipFill>
        <p:spPr>
          <a:xfrm>
            <a:off x="323528" y="1268760"/>
            <a:ext cx="4038600" cy="3363576"/>
          </a:xfrm>
        </p:spPr>
      </p:pic>
      <p:sp>
        <p:nvSpPr>
          <p:cNvPr id="4" name="Content Placeholder 3">
            <a:extLst>
              <a:ext uri="{FF2B5EF4-FFF2-40B4-BE49-F238E27FC236}">
                <a16:creationId xmlns:a16="http://schemas.microsoft.com/office/drawing/2014/main" id="{8F7B4B1A-6DF6-40D7-A6B5-42BA23F612BA}"/>
              </a:ext>
            </a:extLst>
          </p:cNvPr>
          <p:cNvSpPr>
            <a:spLocks noGrp="1"/>
          </p:cNvSpPr>
          <p:nvPr>
            <p:ph sz="half" idx="2"/>
          </p:nvPr>
        </p:nvSpPr>
        <p:spPr>
          <a:xfrm>
            <a:off x="4427984" y="1124744"/>
            <a:ext cx="4608512" cy="3989040"/>
          </a:xfrm>
        </p:spPr>
        <p:txBody>
          <a:bodyPr/>
          <a:lstStyle/>
          <a:p>
            <a:pPr marL="0" indent="0">
              <a:buNone/>
            </a:pPr>
            <a:r>
              <a:rPr lang="en-GB" sz="2400" b="1" dirty="0">
                <a:solidFill>
                  <a:srgbClr val="0070C0"/>
                </a:solidFill>
                <a:ea typeface="+mn-lt"/>
                <a:cs typeface="+mn-lt"/>
              </a:rPr>
              <a:t>Experiential positioning</a:t>
            </a:r>
            <a:r>
              <a:rPr lang="en-GB" sz="2400" dirty="0">
                <a:solidFill>
                  <a:srgbClr val="0070C0"/>
                </a:solidFill>
                <a:ea typeface="+mn-lt"/>
                <a:cs typeface="+mn-lt"/>
              </a:rPr>
              <a:t>:</a:t>
            </a:r>
          </a:p>
          <a:p>
            <a:pPr marL="0" indent="0">
              <a:buNone/>
            </a:pPr>
            <a:endParaRPr lang="en-GB" sz="2400" dirty="0">
              <a:ea typeface="+mn-lt"/>
              <a:cs typeface="+mn-lt"/>
            </a:endParaRPr>
          </a:p>
          <a:p>
            <a:pPr marL="0" indent="0">
              <a:buNone/>
            </a:pPr>
            <a:r>
              <a:rPr lang="en-GB" sz="2400" dirty="0">
                <a:ea typeface="+mn-lt"/>
                <a:cs typeface="+mn-lt"/>
              </a:rPr>
              <a:t>Focus on the emotional connection that your customers have with your product, service, or brand.  </a:t>
            </a:r>
            <a:endParaRPr lang="en-GB" sz="2400" dirty="0"/>
          </a:p>
          <a:p>
            <a:endParaRPr lang="en-GB" dirty="0"/>
          </a:p>
        </p:txBody>
      </p:sp>
    </p:spTree>
    <p:extLst>
      <p:ext uri="{BB962C8B-B14F-4D97-AF65-F5344CB8AC3E}">
        <p14:creationId xmlns:p14="http://schemas.microsoft.com/office/powerpoint/2010/main" val="87172510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872A54D-E68C-46CC-AC3C-8164EF010AD1}"/>
              </a:ext>
            </a:extLst>
          </p:cNvPr>
          <p:cNvPicPr>
            <a:picLocks noGrp="1" noChangeAspect="1"/>
          </p:cNvPicPr>
          <p:nvPr>
            <p:ph sz="half" idx="1"/>
          </p:nvPr>
        </p:nvPicPr>
        <p:blipFill>
          <a:blip r:embed="rId2"/>
          <a:stretch>
            <a:fillRect/>
          </a:stretch>
        </p:blipFill>
        <p:spPr>
          <a:xfrm>
            <a:off x="457200" y="1600201"/>
            <a:ext cx="4038600" cy="2423160"/>
          </a:xfrm>
        </p:spPr>
      </p:pic>
      <p:sp>
        <p:nvSpPr>
          <p:cNvPr id="4" name="Content Placeholder 3">
            <a:extLst>
              <a:ext uri="{FF2B5EF4-FFF2-40B4-BE49-F238E27FC236}">
                <a16:creationId xmlns:a16="http://schemas.microsoft.com/office/drawing/2014/main" id="{3EEFB391-3A10-4D30-A470-23A88493E86E}"/>
              </a:ext>
            </a:extLst>
          </p:cNvPr>
          <p:cNvSpPr>
            <a:spLocks noGrp="1"/>
          </p:cNvSpPr>
          <p:nvPr>
            <p:ph sz="half" idx="2"/>
          </p:nvPr>
        </p:nvSpPr>
        <p:spPr>
          <a:xfrm>
            <a:off x="4602586" y="908720"/>
            <a:ext cx="4038600" cy="3989040"/>
          </a:xfrm>
        </p:spPr>
        <p:txBody>
          <a:bodyPr>
            <a:normAutofit fontScale="85000" lnSpcReduction="20000"/>
          </a:bodyPr>
          <a:lstStyle/>
          <a:p>
            <a:pPr marL="0" indent="0">
              <a:buNone/>
            </a:pPr>
            <a:r>
              <a:rPr lang="en-GB" dirty="0">
                <a:ea typeface="+mn-lt"/>
                <a:cs typeface="+mn-lt"/>
              </a:rPr>
              <a:t>The most successful product positioning is a combination of all three factors. </a:t>
            </a:r>
          </a:p>
          <a:p>
            <a:pPr marL="0" indent="0">
              <a:buNone/>
            </a:pPr>
            <a:endParaRPr lang="en-GB" dirty="0">
              <a:ea typeface="+mn-lt"/>
              <a:cs typeface="+mn-lt"/>
            </a:endParaRPr>
          </a:p>
          <a:p>
            <a:pPr marL="0" indent="0">
              <a:buNone/>
            </a:pPr>
            <a:r>
              <a:rPr lang="en-GB" dirty="0">
                <a:ea typeface="+mn-lt"/>
                <a:cs typeface="+mn-lt"/>
              </a:rPr>
              <a:t>One way to visualize this is by </a:t>
            </a:r>
            <a:r>
              <a:rPr lang="en-GB" b="1" dirty="0">
                <a:solidFill>
                  <a:srgbClr val="0070C0"/>
                </a:solidFill>
                <a:ea typeface="+mn-lt"/>
                <a:cs typeface="+mn-lt"/>
              </a:rPr>
              <a:t>creating a perceptual map for your industry</a:t>
            </a:r>
            <a:r>
              <a:rPr lang="en-GB" dirty="0">
                <a:solidFill>
                  <a:srgbClr val="0070C0"/>
                </a:solidFill>
                <a:ea typeface="+mn-lt"/>
                <a:cs typeface="+mn-lt"/>
              </a:rPr>
              <a:t>.</a:t>
            </a:r>
          </a:p>
          <a:p>
            <a:pPr marL="0" indent="0">
              <a:buNone/>
            </a:pPr>
            <a:endParaRPr lang="en-GB" dirty="0">
              <a:ea typeface="+mn-lt"/>
              <a:cs typeface="+mn-lt"/>
            </a:endParaRPr>
          </a:p>
          <a:p>
            <a:pPr marL="0" indent="0">
              <a:buNone/>
            </a:pPr>
            <a:r>
              <a:rPr lang="en-GB" dirty="0">
                <a:ea typeface="+mn-lt"/>
                <a:cs typeface="+mn-lt"/>
              </a:rPr>
              <a:t>Focus on what is important for your customers and see where you and your competitors land on the map</a:t>
            </a:r>
            <a:endParaRPr lang="en-GB" dirty="0"/>
          </a:p>
        </p:txBody>
      </p:sp>
    </p:spTree>
    <p:extLst>
      <p:ext uri="{BB962C8B-B14F-4D97-AF65-F5344CB8AC3E}">
        <p14:creationId xmlns:p14="http://schemas.microsoft.com/office/powerpoint/2010/main" val="315926108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E5581AD4-B57A-484B-BB90-7A50F8D9E12A}"/>
              </a:ext>
            </a:extLst>
          </p:cNvPr>
          <p:cNvPicPr>
            <a:picLocks noGrp="1" noChangeAspect="1"/>
          </p:cNvPicPr>
          <p:nvPr>
            <p:ph sz="half" idx="1"/>
          </p:nvPr>
        </p:nvPicPr>
        <p:blipFill>
          <a:blip r:embed="rId2"/>
          <a:stretch>
            <a:fillRect/>
          </a:stretch>
        </p:blipFill>
        <p:spPr>
          <a:xfrm>
            <a:off x="323850" y="1096728"/>
            <a:ext cx="4038600" cy="3469157"/>
          </a:xfrm>
        </p:spPr>
      </p:pic>
      <p:sp>
        <p:nvSpPr>
          <p:cNvPr id="4" name="Content Placeholder 3">
            <a:extLst>
              <a:ext uri="{FF2B5EF4-FFF2-40B4-BE49-F238E27FC236}">
                <a16:creationId xmlns:a16="http://schemas.microsoft.com/office/drawing/2014/main" id="{73412337-41C1-4A3B-8F42-36BA0304C63A}"/>
              </a:ext>
            </a:extLst>
          </p:cNvPr>
          <p:cNvSpPr>
            <a:spLocks noGrp="1"/>
          </p:cNvSpPr>
          <p:nvPr>
            <p:ph sz="half" idx="2"/>
          </p:nvPr>
        </p:nvSpPr>
        <p:spPr>
          <a:xfrm>
            <a:off x="4283968" y="548680"/>
            <a:ext cx="4824536" cy="5040561"/>
          </a:xfrm>
        </p:spPr>
        <p:txBody>
          <a:bodyPr>
            <a:normAutofit fontScale="92500" lnSpcReduction="20000"/>
          </a:bodyPr>
          <a:lstStyle/>
          <a:p>
            <a:pPr marL="0" indent="0">
              <a:buNone/>
            </a:pPr>
            <a:r>
              <a:rPr lang="en-GB" sz="2800" dirty="0"/>
              <a:t>In terms of market position, your chosen hotel needs to try and enhance their customer perception to encourage a return after lockdown. </a:t>
            </a:r>
          </a:p>
          <a:p>
            <a:pPr marL="0" indent="0">
              <a:buNone/>
            </a:pPr>
            <a:endParaRPr lang="en-GB" dirty="0"/>
          </a:p>
          <a:p>
            <a:pPr marL="0" indent="0">
              <a:buNone/>
            </a:pPr>
            <a:r>
              <a:rPr lang="en-GB" sz="2800" dirty="0"/>
              <a:t>Their product should stand out from competitors offering outstanding quality, and safety within the excellent facilities that they were previously renowned for.</a:t>
            </a:r>
          </a:p>
          <a:p>
            <a:pPr marL="0" indent="0">
              <a:buNone/>
            </a:pPr>
            <a:endParaRPr lang="en-GB" sz="2800" dirty="0"/>
          </a:p>
          <a:p>
            <a:pPr marL="0" indent="0">
              <a:buNone/>
            </a:pPr>
            <a:r>
              <a:rPr lang="en-GB" sz="2800" dirty="0"/>
              <a:t>This would then attract customers through brand loyalty.</a:t>
            </a:r>
          </a:p>
          <a:p>
            <a:endParaRPr lang="en-GB" dirty="0"/>
          </a:p>
        </p:txBody>
      </p:sp>
    </p:spTree>
    <p:extLst>
      <p:ext uri="{BB962C8B-B14F-4D97-AF65-F5344CB8AC3E}">
        <p14:creationId xmlns:p14="http://schemas.microsoft.com/office/powerpoint/2010/main" val="156206502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59D91-5668-426A-B66B-506FAD2AFE7A}"/>
              </a:ext>
            </a:extLst>
          </p:cNvPr>
          <p:cNvSpPr>
            <a:spLocks noGrp="1"/>
          </p:cNvSpPr>
          <p:nvPr>
            <p:ph type="title"/>
          </p:nvPr>
        </p:nvSpPr>
        <p:spPr>
          <a:xfrm>
            <a:off x="457200" y="188640"/>
            <a:ext cx="8229600" cy="803502"/>
          </a:xfrm>
        </p:spPr>
        <p:txBody>
          <a:bodyPr>
            <a:normAutofit/>
          </a:bodyPr>
          <a:lstStyle/>
          <a:p>
            <a:r>
              <a:rPr lang="en-GB" sz="2800" dirty="0">
                <a:solidFill>
                  <a:srgbClr val="0070C0"/>
                </a:solidFill>
              </a:rPr>
              <a:t>Digital marketing</a:t>
            </a:r>
          </a:p>
        </p:txBody>
      </p:sp>
      <p:pic>
        <p:nvPicPr>
          <p:cNvPr id="4" name="Picture 4" descr="Diagram&#10;&#10;Description automatically generated">
            <a:extLst>
              <a:ext uri="{FF2B5EF4-FFF2-40B4-BE49-F238E27FC236}">
                <a16:creationId xmlns:a16="http://schemas.microsoft.com/office/drawing/2014/main" id="{6A345B9F-5A53-4D32-9371-20B0281C74DF}"/>
              </a:ext>
            </a:extLst>
          </p:cNvPr>
          <p:cNvPicPr>
            <a:picLocks noChangeAspect="1"/>
          </p:cNvPicPr>
          <p:nvPr/>
        </p:nvPicPr>
        <p:blipFill>
          <a:blip r:embed="rId2"/>
          <a:stretch>
            <a:fillRect/>
          </a:stretch>
        </p:blipFill>
        <p:spPr>
          <a:xfrm>
            <a:off x="1106291" y="849198"/>
            <a:ext cx="6731184" cy="4759136"/>
          </a:xfrm>
          <a:prstGeom prst="rect">
            <a:avLst/>
          </a:prstGeom>
        </p:spPr>
      </p:pic>
    </p:spTree>
    <p:extLst>
      <p:ext uri="{BB962C8B-B14F-4D97-AF65-F5344CB8AC3E}">
        <p14:creationId xmlns:p14="http://schemas.microsoft.com/office/powerpoint/2010/main" val="65857782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6EF970BC-6B73-4ECF-8827-2099ED7804C9}"/>
              </a:ext>
            </a:extLst>
          </p:cNvPr>
          <p:cNvPicPr>
            <a:picLocks noGrp="1" noChangeAspect="1"/>
          </p:cNvPicPr>
          <p:nvPr>
            <p:ph sz="half" idx="1"/>
          </p:nvPr>
        </p:nvPicPr>
        <p:blipFill>
          <a:blip r:embed="rId2"/>
          <a:stretch>
            <a:fillRect/>
          </a:stretch>
        </p:blipFill>
        <p:spPr>
          <a:xfrm>
            <a:off x="395536" y="1484784"/>
            <a:ext cx="4038600" cy="2692400"/>
          </a:xfrm>
        </p:spPr>
      </p:pic>
      <p:sp>
        <p:nvSpPr>
          <p:cNvPr id="4" name="Content Placeholder 3">
            <a:extLst>
              <a:ext uri="{FF2B5EF4-FFF2-40B4-BE49-F238E27FC236}">
                <a16:creationId xmlns:a16="http://schemas.microsoft.com/office/drawing/2014/main" id="{6CAB6AF9-0BDF-4D26-B256-973F952325C6}"/>
              </a:ext>
            </a:extLst>
          </p:cNvPr>
          <p:cNvSpPr>
            <a:spLocks noGrp="1"/>
          </p:cNvSpPr>
          <p:nvPr>
            <p:ph sz="half" idx="2"/>
          </p:nvPr>
        </p:nvSpPr>
        <p:spPr>
          <a:xfrm>
            <a:off x="4788024" y="1052736"/>
            <a:ext cx="4038600" cy="3989040"/>
          </a:xfrm>
        </p:spPr>
        <p:txBody>
          <a:bodyPr>
            <a:normAutofit fontScale="55000" lnSpcReduction="20000"/>
          </a:bodyPr>
          <a:lstStyle/>
          <a:p>
            <a:pPr marL="0" indent="0">
              <a:buNone/>
            </a:pPr>
            <a:r>
              <a:rPr lang="en-GB" sz="2800" b="1" dirty="0">
                <a:latin typeface="Myriad"/>
                <a:ea typeface="+mn-lt"/>
                <a:cs typeface="+mn-lt"/>
              </a:rPr>
              <a:t>A marketing plan conclusion, doesn't need to be very long, in fact, it can be brief.</a:t>
            </a:r>
          </a:p>
          <a:p>
            <a:pPr marL="0" indent="0">
              <a:buNone/>
            </a:pPr>
            <a:endParaRPr lang="en-GB" sz="2800" dirty="0">
              <a:latin typeface="Myriad"/>
              <a:ea typeface="+mj-lt"/>
              <a:cs typeface="+mj-lt"/>
            </a:endParaRPr>
          </a:p>
          <a:p>
            <a:pPr marL="0" indent="0">
              <a:buNone/>
            </a:pPr>
            <a:r>
              <a:rPr lang="en-GB" sz="2800" b="1" dirty="0">
                <a:latin typeface="Myriad"/>
                <a:ea typeface="+mn-lt"/>
                <a:cs typeface="+mn-lt"/>
              </a:rPr>
              <a:t>Your conclusion should:</a:t>
            </a:r>
          </a:p>
          <a:p>
            <a:pPr marL="0" indent="0">
              <a:buNone/>
            </a:pPr>
            <a:endParaRPr lang="en-GB" sz="2800" b="1" dirty="0">
              <a:latin typeface="Myriad"/>
              <a:ea typeface="+mn-lt"/>
              <a:cs typeface="+mn-lt"/>
            </a:endParaRPr>
          </a:p>
          <a:p>
            <a:pPr marL="0" indent="0">
              <a:buNone/>
            </a:pPr>
            <a:r>
              <a:rPr lang="en-GB" sz="2800" b="1" dirty="0">
                <a:latin typeface="Myriad"/>
                <a:ea typeface="+mn-lt"/>
                <a:cs typeface="+mn-lt"/>
              </a:rPr>
              <a:t>Reiterate the opportunity</a:t>
            </a:r>
          </a:p>
          <a:p>
            <a:pPr marL="0" indent="0">
              <a:buNone/>
            </a:pPr>
            <a:endParaRPr lang="en-GB" sz="2800" b="1" dirty="0">
              <a:latin typeface="Myriad"/>
              <a:ea typeface="+mn-lt"/>
              <a:cs typeface="+mn-lt"/>
            </a:endParaRPr>
          </a:p>
          <a:p>
            <a:pPr marL="0" indent="0">
              <a:buNone/>
            </a:pPr>
            <a:r>
              <a:rPr lang="en-GB" sz="2800" b="1" dirty="0">
                <a:latin typeface="Myriad"/>
                <a:ea typeface="+mn-lt"/>
                <a:cs typeface="+mn-lt"/>
              </a:rPr>
              <a:t>Highlight the key strengths of your plan.</a:t>
            </a:r>
          </a:p>
          <a:p>
            <a:pPr marL="0" indent="0">
              <a:buNone/>
            </a:pPr>
            <a:endParaRPr lang="en-GB" sz="2800" b="1" dirty="0">
              <a:latin typeface="Myriad"/>
              <a:ea typeface="+mn-lt"/>
              <a:cs typeface="+mn-lt"/>
            </a:endParaRPr>
          </a:p>
          <a:p>
            <a:pPr marL="0" indent="0">
              <a:buNone/>
            </a:pPr>
            <a:r>
              <a:rPr lang="en-GB" sz="2800" b="1" dirty="0">
                <a:latin typeface="Myriad"/>
                <a:ea typeface="+mn-lt"/>
                <a:cs typeface="+mn-lt"/>
              </a:rPr>
              <a:t>Summarise your vision, </a:t>
            </a:r>
          </a:p>
          <a:p>
            <a:pPr marL="0" indent="0">
              <a:buNone/>
            </a:pPr>
            <a:endParaRPr lang="en-GB" sz="2800" b="1" dirty="0">
              <a:latin typeface="Myriad"/>
              <a:ea typeface="+mn-lt"/>
              <a:cs typeface="+mn-lt"/>
            </a:endParaRPr>
          </a:p>
          <a:p>
            <a:pPr marL="0" indent="0">
              <a:buNone/>
            </a:pPr>
            <a:r>
              <a:rPr lang="en-GB" sz="2800" b="1" dirty="0">
                <a:latin typeface="Myriad"/>
                <a:ea typeface="+mn-lt"/>
                <a:cs typeface="+mn-lt"/>
              </a:rPr>
              <a:t>and remind the reader why your business can successfully execute the plan.</a:t>
            </a:r>
            <a:endParaRPr lang="en-GB" sz="2800" dirty="0">
              <a:latin typeface="Myriad"/>
              <a:ea typeface="+mj-lt"/>
              <a:cs typeface="+mj-lt"/>
            </a:endParaRPr>
          </a:p>
          <a:p>
            <a:endParaRPr lang="en-GB" dirty="0"/>
          </a:p>
        </p:txBody>
      </p:sp>
    </p:spTree>
    <p:extLst>
      <p:ext uri="{BB962C8B-B14F-4D97-AF65-F5344CB8AC3E}">
        <p14:creationId xmlns:p14="http://schemas.microsoft.com/office/powerpoint/2010/main" val="112045989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9327FABA-D8BC-404C-A526-37A08E88A9E4}"/>
              </a:ext>
            </a:extLst>
          </p:cNvPr>
          <p:cNvPicPr>
            <a:picLocks noGrp="1" noChangeAspect="1"/>
          </p:cNvPicPr>
          <p:nvPr>
            <p:ph sz="half" idx="1"/>
          </p:nvPr>
        </p:nvPicPr>
        <p:blipFill>
          <a:blip r:embed="rId2"/>
          <a:stretch>
            <a:fillRect/>
          </a:stretch>
        </p:blipFill>
        <p:spPr>
          <a:xfrm>
            <a:off x="251519" y="1772816"/>
            <a:ext cx="4320481" cy="1805388"/>
          </a:xfrm>
        </p:spPr>
      </p:pic>
      <p:sp>
        <p:nvSpPr>
          <p:cNvPr id="4" name="Content Placeholder 3">
            <a:extLst>
              <a:ext uri="{FF2B5EF4-FFF2-40B4-BE49-F238E27FC236}">
                <a16:creationId xmlns:a16="http://schemas.microsoft.com/office/drawing/2014/main" id="{F9461880-15D8-4B74-8195-79820068D2ED}"/>
              </a:ext>
            </a:extLst>
          </p:cNvPr>
          <p:cNvSpPr>
            <a:spLocks noGrp="1"/>
          </p:cNvSpPr>
          <p:nvPr>
            <p:ph sz="half" idx="2"/>
          </p:nvPr>
        </p:nvSpPr>
        <p:spPr>
          <a:xfrm>
            <a:off x="4788024" y="1052736"/>
            <a:ext cx="4038600" cy="3989040"/>
          </a:xfrm>
        </p:spPr>
        <p:txBody>
          <a:bodyPr>
            <a:normAutofit/>
          </a:bodyPr>
          <a:lstStyle/>
          <a:p>
            <a:pPr marL="0" indent="0">
              <a:buNone/>
            </a:pPr>
            <a:r>
              <a:rPr lang="en-GB" dirty="0"/>
              <a:t>Don't forget, you must add a minimum of 12 references.</a:t>
            </a:r>
          </a:p>
          <a:p>
            <a:pPr marL="0" indent="0">
              <a:buNone/>
            </a:pPr>
            <a:endParaRPr lang="en-US" dirty="0"/>
          </a:p>
          <a:p>
            <a:pPr marL="0" indent="0">
              <a:buNone/>
            </a:pPr>
            <a:r>
              <a:rPr lang="en-GB" dirty="0"/>
              <a:t>You must cite your references throughout, and use a mix of books, journals, articles and websites.</a:t>
            </a:r>
          </a:p>
          <a:p>
            <a:endParaRPr lang="en-GB" dirty="0"/>
          </a:p>
        </p:txBody>
      </p:sp>
    </p:spTree>
    <p:extLst>
      <p:ext uri="{BB962C8B-B14F-4D97-AF65-F5344CB8AC3E}">
        <p14:creationId xmlns:p14="http://schemas.microsoft.com/office/powerpoint/2010/main" val="276482692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E2D84-8891-4380-A178-2554A3C363F7}"/>
              </a:ext>
            </a:extLst>
          </p:cNvPr>
          <p:cNvSpPr>
            <a:spLocks noGrp="1"/>
          </p:cNvSpPr>
          <p:nvPr>
            <p:ph type="title"/>
          </p:nvPr>
        </p:nvSpPr>
        <p:spPr>
          <a:xfrm>
            <a:off x="457200" y="0"/>
            <a:ext cx="8229600" cy="764704"/>
          </a:xfrm>
        </p:spPr>
        <p:txBody>
          <a:bodyPr>
            <a:normAutofit/>
          </a:bodyPr>
          <a:lstStyle/>
          <a:p>
            <a:r>
              <a:rPr lang="en-GB" sz="3200" dirty="0">
                <a:solidFill>
                  <a:srgbClr val="0070C0"/>
                </a:solidFill>
              </a:rPr>
              <a:t>Presentation – what is the brief?</a:t>
            </a:r>
          </a:p>
        </p:txBody>
      </p:sp>
      <p:pic>
        <p:nvPicPr>
          <p:cNvPr id="6" name="Content Placeholder 5">
            <a:extLst>
              <a:ext uri="{FF2B5EF4-FFF2-40B4-BE49-F238E27FC236}">
                <a16:creationId xmlns:a16="http://schemas.microsoft.com/office/drawing/2014/main" id="{28CA1591-B649-4DB4-B7D9-EBEA6D066DCC}"/>
              </a:ext>
            </a:extLst>
          </p:cNvPr>
          <p:cNvPicPr>
            <a:picLocks noGrp="1" noChangeAspect="1"/>
          </p:cNvPicPr>
          <p:nvPr>
            <p:ph sz="half" idx="1"/>
          </p:nvPr>
        </p:nvPicPr>
        <p:blipFill>
          <a:blip r:embed="rId2"/>
          <a:stretch>
            <a:fillRect/>
          </a:stretch>
        </p:blipFill>
        <p:spPr>
          <a:xfrm>
            <a:off x="323528" y="1772816"/>
            <a:ext cx="3810000" cy="2724150"/>
          </a:xfrm>
        </p:spPr>
      </p:pic>
      <p:sp>
        <p:nvSpPr>
          <p:cNvPr id="4" name="Content Placeholder 3">
            <a:extLst>
              <a:ext uri="{FF2B5EF4-FFF2-40B4-BE49-F238E27FC236}">
                <a16:creationId xmlns:a16="http://schemas.microsoft.com/office/drawing/2014/main" id="{E98A4D4D-EB36-4BC9-A752-35D01107C8AB}"/>
              </a:ext>
            </a:extLst>
          </p:cNvPr>
          <p:cNvSpPr>
            <a:spLocks noGrp="1"/>
          </p:cNvSpPr>
          <p:nvPr>
            <p:ph sz="half" idx="2"/>
          </p:nvPr>
        </p:nvSpPr>
        <p:spPr>
          <a:xfrm>
            <a:off x="4283960" y="908720"/>
            <a:ext cx="4824536" cy="4896544"/>
          </a:xfrm>
        </p:spPr>
        <p:txBody>
          <a:bodyPr>
            <a:normAutofit lnSpcReduction="10000"/>
          </a:bodyPr>
          <a:lstStyle/>
          <a:p>
            <a:pPr marL="0" indent="0">
              <a:buNone/>
            </a:pPr>
            <a:r>
              <a:rPr lang="en-GB" sz="2400" dirty="0"/>
              <a:t>Word equivalence – 250 words</a:t>
            </a:r>
          </a:p>
          <a:p>
            <a:pPr marL="0" indent="0">
              <a:buNone/>
            </a:pPr>
            <a:endParaRPr lang="en-US" sz="2400" dirty="0"/>
          </a:p>
          <a:p>
            <a:pPr marL="0" indent="0">
              <a:buNone/>
            </a:pPr>
            <a:r>
              <a:rPr lang="en-GB" sz="2400" dirty="0"/>
              <a:t>5 minutes </a:t>
            </a:r>
          </a:p>
          <a:p>
            <a:pPr marL="0" indent="0">
              <a:buNone/>
            </a:pPr>
            <a:endParaRPr lang="en-GB" sz="2400" dirty="0"/>
          </a:p>
          <a:p>
            <a:pPr marL="0" indent="0">
              <a:buNone/>
            </a:pPr>
            <a:r>
              <a:rPr lang="en-GB" sz="2400" dirty="0"/>
              <a:t>Remember to</a:t>
            </a:r>
            <a:r>
              <a:rPr lang="en-GB" sz="2400" u="sng" dirty="0"/>
              <a:t> sell yourself  &amp; your marketing plan</a:t>
            </a:r>
          </a:p>
          <a:p>
            <a:pPr marL="0" indent="0">
              <a:buNone/>
            </a:pPr>
            <a:endParaRPr lang="en-GB" sz="2400" u="sng" dirty="0"/>
          </a:p>
          <a:p>
            <a:pPr marL="0" indent="0">
              <a:buNone/>
            </a:pPr>
            <a:r>
              <a:rPr lang="en-GB" sz="2400" dirty="0"/>
              <a:t>Be as visual as possible, practice with guidance notes alongside! </a:t>
            </a:r>
          </a:p>
          <a:p>
            <a:pPr marL="0" indent="0">
              <a:buNone/>
            </a:pPr>
            <a:endParaRPr lang="en-GB" sz="2400" dirty="0"/>
          </a:p>
          <a:p>
            <a:pPr marL="0" indent="0">
              <a:buNone/>
            </a:pPr>
            <a:r>
              <a:rPr lang="en-GB" sz="2400" dirty="0"/>
              <a:t>There are no shortage of fabulous images you could use...</a:t>
            </a:r>
          </a:p>
          <a:p>
            <a:endParaRPr lang="en-GB" dirty="0"/>
          </a:p>
        </p:txBody>
      </p:sp>
    </p:spTree>
    <p:extLst>
      <p:ext uri="{BB962C8B-B14F-4D97-AF65-F5344CB8AC3E}">
        <p14:creationId xmlns:p14="http://schemas.microsoft.com/office/powerpoint/2010/main" val="293065756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EA322A6-2CD1-40A8-9128-C76465BA92A8}"/>
              </a:ext>
            </a:extLst>
          </p:cNvPr>
          <p:cNvPicPr>
            <a:picLocks noChangeAspect="1"/>
          </p:cNvPicPr>
          <p:nvPr/>
        </p:nvPicPr>
        <p:blipFill>
          <a:blip r:embed="rId2"/>
          <a:stretch>
            <a:fillRect/>
          </a:stretch>
        </p:blipFill>
        <p:spPr>
          <a:xfrm>
            <a:off x="0" y="0"/>
            <a:ext cx="9144000" cy="6021288"/>
          </a:xfrm>
          <a:prstGeom prst="rect">
            <a:avLst/>
          </a:prstGeom>
        </p:spPr>
      </p:pic>
    </p:spTree>
    <p:extLst>
      <p:ext uri="{BB962C8B-B14F-4D97-AF65-F5344CB8AC3E}">
        <p14:creationId xmlns:p14="http://schemas.microsoft.com/office/powerpoint/2010/main" val="38346570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1BDF335-C5CB-4816-AB69-45C0E017FCCE}"/>
              </a:ext>
            </a:extLst>
          </p:cNvPr>
          <p:cNvPicPr>
            <a:picLocks noChangeAspect="1"/>
          </p:cNvPicPr>
          <p:nvPr/>
        </p:nvPicPr>
        <p:blipFill>
          <a:blip r:embed="rId2"/>
          <a:stretch>
            <a:fillRect/>
          </a:stretch>
        </p:blipFill>
        <p:spPr>
          <a:xfrm>
            <a:off x="1" y="0"/>
            <a:ext cx="9144000" cy="6021288"/>
          </a:xfrm>
          <a:prstGeom prst="rect">
            <a:avLst/>
          </a:prstGeom>
          <a:noFill/>
        </p:spPr>
      </p:pic>
    </p:spTree>
    <p:extLst>
      <p:ext uri="{BB962C8B-B14F-4D97-AF65-F5344CB8AC3E}">
        <p14:creationId xmlns:p14="http://schemas.microsoft.com/office/powerpoint/2010/main" val="123792400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BE12A2-6EC6-4409-8379-079A7FD7A2BA}"/>
              </a:ext>
            </a:extLst>
          </p:cNvPr>
          <p:cNvPicPr>
            <a:picLocks noChangeAspect="1"/>
          </p:cNvPicPr>
          <p:nvPr/>
        </p:nvPicPr>
        <p:blipFill>
          <a:blip r:embed="rId2"/>
          <a:stretch>
            <a:fillRect/>
          </a:stretch>
        </p:blipFill>
        <p:spPr>
          <a:xfrm>
            <a:off x="0" y="0"/>
            <a:ext cx="9144000" cy="6021288"/>
          </a:xfrm>
          <a:prstGeom prst="rect">
            <a:avLst/>
          </a:prstGeom>
        </p:spPr>
      </p:pic>
    </p:spTree>
    <p:extLst>
      <p:ext uri="{BB962C8B-B14F-4D97-AF65-F5344CB8AC3E}">
        <p14:creationId xmlns:p14="http://schemas.microsoft.com/office/powerpoint/2010/main" val="204299855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133D1F-7E0A-422B-8E6D-C1FDC0ACBEE5}"/>
              </a:ext>
            </a:extLst>
          </p:cNvPr>
          <p:cNvPicPr>
            <a:picLocks noChangeAspect="1"/>
          </p:cNvPicPr>
          <p:nvPr/>
        </p:nvPicPr>
        <p:blipFill>
          <a:blip r:embed="rId2"/>
          <a:stretch>
            <a:fillRect/>
          </a:stretch>
        </p:blipFill>
        <p:spPr>
          <a:xfrm>
            <a:off x="4936" y="0"/>
            <a:ext cx="9139063" cy="6021288"/>
          </a:xfrm>
          <a:prstGeom prst="rect">
            <a:avLst/>
          </a:prstGeom>
        </p:spPr>
      </p:pic>
    </p:spTree>
    <p:extLst>
      <p:ext uri="{BB962C8B-B14F-4D97-AF65-F5344CB8AC3E}">
        <p14:creationId xmlns:p14="http://schemas.microsoft.com/office/powerpoint/2010/main" val="378367393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AD9995B-6EDC-40F4-B22E-FD048A4E258A}"/>
              </a:ext>
            </a:extLst>
          </p:cNvPr>
          <p:cNvPicPr>
            <a:picLocks noChangeAspect="1"/>
          </p:cNvPicPr>
          <p:nvPr/>
        </p:nvPicPr>
        <p:blipFill>
          <a:blip r:embed="rId2"/>
          <a:stretch>
            <a:fillRect/>
          </a:stretch>
        </p:blipFill>
        <p:spPr>
          <a:xfrm>
            <a:off x="0" y="0"/>
            <a:ext cx="9144000" cy="5733256"/>
          </a:xfrm>
          <a:prstGeom prst="rect">
            <a:avLst/>
          </a:prstGeom>
        </p:spPr>
      </p:pic>
    </p:spTree>
    <p:extLst>
      <p:ext uri="{BB962C8B-B14F-4D97-AF65-F5344CB8AC3E}">
        <p14:creationId xmlns:p14="http://schemas.microsoft.com/office/powerpoint/2010/main" val="400375576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BA5987A-C862-4EFA-961F-EC846BE04DC2}"/>
              </a:ext>
            </a:extLst>
          </p:cNvPr>
          <p:cNvPicPr>
            <a:picLocks noChangeAspect="1"/>
          </p:cNvPicPr>
          <p:nvPr/>
        </p:nvPicPr>
        <p:blipFill>
          <a:blip r:embed="rId2"/>
          <a:stretch>
            <a:fillRect/>
          </a:stretch>
        </p:blipFill>
        <p:spPr>
          <a:xfrm>
            <a:off x="6896" y="8131"/>
            <a:ext cx="9137104" cy="6013157"/>
          </a:xfrm>
          <a:prstGeom prst="rect">
            <a:avLst/>
          </a:prstGeom>
        </p:spPr>
      </p:pic>
    </p:spTree>
    <p:extLst>
      <p:ext uri="{BB962C8B-B14F-4D97-AF65-F5344CB8AC3E}">
        <p14:creationId xmlns:p14="http://schemas.microsoft.com/office/powerpoint/2010/main" val="1246540048"/>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text, flag&#10;&#10;Description automatically generated">
            <a:extLst>
              <a:ext uri="{FF2B5EF4-FFF2-40B4-BE49-F238E27FC236}">
                <a16:creationId xmlns:a16="http://schemas.microsoft.com/office/drawing/2014/main" id="{02A8D6B9-F4BF-4EFC-8303-25D3F0A99354}"/>
              </a:ext>
            </a:extLst>
          </p:cNvPr>
          <p:cNvPicPr>
            <a:picLocks noChangeAspect="1"/>
          </p:cNvPicPr>
          <p:nvPr/>
        </p:nvPicPr>
        <p:blipFill>
          <a:blip r:embed="rId2"/>
          <a:stretch>
            <a:fillRect/>
          </a:stretch>
        </p:blipFill>
        <p:spPr>
          <a:xfrm>
            <a:off x="251520" y="1340768"/>
            <a:ext cx="3867636" cy="2806329"/>
          </a:xfrm>
          <a:prstGeom prst="rect">
            <a:avLst/>
          </a:prstGeom>
        </p:spPr>
      </p:pic>
      <p:sp>
        <p:nvSpPr>
          <p:cNvPr id="5" name="TextBox 4">
            <a:extLst>
              <a:ext uri="{FF2B5EF4-FFF2-40B4-BE49-F238E27FC236}">
                <a16:creationId xmlns:a16="http://schemas.microsoft.com/office/drawing/2014/main" id="{5CA1A471-B597-4084-8613-AEDBD70235F0}"/>
              </a:ext>
            </a:extLst>
          </p:cNvPr>
          <p:cNvSpPr txBox="1"/>
          <p:nvPr/>
        </p:nvSpPr>
        <p:spPr>
          <a:xfrm>
            <a:off x="4177530" y="305068"/>
            <a:ext cx="4745534"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Take 30 minutes to complete this activity now.</a:t>
            </a:r>
          </a:p>
          <a:p>
            <a:endParaRPr lang="en-GB" sz="2000" b="1" dirty="0"/>
          </a:p>
          <a:p>
            <a:r>
              <a:rPr lang="en-GB" sz="2000" b="1" dirty="0"/>
              <a:t>Put together a one slide presentation, with images talking about anything you like... </a:t>
            </a:r>
          </a:p>
          <a:p>
            <a:endParaRPr lang="en-GB" sz="2000" b="1" dirty="0"/>
          </a:p>
          <a:p>
            <a:r>
              <a:rPr lang="en-GB" sz="2000" b="1" dirty="0">
                <a:solidFill>
                  <a:srgbClr val="0070C0"/>
                </a:solidFill>
              </a:rPr>
              <a:t>Your hobby, your hometown, your family… think as a marketer</a:t>
            </a:r>
          </a:p>
          <a:p>
            <a:endParaRPr lang="en-GB" sz="2000" b="1" dirty="0"/>
          </a:p>
          <a:p>
            <a:r>
              <a:rPr lang="en-GB" sz="2000" b="1" dirty="0"/>
              <a:t>As we don’t want many words on the slides, write up some notes, so that you can remember what the images mean and what you want to say. </a:t>
            </a:r>
          </a:p>
          <a:p>
            <a:endParaRPr lang="en-GB" sz="2000" b="1" dirty="0"/>
          </a:p>
          <a:p>
            <a:r>
              <a:rPr lang="en-GB" sz="2000" b="1" dirty="0"/>
              <a:t>We will then practice sharing our screens via Teams.</a:t>
            </a:r>
            <a:endParaRPr lang="en-GB" dirty="0"/>
          </a:p>
        </p:txBody>
      </p:sp>
    </p:spTree>
    <p:extLst>
      <p:ext uri="{BB962C8B-B14F-4D97-AF65-F5344CB8AC3E}">
        <p14:creationId xmlns:p14="http://schemas.microsoft.com/office/powerpoint/2010/main" val="37894626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F002ABF-5B77-4EC2-B072-0805EC065B3A}"/>
              </a:ext>
            </a:extLst>
          </p:cNvPr>
          <p:cNvPicPr>
            <a:picLocks noGrp="1" noChangeAspect="1"/>
          </p:cNvPicPr>
          <p:nvPr>
            <p:ph idx="1"/>
          </p:nvPr>
        </p:nvPicPr>
        <p:blipFill>
          <a:blip r:embed="rId2"/>
          <a:stretch>
            <a:fillRect/>
          </a:stretch>
        </p:blipFill>
        <p:spPr>
          <a:xfrm>
            <a:off x="1619672" y="764704"/>
            <a:ext cx="6151674" cy="3916363"/>
          </a:xfrm>
          <a:prstGeom prst="rect">
            <a:avLst/>
          </a:prstGeom>
        </p:spPr>
      </p:pic>
    </p:spTree>
    <p:extLst>
      <p:ext uri="{BB962C8B-B14F-4D97-AF65-F5344CB8AC3E}">
        <p14:creationId xmlns:p14="http://schemas.microsoft.com/office/powerpoint/2010/main" val="212166737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588596755"/>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340</TotalTime>
  <Words>3850</Words>
  <Application>Microsoft Office PowerPoint</Application>
  <PresentationFormat>On-screen Show (4:3)</PresentationFormat>
  <Paragraphs>329</Paragraphs>
  <Slides>61</Slides>
  <Notes>0</Notes>
  <HiddenSlides>0</HiddenSlides>
  <MMClips>1</MMClips>
  <ScaleCrop>false</ScaleCrop>
  <HeadingPairs>
    <vt:vector size="6" baseType="variant">
      <vt:variant>
        <vt:lpstr>Fonts Used</vt:lpstr>
      </vt:variant>
      <vt:variant>
        <vt:i4>11</vt:i4>
      </vt:variant>
      <vt:variant>
        <vt:lpstr>Theme</vt:lpstr>
      </vt:variant>
      <vt:variant>
        <vt:i4>16</vt:i4>
      </vt:variant>
      <vt:variant>
        <vt:lpstr>Slide Titles</vt:lpstr>
      </vt:variant>
      <vt:variant>
        <vt:i4>61</vt:i4>
      </vt:variant>
    </vt:vector>
  </HeadingPairs>
  <TitlesOfParts>
    <vt:vector size="88" baseType="lpstr">
      <vt:lpstr>Charter</vt:lpstr>
      <vt:lpstr>Myriad</vt:lpstr>
      <vt:lpstr>New Paris</vt:lpstr>
      <vt:lpstr>Nobel</vt:lpstr>
      <vt:lpstr>Nobel Book</vt:lpstr>
      <vt:lpstr>Angsana New</vt:lpstr>
      <vt:lpstr>Arial</vt:lpstr>
      <vt:lpstr>Calibri</vt:lpstr>
      <vt:lpstr>Calibri Light</vt:lpstr>
      <vt:lpstr>times</vt:lpstr>
      <vt:lpstr>Wingdings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PowerPoint Presentation</vt:lpstr>
      <vt:lpstr>Marketing Essentials BMIH4005</vt:lpstr>
      <vt:lpstr>Before we start...</vt:lpstr>
      <vt:lpstr>PowerPoint Presentation</vt:lpstr>
      <vt:lpstr>PowerPoint Presentation</vt:lpstr>
      <vt:lpstr>Relais &amp; Châteaux Hotels </vt:lpstr>
      <vt:lpstr>PowerPoint Presentation</vt:lpstr>
      <vt:lpstr>PowerPoint Presentation</vt:lpstr>
      <vt:lpstr>How can hotels join?</vt:lpstr>
      <vt:lpstr>What happens next?</vt:lpstr>
      <vt:lpstr>Membership benefits</vt:lpstr>
      <vt:lpstr>But could there be problems?</vt:lpstr>
      <vt:lpstr>PowerPoint Presentation</vt:lpstr>
      <vt:lpstr>Further marketing plan objectives</vt:lpstr>
      <vt:lpstr>In 2016 the organisation partnered with Slow Food, an international grassroots group dedicated to rediscovering "the flavours and savours of regional cooking and [to] banish the degrading effects of Fast Food. </vt:lpstr>
      <vt:lpstr>PowerPoint Presentation</vt:lpstr>
      <vt:lpstr>PowerPoint Presentation</vt:lpstr>
      <vt:lpstr>Your marketing plan purpose is to help the hotel you choose recover business after the pandemic, take 15 minutes considering…  1. What messages do you think you     would need to convey to guests?  2. How would you get this message      across?  3. What do you think the main barriers     will be for your marketing plan…     think of SWOT and PESTLE here! </vt:lpstr>
      <vt:lpstr>PowerPoint Presentation</vt:lpstr>
      <vt:lpstr>PowerPoint Presentation</vt:lpstr>
      <vt:lpstr>Task Description</vt:lpstr>
      <vt:lpstr>PowerPoint Presentation</vt:lpstr>
      <vt:lpstr>PowerPoint Presentation</vt:lpstr>
      <vt:lpstr>What must be included</vt:lpstr>
      <vt:lpstr>The Marketing plan template document must be used, for you to write your plan correctly this can be found on the Moodle page in the Assessment section. (download and use from there please)</vt:lpstr>
      <vt:lpstr>PowerPoint Presentation</vt:lpstr>
      <vt:lpstr>PowerPoint Presentation</vt:lpstr>
      <vt:lpstr>PowerPoint Presentation</vt:lpstr>
      <vt:lpstr>PowerPoint Presentation</vt:lpstr>
      <vt:lpstr>PowerPoint Presentation</vt:lpstr>
      <vt:lpstr>PowerPoint Presentation</vt:lpstr>
      <vt:lpstr>Take 15 minutes to visit the Relais and Chateaux website now… www.relaischateaux.com  Make notes as to what impresses you the most, consider what guests would enjoy seeing, then we will discuss</vt:lpstr>
      <vt:lpstr>PowerPoint Presentation</vt:lpstr>
      <vt:lpstr>PowerPoint Presentation</vt:lpstr>
      <vt:lpstr>(STP) Segmenting, Targeting &amp; Positioning   Quick recap...  STP is a marketing strategy. It consists of three steps that help you analyse your offering and the way you communicate its benefits and value to specific groups. STP stands for:  Step 1: Segment your market. Step 2: Target your best customers. Step 3: Position your offering.  This model is useful because it helps you identify your most valuable types of customer, and then develop products and marketing messages that ideally suit them. This allows you to engage with each group better, personalize your messages, and sell much more of your product. </vt:lpstr>
      <vt:lpstr>The first step of the STP marketing model is segmentation.  The main goal here is to create various customer segments based on specific criteria and traits that you choose.  The four main types of audience according to Wright (2020) </vt:lpstr>
      <vt:lpstr>PowerPoint Presentation</vt:lpstr>
      <vt:lpstr>Step two of the STP marketing model is targeting.   Your main goal here is to look at the segments you have created before and determine which of those segments are most likely to generate desired conversions .  (depending on your marketing campaign, those can range from product sales to micro conversions like email signups).  Your ideal segment is one that is actively growing, has high profitability, and has a low cost of acquisition: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Digital marketing</vt:lpstr>
      <vt:lpstr>PowerPoint Presentation</vt:lpstr>
      <vt:lpstr>PowerPoint Presentation</vt:lpstr>
      <vt:lpstr>Presentation – what is the brief?</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Deborah Jenkins</cp:lastModifiedBy>
  <cp:revision>688</cp:revision>
  <dcterms:created xsi:type="dcterms:W3CDTF">2015-04-14T15:21:28Z</dcterms:created>
  <dcterms:modified xsi:type="dcterms:W3CDTF">2022-02-01T21:16:09Z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