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B516FE-256B-418A-9AED-494130A1E56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B5C954-70E5-40BA-8A28-DEDBEC8D6E2B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Overview: 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The company's goal is to develop a self-sustaining agricultural paradigm based on organic, locally produced produce. By using regenerative farming practices, renewable energy, and water conservation, the company aims to reduce environmental impact while maintaining profitability.</a:t>
          </a:r>
        </a:p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Mission Statement: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To promote sustainable agriculture by implementing new farming practices, enhancing soil health, lowering carbon footprints, and supporting local communities.</a:t>
          </a:r>
        </a:p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Key features: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-Organic farming employs regenerative approaches.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-Renewable energy and water conservation methods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-Effective community relationships and educational outreach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food both fresh food and value-added products (e.g., jams, sauces).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F935C3-86D4-430A-9418-07ADAF950014}" type="parTrans" cxnId="{69AD8FC8-9140-43FE-BC52-5636AFF47268}">
      <dgm:prSet/>
      <dgm:spPr/>
      <dgm:t>
        <a:bodyPr/>
        <a:lstStyle/>
        <a:p>
          <a:endParaRPr lang="en-GB"/>
        </a:p>
      </dgm:t>
    </dgm:pt>
    <dgm:pt modelId="{69B65939-C2A6-49CB-95F2-32881201A868}" type="sibTrans" cxnId="{69AD8FC8-9140-43FE-BC52-5636AFF47268}">
      <dgm:prSet/>
      <dgm:spPr/>
      <dgm:t>
        <a:bodyPr/>
        <a:lstStyle/>
        <a:p>
          <a:endParaRPr lang="en-GB"/>
        </a:p>
      </dgm:t>
    </dgm:pt>
    <dgm:pt modelId="{DA1E7C41-2AAA-4231-93CA-1463D785E501}" type="pres">
      <dgm:prSet presAssocID="{54B516FE-256B-418A-9AED-494130A1E568}" presName="linear" presStyleCnt="0">
        <dgm:presLayoutVars>
          <dgm:animLvl val="lvl"/>
          <dgm:resizeHandles val="exact"/>
        </dgm:presLayoutVars>
      </dgm:prSet>
      <dgm:spPr/>
    </dgm:pt>
    <dgm:pt modelId="{1B40C515-1369-4A38-89AE-63409E76AB4E}" type="pres">
      <dgm:prSet presAssocID="{16B5C954-70E5-40BA-8A28-DEDBEC8D6E2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D4E06B6-EDC5-4597-BD1D-607F3E57F221}" type="presOf" srcId="{54B516FE-256B-418A-9AED-494130A1E568}" destId="{DA1E7C41-2AAA-4231-93CA-1463D785E501}" srcOrd="0" destOrd="0" presId="urn:microsoft.com/office/officeart/2005/8/layout/vList2"/>
    <dgm:cxn modelId="{B67C1EB8-5141-4F19-8CD0-244F7250E14B}" type="presOf" srcId="{16B5C954-70E5-40BA-8A28-DEDBEC8D6E2B}" destId="{1B40C515-1369-4A38-89AE-63409E76AB4E}" srcOrd="0" destOrd="0" presId="urn:microsoft.com/office/officeart/2005/8/layout/vList2"/>
    <dgm:cxn modelId="{69AD8FC8-9140-43FE-BC52-5636AFF47268}" srcId="{54B516FE-256B-418A-9AED-494130A1E568}" destId="{16B5C954-70E5-40BA-8A28-DEDBEC8D6E2B}" srcOrd="0" destOrd="0" parTransId="{F5F935C3-86D4-430A-9418-07ADAF950014}" sibTransId="{69B65939-C2A6-49CB-95F2-32881201A868}"/>
    <dgm:cxn modelId="{E024C275-CDB8-4D11-984A-3D0149995913}" type="presParOf" srcId="{DA1E7C41-2AAA-4231-93CA-1463D785E501}" destId="{1B40C515-1369-4A38-89AE-63409E76AB4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40C515-1369-4A38-89AE-63409E76AB4E}">
      <dsp:nvSpPr>
        <dsp:cNvPr id="0" name=""/>
        <dsp:cNvSpPr/>
      </dsp:nvSpPr>
      <dsp:spPr>
        <a:xfrm>
          <a:off x="0" y="50920"/>
          <a:ext cx="5677651" cy="3996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Overview: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company's goal is to develop a self-sustaining agricultural paradigm based on organic, locally produced produce. By using regenerative farming practices, renewable energy, and water conservation, the company aims to reduce environmental impact while maintaining profitability.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Mission Statement: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promote sustainable agriculture by implementing new farming practices, enhancing soil health, lowering carbon footprints, and supporting local communities.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Key features: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-Organic farming employs regenerative approaches.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-Renewable energy and water conservation methods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-Effective community relationships and educational outreach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food both fresh food and value-added products (e.g., jams, sauces).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104" y="246024"/>
        <a:ext cx="5287443" cy="3606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72687-6E12-25D3-7746-F171BF5F6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A8FA7-C0CA-6FDB-C6A6-71F47B0BE0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8D341-FA6B-EFA1-D955-9D861BEF4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365AA-3532-FE59-A11B-C732DCF98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8C7F5-BBC2-56AF-D406-0B05DE5A2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06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FB83C-BF84-9FAD-38C3-5DA497E1E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B7C36-5E2F-C527-1C53-512AB0643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3163F-168F-85E6-CB36-A0C859FC7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0AF54-2ED1-B421-47F0-6879F729B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98F8B-51A9-63AB-DE6C-9E1293DA8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66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AE20-2DA8-AA9A-8DE2-870E0E120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17AFE1-A7B7-BBCC-F6EA-8B574878B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A5A94-E74F-4D97-B9C5-0984F5C16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37B66-F2DE-2DDA-BA54-CA39E74A3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1C827-65C7-DBC9-8D6D-A739D2E64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95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86162-9234-9978-5905-4CC9B8D8F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BC150-42CA-2FD0-B4CF-3268C95C8B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F9D26-9CD1-4341-805E-13249542BF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CA60F-8ED7-A6DF-D3EB-C75FD99F2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72C2C-2A81-6B31-CEFB-C5B2E771A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74F1F-204E-B071-DAE1-E6A4803F2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5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8F833-311C-AB28-28F4-2D77673ED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234EF-3B4B-1C79-91D0-4768F428FC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73AE3-FB0A-5C26-7426-964021112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953360-9021-7533-99CE-A712F93C62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8E7D0-570F-9043-292A-C88750AC29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D2CBB0-F528-DE86-16D6-29F89D36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5DB4B0-F829-E507-E1B1-5A87749C8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093534-E6AD-F185-BFA7-4FB6C1498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972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572CA-58A0-60FE-3760-B705C7626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FC02B6-E867-A989-6CEE-566F574DD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E93EC-1C88-2405-9EE1-FFEFBA41E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7E82C-E73E-1A66-B5CF-FEA40A8DE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7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CC81B3-0015-1994-C32A-DAB0D0549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50F533-A738-9343-E49E-9D847DB1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532E35-A602-AF88-194D-A27133C4D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483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25890-1744-8120-7513-92BDB13B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F0C4A-283C-6908-E0FF-586A3C328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D88262-D826-BCD8-BAF1-51C169F570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81200-6B1D-5300-4EB5-C0B99BCD7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900FD-D000-6FF2-DA12-712174225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EB5C93-F232-1EBB-411E-77BB8700D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9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3537-5995-9648-EBA4-14B7DC351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0E2D19-5005-E4E7-B518-85FAAD43A3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072C9-D1F3-0637-89EB-7AD624F840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4FA16-4783-7D40-2C86-BD00A77BC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7A667C-CA72-2421-002C-23534362C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B9CCF-2A54-EF5B-AD5B-48784E14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792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DEF4-388A-42F1-7A62-F5864A52C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086689-1203-7727-BF1A-E6629C828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D96F2-834C-BE4C-B608-BF71E8C8D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CE619-AD56-CCF8-8183-A149DB1AB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344ED-F422-CBE1-C011-15BB492B3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86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8FA941-F693-8993-05AE-8B3EAC0632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814686-F82D-DF78-0E19-68F7E0E83B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ACABE-58F0-413B-1274-F7DFAFA4C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B5D052-0536-D80E-7D93-62B492AB8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D9F46-09AE-2DBA-12F5-56C34A24F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317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FD10E4-BFF2-F378-27DE-D06C8794C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21BE6C-4BAB-E522-EBB6-69EE0334B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D3AA3-DEFA-0F6C-AC0D-838DDCF59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5CA5EA-9969-4807-9D8D-49A06095C8E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99FE2-1D1D-3C7C-652F-40707DAC34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62785-0488-34B0-1BDE-A780142C91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589403-385C-4E5F-A2FF-022D1E1D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36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aiplatform.org/" TargetMode="External"/><Relationship Id="rId2" Type="http://schemas.openxmlformats.org/officeDocument/2006/relationships/hyperlink" Target="https://sarep.ucdavis.edu/sustainable-a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orldwildlife.org/industries/sustainable-agricultu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F70AB9-51D1-B0F5-A698-E29F9D8F4C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1636" y="1645220"/>
            <a:ext cx="4874916" cy="2387600"/>
          </a:xfrm>
        </p:spPr>
        <p:txBody>
          <a:bodyPr anchor="t">
            <a:normAutofit/>
          </a:bodyPr>
          <a:lstStyle/>
          <a:p>
            <a:pPr algn="l"/>
            <a:r>
              <a:rPr lang="en-US" sz="3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Business Plan for a Sustainable Agricultural Start-Up</a:t>
            </a:r>
            <a:endParaRPr lang="en-GB" sz="32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2E6CD5-6A48-F6AE-8F0E-4E73B77A80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60255" y="6258812"/>
            <a:ext cx="5380934" cy="467383"/>
          </a:xfrm>
        </p:spPr>
        <p:txBody>
          <a:bodyPr anchor="b">
            <a:noAutofit/>
          </a:bodyPr>
          <a:lstStyle/>
          <a:p>
            <a:pPr algn="l"/>
            <a:r>
              <a:rPr lang="en-US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Student name: Stelian Tucanu 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ind turbine in a field of yellow flowers&#10;&#10;AI-generated content may be incorrect.">
            <a:extLst>
              <a:ext uri="{FF2B5EF4-FFF2-40B4-BE49-F238E27FC236}">
                <a16:creationId xmlns:a16="http://schemas.microsoft.com/office/drawing/2014/main" id="{E8FD7B7E-022E-A7EF-5723-35194C23C9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78" r="1423" b="1"/>
          <a:stretch/>
        </p:blipFill>
        <p:spPr>
          <a:xfrm>
            <a:off x="269042" y="244500"/>
            <a:ext cx="7210119" cy="6310246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43B2B5B-0E1C-5614-7BE0-8D00D8B4A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0608" y="3399623"/>
            <a:ext cx="4090278" cy="2721894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065344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219F6-B9A7-4869-3C2A-992E6079A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Introduction to the Sustainable Agricultural Start-Up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7AC7555-235D-B5BC-9700-D6101246E2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054344"/>
              </p:ext>
            </p:extLst>
          </p:nvPr>
        </p:nvGraphicFramePr>
        <p:xfrm>
          <a:off x="590718" y="2330505"/>
          <a:ext cx="5677651" cy="4098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" name="Rectangle 2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BC7B7A-2352-8B25-7151-4C6196A0145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106" b="2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F6F96-6648-3678-8029-D410AB00840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2698" r="1" b="1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868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F78FC-8AD3-51B2-2071-F67412FAF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Goals &amp; Objectives of the Start-Up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0C042E-48BC-A9E1-3946-7275BFD7C8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Primary goal: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Create a sustainable agricultural business model that promotes both environmental and economic sustainability.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objectives: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Achieve organic certification and increase market reputation.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 energy-efficient measures (wind turbines, solar panels).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Diversify crops to minimise risk and improve soil health.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Engage the local community with educational events and farmer seminars.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 long-term profitability by expanding production and value-added products.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51F498-80AB-ED3D-F26E-D6857B734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1443" y="581892"/>
            <a:ext cx="4041393" cy="251875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E0971A-8B96-14E4-AEF3-FB64499C5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2175" y="3707894"/>
            <a:ext cx="3918064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768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649B6-4B5E-7EB8-4AF6-AED3F7829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Sustainability Approach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4C73D2-12F2-B357-FC4C-310BA1C99E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Environmental Sustainability: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implementation of regenerative agricultural practices, including crop rotation, agroforestry, and cover cropping.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implementation of renewable energy infrastructure (solar, wind) and water-efficient systems</a:t>
            </a:r>
            <a:endParaRPr lang="en-US" altLang="en-US" sz="1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Social Sustainability: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Offering equitable compensation and community involvement through workshops and local partnerships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Fostering agricultural security and local sourcing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Economic Sustainability: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Direct sales to consumers through farmers' markets and CSA programs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Income diversification through value-added products (e.g., organic preserves and sauces)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Reduction in dependence on external resources through the implementation of renewable energy and efficient agricultural practices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D3B78F-58BE-B2BA-9336-5B18FBC06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3423" y="779351"/>
            <a:ext cx="4397433" cy="212383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97A395-0FED-9CAF-5231-961861D44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3423" y="3807923"/>
            <a:ext cx="4395569" cy="231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99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CC839-700D-D750-E6D6-F9B1678C1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3700" dirty="0"/>
              <a:t> </a:t>
            </a:r>
            <a:r>
              <a:rPr lang="en-US" sz="3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Why This Enterprise Will Be Successful</a:t>
            </a:r>
            <a:endParaRPr lang="en-GB" sz="31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6253B7A-5CD6-E7B4-775F-BF7B17543C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Market Demand: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Our produce is supported by a consistent market due to the increasing consumer interest in sustainable and organic products (Horrigan, Lawrence, &amp; Walker, 2002).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Cost Efficiency: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business will enhance productivity and reduce operational costs by utilising renewable energy and implementing water-saving technologies.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Long-Term Vision: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business will be more resilient to economic and environmental changes because of the emphasis on regenerative practices and the diversification of income streams.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Community Engagement: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enterprise will establish strong relationships with local markets and develop educational programs to foster customer loyalty and positive community support.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027F45-3B09-7BFB-BF1B-60E1846180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34" b="3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9182AD-4612-65DA-4F04-3D92978670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391" b="-2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925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27307-6824-C3D4-ED91-C8E9D61EF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144" y="3254004"/>
            <a:ext cx="3796306" cy="618008"/>
          </a:xfrm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3ECD5-706F-2297-F8E6-A4C293E96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788277"/>
            <a:ext cx="5542387" cy="4975210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 Domenico, M. L., Haugh, H., &amp; Tracey, P. (2010). Social bricolage: Theorizing social value creation in social enterprises.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Theory and Practice, 34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681-703.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Capstone.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FAO. (2018).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state of food and agriculture: Migration, agriculture and rural development.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Food and Agriculture Organization of the United Nations. 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Gliessman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R. (2015).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Agroecology: The ecology of sustainable food systems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(3rd ed.). CRC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Horrigan, L., Lawrence, R. S., &amp; Walker, P. (2002). How sustainable agriculture can address the environmental and human health harms of industrial agriculture.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Health Perspectives, 110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(5), 445-456.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https://sarep.ucdavis.edu/sustainable-ag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https://saiplatform.org/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https://www.worldwildlife.org/industries/sustainable-agriculture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9321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599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Business Plan for a Sustainable Agricultural Start-Up</vt:lpstr>
      <vt:lpstr>Introduction to the Sustainable Agricultural Start-Up</vt:lpstr>
      <vt:lpstr>Goals &amp; Objectives of the Start-Up</vt:lpstr>
      <vt:lpstr>Sustainability Approach</vt:lpstr>
      <vt:lpstr> Why This Enterprise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2025-03-11T20:19:32Z</dcterms:created>
  <dcterms:modified xsi:type="dcterms:W3CDTF">2025-03-11T20:43:22Z</dcterms:modified>
</cp:coreProperties>
</file>