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8" r:id="rId3"/>
    <p:sldId id="259" r:id="rId4"/>
    <p:sldId id="267" r:id="rId5"/>
    <p:sldId id="268" r:id="rId6"/>
    <p:sldId id="273" r:id="rId7"/>
    <p:sldId id="270" r:id="rId8"/>
    <p:sldId id="261" r:id="rId9"/>
    <p:sldId id="263" r:id="rId10"/>
    <p:sldId id="274" r:id="rId11"/>
    <p:sldId id="271" r:id="rId12"/>
    <p:sldId id="27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ADDF"/>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302" autoAdjust="0"/>
    <p:restoredTop sz="94660"/>
  </p:normalViewPr>
  <p:slideViewPr>
    <p:cSldViewPr snapToGrid="0">
      <p:cViewPr varScale="1">
        <p:scale>
          <a:sx n="69" d="100"/>
          <a:sy n="69" d="100"/>
        </p:scale>
        <p:origin x="27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am" userId="70f053108491185a" providerId="LiveId" clId="{A75D584A-F3F6-41F5-8576-73E91EF2C355}"/>
    <pc:docChg chg="custSel modSld">
      <pc:chgData name="Lisa Ellam" userId="70f053108491185a" providerId="LiveId" clId="{A75D584A-F3F6-41F5-8576-73E91EF2C355}" dt="2023-03-23T15:31:43.975" v="75" actId="1076"/>
      <pc:docMkLst>
        <pc:docMk/>
      </pc:docMkLst>
      <pc:sldChg chg="modSp mod">
        <pc:chgData name="Lisa Ellam" userId="70f053108491185a" providerId="LiveId" clId="{A75D584A-F3F6-41F5-8576-73E91EF2C355}" dt="2023-03-23T15:28:15.179" v="57" actId="27636"/>
        <pc:sldMkLst>
          <pc:docMk/>
          <pc:sldMk cId="80648168" sldId="258"/>
        </pc:sldMkLst>
        <pc:spChg chg="mod">
          <ac:chgData name="Lisa Ellam" userId="70f053108491185a" providerId="LiveId" clId="{A75D584A-F3F6-41F5-8576-73E91EF2C355}" dt="2023-03-23T15:28:15.179" v="57" actId="27636"/>
          <ac:spMkLst>
            <pc:docMk/>
            <pc:sldMk cId="80648168" sldId="258"/>
            <ac:spMk id="4" creationId="{8C114B34-5605-9A4B-6AF9-F9E3FC8D6AE8}"/>
          </ac:spMkLst>
        </pc:spChg>
      </pc:sldChg>
      <pc:sldChg chg="modSp mod">
        <pc:chgData name="Lisa Ellam" userId="70f053108491185a" providerId="LiveId" clId="{A75D584A-F3F6-41F5-8576-73E91EF2C355}" dt="2023-03-23T15:26:21.596" v="30" actId="20577"/>
        <pc:sldMkLst>
          <pc:docMk/>
          <pc:sldMk cId="2266678302" sldId="259"/>
        </pc:sldMkLst>
        <pc:spChg chg="mod">
          <ac:chgData name="Lisa Ellam" userId="70f053108491185a" providerId="LiveId" clId="{A75D584A-F3F6-41F5-8576-73E91EF2C355}" dt="2023-03-23T15:26:21.596" v="30" actId="20577"/>
          <ac:spMkLst>
            <pc:docMk/>
            <pc:sldMk cId="2266678302" sldId="259"/>
            <ac:spMk id="3" creationId="{1E11F2F7-F469-1FC0-13E4-7C8A35EE55A8}"/>
          </ac:spMkLst>
        </pc:spChg>
      </pc:sldChg>
      <pc:sldChg chg="modSp mod">
        <pc:chgData name="Lisa Ellam" userId="70f053108491185a" providerId="LiveId" clId="{A75D584A-F3F6-41F5-8576-73E91EF2C355}" dt="2023-03-23T15:27:17.456" v="55" actId="20577"/>
        <pc:sldMkLst>
          <pc:docMk/>
          <pc:sldMk cId="378771186" sldId="267"/>
        </pc:sldMkLst>
        <pc:spChg chg="mod">
          <ac:chgData name="Lisa Ellam" userId="70f053108491185a" providerId="LiveId" clId="{A75D584A-F3F6-41F5-8576-73E91EF2C355}" dt="2023-03-23T15:27:17.456" v="55" actId="20577"/>
          <ac:spMkLst>
            <pc:docMk/>
            <pc:sldMk cId="378771186" sldId="267"/>
            <ac:spMk id="4" creationId="{49F2ED15-65DF-3D2F-E0B2-B686CA59D6D6}"/>
          </ac:spMkLst>
        </pc:spChg>
      </pc:sldChg>
      <pc:sldChg chg="modSp mod">
        <pc:chgData name="Lisa Ellam" userId="70f053108491185a" providerId="LiveId" clId="{A75D584A-F3F6-41F5-8576-73E91EF2C355}" dt="2023-03-23T15:31:43.975" v="75" actId="1076"/>
        <pc:sldMkLst>
          <pc:docMk/>
          <pc:sldMk cId="1701592538" sldId="270"/>
        </pc:sldMkLst>
        <pc:spChg chg="mod">
          <ac:chgData name="Lisa Ellam" userId="70f053108491185a" providerId="LiveId" clId="{A75D584A-F3F6-41F5-8576-73E91EF2C355}" dt="2023-03-23T15:31:31.497" v="73" actId="1076"/>
          <ac:spMkLst>
            <pc:docMk/>
            <pc:sldMk cId="1701592538" sldId="270"/>
            <ac:spMk id="8" creationId="{DF9AE568-A80D-3708-DFC7-FF17175F3BF6}"/>
          </ac:spMkLst>
        </pc:spChg>
        <pc:spChg chg="mod">
          <ac:chgData name="Lisa Ellam" userId="70f053108491185a" providerId="LiveId" clId="{A75D584A-F3F6-41F5-8576-73E91EF2C355}" dt="2023-03-23T15:31:43.975" v="75" actId="1076"/>
          <ac:spMkLst>
            <pc:docMk/>
            <pc:sldMk cId="1701592538" sldId="270"/>
            <ac:spMk id="9" creationId="{BE365327-BCD8-8873-39B4-0FC65E647532}"/>
          </ac:spMkLst>
        </pc:spChg>
        <pc:spChg chg="mod">
          <ac:chgData name="Lisa Ellam" userId="70f053108491185a" providerId="LiveId" clId="{A75D584A-F3F6-41F5-8576-73E91EF2C355}" dt="2023-03-23T15:31:21.189" v="71" actId="1076"/>
          <ac:spMkLst>
            <pc:docMk/>
            <pc:sldMk cId="1701592538" sldId="270"/>
            <ac:spMk id="10" creationId="{689C8081-8373-F175-38B2-B6A6EB2B56D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0D4E46AA-1EC0-4433-9956-E798E94A6FB7}" type="datetimeFigureOut">
              <a:rPr lang="en-US" smtClean="0"/>
              <a:t>3/23/2023</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587021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0D4E46AA-1EC0-4433-9956-E798E94A6FB7}" type="datetimeFigureOut">
              <a:rPr lang="en-US" smtClean="0"/>
              <a:t>3/23/2023</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854076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D4E46AA-1EC0-4433-9956-E798E94A6FB7}" type="datetimeFigureOut">
              <a:rPr lang="en-US" smtClean="0"/>
              <a:t>3/23/2023</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745063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0D4E46AA-1EC0-4433-9956-E798E94A6FB7}" type="datetimeFigureOut">
              <a:rPr lang="en-US" smtClean="0"/>
              <a:t>3/23/2023</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242171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0D4E46AA-1EC0-4433-9956-E798E94A6FB7}" type="datetimeFigureOut">
              <a:rPr lang="en-US" smtClean="0"/>
              <a:t>3/23/2023</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229307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0D4E46AA-1EC0-4433-9956-E798E94A6FB7}" type="datetimeFigureOut">
              <a:rPr lang="en-US" smtClean="0"/>
              <a:t>3/23/2023</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287680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D4E46AA-1EC0-4433-9956-E798E94A6FB7}" type="datetimeFigureOut">
              <a:rPr lang="en-US" smtClean="0"/>
              <a:t>3/23/2023</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093259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0D4E46AA-1EC0-4433-9956-E798E94A6FB7}" type="datetimeFigureOut">
              <a:rPr lang="en-US" smtClean="0"/>
              <a:t>3/23/2023</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704769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0D4E46AA-1EC0-4433-9956-E798E94A6FB7}" type="datetimeFigureOut">
              <a:rPr lang="en-US" smtClean="0"/>
              <a:t>3/23/2023</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571270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0D4E46AA-1EC0-4433-9956-E798E94A6FB7}" type="datetimeFigureOut">
              <a:rPr lang="en-US" smtClean="0"/>
              <a:t>3/23/2023</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248982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D4E46AA-1EC0-4433-9956-E798E94A6FB7}" type="datetimeFigureOut">
              <a:rPr lang="en-US" smtClean="0"/>
              <a:t>3/23/2023</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4054792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0"/>
            <a:ext cx="10363200" cy="131444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853369"/>
            <a:ext cx="10363200" cy="30884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0D4E46AA-1EC0-4433-9956-E798E94A6FB7}" type="datetimeFigureOut">
              <a:rPr lang="en-US" smtClean="0"/>
              <a:pPr/>
              <a:t>3/23/2023</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38C08-47C7-4847-B0BE-B9D8DEEB3D1B}" type="slidenum">
              <a:rPr lang="en-US" smtClean="0"/>
              <a:pPr/>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228593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274320" indent="0" algn="l" defTabSz="914400" rtl="0" eaLnBrk="1" latinLnBrk="0" hangingPunct="1">
        <a:lnSpc>
          <a:spcPct val="120000"/>
        </a:lnSpc>
        <a:spcBef>
          <a:spcPts val="500"/>
        </a:spcBef>
        <a:buSzPct val="87000"/>
        <a:buFontTx/>
        <a:buNone/>
        <a:defRPr sz="1800"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594360" indent="0" algn="l" defTabSz="914400" rtl="0" eaLnBrk="1" latinLnBrk="0" hangingPunct="1">
        <a:lnSpc>
          <a:spcPct val="120000"/>
        </a:lnSpc>
        <a:spcBef>
          <a:spcPts val="500"/>
        </a:spcBef>
        <a:buSzPct val="87000"/>
        <a:buFontTx/>
        <a:buNone/>
        <a:defRPr sz="1400"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ekhdecoded.com/scientists-are-building-earths-digital-twin-in-order-to-prepare-for-catastrophic-events-that-could-occur-in-the-near-future/"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peoplematters.in/article/skilling/skills-development-priorities-for-the-digital-age-24245" TargetMode="External"/><Relationship Id="rId2" Type="http://schemas.openxmlformats.org/officeDocument/2006/relationships/image" Target="../media/image2.jpeg"/><Relationship Id="rId1" Type="http://schemas.openxmlformats.org/officeDocument/2006/relationships/slideLayout" Target="../slideLayouts/slideLayout9.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peoplematters.in/article/technology/here-are-the-ingredients-of-successful-leadership-in-the-digital-world-18424" TargetMode="External"/><Relationship Id="rId2" Type="http://schemas.openxmlformats.org/officeDocument/2006/relationships/image" Target="../media/image3.jpg"/><Relationship Id="rId1" Type="http://schemas.openxmlformats.org/officeDocument/2006/relationships/slideLayout" Target="../slideLayouts/slideLayout6.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olicyoptions.irpp.org/magazines/january-2020/technology-isnt-shaping-work-the-way-we-think/technology-isnt-shaping-work-the-way-we-think/" TargetMode="External"/><Relationship Id="rId2" Type="http://schemas.openxmlformats.org/officeDocument/2006/relationships/image" Target="../media/image4.jpeg"/><Relationship Id="rId1" Type="http://schemas.openxmlformats.org/officeDocument/2006/relationships/slideLayout" Target="../slideLayouts/slideLayout9.xml"/><Relationship Id="rId4" Type="http://schemas.openxmlformats.org/officeDocument/2006/relationships/hyperlink" Target="https://creativecommons.org/licenses/by-nd/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nedhayes.com/future-of-technology-a-few-predictions" TargetMode="External"/><Relationship Id="rId2" Type="http://schemas.openxmlformats.org/officeDocument/2006/relationships/image" Target="../media/image5.jpeg"/><Relationship Id="rId1" Type="http://schemas.openxmlformats.org/officeDocument/2006/relationships/slideLayout" Target="../slideLayouts/slideLayout9.xml"/><Relationship Id="rId4" Type="http://schemas.openxmlformats.org/officeDocument/2006/relationships/hyperlink" Target="https://creativecommons.org/licenses/by-nd/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illustrations/right-wrong-button-thumbs-up-1712994/" TargetMode="External"/><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peoplematters.in/article/technology/leading-in-the-age-of-digital-transformation-22774" TargetMode="External"/><Relationship Id="rId2" Type="http://schemas.openxmlformats.org/officeDocument/2006/relationships/image" Target="../media/image8.jp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pxhere.com/en/photo/1107088" TargetMode="External"/><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publicdomainpictures.net/fr/view-image.php?image=296030&amp;picture=papier-digital-20" TargetMode="External"/><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peoplematters.in/article/techhrin/digital-innovation-in-india-22696" TargetMode="External"/><Relationship Id="rId2" Type="http://schemas.openxmlformats.org/officeDocument/2006/relationships/image" Target="../media/image11.jpg"/><Relationship Id="rId1" Type="http://schemas.openxmlformats.org/officeDocument/2006/relationships/slideLayout" Target="../slideLayouts/slideLayout9.xml"/><Relationship Id="rId4"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publicdomainpictures.net/en/view-image.php?image=320337&amp;picture=technology-2020" TargetMode="External"/><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singularityhub.com/2017/12/31/9-ways-you-can-use-your-devices-for-advanced-scientific-research/" TargetMode="External"/><Relationship Id="rId2" Type="http://schemas.openxmlformats.org/officeDocument/2006/relationships/image" Target="../media/image13.jpeg"/><Relationship Id="rId1" Type="http://schemas.openxmlformats.org/officeDocument/2006/relationships/slideLayout" Target="../slideLayouts/slideLayout9.xml"/><Relationship Id="rId4" Type="http://schemas.openxmlformats.org/officeDocument/2006/relationships/hyperlink" Target="https://creativecommons.org/licenses/by-nd/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59A9681A-2486-4655-A876-E26402CA2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A picture containing dark, bright, close, ctenophore&#10;&#10;Description automatically generated">
            <a:extLst>
              <a:ext uri="{FF2B5EF4-FFF2-40B4-BE49-F238E27FC236}">
                <a16:creationId xmlns:a16="http://schemas.microsoft.com/office/drawing/2014/main" id="{6FC7DA9F-B093-3A38-0A61-B2928DC155EF}"/>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
          <a:stretch/>
        </p:blipFill>
        <p:spPr>
          <a:xfrm>
            <a:off x="2" y="35082"/>
            <a:ext cx="12191998" cy="6857848"/>
          </a:xfrm>
          <a:prstGeom prst="rect">
            <a:avLst/>
          </a:prstGeom>
        </p:spPr>
      </p:pic>
      <p:sp>
        <p:nvSpPr>
          <p:cNvPr id="45" name="Rectangle 44">
            <a:extLst>
              <a:ext uri="{FF2B5EF4-FFF2-40B4-BE49-F238E27FC236}">
                <a16:creationId xmlns:a16="http://schemas.microsoft.com/office/drawing/2014/main" id="{C9BB6818-31C2-4340-98F8-64FF7F46A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F2990-DCF1-079F-43B1-C2F64C850ECA}"/>
              </a:ext>
            </a:extLst>
          </p:cNvPr>
          <p:cNvSpPr>
            <a:spLocks noGrp="1"/>
          </p:cNvSpPr>
          <p:nvPr>
            <p:ph type="ctrTitle"/>
          </p:nvPr>
        </p:nvSpPr>
        <p:spPr>
          <a:xfrm>
            <a:off x="0" y="2123608"/>
            <a:ext cx="12081163" cy="2858875"/>
          </a:xfrm>
        </p:spPr>
        <p:txBody>
          <a:bodyPr anchor="t">
            <a:noAutofit/>
          </a:bodyPr>
          <a:lstStyle/>
          <a:p>
            <a:pPr>
              <a:lnSpc>
                <a:spcPct val="120000"/>
              </a:lnSpc>
            </a:pPr>
            <a:r>
              <a:rPr lang="en-GB" sz="2900" dirty="0">
                <a:solidFill>
                  <a:srgbClr val="FFFFFF"/>
                </a:solidFill>
                <a:latin typeface="Arial" panose="020B0604020202020204" pitchFamily="34" charset="0"/>
                <a:cs typeface="Arial" panose="020B0604020202020204" pitchFamily="34" charset="0"/>
              </a:rPr>
              <a:t>Student name: Lisa Ellam- 2014962</a:t>
            </a:r>
            <a:br>
              <a:rPr lang="en-GB" sz="2900" dirty="0">
                <a:solidFill>
                  <a:srgbClr val="FFFFFF"/>
                </a:solidFill>
                <a:latin typeface="Arial" panose="020B0604020202020204" pitchFamily="34" charset="0"/>
                <a:cs typeface="Arial" panose="020B0604020202020204" pitchFamily="34" charset="0"/>
              </a:rPr>
            </a:br>
            <a:r>
              <a:rPr lang="en-GB" sz="2900" dirty="0">
                <a:solidFill>
                  <a:srgbClr val="FFFFFF"/>
                </a:solidFill>
                <a:latin typeface="Arial" panose="020B0604020202020204" pitchFamily="34" charset="0"/>
                <a:cs typeface="Arial" panose="020B0604020202020204" pitchFamily="34" charset="0"/>
              </a:rPr>
              <a:t>Student name: Sophie Abraham- 2133067</a:t>
            </a:r>
            <a:br>
              <a:rPr lang="en-GB" sz="2900" dirty="0">
                <a:solidFill>
                  <a:srgbClr val="FFFFFF"/>
                </a:solidFill>
                <a:latin typeface="Arial" panose="020B0604020202020204" pitchFamily="34" charset="0"/>
                <a:cs typeface="Arial" panose="020B0604020202020204" pitchFamily="34" charset="0"/>
              </a:rPr>
            </a:br>
            <a:r>
              <a:rPr lang="en-GB" sz="2900" dirty="0">
                <a:solidFill>
                  <a:srgbClr val="FFFFFF"/>
                </a:solidFill>
                <a:latin typeface="Arial" panose="020B0604020202020204" pitchFamily="34" charset="0"/>
                <a:cs typeface="Arial" panose="020B0604020202020204" pitchFamily="34" charset="0"/>
              </a:rPr>
              <a:t>Student name: Fatima-2128099</a:t>
            </a:r>
            <a:br>
              <a:rPr lang="en-GB" sz="2900" dirty="0">
                <a:solidFill>
                  <a:srgbClr val="FFFFFF"/>
                </a:solidFill>
                <a:latin typeface="Arial" panose="020B0604020202020204" pitchFamily="34" charset="0"/>
                <a:cs typeface="Arial" panose="020B0604020202020204" pitchFamily="34" charset="0"/>
              </a:rPr>
            </a:br>
            <a:r>
              <a:rPr lang="en-GB" sz="2900" dirty="0">
                <a:solidFill>
                  <a:srgbClr val="FFFFFF"/>
                </a:solidFill>
                <a:latin typeface="Arial" panose="020B0604020202020204" pitchFamily="34" charset="0"/>
                <a:cs typeface="Arial" panose="020B0604020202020204" pitchFamily="34" charset="0"/>
              </a:rPr>
              <a:t>Lecturer name: Robert Nartowski</a:t>
            </a:r>
            <a:br>
              <a:rPr lang="en-GB" sz="2900" dirty="0">
                <a:solidFill>
                  <a:srgbClr val="FFFFFF"/>
                </a:solidFill>
                <a:latin typeface="Arial" panose="020B0604020202020204" pitchFamily="34" charset="0"/>
                <a:cs typeface="Arial" panose="020B0604020202020204" pitchFamily="34" charset="0"/>
              </a:rPr>
            </a:br>
            <a:r>
              <a:rPr lang="en-GB" sz="2900" dirty="0">
                <a:solidFill>
                  <a:srgbClr val="FFFFFF"/>
                </a:solidFill>
                <a:latin typeface="Arial" panose="020B0604020202020204" pitchFamily="34" charset="0"/>
                <a:cs typeface="Arial" panose="020B0604020202020204" pitchFamily="34" charset="0"/>
              </a:rPr>
              <a:t>Module name: LCHS4002_BIRM Digital Skills and Research Methods</a:t>
            </a:r>
            <a:br>
              <a:rPr lang="en-GB" sz="2900" dirty="0">
                <a:solidFill>
                  <a:srgbClr val="FFFFFF"/>
                </a:solidFill>
                <a:latin typeface="Arial" panose="020B0604020202020204" pitchFamily="34" charset="0"/>
                <a:cs typeface="Arial" panose="020B0604020202020204" pitchFamily="34" charset="0"/>
              </a:rPr>
            </a:br>
            <a:r>
              <a:rPr lang="en-GB" sz="2900" dirty="0">
                <a:solidFill>
                  <a:srgbClr val="FFFFFF"/>
                </a:solidFill>
                <a:latin typeface="Arial" panose="020B0604020202020204" pitchFamily="34" charset="0"/>
                <a:cs typeface="Arial" panose="020B0604020202020204" pitchFamily="34" charset="0"/>
              </a:rPr>
              <a:t>Task 1. </a:t>
            </a:r>
            <a:br>
              <a:rPr lang="en-GB" sz="2900" dirty="0">
                <a:solidFill>
                  <a:srgbClr val="FFFFFF"/>
                </a:solidFill>
                <a:latin typeface="Arial" panose="020B0604020202020204" pitchFamily="34" charset="0"/>
                <a:cs typeface="Arial" panose="020B0604020202020204" pitchFamily="34" charset="0"/>
              </a:rPr>
            </a:br>
            <a:r>
              <a:rPr lang="en-GB" sz="2900" dirty="0">
                <a:solidFill>
                  <a:srgbClr val="FFFFFF"/>
                </a:solidFill>
                <a:latin typeface="Arial" panose="020B0604020202020204" pitchFamily="34" charset="0"/>
                <a:cs typeface="Arial" panose="020B0604020202020204" pitchFamily="34" charset="0"/>
              </a:rPr>
              <a:t>Title name: How do students use technology to collaborate at UWTSD?</a:t>
            </a:r>
            <a:br>
              <a:rPr lang="en-GB" sz="1600" dirty="0">
                <a:solidFill>
                  <a:srgbClr val="FFFFFF"/>
                </a:solidFill>
                <a:latin typeface="Abadi" panose="020B0604020202020204" pitchFamily="34" charset="0"/>
              </a:rPr>
            </a:br>
            <a:endParaRPr lang="en-GB" sz="1500" i="1" dirty="0">
              <a:solidFill>
                <a:srgbClr val="FFFFFF"/>
              </a:solidFill>
              <a:latin typeface="Haettenschweiler" panose="020B0706040902060204" pitchFamily="34" charset="0"/>
            </a:endParaRPr>
          </a:p>
        </p:txBody>
      </p:sp>
      <p:cxnSp>
        <p:nvCxnSpPr>
          <p:cNvPr id="47" name="Straight Connector 46">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5F2E9789-811C-15BB-B3A4-787B7FAA41F8}"/>
              </a:ext>
            </a:extLst>
          </p:cNvPr>
          <p:cNvSpPr txBox="1"/>
          <p:nvPr/>
        </p:nvSpPr>
        <p:spPr>
          <a:xfrm>
            <a:off x="9543519" y="6657945"/>
            <a:ext cx="264848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khdecoded.com/scientists-are-building-earths-digital-twin-in-order-to-prepare-for-catastrophic-events-that-could-occur-in-the-near-fu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4" name="Rectangle 3">
            <a:extLst>
              <a:ext uri="{FF2B5EF4-FFF2-40B4-BE49-F238E27FC236}">
                <a16:creationId xmlns:a16="http://schemas.microsoft.com/office/drawing/2014/main" id="{8DE00241-9EA6-EB92-F43B-4B5F7F81555A}"/>
              </a:ext>
            </a:extLst>
          </p:cNvPr>
          <p:cNvSpPr/>
          <p:nvPr/>
        </p:nvSpPr>
        <p:spPr>
          <a:xfrm>
            <a:off x="657106" y="459122"/>
            <a:ext cx="6741221" cy="1092607"/>
          </a:xfrm>
          <a:prstGeom prst="rect">
            <a:avLst/>
          </a:prstGeom>
          <a:noFill/>
        </p:spPr>
        <p:txBody>
          <a:bodyPr wrap="square" lIns="91440" tIns="45720" rIns="91440" bIns="45720">
            <a:spAutoFit/>
          </a:bodyPr>
          <a:lstStyle/>
          <a:p>
            <a:pPr algn="ctr"/>
            <a:r>
              <a:rPr lang="en-US" sz="6500" b="1" cap="none" spc="0" dirty="0">
                <a:ln w="22225">
                  <a:solidFill>
                    <a:schemeClr val="accent2"/>
                  </a:solidFill>
                  <a:prstDash val="solid"/>
                </a:ln>
                <a:solidFill>
                  <a:schemeClr val="accent2">
                    <a:lumMod val="40000"/>
                    <a:lumOff val="60000"/>
                  </a:schemeClr>
                </a:solidFill>
                <a:effectLst/>
                <a:latin typeface="Arial" panose="020B0604020202020204" pitchFamily="34" charset="0"/>
                <a:cs typeface="Arial" panose="020B0604020202020204" pitchFamily="34" charset="0"/>
              </a:rPr>
              <a:t>Title Slide</a:t>
            </a:r>
          </a:p>
        </p:txBody>
      </p:sp>
    </p:spTree>
    <p:extLst>
      <p:ext uri="{BB962C8B-B14F-4D97-AF65-F5344CB8AC3E}">
        <p14:creationId xmlns:p14="http://schemas.microsoft.com/office/powerpoint/2010/main" val="322376501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5" name="Straight Connector 64">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7" name="Rectangle 66">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64F549C5-B5B6-4898-8630-053866568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Placeholder 16">
            <a:extLst>
              <a:ext uri="{FF2B5EF4-FFF2-40B4-BE49-F238E27FC236}">
                <a16:creationId xmlns:a16="http://schemas.microsoft.com/office/drawing/2014/main" id="{626E7D65-8133-3570-8561-30DF2ED7FC06}"/>
              </a:ext>
            </a:extLst>
          </p:cNvPr>
          <p:cNvPicPr>
            <a:picLocks noGrp="1" noChangeAspect="1"/>
          </p:cNvPicPr>
          <p:nvPr>
            <p:ph type="pic" idx="1"/>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13662" y="0"/>
            <a:ext cx="12191980" cy="6857989"/>
          </a:xfrm>
          <a:prstGeom prst="rect">
            <a:avLst/>
          </a:prstGeom>
        </p:spPr>
      </p:pic>
      <p:sp>
        <p:nvSpPr>
          <p:cNvPr id="2" name="Title 1">
            <a:extLst>
              <a:ext uri="{FF2B5EF4-FFF2-40B4-BE49-F238E27FC236}">
                <a16:creationId xmlns:a16="http://schemas.microsoft.com/office/drawing/2014/main" id="{A21321BE-1495-C1FA-4D72-E656538F5BCD}"/>
              </a:ext>
            </a:extLst>
          </p:cNvPr>
          <p:cNvSpPr>
            <a:spLocks noGrp="1"/>
          </p:cNvSpPr>
          <p:nvPr>
            <p:ph type="title"/>
          </p:nvPr>
        </p:nvSpPr>
        <p:spPr>
          <a:xfrm>
            <a:off x="2140271" y="545308"/>
            <a:ext cx="4532128" cy="4318791"/>
          </a:xfrm>
        </p:spPr>
        <p:txBody>
          <a:bodyPr vert="horz" lIns="91440" tIns="45720" rIns="91440" bIns="45720" rtlCol="0" anchor="t">
            <a:normAutofit/>
          </a:bodyPr>
          <a:lstStyle/>
          <a:p>
            <a:r>
              <a:rPr lang="en-US" sz="5400" b="1" i="1" u="sng" kern="1200" dirty="0">
                <a:solidFill>
                  <a:srgbClr val="FFFFFF"/>
                </a:solidFill>
                <a:latin typeface="Copperplate Gothic Bold" panose="020E0705020206020404" pitchFamily="34" charset="0"/>
              </a:rPr>
              <a:t>Contents</a:t>
            </a:r>
          </a:p>
        </p:txBody>
      </p:sp>
      <p:cxnSp>
        <p:nvCxnSpPr>
          <p:cNvPr id="71" name="Straight Connector 70">
            <a:extLst>
              <a:ext uri="{FF2B5EF4-FFF2-40B4-BE49-F238E27FC236}">
                <a16:creationId xmlns:a16="http://schemas.microsoft.com/office/drawing/2014/main" id="{FF43DFA6-AAD3-45D1-9463-5131054B32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8C114B34-5605-9A4B-6AF9-F9E3FC8D6AE8}"/>
              </a:ext>
            </a:extLst>
          </p:cNvPr>
          <p:cNvSpPr>
            <a:spLocks noGrp="1"/>
          </p:cNvSpPr>
          <p:nvPr>
            <p:ph type="body" sz="half" idx="2"/>
          </p:nvPr>
        </p:nvSpPr>
        <p:spPr>
          <a:xfrm>
            <a:off x="332316" y="1893092"/>
            <a:ext cx="8964083" cy="4419600"/>
          </a:xfrm>
        </p:spPr>
        <p:txBody>
          <a:bodyPr vert="horz" lIns="91440" tIns="45720" rIns="91440" bIns="45720" rtlCol="0">
            <a:normAutofit fontScale="55000" lnSpcReduction="20000"/>
          </a:bodyPr>
          <a:lstStyle/>
          <a:p>
            <a:r>
              <a:rPr lang="en-US" sz="3300" dirty="0">
                <a:solidFill>
                  <a:srgbClr val="FFFFFF"/>
                </a:solidFill>
                <a:latin typeface="Arial" panose="020B0604020202020204" pitchFamily="34" charset="0"/>
                <a:cs typeface="Arial" panose="020B0604020202020204" pitchFamily="34" charset="0"/>
              </a:rPr>
              <a:t>1.  Introduction</a:t>
            </a:r>
          </a:p>
          <a:p>
            <a:r>
              <a:rPr lang="en-US" sz="3300" dirty="0">
                <a:solidFill>
                  <a:srgbClr val="FFFFFF"/>
                </a:solidFill>
                <a:latin typeface="Arial" panose="020B0604020202020204" pitchFamily="34" charset="0"/>
                <a:cs typeface="Arial" panose="020B0604020202020204" pitchFamily="34" charset="0"/>
              </a:rPr>
              <a:t>2.  What is technology in education?</a:t>
            </a:r>
          </a:p>
          <a:p>
            <a:r>
              <a:rPr lang="en-US" sz="3300" dirty="0">
                <a:solidFill>
                  <a:srgbClr val="FFFFFF"/>
                </a:solidFill>
                <a:latin typeface="Arial" panose="020B0604020202020204" pitchFamily="34" charset="0"/>
                <a:cs typeface="Arial" panose="020B0604020202020204" pitchFamily="34" charset="0"/>
              </a:rPr>
              <a:t>3.  Is technology in education important?</a:t>
            </a:r>
          </a:p>
          <a:p>
            <a:r>
              <a:rPr lang="en-US" sz="3300" dirty="0">
                <a:solidFill>
                  <a:srgbClr val="FFFFFF"/>
                </a:solidFill>
                <a:latin typeface="Arial" panose="020B0604020202020204" pitchFamily="34" charset="0"/>
                <a:cs typeface="Arial" panose="020B0604020202020204" pitchFamily="34" charset="0"/>
              </a:rPr>
              <a:t>4.  Which digital tools is most used by students at UWTSD to collaborate?</a:t>
            </a:r>
          </a:p>
          <a:p>
            <a:pPr marL="514350" indent="-514350">
              <a:buFont typeface="Arial" panose="020B0604020202020204" pitchFamily="34" charset="0"/>
              <a:buAutoNum type="arabicPeriod" startAt="5"/>
            </a:pPr>
            <a:r>
              <a:rPr lang="en-US" sz="3300" dirty="0">
                <a:solidFill>
                  <a:srgbClr val="FFFFFF"/>
                </a:solidFill>
                <a:latin typeface="Arial" panose="020B0604020202020204" pitchFamily="34" charset="0"/>
                <a:cs typeface="Arial" panose="020B0604020202020204" pitchFamily="34" charset="0"/>
              </a:rPr>
              <a:t>Advantages and disadvantages</a:t>
            </a:r>
          </a:p>
          <a:p>
            <a:pPr marL="514350" indent="-514350">
              <a:buFont typeface="Arial" panose="020B0604020202020204" pitchFamily="34" charset="0"/>
              <a:buAutoNum type="arabicPeriod" startAt="5"/>
            </a:pPr>
            <a:r>
              <a:rPr lang="en-US" sz="3300" dirty="0">
                <a:solidFill>
                  <a:schemeClr val="bg1"/>
                </a:solidFill>
                <a:latin typeface="Arial" panose="020B0604020202020204" pitchFamily="34" charset="0"/>
                <a:cs typeface="Arial" panose="020B0604020202020204" pitchFamily="34" charset="0"/>
              </a:rPr>
              <a:t>Ethical considerations </a:t>
            </a:r>
          </a:p>
          <a:p>
            <a:pPr marL="514350" indent="-514350">
              <a:buFont typeface="Arial" panose="020B0604020202020204" pitchFamily="34" charset="0"/>
              <a:buAutoNum type="arabicPeriod" startAt="5"/>
            </a:pPr>
            <a:r>
              <a:rPr lang="en-US" sz="3300" dirty="0">
                <a:solidFill>
                  <a:srgbClr val="FFFFFF"/>
                </a:solidFill>
                <a:latin typeface="Arial" panose="020B0604020202020204" pitchFamily="34" charset="0"/>
                <a:cs typeface="Arial" panose="020B0604020202020204" pitchFamily="34" charset="0"/>
              </a:rPr>
              <a:t> Proposed method</a:t>
            </a:r>
          </a:p>
          <a:p>
            <a:pPr marL="514350" indent="-514350">
              <a:buFont typeface="Arial" panose="020B0604020202020204" pitchFamily="34" charset="0"/>
              <a:buAutoNum type="arabicPeriod" startAt="5"/>
            </a:pPr>
            <a:r>
              <a:rPr lang="en-US" sz="3300" dirty="0">
                <a:solidFill>
                  <a:srgbClr val="FFFFFF"/>
                </a:solidFill>
                <a:latin typeface="Arial" panose="020B0604020202020204" pitchFamily="34" charset="0"/>
                <a:cs typeface="Arial" panose="020B0604020202020204" pitchFamily="34" charset="0"/>
              </a:rPr>
              <a:t>Hypothesis</a:t>
            </a:r>
          </a:p>
          <a:p>
            <a:pPr marL="514350" indent="-514350">
              <a:buFont typeface="Arial" panose="020B0604020202020204" pitchFamily="34" charset="0"/>
              <a:buAutoNum type="arabicPeriod" startAt="5"/>
            </a:pPr>
            <a:r>
              <a:rPr lang="en-US" sz="3300" dirty="0">
                <a:solidFill>
                  <a:srgbClr val="FFFFFF"/>
                </a:solidFill>
                <a:latin typeface="Arial" panose="020B0604020202020204" pitchFamily="34" charset="0"/>
                <a:cs typeface="Arial" panose="020B0604020202020204" pitchFamily="34" charset="0"/>
              </a:rPr>
              <a:t> Survey</a:t>
            </a:r>
          </a:p>
          <a:p>
            <a:pPr marL="514350" indent="-514350">
              <a:buFont typeface="Arial" panose="020B0604020202020204" pitchFamily="34" charset="0"/>
              <a:buAutoNum type="arabicPeriod" startAt="5"/>
            </a:pPr>
            <a:r>
              <a:rPr lang="en-US" sz="3300" dirty="0">
                <a:solidFill>
                  <a:srgbClr val="FFFFFF"/>
                </a:solidFill>
                <a:latin typeface="Arial" panose="020B0604020202020204" pitchFamily="34" charset="0"/>
                <a:cs typeface="Arial" panose="020B0604020202020204" pitchFamily="34" charset="0"/>
              </a:rPr>
              <a:t> Conclusion</a:t>
            </a:r>
          </a:p>
          <a:p>
            <a:pPr marL="514350" indent="-514350">
              <a:buFont typeface="Arial" panose="020B0604020202020204" pitchFamily="34" charset="0"/>
              <a:buAutoNum type="arabicPeriod" startAt="5"/>
            </a:pPr>
            <a:r>
              <a:rPr lang="en-US" sz="3300" dirty="0">
                <a:solidFill>
                  <a:srgbClr val="FFFFFF"/>
                </a:solidFill>
                <a:latin typeface="Arial" panose="020B0604020202020204" pitchFamily="34" charset="0"/>
                <a:cs typeface="Arial" panose="020B0604020202020204" pitchFamily="34" charset="0"/>
              </a:rPr>
              <a:t>References</a:t>
            </a:r>
          </a:p>
          <a:p>
            <a:endParaRPr lang="en-US" dirty="0">
              <a:solidFill>
                <a:srgbClr val="FFFFFF"/>
              </a:solidFill>
            </a:endParaRPr>
          </a:p>
          <a:p>
            <a:endParaRPr lang="en-US" dirty="0">
              <a:solidFill>
                <a:srgbClr val="FFFFFF"/>
              </a:solidFill>
            </a:endParaRPr>
          </a:p>
        </p:txBody>
      </p:sp>
      <p:sp>
        <p:nvSpPr>
          <p:cNvPr id="18" name="TextBox 17">
            <a:extLst>
              <a:ext uri="{FF2B5EF4-FFF2-40B4-BE49-F238E27FC236}">
                <a16:creationId xmlns:a16="http://schemas.microsoft.com/office/drawing/2014/main" id="{5A2C769A-CD36-9C43-B845-B2E092409F45}"/>
              </a:ext>
            </a:extLst>
          </p:cNvPr>
          <p:cNvSpPr txBox="1"/>
          <p:nvPr/>
        </p:nvSpPr>
        <p:spPr>
          <a:xfrm>
            <a:off x="9543519" y="6657944"/>
            <a:ext cx="264848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eoplematters.in/article/skilling/skills-development-priorities-for-the-digital-age-2424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80648168"/>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9" name="Straight Connector 45">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60" name="Rectangle 4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0923C76-13BD-A999-55F2-DEA9A079EB7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21" y="11"/>
            <a:ext cx="12191979" cy="6857989"/>
          </a:xfrm>
          <a:prstGeom prst="rect">
            <a:avLst/>
          </a:prstGeom>
        </p:spPr>
      </p:pic>
      <p:sp>
        <p:nvSpPr>
          <p:cNvPr id="61" name="Rectangle 49">
            <a:extLst>
              <a:ext uri="{FF2B5EF4-FFF2-40B4-BE49-F238E27FC236}">
                <a16:creationId xmlns:a16="http://schemas.microsoft.com/office/drawing/2014/main" id="{9BD78BA5-2579-4D62-B68F-2289D39BF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2" name="Straight Connector 5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DB1A3C9-5C60-B0A0-93D5-A66CA5916A94}"/>
              </a:ext>
            </a:extLst>
          </p:cNvPr>
          <p:cNvSpPr txBox="1"/>
          <p:nvPr/>
        </p:nvSpPr>
        <p:spPr>
          <a:xfrm>
            <a:off x="9543518" y="6657944"/>
            <a:ext cx="264848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eoplematters.in/article/technology/here-are-the-ingredients-of-successful-leadership-in-the-digital-world-1842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3" name="TextBox 2">
            <a:extLst>
              <a:ext uri="{FF2B5EF4-FFF2-40B4-BE49-F238E27FC236}">
                <a16:creationId xmlns:a16="http://schemas.microsoft.com/office/drawing/2014/main" id="{1E11F2F7-F469-1FC0-13E4-7C8A35EE55A8}"/>
              </a:ext>
            </a:extLst>
          </p:cNvPr>
          <p:cNvSpPr txBox="1"/>
          <p:nvPr/>
        </p:nvSpPr>
        <p:spPr>
          <a:xfrm>
            <a:off x="559976" y="2374676"/>
            <a:ext cx="10307782" cy="3108543"/>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This presentation will be based on a mini-group research project that analyses and examines how students and staff use technology to collaborate together at the University of Wales Trinity Saint David. In groups, UWTSD students were assigned a choice of selected questions by the lecturer and tasked to create a survey and recruit UWTSD participants to collect and analyse data regarding the use of technology for UWTSD students. The chosen research question in this presentation is “which digital tool is most used by students at UWTSD to collaborate together?”. This presentation will also include credible resources.</a:t>
            </a:r>
          </a:p>
          <a:p>
            <a:endParaRPr lang="en-GB" dirty="0">
              <a:solidFill>
                <a:schemeClr val="bg1"/>
              </a:solidFill>
            </a:endParaRPr>
          </a:p>
          <a:p>
            <a:endParaRPr lang="en-GB" dirty="0">
              <a:solidFill>
                <a:schemeClr val="bg1"/>
              </a:solidFill>
            </a:endParaRPr>
          </a:p>
        </p:txBody>
      </p:sp>
      <p:sp>
        <p:nvSpPr>
          <p:cNvPr id="6" name="Rectangle 5">
            <a:extLst>
              <a:ext uri="{FF2B5EF4-FFF2-40B4-BE49-F238E27FC236}">
                <a16:creationId xmlns:a16="http://schemas.microsoft.com/office/drawing/2014/main" id="{BA01450B-17BB-C2A3-1AD6-C140E66D457E}"/>
              </a:ext>
            </a:extLst>
          </p:cNvPr>
          <p:cNvSpPr/>
          <p:nvPr/>
        </p:nvSpPr>
        <p:spPr>
          <a:xfrm>
            <a:off x="392378" y="220431"/>
            <a:ext cx="5537367" cy="1169551"/>
          </a:xfrm>
          <a:prstGeom prst="rect">
            <a:avLst/>
          </a:prstGeom>
          <a:noFill/>
        </p:spPr>
        <p:txBody>
          <a:bodyPr wrap="square" lIns="91440" tIns="45720" rIns="91440" bIns="45720">
            <a:spAutoFit/>
          </a:bodyPr>
          <a:lstStyle/>
          <a:p>
            <a:pPr algn="ctr"/>
            <a:r>
              <a:rPr lang="en-US" sz="7000" b="1" i="1" u="sng" dirty="0">
                <a:ln w="22225">
                  <a:solidFill>
                    <a:schemeClr val="accent2"/>
                  </a:solidFill>
                  <a:prstDash val="solid"/>
                </a:ln>
                <a:solidFill>
                  <a:schemeClr val="accent2">
                    <a:lumMod val="40000"/>
                    <a:lumOff val="60000"/>
                  </a:schemeClr>
                </a:solidFill>
                <a:effectLst>
                  <a:glow rad="228600">
                    <a:schemeClr val="accent2">
                      <a:satMod val="175000"/>
                      <a:alpha val="40000"/>
                    </a:schemeClr>
                  </a:glow>
                </a:effectLst>
                <a:latin typeface="Arial" panose="020B0604020202020204" pitchFamily="34" charset="0"/>
                <a:cs typeface="Arial" panose="020B0604020202020204" pitchFamily="34" charset="0"/>
              </a:rPr>
              <a:t>Introduction</a:t>
            </a:r>
            <a:endParaRPr lang="en-GB" sz="7000" b="1" dirty="0">
              <a:ln w="22225">
                <a:solidFill>
                  <a:schemeClr val="accent2"/>
                </a:solidFill>
                <a:prstDash val="solid"/>
              </a:ln>
              <a:solidFill>
                <a:schemeClr val="accent2">
                  <a:lumMod val="40000"/>
                  <a:lumOff val="60000"/>
                </a:schemeClr>
              </a:solidFill>
              <a:effectLst>
                <a:glow rad="228600">
                  <a:schemeClr val="accent2">
                    <a:satMod val="175000"/>
                    <a:alpha val="40000"/>
                  </a:schemeClr>
                </a:glo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66783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A picture containing diagram&#10;&#10;Description automatically generated">
            <a:extLst>
              <a:ext uri="{FF2B5EF4-FFF2-40B4-BE49-F238E27FC236}">
                <a16:creationId xmlns:a16="http://schemas.microsoft.com/office/drawing/2014/main" id="{CD29EF53-979F-3613-1633-988037682FEF}"/>
              </a:ext>
            </a:extLst>
          </p:cNvPr>
          <p:cNvPicPr>
            <a:picLocks noGrp="1" noChangeAspect="1"/>
          </p:cNvPicPr>
          <p:nvPr>
            <p:ph type="pic" idx="1"/>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0513" r="-1" b="-1"/>
          <a:stretch/>
        </p:blipFill>
        <p:spPr>
          <a:xfrm>
            <a:off x="-4703" y="10"/>
            <a:ext cx="7807947" cy="6857990"/>
          </a:xfrm>
          <a:prstGeom prst="rect">
            <a:avLst/>
          </a:prstGeom>
        </p:spPr>
      </p:pic>
      <p:sp>
        <p:nvSpPr>
          <p:cNvPr id="27" name="Rectangle 26">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33640" y="-1533639"/>
            <a:ext cx="4735963" cy="7803244"/>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49F2ED15-65DF-3D2F-E0B2-B686CA59D6D6}"/>
              </a:ext>
            </a:extLst>
          </p:cNvPr>
          <p:cNvSpPr>
            <a:spLocks noGrp="1"/>
          </p:cNvSpPr>
          <p:nvPr>
            <p:ph type="body" sz="half" idx="2"/>
          </p:nvPr>
        </p:nvSpPr>
        <p:spPr>
          <a:xfrm>
            <a:off x="7963510" y="1435251"/>
            <a:ext cx="3894352" cy="4910828"/>
          </a:xfrm>
        </p:spPr>
        <p:txBody>
          <a:bodyPr vert="horz" lIns="91440" tIns="45720" rIns="91440" bIns="45720" rtlCol="0">
            <a:noAutofit/>
          </a:bodyPr>
          <a:lstStyle/>
          <a:p>
            <a:r>
              <a:rPr lang="en-US" sz="1800" dirty="0">
                <a:latin typeface="Arial" panose="020B0604020202020204" pitchFamily="34" charset="0"/>
                <a:cs typeface="Arial" panose="020B0604020202020204" pitchFamily="34" charset="0"/>
              </a:rPr>
              <a:t>According to (</a:t>
            </a:r>
            <a:r>
              <a:rPr lang="en-GB" sz="1800" i="0" dirty="0" err="1">
                <a:effectLst/>
                <a:latin typeface="Arial" panose="020B0604020202020204" pitchFamily="34" charset="0"/>
                <a:cs typeface="Arial" panose="020B0604020202020204" pitchFamily="34" charset="0"/>
              </a:rPr>
              <a:t>Januszewski</a:t>
            </a:r>
            <a:r>
              <a:rPr lang="en-GB" sz="1800" i="0" dirty="0">
                <a:effectLst/>
                <a:latin typeface="Arial" panose="020B0604020202020204" pitchFamily="34" charset="0"/>
                <a:cs typeface="Arial" panose="020B0604020202020204" pitchFamily="34" charset="0"/>
              </a:rPr>
              <a:t>, and </a:t>
            </a:r>
            <a:r>
              <a:rPr lang="en-GB" sz="1800" i="0" dirty="0" err="1">
                <a:effectLst/>
                <a:latin typeface="Arial" panose="020B0604020202020204" pitchFamily="34" charset="0"/>
                <a:cs typeface="Arial" panose="020B0604020202020204" pitchFamily="34" charset="0"/>
              </a:rPr>
              <a:t>Molenda</a:t>
            </a:r>
            <a:r>
              <a:rPr lang="en-GB" sz="1800" i="0" dirty="0">
                <a:effectLst/>
                <a:latin typeface="Arial" panose="020B0604020202020204" pitchFamily="34" charset="0"/>
                <a:cs typeface="Arial" panose="020B0604020202020204" pitchFamily="34" charset="0"/>
              </a:rPr>
              <a:t>, 2013.)</a:t>
            </a:r>
            <a:r>
              <a:rPr lang="en-US" sz="1800" i="0" dirty="0">
                <a:effectLst/>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The definition of technology in education is the study and ethical practice of enabling learning and improving individual performance in communicating, creating, collaborating and researching using technology devices such as laptops, mobile devices, and the use of digital tools, for example, Microsoft Teams, student email, Google Meets, WhatsApp.</a:t>
            </a:r>
          </a:p>
        </p:txBody>
      </p:sp>
      <p:sp>
        <p:nvSpPr>
          <p:cNvPr id="7" name="TextBox 6">
            <a:extLst>
              <a:ext uri="{FF2B5EF4-FFF2-40B4-BE49-F238E27FC236}">
                <a16:creationId xmlns:a16="http://schemas.microsoft.com/office/drawing/2014/main" id="{AF3020B8-50D6-4D1F-65A3-5FACA180AC7E}"/>
              </a:ext>
            </a:extLst>
          </p:cNvPr>
          <p:cNvSpPr txBox="1"/>
          <p:nvPr/>
        </p:nvSpPr>
        <p:spPr>
          <a:xfrm>
            <a:off x="5307048" y="6657945"/>
            <a:ext cx="249619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olicyoptions.irpp.org/magazines/january-2020/technology-isnt-shaping-work-the-way-we-think/technology-isnt-shaping-work-the-way-we-think/">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
        <p:nvSpPr>
          <p:cNvPr id="3" name="TextBox 2">
            <a:extLst>
              <a:ext uri="{FF2B5EF4-FFF2-40B4-BE49-F238E27FC236}">
                <a16:creationId xmlns:a16="http://schemas.microsoft.com/office/drawing/2014/main" id="{5893684F-76F2-3E99-5CB5-9E4D32795F63}"/>
              </a:ext>
            </a:extLst>
          </p:cNvPr>
          <p:cNvSpPr txBox="1"/>
          <p:nvPr/>
        </p:nvSpPr>
        <p:spPr>
          <a:xfrm>
            <a:off x="706582" y="3636965"/>
            <a:ext cx="6593539" cy="923330"/>
          </a:xfrm>
          <a:prstGeom prst="rect">
            <a:avLst/>
          </a:prstGeom>
          <a:noFill/>
        </p:spPr>
        <p:txBody>
          <a:bodyPr wrap="square" rtlCol="0">
            <a:spAutoFit/>
          </a:bodyPr>
          <a:lstStyle/>
          <a:p>
            <a:r>
              <a:rPr lang="en-GB" sz="5400" b="1" i="0" dirty="0">
                <a:solidFill>
                  <a:srgbClr val="333333"/>
                </a:solidFill>
                <a:effectLst/>
                <a:latin typeface="Arial" panose="020B0604020202020204" pitchFamily="34" charset="0"/>
              </a:rPr>
              <a:t>"</a:t>
            </a:r>
            <a:endParaRPr lang="en-GB" sz="5400" dirty="0"/>
          </a:p>
        </p:txBody>
      </p:sp>
      <p:sp>
        <p:nvSpPr>
          <p:cNvPr id="11" name="Rectangle 10">
            <a:extLst>
              <a:ext uri="{FF2B5EF4-FFF2-40B4-BE49-F238E27FC236}">
                <a16:creationId xmlns:a16="http://schemas.microsoft.com/office/drawing/2014/main" id="{B69C8339-B3F2-517A-85A1-D531A3B503C3}"/>
              </a:ext>
            </a:extLst>
          </p:cNvPr>
          <p:cNvSpPr/>
          <p:nvPr/>
        </p:nvSpPr>
        <p:spPr>
          <a:xfrm>
            <a:off x="0" y="200055"/>
            <a:ext cx="11857862" cy="923330"/>
          </a:xfrm>
          <a:prstGeom prst="rect">
            <a:avLst/>
          </a:prstGeom>
          <a:noFill/>
        </p:spPr>
        <p:txBody>
          <a:bodyPr wrap="none" lIns="91440" tIns="45720" rIns="91440" bIns="45720">
            <a:spAutoFit/>
          </a:bodyPr>
          <a:lstStyle/>
          <a:p>
            <a:pPr algn="ctr"/>
            <a:r>
              <a:rPr lang="en-US" sz="5400" b="1" kern="1200" cap="none" spc="0" dirty="0">
                <a:ln/>
                <a:pattFill prst="dkUpDiag">
                  <a:fgClr>
                    <a:schemeClr val="bg1">
                      <a:lumMod val="50000"/>
                    </a:schemeClr>
                  </a:fgClr>
                  <a:bgClr>
                    <a:schemeClr val="tx1">
                      <a:lumMod val="75000"/>
                      <a:lumOff val="25000"/>
                    </a:schemeClr>
                  </a:bgClr>
                </a:pattFill>
                <a:effectLst>
                  <a:glow rad="101600">
                    <a:srgbClr val="FF0000">
                      <a:alpha val="60000"/>
                    </a:srgbClr>
                  </a:glow>
                  <a:outerShdw blurRad="38100" dist="19050" dir="2700000" algn="tl" rotWithShape="0">
                    <a:schemeClr val="dk1">
                      <a:lumMod val="50000"/>
                      <a:alpha val="40000"/>
                    </a:schemeClr>
                  </a:outerShdw>
                </a:effectLst>
                <a:latin typeface="Amasis MT Pro Black" panose="02040A04050005020304" pitchFamily="18" charset="0"/>
              </a:rPr>
              <a:t>What is technology in education?</a:t>
            </a:r>
            <a:endParaRPr lang="en-GB" sz="5400" b="1" cap="none" spc="0" dirty="0">
              <a:ln/>
              <a:pattFill prst="dkUpDiag">
                <a:fgClr>
                  <a:schemeClr val="bg1">
                    <a:lumMod val="50000"/>
                  </a:schemeClr>
                </a:fgClr>
                <a:bgClr>
                  <a:schemeClr val="tx1">
                    <a:lumMod val="75000"/>
                    <a:lumOff val="25000"/>
                  </a:schemeClr>
                </a:bgClr>
              </a:pattFill>
              <a:effectLst>
                <a:glow rad="101600">
                  <a:srgbClr val="FF0000">
                    <a:alpha val="60000"/>
                  </a:srgbClr>
                </a:glow>
                <a:outerShdw blurRad="38100" dist="19050" dir="2700000" algn="tl" rotWithShape="0">
                  <a:schemeClr val="dk1">
                    <a:lumMod val="50000"/>
                    <a:alpha val="40000"/>
                  </a:schemeClr>
                </a:outerShdw>
              </a:effectLst>
            </a:endParaRPr>
          </a:p>
        </p:txBody>
      </p:sp>
    </p:spTree>
    <p:extLst>
      <p:ext uri="{BB962C8B-B14F-4D97-AF65-F5344CB8AC3E}">
        <p14:creationId xmlns:p14="http://schemas.microsoft.com/office/powerpoint/2010/main" val="37877118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4F549C5-B5B6-4898-8630-053866568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A picture containing diagram&#10;&#10;Description automatically generated">
            <a:extLst>
              <a:ext uri="{FF2B5EF4-FFF2-40B4-BE49-F238E27FC236}">
                <a16:creationId xmlns:a16="http://schemas.microsoft.com/office/drawing/2014/main" id="{5BF2F6AA-E425-29F7-589D-EBDFC1DD6C7F}"/>
              </a:ext>
            </a:extLst>
          </p:cNvPr>
          <p:cNvPicPr>
            <a:picLocks noGrp="1" noChangeAspect="1"/>
          </p:cNvPicPr>
          <p:nvPr>
            <p:ph type="pic" idx="1"/>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62" b="15369"/>
          <a:stretch/>
        </p:blipFill>
        <p:spPr>
          <a:xfrm>
            <a:off x="20" y="152406"/>
            <a:ext cx="12191980" cy="6857989"/>
          </a:xfrm>
          <a:prstGeom prst="rect">
            <a:avLst/>
          </a:prstGeom>
        </p:spPr>
      </p:pic>
      <p:cxnSp>
        <p:nvCxnSpPr>
          <p:cNvPr id="29" name="Straight Connector 28">
            <a:extLst>
              <a:ext uri="{FF2B5EF4-FFF2-40B4-BE49-F238E27FC236}">
                <a16:creationId xmlns:a16="http://schemas.microsoft.com/office/drawing/2014/main" id="{FF43DFA6-AAD3-45D1-9463-5131054B32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8C32AA86-E426-9909-91A0-D9C0EE2697CB}"/>
              </a:ext>
            </a:extLst>
          </p:cNvPr>
          <p:cNvSpPr>
            <a:spLocks noGrp="1"/>
          </p:cNvSpPr>
          <p:nvPr>
            <p:ph type="body" sz="half" idx="2"/>
          </p:nvPr>
        </p:nvSpPr>
        <p:spPr>
          <a:xfrm>
            <a:off x="433289" y="2345695"/>
            <a:ext cx="11325421" cy="4419600"/>
          </a:xfrm>
        </p:spPr>
        <p:txBody>
          <a:bodyPr vert="horz" lIns="91440" tIns="45720" rIns="91440" bIns="45720" rtlCol="0">
            <a:noAutofit/>
          </a:bodyPr>
          <a:lstStyle/>
          <a:p>
            <a:r>
              <a:rPr lang="en-US" sz="2000" dirty="0">
                <a:solidFill>
                  <a:schemeClr val="bg1"/>
                </a:solidFill>
                <a:latin typeface="Arial" panose="020B0604020202020204" pitchFamily="34" charset="0"/>
                <a:cs typeface="Arial" panose="020B0604020202020204" pitchFamily="34" charset="0"/>
              </a:rPr>
              <a:t>According to (</a:t>
            </a:r>
            <a:r>
              <a:rPr lang="en-GB" sz="2000" b="0" i="0" dirty="0">
                <a:solidFill>
                  <a:schemeClr val="bg1"/>
                </a:solidFill>
                <a:effectLst/>
                <a:latin typeface="Arial" panose="020B0604020202020204" pitchFamily="34" charset="0"/>
                <a:cs typeface="Arial" panose="020B0604020202020204" pitchFamily="34" charset="0"/>
              </a:rPr>
              <a:t>Raja, R. and </a:t>
            </a:r>
            <a:r>
              <a:rPr lang="en-GB" sz="2000" b="0" i="0" dirty="0" err="1">
                <a:solidFill>
                  <a:schemeClr val="bg1"/>
                </a:solidFill>
                <a:effectLst/>
                <a:latin typeface="Arial" panose="020B0604020202020204" pitchFamily="34" charset="0"/>
                <a:cs typeface="Arial" panose="020B0604020202020204" pitchFamily="34" charset="0"/>
              </a:rPr>
              <a:t>Nagasubramani</a:t>
            </a:r>
            <a:r>
              <a:rPr lang="en-GB" sz="2000" b="0" i="0" dirty="0">
                <a:solidFill>
                  <a:schemeClr val="bg1"/>
                </a:solidFill>
                <a:effectLst/>
                <a:latin typeface="Arial" panose="020B0604020202020204" pitchFamily="34" charset="0"/>
                <a:cs typeface="Arial" panose="020B0604020202020204" pitchFamily="34" charset="0"/>
              </a:rPr>
              <a:t>, P.C., 2018. Impact of modern technology in education. </a:t>
            </a:r>
            <a:r>
              <a:rPr lang="en-GB" sz="2000" b="0" i="1" dirty="0">
                <a:solidFill>
                  <a:schemeClr val="bg1"/>
                </a:solidFill>
                <a:effectLst/>
                <a:latin typeface="Arial" panose="020B0604020202020204" pitchFamily="34" charset="0"/>
                <a:cs typeface="Arial" panose="020B0604020202020204" pitchFamily="34" charset="0"/>
              </a:rPr>
              <a:t>Journal of Applied and Advanced Research</a:t>
            </a:r>
            <a:r>
              <a:rPr lang="en-GB" sz="2000" b="0" i="0" dirty="0">
                <a:solidFill>
                  <a:schemeClr val="bg1"/>
                </a:solidFill>
                <a:effectLst/>
                <a:latin typeface="Arial" panose="020B0604020202020204" pitchFamily="34" charset="0"/>
                <a:cs typeface="Arial" panose="020B0604020202020204" pitchFamily="34" charset="0"/>
              </a:rPr>
              <a:t>, </a:t>
            </a:r>
            <a:r>
              <a:rPr lang="en-GB" sz="2000" b="0" i="1" dirty="0">
                <a:solidFill>
                  <a:schemeClr val="bg1"/>
                </a:solidFill>
                <a:effectLst/>
                <a:latin typeface="Arial" panose="020B0604020202020204" pitchFamily="34" charset="0"/>
                <a:cs typeface="Arial" panose="020B0604020202020204" pitchFamily="34" charset="0"/>
              </a:rPr>
              <a:t>3</a:t>
            </a:r>
            <a:r>
              <a:rPr lang="en-GB" sz="2000" b="0" i="0" dirty="0">
                <a:solidFill>
                  <a:schemeClr val="bg1"/>
                </a:solidFill>
                <a:effectLst/>
                <a:latin typeface="Arial" panose="020B0604020202020204" pitchFamily="34" charset="0"/>
                <a:cs typeface="Arial" panose="020B0604020202020204" pitchFamily="34" charset="0"/>
              </a:rPr>
              <a:t>(1), pp.33-35.)</a:t>
            </a:r>
            <a:r>
              <a:rPr lang="en-US" sz="2000" b="0" i="0" dirty="0">
                <a:solidFill>
                  <a:schemeClr val="bg1"/>
                </a:solidFill>
                <a:effectLst/>
                <a:latin typeface="Arial" panose="020B0604020202020204" pitchFamily="34" charset="0"/>
                <a:cs typeface="Arial" panose="020B0604020202020204" pitchFamily="34" charset="0"/>
              </a:rPr>
              <a:t>, </a:t>
            </a:r>
            <a:r>
              <a:rPr lang="en-US" sz="2000" dirty="0">
                <a:solidFill>
                  <a:schemeClr val="bg1">
                    <a:lumMod val="95000"/>
                  </a:schemeClr>
                </a:solidFill>
                <a:latin typeface="Arial" panose="020B0604020202020204" pitchFamily="34" charset="0"/>
                <a:cs typeface="Arial" panose="020B0604020202020204" pitchFamily="34" charset="0"/>
              </a:rPr>
              <a:t>technology in education is important because it provides students with large access to credible resources and information. Technology applied in education allows students and staff to collaborate and promotes communication and digital skills. </a:t>
            </a:r>
          </a:p>
          <a:p>
            <a:r>
              <a:rPr lang="en-US" sz="2000" dirty="0">
                <a:solidFill>
                  <a:schemeClr val="bg1">
                    <a:lumMod val="95000"/>
                  </a:schemeClr>
                </a:solidFill>
                <a:latin typeface="Arial" panose="020B0604020202020204" pitchFamily="34" charset="0"/>
                <a:cs typeface="Arial" panose="020B0604020202020204" pitchFamily="34" charset="0"/>
              </a:rPr>
              <a:t>Technology is used daily, personally, educationally and in employment.</a:t>
            </a:r>
          </a:p>
          <a:p>
            <a:r>
              <a:rPr lang="en-US" sz="2000" dirty="0">
                <a:solidFill>
                  <a:schemeClr val="bg1">
                    <a:lumMod val="95000"/>
                  </a:schemeClr>
                </a:solidFill>
                <a:latin typeface="Arial" panose="020B0604020202020204" pitchFamily="34" charset="0"/>
                <a:cs typeface="Arial" panose="020B0604020202020204" pitchFamily="34" charset="0"/>
              </a:rPr>
              <a:t>Fundamentally required in specific employment placements, such as the Health or Social Care sector. Applying technology to education offers students flexibility, for example, a personal time management schedule for studying. Students can also receive additional support or feedback.</a:t>
            </a:r>
          </a:p>
          <a:p>
            <a:r>
              <a:rPr lang="en-US" sz="2000" dirty="0">
                <a:solidFill>
                  <a:schemeClr val="bg1">
                    <a:lumMod val="95000"/>
                  </a:schemeClr>
                </a:solidFill>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D0D639CF-48CA-2851-57E9-ADA6EB587E80}"/>
              </a:ext>
            </a:extLst>
          </p:cNvPr>
          <p:cNvSpPr txBox="1"/>
          <p:nvPr/>
        </p:nvSpPr>
        <p:spPr>
          <a:xfrm>
            <a:off x="9695804" y="6657944"/>
            <a:ext cx="249619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nedhayes.com/future-of-technology-a-few-predictio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
        <p:nvSpPr>
          <p:cNvPr id="3" name="Rectangle 2">
            <a:extLst>
              <a:ext uri="{FF2B5EF4-FFF2-40B4-BE49-F238E27FC236}">
                <a16:creationId xmlns:a16="http://schemas.microsoft.com/office/drawing/2014/main" id="{0B41B4F5-7BC0-CCBE-52C2-920E707692B9}"/>
              </a:ext>
            </a:extLst>
          </p:cNvPr>
          <p:cNvSpPr/>
          <p:nvPr/>
        </p:nvSpPr>
        <p:spPr>
          <a:xfrm>
            <a:off x="1018978" y="555252"/>
            <a:ext cx="10693687" cy="1785104"/>
          </a:xfrm>
          <a:prstGeom prst="rect">
            <a:avLst/>
          </a:prstGeom>
          <a:noFill/>
        </p:spPr>
        <p:txBody>
          <a:bodyPr wrap="square" lIns="91440" tIns="45720" rIns="91440" bIns="45720">
            <a:spAutoFit/>
          </a:bodyPr>
          <a:lstStyle/>
          <a:p>
            <a:pPr algn="ctr"/>
            <a:r>
              <a:rPr lang="en-US" sz="5500" b="1" kern="1200" cap="none" spc="0" dirty="0">
                <a:ln w="12700">
                  <a:solidFill>
                    <a:schemeClr val="accent5"/>
                  </a:solidFill>
                  <a:prstDash val="solid"/>
                </a:ln>
                <a:pattFill prst="ltDnDiag">
                  <a:fgClr>
                    <a:schemeClr val="accent5">
                      <a:lumMod val="60000"/>
                      <a:lumOff val="40000"/>
                    </a:schemeClr>
                  </a:fgClr>
                  <a:bgClr>
                    <a:schemeClr val="bg1"/>
                  </a:bgClr>
                </a:pattFill>
                <a:effectLst>
                  <a:glow rad="635000">
                    <a:schemeClr val="accent1">
                      <a:alpha val="40000"/>
                    </a:schemeClr>
                  </a:glow>
                </a:effectLst>
                <a:latin typeface="Arial" panose="020B0604020202020204" pitchFamily="34" charset="0"/>
                <a:cs typeface="Arial" panose="020B0604020202020204" pitchFamily="34" charset="0"/>
              </a:rPr>
              <a:t>Is technology in education important?</a:t>
            </a:r>
            <a:endParaRPr lang="en-GB" sz="5500" b="1" cap="none" spc="0" dirty="0">
              <a:ln w="12700">
                <a:solidFill>
                  <a:schemeClr val="accent5"/>
                </a:solidFill>
                <a:prstDash val="solid"/>
              </a:ln>
              <a:pattFill prst="ltDnDiag">
                <a:fgClr>
                  <a:schemeClr val="accent5">
                    <a:lumMod val="60000"/>
                    <a:lumOff val="40000"/>
                  </a:schemeClr>
                </a:fgClr>
                <a:bgClr>
                  <a:schemeClr val="bg1"/>
                </a:bgClr>
              </a:pattFill>
              <a:effectLst>
                <a:glow rad="635000">
                  <a:schemeClr val="accent1">
                    <a:alpha val="40000"/>
                  </a:schemeClr>
                </a:glow>
              </a:effectLst>
            </a:endParaRPr>
          </a:p>
        </p:txBody>
      </p:sp>
    </p:spTree>
    <p:extLst>
      <p:ext uri="{BB962C8B-B14F-4D97-AF65-F5344CB8AC3E}">
        <p14:creationId xmlns:p14="http://schemas.microsoft.com/office/powerpoint/2010/main" val="40175909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11">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7" name="Rectangle 13">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64F549C5-B5B6-4898-8630-053866568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17">
            <a:extLst>
              <a:ext uri="{FF2B5EF4-FFF2-40B4-BE49-F238E27FC236}">
                <a16:creationId xmlns:a16="http://schemas.microsoft.com/office/drawing/2014/main" id="{FF43DFA6-AAD3-45D1-9463-5131054B32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195EE1EF-7232-85A3-E9C7-41494C844CF9}"/>
              </a:ext>
            </a:extLst>
          </p:cNvPr>
          <p:cNvSpPr>
            <a:spLocks noGrp="1"/>
          </p:cNvSpPr>
          <p:nvPr>
            <p:ph type="body" sz="half" idx="2"/>
          </p:nvPr>
        </p:nvSpPr>
        <p:spPr>
          <a:xfrm>
            <a:off x="0" y="5042299"/>
            <a:ext cx="12191999" cy="1677155"/>
          </a:xfrm>
        </p:spPr>
        <p:txBody>
          <a:bodyPr vert="horz" lIns="91440" tIns="45720" rIns="91440" bIns="45720" rtlCol="0">
            <a:noAutofit/>
          </a:bodyPr>
          <a:lstStyle/>
          <a:p>
            <a:r>
              <a:rPr lang="en-GB" sz="1700" dirty="0">
                <a:solidFill>
                  <a:schemeClr val="bg1"/>
                </a:solidFill>
                <a:latin typeface="Arial" panose="020B0604020202020204" pitchFamily="34" charset="0"/>
                <a:cs typeface="Arial" panose="020B0604020202020204" pitchFamily="34" charset="0"/>
              </a:rPr>
              <a:t>According to (</a:t>
            </a:r>
            <a:r>
              <a:rPr lang="en-GB" sz="1700" b="0" i="0" dirty="0">
                <a:solidFill>
                  <a:schemeClr val="bg1"/>
                </a:solidFill>
                <a:effectLst/>
                <a:latin typeface="Arial" panose="020B0604020202020204" pitchFamily="34" charset="0"/>
              </a:rPr>
              <a:t>Beach, 2012.)</a:t>
            </a:r>
            <a:r>
              <a:rPr lang="en-GB" sz="1700" dirty="0">
                <a:solidFill>
                  <a:schemeClr val="bg1"/>
                </a:solidFill>
                <a:latin typeface="Arial" panose="020B0604020202020204" pitchFamily="34" charset="0"/>
                <a:cs typeface="Arial" panose="020B0604020202020204" pitchFamily="34" charset="0"/>
              </a:rPr>
              <a:t>, the definition of digital tools is a variety of software applications, resources and online platforms that provide individuals with the ability to implement, communicate, share, collaborate and create.</a:t>
            </a:r>
          </a:p>
          <a:p>
            <a:r>
              <a:rPr lang="en-GB" sz="1700" dirty="0">
                <a:solidFill>
                  <a:schemeClr val="bg1"/>
                </a:solidFill>
                <a:latin typeface="Arial" panose="020B0604020202020204" pitchFamily="34" charset="0"/>
                <a:cs typeface="Arial" panose="020B0604020202020204" pitchFamily="34" charset="0"/>
              </a:rPr>
              <a:t>Using Microsoft forms to create a survey and recruit UWTSD participants, this chart displays the results from the thirteen responses. According to the results, UWTSD students mostly use student email to collaborate.</a:t>
            </a:r>
            <a:endParaRPr lang="en-GB" sz="1700" b="0" i="0" dirty="0">
              <a:solidFill>
                <a:schemeClr val="bg1"/>
              </a:solidFill>
              <a:effectLst/>
              <a:latin typeface="Broadway" panose="04040905080B02020502" pitchFamily="82" charset="0"/>
            </a:endParaRPr>
          </a:p>
        </p:txBody>
      </p:sp>
      <p:sp>
        <p:nvSpPr>
          <p:cNvPr id="5" name="Rectangle 4">
            <a:extLst>
              <a:ext uri="{FF2B5EF4-FFF2-40B4-BE49-F238E27FC236}">
                <a16:creationId xmlns:a16="http://schemas.microsoft.com/office/drawing/2014/main" id="{CBB3AA3F-087C-060F-087A-74A2188302FE}"/>
              </a:ext>
            </a:extLst>
          </p:cNvPr>
          <p:cNvSpPr/>
          <p:nvPr/>
        </p:nvSpPr>
        <p:spPr>
          <a:xfrm>
            <a:off x="374072" y="0"/>
            <a:ext cx="11817928" cy="1169551"/>
          </a:xfrm>
          <a:prstGeom prst="rect">
            <a:avLst/>
          </a:prstGeom>
          <a:noFill/>
        </p:spPr>
        <p:txBody>
          <a:bodyPr wrap="square" lIns="91440" tIns="45720" rIns="91440" bIns="45720">
            <a:spAutoFit/>
          </a:bodyPr>
          <a:lstStyle/>
          <a:p>
            <a:pPr algn="ctr"/>
            <a:r>
              <a:rPr lang="en-US" sz="3500" b="1" kern="1200" cap="none" spc="0">
                <a:ln w="12700">
                  <a:solidFill>
                    <a:schemeClr val="accent5"/>
                  </a:solidFill>
                  <a:prstDash val="solid"/>
                </a:ln>
                <a:pattFill prst="ltDnDiag">
                  <a:fgClr>
                    <a:schemeClr val="accent5">
                      <a:lumMod val="60000"/>
                      <a:lumOff val="40000"/>
                    </a:schemeClr>
                  </a:fgClr>
                  <a:bgClr>
                    <a:schemeClr val="bg1"/>
                  </a:bgClr>
                </a:pattFill>
                <a:effectLst/>
                <a:latin typeface="Arial" panose="020B0604020202020204" pitchFamily="34" charset="0"/>
                <a:cs typeface="Arial" panose="020B0604020202020204" pitchFamily="34" charset="0"/>
              </a:rPr>
              <a:t>Which digital tool is most used by students </a:t>
            </a:r>
          </a:p>
          <a:p>
            <a:pPr algn="ctr"/>
            <a:r>
              <a:rPr lang="en-US" sz="3500" b="1" kern="1200" cap="none" spc="0">
                <a:ln w="12700">
                  <a:solidFill>
                    <a:schemeClr val="accent5"/>
                  </a:solidFill>
                  <a:prstDash val="solid"/>
                </a:ln>
                <a:pattFill prst="ltDnDiag">
                  <a:fgClr>
                    <a:schemeClr val="accent5">
                      <a:lumMod val="60000"/>
                      <a:lumOff val="40000"/>
                    </a:schemeClr>
                  </a:fgClr>
                  <a:bgClr>
                    <a:schemeClr val="bg1"/>
                  </a:bgClr>
                </a:pattFill>
                <a:effectLst/>
                <a:latin typeface="Arial" panose="020B0604020202020204" pitchFamily="34" charset="0"/>
                <a:cs typeface="Arial" panose="020B0604020202020204" pitchFamily="34" charset="0"/>
              </a:rPr>
              <a:t>at UWTSD to collaborate?</a:t>
            </a:r>
            <a:endParaRPr lang="en-GB" sz="3500" b="1" cap="none" spc="0" dirty="0">
              <a:ln w="12700">
                <a:solidFill>
                  <a:schemeClr val="accent5"/>
                </a:solidFill>
                <a:prstDash val="solid"/>
              </a:ln>
              <a:pattFill prst="ltDnDiag">
                <a:fgClr>
                  <a:schemeClr val="accent5">
                    <a:lumMod val="60000"/>
                    <a:lumOff val="40000"/>
                  </a:schemeClr>
                </a:fgClr>
                <a:bgClr>
                  <a:schemeClr val="bg1"/>
                </a:bgClr>
              </a:pattFill>
              <a:effectLst/>
            </a:endParaRPr>
          </a:p>
        </p:txBody>
      </p:sp>
      <p:pic>
        <p:nvPicPr>
          <p:cNvPr id="19" name="Picture 18" descr="Chart, waterfall chart&#10;&#10;Description automatically generated">
            <a:extLst>
              <a:ext uri="{FF2B5EF4-FFF2-40B4-BE49-F238E27FC236}">
                <a16:creationId xmlns:a16="http://schemas.microsoft.com/office/drawing/2014/main" id="{FBEE0DE5-DB28-2CF5-D68F-EE53EB0F9C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6277" y="1470681"/>
            <a:ext cx="7271520" cy="3491448"/>
          </a:xfrm>
          <a:prstGeom prst="rect">
            <a:avLst/>
          </a:prstGeom>
        </p:spPr>
      </p:pic>
    </p:spTree>
    <p:extLst>
      <p:ext uri="{BB962C8B-B14F-4D97-AF65-F5344CB8AC3E}">
        <p14:creationId xmlns:p14="http://schemas.microsoft.com/office/powerpoint/2010/main" val="2011999969"/>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4F549C5-B5B6-4898-8630-053866568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Logo, icon&#10;&#10;Description automatically generated">
            <a:extLst>
              <a:ext uri="{FF2B5EF4-FFF2-40B4-BE49-F238E27FC236}">
                <a16:creationId xmlns:a16="http://schemas.microsoft.com/office/drawing/2014/main" id="{BF4F9490-7F21-E5DB-CF97-290D103456B1}"/>
              </a:ext>
            </a:extLst>
          </p:cNvPr>
          <p:cNvPicPr>
            <a:picLocks noGrp="1" noChangeAspect="1"/>
          </p:cNvPicPr>
          <p:nvPr>
            <p:ph type="pic" idx="1"/>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778" r="5777" b="-1"/>
          <a:stretch/>
        </p:blipFill>
        <p:spPr>
          <a:xfrm>
            <a:off x="90077" y="250403"/>
            <a:ext cx="12191980" cy="6857989"/>
          </a:xfrm>
          <a:prstGeom prst="rect">
            <a:avLst/>
          </a:prstGeom>
        </p:spPr>
      </p:pic>
      <p:cxnSp>
        <p:nvCxnSpPr>
          <p:cNvPr id="17" name="Straight Connector 16">
            <a:extLst>
              <a:ext uri="{FF2B5EF4-FFF2-40B4-BE49-F238E27FC236}">
                <a16:creationId xmlns:a16="http://schemas.microsoft.com/office/drawing/2014/main" id="{FF43DFA6-AAD3-45D1-9463-5131054B32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BE365327-BCD8-8873-39B4-0FC65E647532}"/>
              </a:ext>
            </a:extLst>
          </p:cNvPr>
          <p:cNvSpPr txBox="1"/>
          <p:nvPr/>
        </p:nvSpPr>
        <p:spPr>
          <a:xfrm>
            <a:off x="332510" y="2156079"/>
            <a:ext cx="5638798" cy="4524315"/>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According to (</a:t>
            </a:r>
            <a:r>
              <a:rPr lang="en-GB" b="0" i="0" dirty="0" err="1">
                <a:solidFill>
                  <a:schemeClr val="bg1"/>
                </a:solidFill>
                <a:effectLst/>
                <a:latin typeface="Arial" panose="020B0604020202020204" pitchFamily="34" charset="0"/>
              </a:rPr>
              <a:t>Hertlein</a:t>
            </a:r>
            <a:r>
              <a:rPr lang="en-GB" dirty="0">
                <a:solidFill>
                  <a:schemeClr val="bg1"/>
                </a:solidFill>
                <a:latin typeface="Arial" panose="020B0604020202020204" pitchFamily="34" charset="0"/>
              </a:rPr>
              <a:t> </a:t>
            </a:r>
            <a:r>
              <a:rPr lang="en-GB" b="0" i="0" dirty="0">
                <a:solidFill>
                  <a:schemeClr val="bg1"/>
                </a:solidFill>
                <a:effectLst/>
                <a:latin typeface="Arial" panose="020B0604020202020204" pitchFamily="34" charset="0"/>
              </a:rPr>
              <a:t>and Ancheta, 2014), </a:t>
            </a:r>
            <a:r>
              <a:rPr lang="en-GB" dirty="0">
                <a:solidFill>
                  <a:schemeClr val="bg1"/>
                </a:solidFill>
                <a:latin typeface="Arial" panose="020B0604020202020204" pitchFamily="34" charset="0"/>
              </a:rPr>
              <a:t>u</a:t>
            </a:r>
            <a:r>
              <a:rPr lang="en-GB" dirty="0">
                <a:solidFill>
                  <a:schemeClr val="bg1"/>
                </a:solidFill>
                <a:latin typeface="Arial" panose="020B0604020202020204" pitchFamily="34" charset="0"/>
                <a:cs typeface="Arial" panose="020B0604020202020204" pitchFamily="34" charset="0"/>
              </a:rPr>
              <a:t>sing technology makes learning much more exciting. Promotes collaboration and independence. </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It gives students with busy schedules, the freedom to work at home, on the go or on their own time.</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It provides students with the training to learn and broaden new technology and digital skills, that can later be used in the workplace. </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It helps students practice and act upon their own skills, such as time management and self-discipline. </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It decreases paper usage, helping the environment stay green.</a:t>
            </a:r>
          </a:p>
        </p:txBody>
      </p:sp>
      <p:sp>
        <p:nvSpPr>
          <p:cNvPr id="10" name="TextBox 9">
            <a:extLst>
              <a:ext uri="{FF2B5EF4-FFF2-40B4-BE49-F238E27FC236}">
                <a16:creationId xmlns:a16="http://schemas.microsoft.com/office/drawing/2014/main" id="{689C8081-8373-F175-38B2-B6A6EB2B56D0}"/>
              </a:ext>
            </a:extLst>
          </p:cNvPr>
          <p:cNvSpPr txBox="1"/>
          <p:nvPr/>
        </p:nvSpPr>
        <p:spPr>
          <a:xfrm>
            <a:off x="7105045" y="2327919"/>
            <a:ext cx="4754445" cy="3693319"/>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Overly using technology in education can reduce the ability of personal imagination and the thinking process.</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Using technology can become time-consuming and addictive.</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Software updates can be costly to install and may require an engineer.</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It can lead to health conditions if exposed for long periods of time, such as issues with vision.</a:t>
            </a:r>
          </a:p>
        </p:txBody>
      </p:sp>
      <p:sp>
        <p:nvSpPr>
          <p:cNvPr id="3" name="Rectangle 2">
            <a:extLst>
              <a:ext uri="{FF2B5EF4-FFF2-40B4-BE49-F238E27FC236}">
                <a16:creationId xmlns:a16="http://schemas.microsoft.com/office/drawing/2014/main" id="{0760D163-70C4-0D54-DA12-0EEC8C4F5332}"/>
              </a:ext>
            </a:extLst>
          </p:cNvPr>
          <p:cNvSpPr/>
          <p:nvPr/>
        </p:nvSpPr>
        <p:spPr>
          <a:xfrm>
            <a:off x="6614311" y="1031001"/>
            <a:ext cx="5452135" cy="954107"/>
          </a:xfrm>
          <a:prstGeom prst="rect">
            <a:avLst/>
          </a:prstGeom>
          <a:noFill/>
        </p:spPr>
        <p:txBody>
          <a:bodyPr wrap="none" lIns="91440" tIns="45720" rIns="91440" bIns="45720">
            <a:spAutoFit/>
          </a:bodyPr>
          <a:lstStyle/>
          <a:p>
            <a:pPr algn="ctr"/>
            <a:r>
              <a:rPr lang="en-US" sz="5600" b="1" dirty="0">
                <a:ln w="12700">
                  <a:solidFill>
                    <a:schemeClr val="accent5"/>
                  </a:solidFill>
                  <a:prstDash val="solid"/>
                </a:ln>
                <a:pattFill prst="ltDnDiag">
                  <a:fgClr>
                    <a:schemeClr val="accent5">
                      <a:lumMod val="60000"/>
                      <a:lumOff val="40000"/>
                    </a:schemeClr>
                  </a:fgClr>
                  <a:bgClr>
                    <a:schemeClr val="bg1"/>
                  </a:bgClr>
                </a:pattFill>
                <a:effectLst>
                  <a:glow rad="228600">
                    <a:schemeClr val="accent5">
                      <a:satMod val="175000"/>
                      <a:alpha val="40000"/>
                    </a:schemeClr>
                  </a:glow>
                </a:effectLst>
                <a:latin typeface="Arial" panose="020B0604020202020204" pitchFamily="34" charset="0"/>
                <a:cs typeface="Arial" panose="020B0604020202020204" pitchFamily="34" charset="0"/>
              </a:rPr>
              <a:t>Disa</a:t>
            </a:r>
            <a:r>
              <a:rPr lang="en-US" sz="5600" b="1" kern="1200" cap="none" spc="0" dirty="0">
                <a:ln w="12700">
                  <a:solidFill>
                    <a:schemeClr val="accent5"/>
                  </a:solidFill>
                  <a:prstDash val="solid"/>
                </a:ln>
                <a:pattFill prst="ltDnDiag">
                  <a:fgClr>
                    <a:schemeClr val="accent5">
                      <a:lumMod val="60000"/>
                      <a:lumOff val="40000"/>
                    </a:schemeClr>
                  </a:fgClr>
                  <a:bgClr>
                    <a:schemeClr val="bg1"/>
                  </a:bgClr>
                </a:pattFill>
                <a:effectLst>
                  <a:glow rad="228600">
                    <a:schemeClr val="accent5">
                      <a:satMod val="175000"/>
                      <a:alpha val="40000"/>
                    </a:schemeClr>
                  </a:glow>
                </a:effectLst>
                <a:latin typeface="Arial" panose="020B0604020202020204" pitchFamily="34" charset="0"/>
                <a:cs typeface="Arial" panose="020B0604020202020204" pitchFamily="34" charset="0"/>
              </a:rPr>
              <a:t>dvantages </a:t>
            </a:r>
            <a:endParaRPr lang="en-GB" sz="5600" b="1" cap="none" spc="0" dirty="0">
              <a:ln w="12700">
                <a:solidFill>
                  <a:schemeClr val="accent5"/>
                </a:solidFill>
                <a:prstDash val="solid"/>
              </a:ln>
              <a:pattFill prst="ltDnDiag">
                <a:fgClr>
                  <a:schemeClr val="accent5">
                    <a:lumMod val="60000"/>
                    <a:lumOff val="40000"/>
                  </a:schemeClr>
                </a:fgClr>
                <a:bgClr>
                  <a:schemeClr val="bg1"/>
                </a:bgClr>
              </a:pattFill>
              <a:effectLst>
                <a:glow rad="228600">
                  <a:schemeClr val="accent5">
                    <a:satMod val="175000"/>
                    <a:alpha val="40000"/>
                  </a:schemeClr>
                </a:glow>
              </a:effectLst>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DF9AE568-A80D-3708-DFC7-FF17175F3BF6}"/>
              </a:ext>
            </a:extLst>
          </p:cNvPr>
          <p:cNvSpPr/>
          <p:nvPr/>
        </p:nvSpPr>
        <p:spPr>
          <a:xfrm>
            <a:off x="556749" y="951214"/>
            <a:ext cx="4256294" cy="954107"/>
          </a:xfrm>
          <a:prstGeom prst="rect">
            <a:avLst/>
          </a:prstGeom>
          <a:solidFill>
            <a:srgbClr val="FF3300"/>
          </a:solidFill>
        </p:spPr>
        <p:txBody>
          <a:bodyPr wrap="none" lIns="91440" tIns="45720" rIns="91440" bIns="45720">
            <a:spAutoFit/>
          </a:bodyPr>
          <a:lstStyle/>
          <a:p>
            <a:pPr algn="ctr"/>
            <a:r>
              <a:rPr lang="en-US" sz="5600" b="1" kern="1200" cap="none" spc="0" dirty="0">
                <a:ln w="12700">
                  <a:solidFill>
                    <a:schemeClr val="accent5"/>
                  </a:solidFill>
                  <a:prstDash val="solid"/>
                </a:ln>
                <a:pattFill prst="ltDnDiag">
                  <a:fgClr>
                    <a:schemeClr val="accent5">
                      <a:lumMod val="60000"/>
                      <a:lumOff val="40000"/>
                    </a:schemeClr>
                  </a:fgClr>
                  <a:bgClr>
                    <a:schemeClr val="bg1"/>
                  </a:bgClr>
                </a:pattFill>
                <a:effectLst>
                  <a:glow rad="228600">
                    <a:schemeClr val="accent3">
                      <a:satMod val="175000"/>
                      <a:alpha val="40000"/>
                    </a:schemeClr>
                  </a:glow>
                </a:effectLst>
                <a:latin typeface="Arial" panose="020B0604020202020204" pitchFamily="34" charset="0"/>
                <a:cs typeface="Arial" panose="020B0604020202020204" pitchFamily="34" charset="0"/>
              </a:rPr>
              <a:t>Advantages</a:t>
            </a:r>
            <a:endParaRPr lang="en-GB" sz="5600" b="1" cap="none" spc="0" dirty="0">
              <a:ln w="12700">
                <a:solidFill>
                  <a:schemeClr val="accent5"/>
                </a:solidFill>
                <a:prstDash val="solid"/>
              </a:ln>
              <a:pattFill prst="ltDnDiag">
                <a:fgClr>
                  <a:schemeClr val="accent5">
                    <a:lumMod val="60000"/>
                    <a:lumOff val="40000"/>
                  </a:schemeClr>
                </a:fgClr>
                <a:bgClr>
                  <a:schemeClr val="bg1"/>
                </a:bgClr>
              </a:pattFill>
              <a:effectLst>
                <a:glow rad="228600">
                  <a:schemeClr val="accent3">
                    <a:satMod val="175000"/>
                    <a:alpha val="40000"/>
                  </a:schemeClr>
                </a:glo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159253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4">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fish, dark&#10;&#10;Description automatically generated">
            <a:extLst>
              <a:ext uri="{FF2B5EF4-FFF2-40B4-BE49-F238E27FC236}">
                <a16:creationId xmlns:a16="http://schemas.microsoft.com/office/drawing/2014/main" id="{F496C935-B0BA-3CFB-D5BB-A17CDFFB956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0" y="12"/>
            <a:ext cx="12192000" cy="6857988"/>
          </a:xfrm>
          <a:prstGeom prst="rect">
            <a:avLst/>
          </a:prstGeom>
        </p:spPr>
      </p:pic>
      <p:cxnSp>
        <p:nvCxnSpPr>
          <p:cNvPr id="22" name="Straight Connector 16">
            <a:extLst>
              <a:ext uri="{FF2B5EF4-FFF2-40B4-BE49-F238E27FC236}">
                <a16:creationId xmlns:a16="http://schemas.microsoft.com/office/drawing/2014/main" id="{9AE2764D-E1C7-4C0E-A5A4-12411550AB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81ABC75-530D-FE95-1567-4946802DF17E}"/>
              </a:ext>
            </a:extLst>
          </p:cNvPr>
          <p:cNvSpPr txBox="1"/>
          <p:nvPr/>
        </p:nvSpPr>
        <p:spPr>
          <a:xfrm>
            <a:off x="9551535" y="6657934"/>
            <a:ext cx="26404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eoplematters.in/article/technology/leading-in-the-age-of-digital-transformation-2277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3" name="TextBox 12">
            <a:extLst>
              <a:ext uri="{FF2B5EF4-FFF2-40B4-BE49-F238E27FC236}">
                <a16:creationId xmlns:a16="http://schemas.microsoft.com/office/drawing/2014/main" id="{A6EFF9DC-9D8F-BFB8-4290-DF8E150BC251}"/>
              </a:ext>
            </a:extLst>
          </p:cNvPr>
          <p:cNvSpPr txBox="1"/>
          <p:nvPr/>
        </p:nvSpPr>
        <p:spPr>
          <a:xfrm>
            <a:off x="108508" y="2519509"/>
            <a:ext cx="11410392" cy="4185761"/>
          </a:xfrm>
          <a:prstGeom prst="rect">
            <a:avLst/>
          </a:prstGeom>
          <a:noFill/>
        </p:spPr>
        <p:txBody>
          <a:bodyPr wrap="square" rtlCol="0">
            <a:spAutoFit/>
          </a:bodyPr>
          <a:lstStyle/>
          <a:p>
            <a:r>
              <a:rPr lang="en-GB" sz="2200" b="1" dirty="0">
                <a:solidFill>
                  <a:schemeClr val="bg1"/>
                </a:solidFill>
                <a:latin typeface="Arial" panose="020B0604020202020204" pitchFamily="34" charset="0"/>
                <a:cs typeface="Arial" panose="020B0604020202020204" pitchFamily="34" charset="0"/>
              </a:rPr>
              <a:t>(</a:t>
            </a:r>
            <a:r>
              <a:rPr lang="en-GB" sz="2400" b="1" i="0" dirty="0">
                <a:solidFill>
                  <a:schemeClr val="bg1"/>
                </a:solidFill>
                <a:effectLst/>
                <a:latin typeface="Arial" panose="020B0604020202020204" pitchFamily="34" charset="0"/>
              </a:rPr>
              <a:t>Walker, 2007). </a:t>
            </a:r>
            <a:r>
              <a:rPr lang="en-GB" sz="2200" b="1" i="0" dirty="0">
                <a:solidFill>
                  <a:schemeClr val="bg1"/>
                </a:solidFill>
                <a:effectLst/>
                <a:latin typeface="Arial" panose="020B0604020202020204" pitchFamily="34" charset="0"/>
                <a:cs typeface="Arial" panose="020B0604020202020204" pitchFamily="34" charset="0"/>
              </a:rPr>
              <a:t>R</a:t>
            </a:r>
            <a:r>
              <a:rPr lang="en-GB" sz="2200" b="1" dirty="0">
                <a:solidFill>
                  <a:schemeClr val="bg1"/>
                </a:solidFill>
                <a:latin typeface="Arial" panose="020B0604020202020204" pitchFamily="34" charset="0"/>
                <a:cs typeface="Arial" panose="020B0604020202020204" pitchFamily="34" charset="0"/>
              </a:rPr>
              <a:t>esearch ethics should be maintained, and when surveys are used, creators should consider obtaining informed consent from participants and maintaining scientific integrity throughout.</a:t>
            </a:r>
          </a:p>
          <a:p>
            <a:r>
              <a:rPr lang="en-GB" sz="2200" b="1" dirty="0">
                <a:solidFill>
                  <a:schemeClr val="bg1"/>
                </a:solidFill>
                <a:latin typeface="Arial" panose="020B0604020202020204" pitchFamily="34" charset="0"/>
                <a:cs typeface="Arial" panose="020B0604020202020204" pitchFamily="34" charset="0"/>
              </a:rPr>
              <a:t> </a:t>
            </a:r>
          </a:p>
          <a:p>
            <a:r>
              <a:rPr lang="en-GB" sz="2200" b="1" dirty="0">
                <a:solidFill>
                  <a:schemeClr val="bg1"/>
                </a:solidFill>
                <a:latin typeface="Arial" panose="020B0604020202020204" pitchFamily="34" charset="0"/>
                <a:cs typeface="Arial" panose="020B0604020202020204" pitchFamily="34" charset="0"/>
              </a:rPr>
              <a:t>All students who participated in the survey were asked to consent for their responses to be used in this research. Confidentiality and anonymity were practised throughout the duration of the survey, and all participant’s responses were voluntary. </a:t>
            </a:r>
          </a:p>
          <a:p>
            <a:endParaRPr lang="en-GB" sz="2200" dirty="0">
              <a:solidFill>
                <a:schemeClr val="bg1"/>
              </a:solidFill>
              <a:latin typeface="Arial" panose="020B0604020202020204" pitchFamily="34" charset="0"/>
              <a:cs typeface="Arial" panose="020B0604020202020204" pitchFamily="34" charset="0"/>
            </a:endParaRPr>
          </a:p>
          <a:p>
            <a:endParaRPr lang="en-GB" sz="2200" dirty="0">
              <a:solidFill>
                <a:schemeClr val="bg1"/>
              </a:solidFill>
              <a:latin typeface="Arial" panose="020B0604020202020204" pitchFamily="34" charset="0"/>
              <a:cs typeface="Arial" panose="020B0604020202020204" pitchFamily="34" charset="0"/>
            </a:endParaRPr>
          </a:p>
          <a:p>
            <a:endParaRPr lang="en-GB" sz="2200" dirty="0">
              <a:solidFill>
                <a:schemeClr val="bg1"/>
              </a:solidFill>
              <a:latin typeface="Arial" panose="020B0604020202020204" pitchFamily="34" charset="0"/>
              <a:cs typeface="Arial" panose="020B0604020202020204" pitchFamily="34" charset="0"/>
            </a:endParaRPr>
          </a:p>
          <a:p>
            <a:endParaRPr lang="en-GB" sz="2200" dirty="0">
              <a:solidFill>
                <a:schemeClr val="bg1"/>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5B4E2142-A953-17E8-7AFA-D6379F146D27}"/>
              </a:ext>
            </a:extLst>
          </p:cNvPr>
          <p:cNvSpPr txBox="1"/>
          <p:nvPr/>
        </p:nvSpPr>
        <p:spPr>
          <a:xfrm>
            <a:off x="673100" y="4800095"/>
            <a:ext cx="9093200" cy="369332"/>
          </a:xfrm>
          <a:prstGeom prst="rect">
            <a:avLst/>
          </a:prstGeom>
          <a:noFill/>
        </p:spPr>
        <p:txBody>
          <a:bodyPr wrap="square" rtlCol="0">
            <a:spAutoFit/>
          </a:bodyPr>
          <a:lstStyle/>
          <a:p>
            <a:r>
              <a:rPr lang="en-GB" dirty="0">
                <a:solidFill>
                  <a:schemeClr val="bg1"/>
                </a:solidFill>
              </a:rPr>
              <a:t>.</a:t>
            </a:r>
          </a:p>
        </p:txBody>
      </p:sp>
      <p:sp>
        <p:nvSpPr>
          <p:cNvPr id="2" name="Rectangle 1">
            <a:extLst>
              <a:ext uri="{FF2B5EF4-FFF2-40B4-BE49-F238E27FC236}">
                <a16:creationId xmlns:a16="http://schemas.microsoft.com/office/drawing/2014/main" id="{7100E998-8B27-E840-F07E-7E3B8A9EE278}"/>
              </a:ext>
            </a:extLst>
          </p:cNvPr>
          <p:cNvSpPr/>
          <p:nvPr/>
        </p:nvSpPr>
        <p:spPr>
          <a:xfrm>
            <a:off x="1416835" y="484697"/>
            <a:ext cx="7605730" cy="1092607"/>
          </a:xfrm>
          <a:prstGeom prst="rect">
            <a:avLst/>
          </a:prstGeom>
          <a:noFill/>
        </p:spPr>
        <p:txBody>
          <a:bodyPr wrap="square" lIns="91440" tIns="45720" rIns="91440" bIns="45720">
            <a:spAutoFit/>
          </a:bodyPr>
          <a:lstStyle/>
          <a:p>
            <a:pPr algn="ctr"/>
            <a:r>
              <a:rPr lang="en-GB" sz="6500" b="1" i="1" cap="none" spc="50" dirty="0">
                <a:ln w="9525" cmpd="sng">
                  <a:solidFill>
                    <a:schemeClr val="accent1"/>
                  </a:solidFill>
                  <a:prstDash val="solid"/>
                </a:ln>
                <a:solidFill>
                  <a:srgbClr val="70AD47">
                    <a:tint val="1000"/>
                  </a:srgbClr>
                </a:solidFill>
                <a:effectLst>
                  <a:glow rad="38100">
                    <a:schemeClr val="accent1">
                      <a:alpha val="40000"/>
                    </a:schemeClr>
                  </a:glow>
                </a:effectLst>
                <a:latin typeface="Haettenschweiler" panose="020B0706040902060204" pitchFamily="34" charset="0"/>
              </a:rPr>
              <a:t>Ethical considerations</a:t>
            </a:r>
            <a:endParaRPr lang="en-GB" sz="65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Tree>
    <p:extLst>
      <p:ext uri="{BB962C8B-B14F-4D97-AF65-F5344CB8AC3E}">
        <p14:creationId xmlns:p14="http://schemas.microsoft.com/office/powerpoint/2010/main" val="3573572001"/>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A24DBEE-671F-8A52-ACFB-4182836CE68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1" y="-65372"/>
            <a:ext cx="12192000" cy="6857988"/>
          </a:xfrm>
          <a:prstGeom prst="rect">
            <a:avLst/>
          </a:prstGeom>
        </p:spPr>
      </p:pic>
      <p:sp>
        <p:nvSpPr>
          <p:cNvPr id="4" name="Rectangle 3">
            <a:extLst>
              <a:ext uri="{FF2B5EF4-FFF2-40B4-BE49-F238E27FC236}">
                <a16:creationId xmlns:a16="http://schemas.microsoft.com/office/drawing/2014/main" id="{84DCD6A6-21E3-F7C8-C4E8-4EFB958B47C6}"/>
              </a:ext>
            </a:extLst>
          </p:cNvPr>
          <p:cNvSpPr/>
          <p:nvPr/>
        </p:nvSpPr>
        <p:spPr>
          <a:xfrm>
            <a:off x="1496291" y="157261"/>
            <a:ext cx="9199417" cy="1246495"/>
          </a:xfrm>
          <a:prstGeom prst="rect">
            <a:avLst/>
          </a:prstGeom>
          <a:noFill/>
        </p:spPr>
        <p:txBody>
          <a:bodyPr wrap="square" lIns="91440" tIns="45720" rIns="91440" bIns="45720">
            <a:spAutoFit/>
          </a:bodyPr>
          <a:lstStyle/>
          <a:p>
            <a:pPr algn="ctr"/>
            <a:r>
              <a:rPr lang="en-US" sz="7500" b="1" cap="none" spc="0" dirty="0">
                <a:ln w="12700">
                  <a:solidFill>
                    <a:schemeClr val="accent5"/>
                  </a:solidFill>
                  <a:prstDash val="solid"/>
                </a:ln>
                <a:pattFill prst="ltDnDiag">
                  <a:fgClr>
                    <a:schemeClr val="accent5">
                      <a:lumMod val="60000"/>
                      <a:lumOff val="40000"/>
                    </a:schemeClr>
                  </a:fgClr>
                  <a:bgClr>
                    <a:schemeClr val="bg1"/>
                  </a:bgClr>
                </a:pattFill>
                <a:effectLst>
                  <a:glow rad="965200">
                    <a:schemeClr val="accent1">
                      <a:alpha val="53000"/>
                    </a:schemeClr>
                  </a:glow>
                </a:effectLst>
                <a:latin typeface="Arial" panose="020B0604020202020204" pitchFamily="34" charset="0"/>
                <a:cs typeface="Arial" panose="020B0604020202020204" pitchFamily="34" charset="0"/>
              </a:rPr>
              <a:t>Proposed method</a:t>
            </a:r>
            <a:endParaRPr lang="en-GB" sz="7500" b="1" cap="none" spc="0" dirty="0">
              <a:ln w="12700">
                <a:solidFill>
                  <a:schemeClr val="accent5"/>
                </a:solidFill>
                <a:prstDash val="solid"/>
              </a:ln>
              <a:pattFill prst="ltDnDiag">
                <a:fgClr>
                  <a:schemeClr val="accent5">
                    <a:lumMod val="60000"/>
                    <a:lumOff val="40000"/>
                  </a:schemeClr>
                </a:fgClr>
                <a:bgClr>
                  <a:schemeClr val="bg1"/>
                </a:bgClr>
              </a:pattFill>
              <a:effectLst>
                <a:glow rad="965200">
                  <a:schemeClr val="accent1">
                    <a:alpha val="53000"/>
                  </a:schemeClr>
                </a:glow>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8DBDCBE-C5E6-0345-BD28-011F6BD185C6}"/>
              </a:ext>
            </a:extLst>
          </p:cNvPr>
          <p:cNvSpPr txBox="1"/>
          <p:nvPr/>
        </p:nvSpPr>
        <p:spPr>
          <a:xfrm>
            <a:off x="942106" y="2307313"/>
            <a:ext cx="9947567" cy="4001095"/>
          </a:xfrm>
          <a:prstGeom prst="rect">
            <a:avLst/>
          </a:prstGeom>
          <a:noFill/>
        </p:spPr>
        <p:txBody>
          <a:bodyPr wrap="square" rtlCol="0">
            <a:spAutoFit/>
          </a:bodyPr>
          <a:lstStyle/>
          <a:p>
            <a:r>
              <a:rPr lang="en-GB" sz="2600" dirty="0">
                <a:solidFill>
                  <a:schemeClr val="bg1"/>
                </a:solidFill>
                <a:highlight>
                  <a:srgbClr val="800080"/>
                </a:highlight>
                <a:latin typeface="Arial" panose="020B0604020202020204" pitchFamily="34" charset="0"/>
                <a:cs typeface="Arial" panose="020B0604020202020204" pitchFamily="34" charset="0"/>
              </a:rPr>
              <a:t>The proposed method is to create a survey of a selection of questions regarding “Which digital tool is most used by students at UWTSD to collaborate together!”. Once the survey based on technology and digital skills is created, it will then be shared with UWTSD students’ email addresses. Once participants have been recruited and voluntarily completed the survey. All responses and data will be collected and analysed and used for component 2 of the LCHS4002 module.</a:t>
            </a:r>
          </a:p>
          <a:p>
            <a:r>
              <a:rPr lang="en-GB" sz="2600" dirty="0">
                <a:highlight>
                  <a:srgbClr val="800080"/>
                </a:highlight>
                <a:latin typeface="Arial" panose="020B0604020202020204" pitchFamily="34" charset="0"/>
                <a:cs typeface="Arial" panose="020B0604020202020204" pitchFamily="34" charset="0"/>
              </a:rPr>
              <a:t> </a:t>
            </a:r>
            <a:endParaRPr lang="en-GB" sz="2000" dirty="0">
              <a:solidFill>
                <a:schemeClr val="bg1"/>
              </a:solidFill>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32774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4F549C5-B5B6-4898-8630-053866568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curtain, blur&#10;&#10;Description automatically generated">
            <a:extLst>
              <a:ext uri="{FF2B5EF4-FFF2-40B4-BE49-F238E27FC236}">
                <a16:creationId xmlns:a16="http://schemas.microsoft.com/office/drawing/2014/main" id="{13D3FD1A-15B5-1CE5-6BBF-CBDA00EE8C87}"/>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9020" b="14730"/>
          <a:stretch/>
        </p:blipFill>
        <p:spPr>
          <a:xfrm>
            <a:off x="152420" y="110846"/>
            <a:ext cx="12191980" cy="6857990"/>
          </a:xfrm>
          <a:prstGeom prst="rect">
            <a:avLst/>
          </a:prstGeom>
        </p:spPr>
      </p:pic>
      <p:cxnSp>
        <p:nvCxnSpPr>
          <p:cNvPr id="37" name="Straight Connector 36">
            <a:extLst>
              <a:ext uri="{FF2B5EF4-FFF2-40B4-BE49-F238E27FC236}">
                <a16:creationId xmlns:a16="http://schemas.microsoft.com/office/drawing/2014/main" id="{FF43DFA6-AAD3-45D1-9463-5131054B32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5F4D0644-79E6-BDA9-AA22-60A78E8B7C34}"/>
              </a:ext>
            </a:extLst>
          </p:cNvPr>
          <p:cNvSpPr txBox="1"/>
          <p:nvPr/>
        </p:nvSpPr>
        <p:spPr>
          <a:xfrm>
            <a:off x="152420" y="1628051"/>
            <a:ext cx="12055801" cy="4419600"/>
          </a:xfrm>
          <a:prstGeom prst="rect">
            <a:avLst/>
          </a:prstGeom>
        </p:spPr>
        <p:txBody>
          <a:bodyPr vert="horz" lIns="91440" tIns="45720" rIns="91440" bIns="45720" rtlCol="0">
            <a:normAutofit fontScale="25000" lnSpcReduction="20000"/>
          </a:bodyPr>
          <a:lstStyle/>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Do you give consent?</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 What is your gender?</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 What is your age group? </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What digital tool do you use the most? </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Which digital tool do you use to communicate with other students? </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How often do you use the UWTSD App?</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 How would you rate your IT skills?</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 How confident are you with using digital tools?</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 Do you require training on how to use the UWTSD App?</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 Do you feel your IT and digital tools skills can majorly impact your learning?</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 How would you rate the UWTSD App? (1 star being the lowest)?</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 How likely are you to recommend UWTSD to friends and family? </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What do you mainly use technology for? </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How confident are you in using digital tools and technology to collaborate with each other?</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 Do you access UWTSD pre-recorded and live sessions? </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Which device do you mainly use?</a:t>
            </a:r>
          </a:p>
          <a:p>
            <a:pPr marL="342900" indent="-342900">
              <a:lnSpc>
                <a:spcPct val="110000"/>
              </a:lnSpc>
              <a:spcAft>
                <a:spcPts val="600"/>
              </a:spcAft>
              <a:buSzPct val="87000"/>
              <a:buAutoNum type="arabicPeriod"/>
            </a:pPr>
            <a:r>
              <a:rPr lang="en-US" sz="6000" dirty="0">
                <a:solidFill>
                  <a:srgbClr val="FFFFFF"/>
                </a:solidFill>
                <a:effectLst/>
                <a:latin typeface="Arial" panose="020B0604020202020204" pitchFamily="34" charset="0"/>
                <a:cs typeface="Arial" panose="020B0604020202020204" pitchFamily="34" charset="0"/>
              </a:rPr>
              <a:t> I agree that older students and students returning back into education after a long period of time should be given support and training on using technology and accessing digital tools? </a:t>
            </a:r>
          </a:p>
          <a:p>
            <a:pPr>
              <a:lnSpc>
                <a:spcPct val="110000"/>
              </a:lnSpc>
              <a:spcAft>
                <a:spcPts val="600"/>
              </a:spcAft>
              <a:buSzPct val="87000"/>
            </a:pPr>
            <a:endParaRPr lang="en-US" sz="900" dirty="0">
              <a:solidFill>
                <a:srgbClr val="FFFFFF"/>
              </a:solidFill>
            </a:endParaRPr>
          </a:p>
        </p:txBody>
      </p:sp>
      <p:sp>
        <p:nvSpPr>
          <p:cNvPr id="7" name="Rectangle 6">
            <a:extLst>
              <a:ext uri="{FF2B5EF4-FFF2-40B4-BE49-F238E27FC236}">
                <a16:creationId xmlns:a16="http://schemas.microsoft.com/office/drawing/2014/main" id="{F0384C7C-D8F5-2902-D37E-1AE8DCD0574E}"/>
              </a:ext>
            </a:extLst>
          </p:cNvPr>
          <p:cNvSpPr/>
          <p:nvPr/>
        </p:nvSpPr>
        <p:spPr>
          <a:xfrm>
            <a:off x="418003" y="611653"/>
            <a:ext cx="11355994" cy="707886"/>
          </a:xfrm>
          <a:prstGeom prst="rect">
            <a:avLst/>
          </a:prstGeom>
          <a:noFill/>
        </p:spPr>
        <p:txBody>
          <a:bodyPr wrap="none" lIns="91440" tIns="45720" rIns="91440" bIns="45720">
            <a:spAutoFit/>
          </a:bodyPr>
          <a:lstStyle/>
          <a:p>
            <a:pPr algn="ctr"/>
            <a:r>
              <a:rPr lang="en-US" sz="4000" b="1" kern="1200" cap="none" spc="0"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ea typeface="+mj-ea"/>
                <a:cs typeface="Arial" panose="020B0604020202020204" pitchFamily="34" charset="0"/>
              </a:rPr>
              <a:t>Questions that will be included in the survey: </a:t>
            </a:r>
            <a:endParaRPr lang="en-GB" sz="4000" b="1" cap="none" spc="0"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3340960"/>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9" name="Straight Connector 18">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70" name="Rectangle 2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A978A1E-839E-18B5-49D9-F6241ECE3E15}"/>
              </a:ext>
            </a:extLst>
          </p:cNvPr>
          <p:cNvSpPr txBox="1"/>
          <p:nvPr/>
        </p:nvSpPr>
        <p:spPr>
          <a:xfrm>
            <a:off x="457200" y="373779"/>
            <a:ext cx="3943762" cy="1314443"/>
          </a:xfrm>
          <a:prstGeom prst="rect">
            <a:avLst/>
          </a:prstGeom>
        </p:spPr>
        <p:txBody>
          <a:bodyPr vert="horz" lIns="91440" tIns="45720" rIns="91440" bIns="45720" rtlCol="0" anchor="t">
            <a:normAutofit/>
          </a:bodyPr>
          <a:lstStyle/>
          <a:p>
            <a:pPr>
              <a:spcBef>
                <a:spcPct val="0"/>
              </a:spcBef>
              <a:spcAft>
                <a:spcPts val="600"/>
              </a:spcAft>
            </a:pPr>
            <a:r>
              <a:rPr lang="en-US" sz="4800" kern="1200" dirty="0">
                <a:solidFill>
                  <a:schemeClr val="tx1"/>
                </a:solidFill>
                <a:latin typeface="Algerian" panose="04020705040A02060702" pitchFamily="82" charset="0"/>
                <a:ea typeface="+mj-ea"/>
                <a:cs typeface="+mj-cs"/>
              </a:rPr>
              <a:t>Hypothesis</a:t>
            </a:r>
          </a:p>
        </p:txBody>
      </p:sp>
      <p:cxnSp>
        <p:nvCxnSpPr>
          <p:cNvPr id="71" name="Straight Connector 22">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695D498D-5421-7949-2527-CC1387909A5F}"/>
              </a:ext>
            </a:extLst>
          </p:cNvPr>
          <p:cNvSpPr txBox="1"/>
          <p:nvPr/>
        </p:nvSpPr>
        <p:spPr>
          <a:xfrm>
            <a:off x="329558" y="1466258"/>
            <a:ext cx="5020337" cy="5191687"/>
          </a:xfrm>
          <a:prstGeom prst="rect">
            <a:avLst/>
          </a:prstGeom>
        </p:spPr>
        <p:txBody>
          <a:bodyPr vert="horz" lIns="91440" tIns="45720" rIns="91440" bIns="45720" rtlCol="0">
            <a:noAutofit/>
          </a:bodyPr>
          <a:lstStyle/>
          <a:p>
            <a:pPr>
              <a:lnSpc>
                <a:spcPct val="120000"/>
              </a:lnSpc>
              <a:spcAft>
                <a:spcPts val="600"/>
              </a:spcAft>
              <a:buSzPct val="87000"/>
            </a:pPr>
            <a:r>
              <a:rPr lang="en-US" sz="1400" b="1" dirty="0">
                <a:latin typeface="Arial" panose="020B0604020202020204" pitchFamily="34" charset="0"/>
                <a:cs typeface="Arial" panose="020B0604020202020204" pitchFamily="34" charset="0"/>
              </a:rPr>
              <a:t>The use of digital tools is highly used and needed throughout education. Technology is used in daily life for personal, educational and work use. It is beneficial for students to learn digital skills as specific and various work placements utilise technology devices and digital tools, for example, Health or Social Care or office work.</a:t>
            </a:r>
          </a:p>
          <a:p>
            <a:pPr>
              <a:lnSpc>
                <a:spcPct val="120000"/>
              </a:lnSpc>
              <a:spcAft>
                <a:spcPts val="600"/>
              </a:spcAft>
              <a:buSzPct val="87000"/>
            </a:pPr>
            <a:r>
              <a:rPr lang="en-US" sz="1400" b="1" dirty="0">
                <a:latin typeface="Arial" panose="020B0604020202020204" pitchFamily="34" charset="0"/>
                <a:cs typeface="Arial" panose="020B0604020202020204" pitchFamily="34" charset="0"/>
              </a:rPr>
              <a:t>With the information discovered and results from the survey,  </a:t>
            </a:r>
            <a:r>
              <a:rPr lang="en-GB" sz="1400" b="1" dirty="0">
                <a:latin typeface="Arial" panose="020B0604020202020204" pitchFamily="34" charset="0"/>
                <a:cs typeface="Arial" panose="020B0604020202020204" pitchFamily="34" charset="0"/>
              </a:rPr>
              <a:t>digital tools and technology have drastically advanced. Promoting students to use digital tools can encourage communication between students and the overall learning and teaching of adolescents</a:t>
            </a:r>
            <a:r>
              <a:rPr lang="en-US" sz="1400" b="1" dirty="0">
                <a:latin typeface="Arial" panose="020B0604020202020204" pitchFamily="34" charset="0"/>
                <a:cs typeface="Arial" panose="020B0604020202020204" pitchFamily="34" charset="0"/>
              </a:rPr>
              <a:t> and mature students.</a:t>
            </a:r>
          </a:p>
          <a:p>
            <a:pPr>
              <a:lnSpc>
                <a:spcPct val="120000"/>
              </a:lnSpc>
              <a:spcAft>
                <a:spcPts val="600"/>
              </a:spcAft>
              <a:buSzPct val="87000"/>
            </a:pPr>
            <a:r>
              <a:rPr lang="en-US" sz="1400" b="1" dirty="0">
                <a:latin typeface="Arial" panose="020B0604020202020204" pitchFamily="34" charset="0"/>
                <a:cs typeface="Arial" panose="020B0604020202020204" pitchFamily="34" charset="0"/>
              </a:rPr>
              <a:t>Although all thirteen UWTSD participants selected they were extremely or somewhat confident in using technology and digital tools to collaborate</a:t>
            </a:r>
            <a:r>
              <a:rPr lang="en-GB" sz="1400" b="1" dirty="0">
                <a:latin typeface="Arial" panose="020B0604020202020204" pitchFamily="34" charset="0"/>
                <a:cs typeface="Arial" panose="020B0604020202020204" pitchFamily="34" charset="0"/>
              </a:rPr>
              <a:t>, all thirteen participants also agreed that older students and students returning to education after a long period </a:t>
            </a:r>
            <a:r>
              <a:rPr lang="en-US" sz="1400" b="1" dirty="0">
                <a:effectLst/>
                <a:latin typeface="Arial" panose="020B0604020202020204" pitchFamily="34" charset="0"/>
                <a:cs typeface="Arial" panose="020B0604020202020204" pitchFamily="34" charset="0"/>
              </a:rPr>
              <a:t>should be given support and training on using technology and accessing digital tools. </a:t>
            </a:r>
            <a:endParaRPr lang="en-US" sz="1400" b="1" dirty="0">
              <a:latin typeface="Arial" panose="020B0604020202020204" pitchFamily="34" charset="0"/>
              <a:cs typeface="Arial" panose="020B0604020202020204" pitchFamily="34" charset="0"/>
            </a:endParaRPr>
          </a:p>
        </p:txBody>
      </p:sp>
      <p:pic>
        <p:nvPicPr>
          <p:cNvPr id="6" name="Picture Placeholder 5">
            <a:extLst>
              <a:ext uri="{FF2B5EF4-FFF2-40B4-BE49-F238E27FC236}">
                <a16:creationId xmlns:a16="http://schemas.microsoft.com/office/drawing/2014/main" id="{85E91942-7220-F1D8-80A2-567B2790B1D4}"/>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204" r="43379"/>
          <a:stretch/>
        </p:blipFill>
        <p:spPr>
          <a:xfrm>
            <a:off x="5679452" y="10"/>
            <a:ext cx="6512547" cy="6857990"/>
          </a:xfrm>
          <a:prstGeom prst="rect">
            <a:avLst/>
          </a:prstGeom>
        </p:spPr>
      </p:pic>
      <p:sp>
        <p:nvSpPr>
          <p:cNvPr id="7" name="TextBox 6">
            <a:extLst>
              <a:ext uri="{FF2B5EF4-FFF2-40B4-BE49-F238E27FC236}">
                <a16:creationId xmlns:a16="http://schemas.microsoft.com/office/drawing/2014/main" id="{6141FF5E-D037-0CFC-1A0D-FB45E4D3AC1B}"/>
              </a:ext>
            </a:extLst>
          </p:cNvPr>
          <p:cNvSpPr txBox="1"/>
          <p:nvPr/>
        </p:nvSpPr>
        <p:spPr>
          <a:xfrm>
            <a:off x="9543517" y="6657945"/>
            <a:ext cx="264848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eoplematters.in/article/techhrin/digital-innovation-in-india-2269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619769128"/>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8">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8"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outdoor object, web&#10;&#10;Description automatically generated">
            <a:extLst>
              <a:ext uri="{FF2B5EF4-FFF2-40B4-BE49-F238E27FC236}">
                <a16:creationId xmlns:a16="http://schemas.microsoft.com/office/drawing/2014/main" id="{A681DAD0-0740-BDD5-0236-188298C40E7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85" b="14846"/>
          <a:stretch/>
        </p:blipFill>
        <p:spPr>
          <a:xfrm>
            <a:off x="20" y="10"/>
            <a:ext cx="12191979" cy="6857990"/>
          </a:xfrm>
          <a:prstGeom prst="rect">
            <a:avLst/>
          </a:prstGeom>
        </p:spPr>
      </p:pic>
      <p:sp>
        <p:nvSpPr>
          <p:cNvPr id="19" name="Rectangle 12">
            <a:extLst>
              <a:ext uri="{FF2B5EF4-FFF2-40B4-BE49-F238E27FC236}">
                <a16:creationId xmlns:a16="http://schemas.microsoft.com/office/drawing/2014/main" id="{0AF66B7C-69F6-439C-A508-14C94AF6B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61948" y="0"/>
            <a:ext cx="7230052"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969B2541-3D80-4F1B-D9CE-E767D1D20ED3}"/>
              </a:ext>
            </a:extLst>
          </p:cNvPr>
          <p:cNvSpPr/>
          <p:nvPr/>
        </p:nvSpPr>
        <p:spPr>
          <a:xfrm>
            <a:off x="-614080" y="1134"/>
            <a:ext cx="9345215" cy="3427867"/>
          </a:xfrm>
          <a:prstGeom prst="rect">
            <a:avLst/>
          </a:prstGeom>
        </p:spPr>
        <p:txBody>
          <a:bodyPr vert="horz" lIns="91440" tIns="45720" rIns="91440" bIns="45720" rtlCol="0" anchor="t">
            <a:normAutofit/>
          </a:bodyPr>
          <a:lstStyle/>
          <a:p>
            <a:pPr algn="r">
              <a:spcBef>
                <a:spcPct val="0"/>
              </a:spcBef>
              <a:spcAft>
                <a:spcPts val="600"/>
              </a:spcAft>
            </a:pPr>
            <a:r>
              <a:rPr lang="en-US" sz="7500" b="1" cap="none" spc="0" dirty="0">
                <a:ln w="9525">
                  <a:solidFill>
                    <a:schemeClr val="bg1"/>
                  </a:solidFill>
                  <a:prstDash val="solid"/>
                </a:ln>
                <a:solidFill>
                  <a:srgbClr val="FFFFFF"/>
                </a:solidFill>
                <a:effectLst>
                  <a:glow rad="228600">
                    <a:schemeClr val="accent4">
                      <a:satMod val="175000"/>
                      <a:alpha val="40000"/>
                    </a:schemeClr>
                  </a:glow>
                  <a:outerShdw blurRad="12700" dist="38100" dir="2700000" algn="tl" rotWithShape="0">
                    <a:schemeClr val="accent5">
                      <a:lumMod val="60000"/>
                      <a:lumOff val="40000"/>
                    </a:schemeClr>
                  </a:outerShdw>
                </a:effectLst>
                <a:latin typeface="Arial" panose="020B0604020202020204" pitchFamily="34" charset="0"/>
                <a:ea typeface="+mj-ea"/>
                <a:cs typeface="Arial" panose="020B0604020202020204" pitchFamily="34" charset="0"/>
              </a:rPr>
              <a:t>Conclusion</a:t>
            </a:r>
          </a:p>
        </p:txBody>
      </p:sp>
      <p:cxnSp>
        <p:nvCxnSpPr>
          <p:cNvPr id="20"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22043"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3A6405E-A6A0-8D73-6FA8-E4B25291391F}"/>
              </a:ext>
            </a:extLst>
          </p:cNvPr>
          <p:cNvSpPr txBox="1"/>
          <p:nvPr/>
        </p:nvSpPr>
        <p:spPr>
          <a:xfrm>
            <a:off x="500517" y="2342733"/>
            <a:ext cx="10860210" cy="2800767"/>
          </a:xfrm>
          <a:prstGeom prst="rect">
            <a:avLst/>
          </a:prstGeom>
          <a:noFill/>
        </p:spPr>
        <p:txBody>
          <a:bodyPr wrap="square" rtlCol="0">
            <a:spAutoFit/>
          </a:bodyPr>
          <a:lstStyle/>
          <a:p>
            <a:r>
              <a:rPr lang="en-GB" sz="2200" dirty="0">
                <a:solidFill>
                  <a:schemeClr val="bg1"/>
                </a:solidFill>
                <a:highlight>
                  <a:srgbClr val="800080"/>
                </a:highlight>
                <a:latin typeface="Arial" panose="020B0604020202020204" pitchFamily="34" charset="0"/>
                <a:cs typeface="Arial" panose="020B0604020202020204" pitchFamily="34" charset="0"/>
              </a:rPr>
              <a:t>Technology is used throughout society, and people of all age groups use it. Although some individuals may use technology to socialise, watch television, study or work, it helps to connect individuals internationally and globally. Using digital tools and technology can positively impact students by providing students with the flexibility to research from home or off campus. This could also help reduce students’ stress and anxiety as it broadens access to credible resources and information. Digital tools and technology promote students' collaboration,  communication, independence and team-playing skills.</a:t>
            </a:r>
          </a:p>
        </p:txBody>
      </p:sp>
    </p:spTree>
    <p:extLst>
      <p:ext uri="{BB962C8B-B14F-4D97-AF65-F5344CB8AC3E}">
        <p14:creationId xmlns:p14="http://schemas.microsoft.com/office/powerpoint/2010/main" val="2006485518"/>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2" name="Straight Connector 31">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4F549C5-B5B6-4898-8630-053866568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Shape&#10;&#10;Description automatically generated">
            <a:extLst>
              <a:ext uri="{FF2B5EF4-FFF2-40B4-BE49-F238E27FC236}">
                <a16:creationId xmlns:a16="http://schemas.microsoft.com/office/drawing/2014/main" id="{A691C765-1E7F-C331-CE8B-723720BBEA9F}"/>
              </a:ext>
            </a:extLst>
          </p:cNvPr>
          <p:cNvPicPr>
            <a:picLocks noGrp="1" noChangeAspect="1"/>
          </p:cNvPicPr>
          <p:nvPr>
            <p:ph type="pic" idx="1"/>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0" y="11"/>
            <a:ext cx="12191980" cy="6857989"/>
          </a:xfrm>
          <a:prstGeom prst="rect">
            <a:avLst/>
          </a:prstGeom>
        </p:spPr>
      </p:pic>
      <p:cxnSp>
        <p:nvCxnSpPr>
          <p:cNvPr id="38" name="Straight Connector 37">
            <a:extLst>
              <a:ext uri="{FF2B5EF4-FFF2-40B4-BE49-F238E27FC236}">
                <a16:creationId xmlns:a16="http://schemas.microsoft.com/office/drawing/2014/main" id="{FF43DFA6-AAD3-45D1-9463-5131054B32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0E4CA08-73B8-A8CF-8EBC-FDCAA2E1DCBC}"/>
              </a:ext>
            </a:extLst>
          </p:cNvPr>
          <p:cNvSpPr txBox="1"/>
          <p:nvPr/>
        </p:nvSpPr>
        <p:spPr>
          <a:xfrm>
            <a:off x="9695803" y="6657945"/>
            <a:ext cx="249619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singularityhub.com/2017/12/31/9-ways-you-can-use-your-devices-for-advanced-scientific-research/">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
        <p:nvSpPr>
          <p:cNvPr id="2" name="TextBox 1">
            <a:extLst>
              <a:ext uri="{FF2B5EF4-FFF2-40B4-BE49-F238E27FC236}">
                <a16:creationId xmlns:a16="http://schemas.microsoft.com/office/drawing/2014/main" id="{EAEF25C8-2021-C5C8-F9C3-9ADD7B2DE71F}"/>
              </a:ext>
            </a:extLst>
          </p:cNvPr>
          <p:cNvSpPr txBox="1"/>
          <p:nvPr/>
        </p:nvSpPr>
        <p:spPr>
          <a:xfrm>
            <a:off x="332486" y="2277496"/>
            <a:ext cx="7827819" cy="3785652"/>
          </a:xfrm>
          <a:prstGeom prst="rect">
            <a:avLst/>
          </a:prstGeom>
          <a:noFill/>
        </p:spPr>
        <p:txBody>
          <a:bodyPr wrap="square" rtlCol="0">
            <a:spAutoFit/>
          </a:bodyPr>
          <a:lstStyle/>
          <a:p>
            <a:r>
              <a:rPr lang="en-GB" sz="1600" i="0" dirty="0">
                <a:solidFill>
                  <a:schemeClr val="bg1"/>
                </a:solidFill>
                <a:effectLst/>
                <a:latin typeface="Arial" panose="020B0604020202020204" pitchFamily="34" charset="0"/>
              </a:rPr>
              <a:t>Beach, R., (2012.) Uses of digital tools and literacies in the English language arts classroom. </a:t>
            </a:r>
            <a:r>
              <a:rPr lang="en-GB" sz="1600" i="1" dirty="0">
                <a:solidFill>
                  <a:schemeClr val="bg1"/>
                </a:solidFill>
                <a:effectLst/>
                <a:latin typeface="Arial" panose="020B0604020202020204" pitchFamily="34" charset="0"/>
              </a:rPr>
              <a:t>Research in the Schools</a:t>
            </a:r>
            <a:r>
              <a:rPr lang="en-GB" sz="1600" i="0" dirty="0">
                <a:solidFill>
                  <a:schemeClr val="bg1"/>
                </a:solidFill>
                <a:effectLst/>
                <a:latin typeface="Arial" panose="020B0604020202020204" pitchFamily="34" charset="0"/>
              </a:rPr>
              <a:t>, </a:t>
            </a:r>
            <a:r>
              <a:rPr lang="en-GB" sz="1600" i="1" dirty="0">
                <a:solidFill>
                  <a:schemeClr val="bg1"/>
                </a:solidFill>
                <a:effectLst/>
                <a:latin typeface="Arial" panose="020B0604020202020204" pitchFamily="34" charset="0"/>
              </a:rPr>
              <a:t>19</a:t>
            </a:r>
            <a:r>
              <a:rPr lang="en-GB" sz="1600" i="0" dirty="0">
                <a:solidFill>
                  <a:schemeClr val="bg1"/>
                </a:solidFill>
                <a:effectLst/>
                <a:latin typeface="Arial" panose="020B0604020202020204" pitchFamily="34" charset="0"/>
              </a:rPr>
              <a:t>(1), p.45.</a:t>
            </a:r>
          </a:p>
          <a:p>
            <a:endParaRPr lang="en-GB" sz="1600" b="0" i="0" dirty="0">
              <a:solidFill>
                <a:schemeClr val="bg1"/>
              </a:solidFill>
              <a:effectLst/>
              <a:latin typeface="Arial" panose="020B0604020202020204" pitchFamily="34" charset="0"/>
            </a:endParaRPr>
          </a:p>
          <a:p>
            <a:r>
              <a:rPr lang="en-GB" sz="1600" b="0" i="0" dirty="0" err="1">
                <a:solidFill>
                  <a:schemeClr val="bg1"/>
                </a:solidFill>
                <a:effectLst/>
                <a:latin typeface="Arial" panose="020B0604020202020204" pitchFamily="34" charset="0"/>
              </a:rPr>
              <a:t>Hertlein</a:t>
            </a:r>
            <a:r>
              <a:rPr lang="en-GB" sz="1600" b="0" i="0" dirty="0">
                <a:solidFill>
                  <a:schemeClr val="bg1"/>
                </a:solidFill>
                <a:effectLst/>
                <a:latin typeface="Arial" panose="020B0604020202020204" pitchFamily="34" charset="0"/>
              </a:rPr>
              <a:t>, K.M. and Ancheta, K., (2014.) Advantages and disadvantages of technology in relationships: Findings from an open-ended survey. </a:t>
            </a:r>
            <a:r>
              <a:rPr lang="en-GB" sz="1600" b="0" i="1" dirty="0">
                <a:solidFill>
                  <a:schemeClr val="bg1"/>
                </a:solidFill>
                <a:effectLst/>
                <a:latin typeface="Arial" panose="020B0604020202020204" pitchFamily="34" charset="0"/>
              </a:rPr>
              <a:t>The Qualitative Report</a:t>
            </a:r>
            <a:r>
              <a:rPr lang="en-GB" sz="1600" b="0" i="0" dirty="0">
                <a:solidFill>
                  <a:schemeClr val="bg1"/>
                </a:solidFill>
                <a:effectLst/>
                <a:latin typeface="Arial" panose="020B0604020202020204" pitchFamily="34" charset="0"/>
              </a:rPr>
              <a:t>, </a:t>
            </a:r>
            <a:r>
              <a:rPr lang="en-GB" sz="1600" b="0" i="1" dirty="0">
                <a:solidFill>
                  <a:schemeClr val="bg1"/>
                </a:solidFill>
                <a:effectLst/>
                <a:latin typeface="Arial" panose="020B0604020202020204" pitchFamily="34" charset="0"/>
              </a:rPr>
              <a:t>19</a:t>
            </a:r>
            <a:r>
              <a:rPr lang="en-GB" sz="1600" b="0" i="0" dirty="0">
                <a:solidFill>
                  <a:schemeClr val="bg1"/>
                </a:solidFill>
                <a:effectLst/>
                <a:latin typeface="Arial" panose="020B0604020202020204" pitchFamily="34" charset="0"/>
              </a:rPr>
              <a:t>(11), pp.1-11.</a:t>
            </a:r>
            <a:endParaRPr lang="en-GB" sz="1600" i="0" dirty="0">
              <a:solidFill>
                <a:schemeClr val="bg1"/>
              </a:solidFill>
              <a:effectLst/>
              <a:latin typeface="Arial" panose="020B0604020202020204" pitchFamily="34" charset="0"/>
            </a:endParaRPr>
          </a:p>
          <a:p>
            <a:endParaRPr lang="en-GB" sz="1600" i="0" dirty="0">
              <a:solidFill>
                <a:schemeClr val="bg1"/>
              </a:solidFill>
              <a:effectLst/>
              <a:latin typeface="Arial" panose="020B0604020202020204" pitchFamily="34" charset="0"/>
            </a:endParaRPr>
          </a:p>
          <a:p>
            <a:r>
              <a:rPr lang="en-GB" sz="1600" i="0" dirty="0" err="1">
                <a:solidFill>
                  <a:schemeClr val="bg1"/>
                </a:solidFill>
                <a:effectLst/>
                <a:latin typeface="Arial" panose="020B0604020202020204" pitchFamily="34" charset="0"/>
              </a:rPr>
              <a:t>Januszewski</a:t>
            </a:r>
            <a:r>
              <a:rPr lang="en-GB" sz="1600" i="0" dirty="0">
                <a:solidFill>
                  <a:schemeClr val="bg1"/>
                </a:solidFill>
                <a:effectLst/>
                <a:latin typeface="Arial" panose="020B0604020202020204" pitchFamily="34" charset="0"/>
              </a:rPr>
              <a:t>, A. and </a:t>
            </a:r>
            <a:r>
              <a:rPr lang="en-GB" sz="1600" i="0" dirty="0" err="1">
                <a:solidFill>
                  <a:schemeClr val="bg1"/>
                </a:solidFill>
                <a:effectLst/>
                <a:latin typeface="Arial" panose="020B0604020202020204" pitchFamily="34" charset="0"/>
              </a:rPr>
              <a:t>Molenda</a:t>
            </a:r>
            <a:r>
              <a:rPr lang="en-GB" sz="1600" i="0" dirty="0">
                <a:solidFill>
                  <a:schemeClr val="bg1"/>
                </a:solidFill>
                <a:effectLst/>
                <a:latin typeface="Arial" panose="020B0604020202020204" pitchFamily="34" charset="0"/>
              </a:rPr>
              <a:t>, M. eds., (2013.) </a:t>
            </a:r>
            <a:r>
              <a:rPr lang="en-GB" sz="1600" i="1" dirty="0">
                <a:solidFill>
                  <a:schemeClr val="bg1"/>
                </a:solidFill>
                <a:effectLst/>
                <a:latin typeface="Arial" panose="020B0604020202020204" pitchFamily="34" charset="0"/>
              </a:rPr>
              <a:t>Educational technology: A definition with commentary</a:t>
            </a:r>
            <a:r>
              <a:rPr lang="en-GB" sz="1600" i="0" dirty="0">
                <a:solidFill>
                  <a:schemeClr val="bg1"/>
                </a:solidFill>
                <a:effectLst/>
                <a:latin typeface="Arial" panose="020B0604020202020204" pitchFamily="34" charset="0"/>
              </a:rPr>
              <a:t>. Routledge.</a:t>
            </a:r>
          </a:p>
          <a:p>
            <a:endParaRPr lang="en-GB" sz="1600" i="0" dirty="0">
              <a:solidFill>
                <a:schemeClr val="bg1"/>
              </a:solidFill>
              <a:effectLst/>
              <a:latin typeface="Arial" panose="020B0604020202020204" pitchFamily="34" charset="0"/>
            </a:endParaRPr>
          </a:p>
          <a:p>
            <a:r>
              <a:rPr lang="en-GB" sz="1600" i="0" dirty="0">
                <a:solidFill>
                  <a:schemeClr val="bg1"/>
                </a:solidFill>
                <a:effectLst/>
                <a:latin typeface="Arial" panose="020B0604020202020204" pitchFamily="34" charset="0"/>
                <a:cs typeface="Arial" panose="020B0604020202020204" pitchFamily="34" charset="0"/>
              </a:rPr>
              <a:t>Raja, R. and </a:t>
            </a:r>
            <a:r>
              <a:rPr lang="en-GB" sz="1600" i="0" dirty="0" err="1">
                <a:solidFill>
                  <a:schemeClr val="bg1"/>
                </a:solidFill>
                <a:effectLst/>
                <a:latin typeface="Arial" panose="020B0604020202020204" pitchFamily="34" charset="0"/>
                <a:cs typeface="Arial" panose="020B0604020202020204" pitchFamily="34" charset="0"/>
              </a:rPr>
              <a:t>Nagasubramani</a:t>
            </a:r>
            <a:r>
              <a:rPr lang="en-GB" sz="1600" i="0" dirty="0">
                <a:solidFill>
                  <a:schemeClr val="bg1"/>
                </a:solidFill>
                <a:effectLst/>
                <a:latin typeface="Arial" panose="020B0604020202020204" pitchFamily="34" charset="0"/>
                <a:cs typeface="Arial" panose="020B0604020202020204" pitchFamily="34" charset="0"/>
              </a:rPr>
              <a:t>, P.C., (2018.) Impact of modern technology in education. </a:t>
            </a:r>
            <a:r>
              <a:rPr lang="en-GB" sz="1600" i="1" dirty="0">
                <a:solidFill>
                  <a:schemeClr val="bg1"/>
                </a:solidFill>
                <a:effectLst/>
                <a:latin typeface="Arial" panose="020B0604020202020204" pitchFamily="34" charset="0"/>
                <a:cs typeface="Arial" panose="020B0604020202020204" pitchFamily="34" charset="0"/>
              </a:rPr>
              <a:t>Journal of Applied and Advanced Research</a:t>
            </a:r>
            <a:r>
              <a:rPr lang="en-GB" sz="1600" i="0" dirty="0">
                <a:solidFill>
                  <a:schemeClr val="bg1"/>
                </a:solidFill>
                <a:effectLst/>
                <a:latin typeface="Arial" panose="020B0604020202020204" pitchFamily="34" charset="0"/>
                <a:cs typeface="Arial" panose="020B0604020202020204" pitchFamily="34" charset="0"/>
              </a:rPr>
              <a:t>, </a:t>
            </a:r>
            <a:r>
              <a:rPr lang="en-GB" sz="1600" i="1" dirty="0">
                <a:solidFill>
                  <a:schemeClr val="bg1"/>
                </a:solidFill>
                <a:effectLst/>
                <a:latin typeface="Arial" panose="020B0604020202020204" pitchFamily="34" charset="0"/>
                <a:cs typeface="Arial" panose="020B0604020202020204" pitchFamily="34" charset="0"/>
              </a:rPr>
              <a:t>3</a:t>
            </a:r>
            <a:r>
              <a:rPr lang="en-GB" sz="1600" i="0" dirty="0">
                <a:solidFill>
                  <a:schemeClr val="bg1"/>
                </a:solidFill>
                <a:effectLst/>
                <a:latin typeface="Arial" panose="020B0604020202020204" pitchFamily="34" charset="0"/>
                <a:cs typeface="Arial" panose="020B0604020202020204" pitchFamily="34" charset="0"/>
              </a:rPr>
              <a:t>(1), pp.33-35.)</a:t>
            </a:r>
          </a:p>
          <a:p>
            <a:endParaRPr lang="en-GB" sz="1600" dirty="0">
              <a:solidFill>
                <a:schemeClr val="bg1"/>
              </a:solidFill>
              <a:latin typeface="Arial" panose="020B0604020202020204" pitchFamily="34" charset="0"/>
              <a:cs typeface="Arial" panose="020B0604020202020204" pitchFamily="34" charset="0"/>
            </a:endParaRPr>
          </a:p>
          <a:p>
            <a:r>
              <a:rPr lang="en-GB" sz="1600" i="0" dirty="0">
                <a:solidFill>
                  <a:schemeClr val="bg1"/>
                </a:solidFill>
                <a:effectLst/>
                <a:latin typeface="Arial" panose="020B0604020202020204" pitchFamily="34" charset="0"/>
              </a:rPr>
              <a:t>Walker, W., (2007.) Ethical considerations in phenomenological research. </a:t>
            </a:r>
            <a:r>
              <a:rPr lang="en-GB" sz="1600" i="1" dirty="0">
                <a:solidFill>
                  <a:schemeClr val="bg1"/>
                </a:solidFill>
                <a:effectLst/>
                <a:latin typeface="Arial" panose="020B0604020202020204" pitchFamily="34" charset="0"/>
              </a:rPr>
              <a:t>Nurse researcher</a:t>
            </a:r>
            <a:r>
              <a:rPr lang="en-GB" sz="1600" i="0" dirty="0">
                <a:solidFill>
                  <a:schemeClr val="bg1"/>
                </a:solidFill>
                <a:effectLst/>
                <a:latin typeface="Arial" panose="020B0604020202020204" pitchFamily="34" charset="0"/>
              </a:rPr>
              <a:t>, </a:t>
            </a:r>
            <a:r>
              <a:rPr lang="en-GB" sz="1600" i="1" dirty="0">
                <a:solidFill>
                  <a:schemeClr val="bg1"/>
                </a:solidFill>
                <a:effectLst/>
                <a:latin typeface="Arial" panose="020B0604020202020204" pitchFamily="34" charset="0"/>
              </a:rPr>
              <a:t>14</a:t>
            </a:r>
            <a:r>
              <a:rPr lang="en-GB" sz="1600" i="0" dirty="0">
                <a:solidFill>
                  <a:schemeClr val="bg1"/>
                </a:solidFill>
                <a:effectLst/>
                <a:latin typeface="Arial" panose="020B0604020202020204" pitchFamily="34" charset="0"/>
              </a:rPr>
              <a:t>(3).</a:t>
            </a:r>
            <a:endParaRPr lang="en-GB" sz="1600" dirty="0">
              <a:solidFill>
                <a:schemeClr val="bg1"/>
              </a:solidFill>
            </a:endParaRPr>
          </a:p>
        </p:txBody>
      </p:sp>
      <p:sp>
        <p:nvSpPr>
          <p:cNvPr id="5" name="Rectangle 4">
            <a:extLst>
              <a:ext uri="{FF2B5EF4-FFF2-40B4-BE49-F238E27FC236}">
                <a16:creationId xmlns:a16="http://schemas.microsoft.com/office/drawing/2014/main" id="{755C9997-F48C-A91F-07B4-57B960625F42}"/>
              </a:ext>
            </a:extLst>
          </p:cNvPr>
          <p:cNvSpPr/>
          <p:nvPr/>
        </p:nvSpPr>
        <p:spPr>
          <a:xfrm>
            <a:off x="1969462" y="284868"/>
            <a:ext cx="5373587" cy="1246495"/>
          </a:xfrm>
          <a:prstGeom prst="rect">
            <a:avLst/>
          </a:prstGeom>
          <a:noFill/>
        </p:spPr>
        <p:txBody>
          <a:bodyPr wrap="none" lIns="91440" tIns="45720" rIns="91440" bIns="45720">
            <a:spAutoFit/>
          </a:bodyPr>
          <a:lstStyle/>
          <a:p>
            <a:pPr algn="ctr"/>
            <a:r>
              <a:rPr lang="en-US" sz="7500" b="1" kern="1200" cap="none" spc="0" dirty="0">
                <a:ln w="12700">
                  <a:solidFill>
                    <a:schemeClr val="tx2">
                      <a:lumMod val="75000"/>
                    </a:schemeClr>
                  </a:solidFill>
                  <a:prstDash val="solid"/>
                </a:ln>
                <a:pattFill prst="dkUpDiag">
                  <a:fgClr>
                    <a:schemeClr val="tx2"/>
                  </a:fgClr>
                  <a:bgClr>
                    <a:schemeClr val="tx2">
                      <a:lumMod val="20000"/>
                      <a:lumOff val="80000"/>
                    </a:schemeClr>
                  </a:bgClr>
                </a:pattFill>
                <a:effectLst>
                  <a:glow rad="228600">
                    <a:schemeClr val="accent2">
                      <a:satMod val="175000"/>
                      <a:alpha val="40000"/>
                    </a:schemeClr>
                  </a:glow>
                  <a:outerShdw dist="38100" dir="2640000" algn="bl" rotWithShape="0">
                    <a:schemeClr val="tx2">
                      <a:lumMod val="75000"/>
                    </a:schemeClr>
                  </a:outerShdw>
                </a:effectLst>
                <a:latin typeface="Arial" panose="020B0604020202020204" pitchFamily="34" charset="0"/>
                <a:cs typeface="Arial" panose="020B0604020202020204" pitchFamily="34" charset="0"/>
              </a:rPr>
              <a:t>References</a:t>
            </a:r>
            <a:endParaRPr lang="en-GB" sz="7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glow rad="228600">
                  <a:schemeClr val="accent2">
                    <a:satMod val="175000"/>
                    <a:alpha val="40000"/>
                  </a:schemeClr>
                </a:glow>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19934361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theme/theme1.xml><?xml version="1.0" encoding="utf-8"?>
<a:theme xmlns:a="http://schemas.openxmlformats.org/drawingml/2006/main" name="DashVTI">
  <a:themeElements>
    <a:clrScheme name="AnalogousFromLightSeedLeftStep">
      <a:dk1>
        <a:srgbClr val="000000"/>
      </a:dk1>
      <a:lt1>
        <a:srgbClr val="FFFFFF"/>
      </a:lt1>
      <a:dk2>
        <a:srgbClr val="243441"/>
      </a:dk2>
      <a:lt2>
        <a:srgbClr val="E8E7E2"/>
      </a:lt2>
      <a:accent1>
        <a:srgbClr val="7B8AE1"/>
      </a:accent1>
      <a:accent2>
        <a:srgbClr val="5EA4DB"/>
      </a:accent2>
      <a:accent3>
        <a:srgbClr val="57B0B2"/>
      </a:accent3>
      <a:accent4>
        <a:srgbClr val="4EB78D"/>
      </a:accent4>
      <a:accent5>
        <a:srgbClr val="4FB762"/>
      </a:accent5>
      <a:accent6>
        <a:srgbClr val="66B64E"/>
      </a:accent6>
      <a:hlink>
        <a:srgbClr val="8B8354"/>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42B0E7C6-1071-483F-A575-9AF7EE1B96AC}" vid="{E18014FF-B132-4F63-9D72-5B85E99D6417}"/>
    </a:ext>
  </a:extLst>
</a:theme>
</file>

<file path=docProps/app.xml><?xml version="1.0" encoding="utf-8"?>
<Properties xmlns="http://schemas.openxmlformats.org/officeDocument/2006/extended-properties" xmlns:vt="http://schemas.openxmlformats.org/officeDocument/2006/docPropsVTypes">
  <TotalTime>0</TotalTime>
  <Words>1515</Words>
  <Application>Microsoft Office PowerPoint</Application>
  <PresentationFormat>Widescreen</PresentationFormat>
  <Paragraphs>98</Paragraphs>
  <Slides>13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Abadi</vt:lpstr>
      <vt:lpstr>Algerian</vt:lpstr>
      <vt:lpstr>Amasis MT Pro Black</vt:lpstr>
      <vt:lpstr>Arial</vt:lpstr>
      <vt:lpstr>Broadway</vt:lpstr>
      <vt:lpstr>Copperplate Gothic Bold</vt:lpstr>
      <vt:lpstr>Grandview Display</vt:lpstr>
      <vt:lpstr>Haettenschweiler</vt:lpstr>
      <vt:lpstr>DashVTI</vt:lpstr>
      <vt:lpstr>Student name: Lisa Ellam- 2014962 Student name: Sophie Abraham- 2133067 Student name: Fatima-2128099 Lecturer name: Robert Nartowski Module name: LCHS4002_BIRM Digital Skills and Research Methods Task 1.  Title name: How do students use technology to collaborate at UWTSD? </vt:lpstr>
      <vt:lpstr>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Which digital tool is most used at UWTSD to collaborate together?</dc:title>
  <dc:creator>Lisa Ellam</dc:creator>
  <cp:lastModifiedBy>Lisa Ellam</cp:lastModifiedBy>
  <cp:revision>10</cp:revision>
  <dcterms:created xsi:type="dcterms:W3CDTF">2022-06-23T23:51:01Z</dcterms:created>
  <dcterms:modified xsi:type="dcterms:W3CDTF">2023-03-23T15:31:46Z</dcterms:modified>
</cp:coreProperties>
</file>