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  <p:sldMasterId id="2147483672" r:id="rId5"/>
    <p:sldMasterId id="2147483685" r:id="rId6"/>
  </p:sldMasterIdLst>
  <p:notesMasterIdLst>
    <p:notesMasterId r:id="rId24"/>
  </p:notesMasterIdLst>
  <p:sldIdLst>
    <p:sldId id="351" r:id="rId7"/>
    <p:sldId id="301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86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39B5BEF-4A8A-4186-93CB-5E4F5FDA4518}" v="37" dt="2020-06-09T18:37:21.66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449" autoAdjust="0"/>
    <p:restoredTop sz="94660"/>
  </p:normalViewPr>
  <p:slideViewPr>
    <p:cSldViewPr snapToGrid="0">
      <p:cViewPr varScale="1">
        <p:scale>
          <a:sx n="89" d="100"/>
          <a:sy n="89" d="100"/>
        </p:scale>
        <p:origin x="54" y="14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5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5.xml"/><Relationship Id="rId24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tableStyles" Target="tableStyles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0D1706B-8DEB-4568-8AC0-72DD0111659E}" type="datetimeFigureOut">
              <a:rPr lang="en-GB" smtClean="0"/>
              <a:t>02/06/2023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EA115F-CB85-4A2E-9E4C-72382A4A52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77285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481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GB" altLang="en-US"/>
              <a:t>https://www.gov.uk/business-legal-structures/overview </a:t>
            </a:r>
          </a:p>
        </p:txBody>
      </p:sp>
      <p:sp>
        <p:nvSpPr>
          <p:cNvPr id="3482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D20E2D59-AD8B-4D15-BE76-C308BE0303F2}" type="slidenum">
              <a:rPr lang="en-GB" altLang="en-US" smtClean="0">
                <a:latin typeface="Tahoma" pitchFamily="34" charset="0"/>
              </a:rPr>
              <a:pPr eaLnBrk="1" hangingPunct="1">
                <a:spcBef>
                  <a:spcPct val="0"/>
                </a:spcBef>
              </a:pPr>
              <a:t>3</a:t>
            </a:fld>
            <a:endParaRPr lang="en-GB" altLang="en-US">
              <a:latin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70516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9C64F3F4-CE19-49F8-9EF4-FF4EE52031C2}" type="datetimeFigureOut">
              <a:rPr lang="en-GB" smtClean="0"/>
              <a:t>02/06/2023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915265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02/06/2023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488502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1424" y="3993084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1424" y="2492897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02/06/2023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366329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02/06/2023</a:t>
            </a:fld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39823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6"/>
            <a:ext cx="5386917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6"/>
            <a:ext cx="5389033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02/06/2023</a:t>
            </a:fld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06021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02/06/2023</a:t>
            </a:fld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52039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02/06/2023</a:t>
            </a:fld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576939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02/06/2023</a:t>
            </a:fld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10328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50912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6"/>
            <a:ext cx="73152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157192"/>
            <a:ext cx="73152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02/06/2023</a:t>
            </a:fld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419066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02/06/2023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388574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02/06/2023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2010723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6/2/2023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714746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6/2/2023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46572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6/2/2023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513339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6/2/2023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633995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6/2/2023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965518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6/2/2023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701224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6/2/2023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721749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6/2/2023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409595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6/2/2023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128768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6/2/2023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517123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6/2/2023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516083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D77E0C-7BD5-5549-A375-8247A38932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2383" y="1516015"/>
            <a:ext cx="5173716" cy="3607785"/>
          </a:xfrm>
          <a:prstGeom prst="rect">
            <a:avLst/>
          </a:prstGeom>
        </p:spPr>
        <p:txBody>
          <a:bodyPr/>
          <a:lstStyle>
            <a:lvl1pPr>
              <a:defRPr sz="1055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208130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8A18C3-F9AF-984A-84B1-8B52BF988B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9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07CCAD-CEB2-4242-A349-77255D7949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83D626-E580-F446-A205-95424DDA558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7"/>
            <a:ext cx="2743200" cy="365125"/>
          </a:xfrm>
          <a:prstGeom prst="rect">
            <a:avLst/>
          </a:prstGeom>
        </p:spPr>
        <p:txBody>
          <a:bodyPr/>
          <a:lstStyle/>
          <a:p>
            <a:fld id="{9C64F3F4-CE19-49F8-9EF4-FF4EE52031C2}" type="datetimeFigureOut">
              <a:rPr lang="en-GB" smtClean="0"/>
              <a:t>02/06/2023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338C1C-CB13-4B4D-8DD9-B7004B1064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7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0F1107-F739-9449-B06A-1E49EA87E8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7"/>
            <a:ext cx="2743200" cy="365125"/>
          </a:xfrm>
          <a:prstGeom prst="rect">
            <a:avLst/>
          </a:prstGeom>
        </p:spPr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2273072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B2C817-988D-4229-A8FE-68154DB629E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253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8834AE9-8A5E-4DB5-96C3-EE385AA95DC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013"/>
            </a:lvl1pPr>
            <a:lvl2pPr marL="192881" indent="0" algn="ctr">
              <a:buNone/>
              <a:defRPr sz="844"/>
            </a:lvl2pPr>
            <a:lvl3pPr marL="385763" indent="0" algn="ctr">
              <a:buNone/>
              <a:defRPr sz="760"/>
            </a:lvl3pPr>
            <a:lvl4pPr marL="578644" indent="0" algn="ctr">
              <a:buNone/>
              <a:defRPr sz="675"/>
            </a:lvl4pPr>
            <a:lvl5pPr marL="771525" indent="0" algn="ctr">
              <a:buNone/>
              <a:defRPr sz="675"/>
            </a:lvl5pPr>
            <a:lvl6pPr marL="964406" indent="0" algn="ctr">
              <a:buNone/>
              <a:defRPr sz="675"/>
            </a:lvl6pPr>
            <a:lvl7pPr marL="1157288" indent="0" algn="ctr">
              <a:buNone/>
              <a:defRPr sz="675"/>
            </a:lvl7pPr>
            <a:lvl8pPr marL="1350169" indent="0" algn="ctr">
              <a:buNone/>
              <a:defRPr sz="675"/>
            </a:lvl8pPr>
            <a:lvl9pPr marL="1543050" indent="0" algn="ctr">
              <a:buNone/>
              <a:defRPr sz="675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EBBFFE-9FA3-479C-AAB0-DBBEBE06DF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02/06/2023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53C436-C658-4DA4-A5CD-FFB22E0225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43398B-39F1-4F9B-B06E-852DD7AD99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3437163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8A5AF0-D1D2-4129-BD44-FFA7B70B4B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6EBF29-FBC8-4E88-A092-25BFADD6C4E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7ECCFAF-F1D8-4AF8-A191-E938EE22C1F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C62D109-2283-42BE-A563-0ED1A6174D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02/06/2023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CFD865B-3B67-4C35-A127-69903EF88D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D5A2BBD-E859-4409-B8E3-A37B989351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5003957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1424" y="3993090"/>
            <a:ext cx="10363200" cy="1362075"/>
          </a:xfrm>
        </p:spPr>
        <p:txBody>
          <a:bodyPr anchor="t"/>
          <a:lstStyle>
            <a:lvl1pPr algn="l">
              <a:defRPr sz="225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1424" y="2492903"/>
            <a:ext cx="10363200" cy="1500187"/>
          </a:xfrm>
        </p:spPr>
        <p:txBody>
          <a:bodyPr anchor="b"/>
          <a:lstStyle>
            <a:lvl1pPr marL="0" indent="0">
              <a:buNone/>
              <a:defRPr sz="1125">
                <a:solidFill>
                  <a:schemeClr val="tx1">
                    <a:tint val="75000"/>
                  </a:schemeClr>
                </a:solidFill>
              </a:defRPr>
            </a:lvl1pPr>
            <a:lvl2pPr marL="257175" indent="0">
              <a:buNone/>
              <a:defRPr sz="1013">
                <a:solidFill>
                  <a:schemeClr val="tx1">
                    <a:tint val="75000"/>
                  </a:schemeClr>
                </a:solidFill>
              </a:defRPr>
            </a:lvl2pPr>
            <a:lvl3pPr marL="51435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3pPr>
            <a:lvl4pPr marL="771525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4pPr>
            <a:lvl5pPr marL="1028700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5pPr>
            <a:lvl6pPr marL="1285875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6pPr>
            <a:lvl7pPr marL="1543050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7pPr>
            <a:lvl8pPr marL="1800225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8pPr>
            <a:lvl9pPr marL="2057400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02/06/2023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9421240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554" y="103188"/>
            <a:ext cx="10991849" cy="131445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09600" y="1600201"/>
            <a:ext cx="5384800" cy="445611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45611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09600" y="6243638"/>
            <a:ext cx="2844800" cy="457200"/>
          </a:xfrm>
        </p:spPr>
        <p:txBody>
          <a:bodyPr/>
          <a:lstStyle>
            <a:lvl1pPr>
              <a:defRPr/>
            </a:lvl1pPr>
          </a:lstStyle>
          <a:p>
            <a:fld id="{9C64F3F4-CE19-49F8-9EF4-FF4EE52031C2}" type="datetimeFigureOut">
              <a:rPr lang="en-GB" smtClean="0"/>
              <a:pPr/>
              <a:t>02/06/2023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165600" y="6248400"/>
            <a:ext cx="38608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737600" y="6243638"/>
            <a:ext cx="2844800" cy="457200"/>
          </a:xfrm>
        </p:spPr>
        <p:txBody>
          <a:bodyPr/>
          <a:lstStyle>
            <a:lvl1pPr>
              <a:defRPr/>
            </a:lvl1pPr>
          </a:lstStyle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647757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3.png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6.xml"/><Relationship Id="rId7" Type="http://schemas.openxmlformats.org/officeDocument/2006/relationships/image" Target="../media/image4.jpeg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theme" Target="../theme/theme3.xml"/><Relationship Id="rId5" Type="http://schemas.openxmlformats.org/officeDocument/2006/relationships/slideLayout" Target="../slideLayouts/slideLayout28.xml"/><Relationship Id="rId4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35360" y="6525344"/>
            <a:ext cx="1294837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/>
              <a:pPr/>
              <a:t>02/06/2023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08501" y="6380973"/>
            <a:ext cx="973899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115886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6/2/2023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  <p:pic>
        <p:nvPicPr>
          <p:cNvPr id="7" name="Picture 6" descr="A picture containing text, sky, outdoor, sign&#10;&#10;Description automatically generated">
            <a:extLst>
              <a:ext uri="{FF2B5EF4-FFF2-40B4-BE49-F238E27FC236}">
                <a16:creationId xmlns:a16="http://schemas.microsoft.com/office/drawing/2014/main" id="{E6625B1C-8207-489C-A363-42AF003D0C64}"/>
              </a:ext>
            </a:extLst>
          </p:cNvPr>
          <p:cNvPicPr>
            <a:picLocks noChangeAspect="1"/>
          </p:cNvPicPr>
          <p:nvPr userDrawn="1"/>
        </p:nvPicPr>
        <p:blipFill>
          <a:blip r:embed="rId1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03469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194871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</p:sldLayoutIdLst>
  <p:txStyles>
    <p:titleStyle>
      <a:lvl1pPr algn="l" defTabSz="385763" rtl="0" eaLnBrk="1" latinLnBrk="0" hangingPunct="1">
        <a:lnSpc>
          <a:spcPct val="90000"/>
        </a:lnSpc>
        <a:spcBef>
          <a:spcPct val="0"/>
        </a:spcBef>
        <a:buNone/>
        <a:defRPr sz="1856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96441" indent="-96441" algn="l" defTabSz="385763" rtl="0" eaLnBrk="1" latinLnBrk="0" hangingPunct="1">
        <a:lnSpc>
          <a:spcPct val="90000"/>
        </a:lnSpc>
        <a:spcBef>
          <a:spcPts val="422"/>
        </a:spcBef>
        <a:buFont typeface="Arial" panose="020B0604020202020204" pitchFamily="34" charset="0"/>
        <a:buChar char="•"/>
        <a:defRPr sz="1181" kern="1200">
          <a:solidFill>
            <a:schemeClr val="tx1"/>
          </a:solidFill>
          <a:latin typeface="+mn-lt"/>
          <a:ea typeface="+mn-ea"/>
          <a:cs typeface="+mn-cs"/>
        </a:defRPr>
      </a:lvl1pPr>
      <a:lvl2pPr marL="289322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2pPr>
      <a:lvl3pPr marL="482204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844" kern="1200">
          <a:solidFill>
            <a:schemeClr val="tx1"/>
          </a:solidFill>
          <a:latin typeface="+mn-lt"/>
          <a:ea typeface="+mn-ea"/>
          <a:cs typeface="+mn-cs"/>
        </a:defRPr>
      </a:lvl3pPr>
      <a:lvl4pPr marL="675085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4pPr>
      <a:lvl5pPr marL="867966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5pPr>
      <a:lvl6pPr marL="1060847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6pPr>
      <a:lvl7pPr marL="1253729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7pPr>
      <a:lvl8pPr marL="1446610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8pPr>
      <a:lvl9pPr marL="1639491" indent="-96441" algn="l" defTabSz="385763" rtl="0" eaLnBrk="1" latinLnBrk="0" hangingPunct="1">
        <a:lnSpc>
          <a:spcPct val="90000"/>
        </a:lnSpc>
        <a:spcBef>
          <a:spcPts val="211"/>
        </a:spcBef>
        <a:buFont typeface="Arial" panose="020B0604020202020204" pitchFamily="34" charset="0"/>
        <a:buChar char="•"/>
        <a:defRPr sz="76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1pPr>
      <a:lvl2pPr marL="192881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2pPr>
      <a:lvl3pPr marL="385763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3pPr>
      <a:lvl4pPr marL="578644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4pPr>
      <a:lvl5pPr marL="771525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5pPr>
      <a:lvl6pPr marL="964406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6pPr>
      <a:lvl7pPr marL="1157288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7pPr>
      <a:lvl8pPr marL="1350169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8pPr>
      <a:lvl9pPr marL="1543050" algn="l" defTabSz="385763" rtl="0" eaLnBrk="1" latinLnBrk="0" hangingPunct="1">
        <a:defRPr sz="76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4.xml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C651EB77-20F7-46E6-B3C4-8AAFCDB639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14276" y="2320054"/>
            <a:ext cx="4098845" cy="2394823"/>
          </a:xfrm>
        </p:spPr>
        <p:txBody>
          <a:bodyPr>
            <a:noAutofit/>
          </a:bodyPr>
          <a:lstStyle/>
          <a:p>
            <a:pPr eaLnBrk="1" hangingPunct="1">
              <a:defRPr/>
            </a:pPr>
            <a:r>
              <a:rPr lang="en-GB" sz="1800" dirty="0">
                <a:ea typeface="Calibri" panose="020F0502020204030204" pitchFamily="34" charset="0"/>
              </a:rPr>
              <a:t>CertHE Applied Leadership and Management in the Workplace </a:t>
            </a:r>
            <a:br>
              <a:rPr lang="en-GB" sz="1800" b="1" dirty="0">
                <a:ea typeface="Calibri" panose="020F0502020204030204" pitchFamily="34" charset="0"/>
              </a:rPr>
            </a:br>
            <a:br>
              <a:rPr lang="en-GB" altLang="en-US" sz="1800" dirty="0"/>
            </a:br>
            <a:br>
              <a:rPr lang="en-GB" altLang="en-US" sz="1800" dirty="0"/>
            </a:br>
            <a:r>
              <a:rPr lang="en-GB" altLang="en-US" sz="1800" dirty="0"/>
              <a:t>Module: BMSK4012 </a:t>
            </a:r>
            <a:br>
              <a:rPr lang="en-GB" altLang="en-US" sz="1800" dirty="0"/>
            </a:br>
            <a:r>
              <a:rPr lang="en-GB" altLang="en-US" sz="1800" dirty="0"/>
              <a:t>Enterprise and Intrapreneurship</a:t>
            </a:r>
            <a:br>
              <a:rPr lang="en-GB" sz="1800" dirty="0"/>
            </a:br>
            <a:br>
              <a:rPr lang="en-GB" sz="1800" dirty="0"/>
            </a:br>
            <a:br>
              <a:rPr lang="en-GB" sz="1800" b="1" dirty="0"/>
            </a:br>
            <a:endParaRPr lang="en-GB" altLang="en-US" sz="1800" dirty="0"/>
          </a:p>
        </p:txBody>
      </p:sp>
    </p:spTree>
    <p:extLst>
      <p:ext uri="{BB962C8B-B14F-4D97-AF65-F5344CB8AC3E}">
        <p14:creationId xmlns:p14="http://schemas.microsoft.com/office/powerpoint/2010/main" val="13706002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C8F35DD7-30F2-4EBF-A015-C0DEF3DDEDD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67000" y="3904587"/>
            <a:ext cx="6858000" cy="1086844"/>
          </a:xfrm>
        </p:spPr>
        <p:txBody>
          <a:bodyPr/>
          <a:lstStyle/>
          <a:p>
            <a:r>
              <a:rPr lang="en-GB" sz="3300" dirty="0">
                <a:solidFill>
                  <a:srgbClr val="000000"/>
                </a:solidFill>
                <a:latin typeface="Calibri Light" panose="020F0302020204030204" pitchFamily="34" charset="0"/>
              </a:rPr>
              <a:t>​</a:t>
            </a:r>
            <a:br>
              <a:rPr lang="en-GB" sz="3300" dirty="0">
                <a:solidFill>
                  <a:srgbClr val="000000"/>
                </a:solidFill>
                <a:latin typeface="Calibri Light" panose="020F0302020204030204" pitchFamily="34" charset="0"/>
              </a:rPr>
            </a:br>
            <a:r>
              <a:rPr lang="en-GB" sz="3300" dirty="0">
                <a:solidFill>
                  <a:srgbClr val="FFFFFF"/>
                </a:solidFill>
                <a:latin typeface="Calibri Light" panose="020F0302020204030204" pitchFamily="34" charset="0"/>
              </a:rPr>
              <a:t>Session 4</a:t>
            </a:r>
            <a:endParaRPr lang="en-GB" sz="3300" dirty="0"/>
          </a:p>
        </p:txBody>
      </p:sp>
    </p:spTree>
    <p:extLst>
      <p:ext uri="{BB962C8B-B14F-4D97-AF65-F5344CB8AC3E}">
        <p14:creationId xmlns:p14="http://schemas.microsoft.com/office/powerpoint/2010/main" val="42013982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algn="l">
              <a:defRPr/>
            </a:pPr>
            <a:r>
              <a:rPr lang="en-GB" sz="3600" b="1" dirty="0">
                <a:latin typeface="Arial" pitchFamily="34" charset="0"/>
                <a:cs typeface="Arial" pitchFamily="34" charset="0"/>
              </a:rPr>
              <a:t>Business Identities </a:t>
            </a:r>
          </a:p>
        </p:txBody>
      </p:sp>
      <p:sp>
        <p:nvSpPr>
          <p:cNvPr id="5123" name="Rectangle 3" descr="Rectangle: Click to edit Master text styles&#10;Second level&#10;Third level&#10;Fourth level&#10;Fifth level"/>
          <p:cNvSpPr>
            <a:spLocks noGrp="1" noChangeArrowheads="1"/>
          </p:cNvSpPr>
          <p:nvPr>
            <p:ph idx="1"/>
          </p:nvPr>
        </p:nvSpPr>
        <p:spPr>
          <a:xfrm>
            <a:off x="838200" y="1104862"/>
            <a:ext cx="10515600" cy="4351338"/>
          </a:xfrm>
        </p:spPr>
        <p:txBody>
          <a:bodyPr rtlCol="0">
            <a:normAutofit/>
          </a:bodyPr>
          <a:lstStyle/>
          <a:p>
            <a:pPr marL="0" indent="0">
              <a:spcBef>
                <a:spcPts val="0"/>
              </a:spcBef>
              <a:buClr>
                <a:schemeClr val="accent1">
                  <a:lumMod val="60000"/>
                  <a:lumOff val="40000"/>
                </a:schemeClr>
              </a:buClr>
              <a:buNone/>
              <a:defRPr/>
            </a:pPr>
            <a:r>
              <a:rPr lang="en-GB" sz="2800" dirty="0">
                <a:latin typeface="Arial" pitchFamily="34" charset="0"/>
                <a:cs typeface="Arial" pitchFamily="34" charset="0"/>
              </a:rPr>
              <a:t>Sole Trader </a:t>
            </a:r>
          </a:p>
          <a:p>
            <a:pPr marL="0" indent="0">
              <a:spcBef>
                <a:spcPts val="0"/>
              </a:spcBef>
              <a:buClr>
                <a:schemeClr val="accent1">
                  <a:lumMod val="60000"/>
                  <a:lumOff val="40000"/>
                </a:schemeClr>
              </a:buClr>
              <a:buNone/>
              <a:defRPr/>
            </a:pPr>
            <a:endParaRPr lang="en-GB" sz="2800" dirty="0">
              <a:latin typeface="Arial" pitchFamily="34" charset="0"/>
              <a:cs typeface="Arial" pitchFamily="34" charset="0"/>
            </a:endParaRPr>
          </a:p>
          <a:p>
            <a:pPr marL="0" indent="0">
              <a:spcBef>
                <a:spcPts val="0"/>
              </a:spcBef>
              <a:buClr>
                <a:schemeClr val="accent1">
                  <a:lumMod val="60000"/>
                  <a:lumOff val="40000"/>
                </a:schemeClr>
              </a:buClr>
              <a:buNone/>
              <a:defRPr/>
            </a:pPr>
            <a:r>
              <a:rPr lang="en-GB" sz="2800" dirty="0">
                <a:latin typeface="Arial" pitchFamily="34" charset="0"/>
                <a:cs typeface="Arial" pitchFamily="34" charset="0"/>
              </a:rPr>
              <a:t>Partnership </a:t>
            </a:r>
          </a:p>
          <a:p>
            <a:pPr marL="0" indent="0">
              <a:spcBef>
                <a:spcPts val="0"/>
              </a:spcBef>
              <a:buClr>
                <a:schemeClr val="accent1">
                  <a:lumMod val="60000"/>
                  <a:lumOff val="40000"/>
                </a:schemeClr>
              </a:buClr>
              <a:buNone/>
              <a:defRPr/>
            </a:pPr>
            <a:endParaRPr lang="en-GB" sz="2800" dirty="0">
              <a:latin typeface="Arial" pitchFamily="34" charset="0"/>
              <a:cs typeface="Arial" pitchFamily="34" charset="0"/>
            </a:endParaRPr>
          </a:p>
          <a:p>
            <a:pPr marL="0" indent="0">
              <a:spcBef>
                <a:spcPts val="0"/>
              </a:spcBef>
              <a:buClr>
                <a:schemeClr val="accent1">
                  <a:lumMod val="60000"/>
                  <a:lumOff val="40000"/>
                </a:schemeClr>
              </a:buClr>
              <a:buNone/>
              <a:defRPr/>
            </a:pPr>
            <a:r>
              <a:rPr lang="en-GB" sz="2800" dirty="0">
                <a:latin typeface="Arial" pitchFamily="34" charset="0"/>
                <a:cs typeface="Arial" pitchFamily="34" charset="0"/>
              </a:rPr>
              <a:t>Limited Liability Partnerships </a:t>
            </a:r>
          </a:p>
          <a:p>
            <a:pPr marL="0" indent="0">
              <a:spcBef>
                <a:spcPts val="0"/>
              </a:spcBef>
              <a:buClr>
                <a:schemeClr val="accent1">
                  <a:lumMod val="60000"/>
                  <a:lumOff val="40000"/>
                </a:schemeClr>
              </a:buClr>
              <a:buNone/>
              <a:defRPr/>
            </a:pPr>
            <a:endParaRPr lang="en-GB" sz="2800" dirty="0">
              <a:latin typeface="Arial" pitchFamily="34" charset="0"/>
              <a:cs typeface="Arial" pitchFamily="34" charset="0"/>
            </a:endParaRPr>
          </a:p>
          <a:p>
            <a:pPr marL="0" indent="0">
              <a:spcBef>
                <a:spcPts val="0"/>
              </a:spcBef>
              <a:buClr>
                <a:schemeClr val="accent1">
                  <a:lumMod val="60000"/>
                  <a:lumOff val="40000"/>
                </a:schemeClr>
              </a:buClr>
              <a:buNone/>
              <a:defRPr/>
            </a:pPr>
            <a:r>
              <a:rPr lang="en-GB" sz="2800" dirty="0">
                <a:latin typeface="Arial" pitchFamily="34" charset="0"/>
                <a:cs typeface="Arial" pitchFamily="34" charset="0"/>
              </a:rPr>
              <a:t>Limited Companies </a:t>
            </a:r>
          </a:p>
          <a:p>
            <a:pPr marL="0" indent="0">
              <a:spcBef>
                <a:spcPts val="0"/>
              </a:spcBef>
              <a:buClr>
                <a:schemeClr val="accent1">
                  <a:lumMod val="60000"/>
                  <a:lumOff val="40000"/>
                </a:schemeClr>
              </a:buClr>
              <a:buNone/>
              <a:defRPr/>
            </a:pPr>
            <a:endParaRPr lang="en-GB" sz="2800" dirty="0">
              <a:latin typeface="Arial" pitchFamily="34" charset="0"/>
              <a:cs typeface="Arial" pitchFamily="34" charset="0"/>
            </a:endParaRPr>
          </a:p>
          <a:p>
            <a:pPr marL="0" indent="0">
              <a:spcBef>
                <a:spcPts val="0"/>
              </a:spcBef>
              <a:buClr>
                <a:schemeClr val="accent1">
                  <a:lumMod val="60000"/>
                  <a:lumOff val="40000"/>
                </a:schemeClr>
              </a:buClr>
              <a:buNone/>
              <a:defRPr/>
            </a:pPr>
            <a:r>
              <a:rPr lang="en-GB" sz="2800" dirty="0">
                <a:latin typeface="Arial" pitchFamily="34" charset="0"/>
                <a:cs typeface="Arial" pitchFamily="34" charset="0"/>
              </a:rPr>
              <a:t>Franchises</a:t>
            </a:r>
          </a:p>
          <a:p>
            <a:pPr marL="0" indent="0">
              <a:spcBef>
                <a:spcPts val="0"/>
              </a:spcBef>
              <a:buClr>
                <a:schemeClr val="accent1">
                  <a:lumMod val="60000"/>
                  <a:lumOff val="40000"/>
                </a:schemeClr>
              </a:buClr>
              <a:buNone/>
              <a:defRPr/>
            </a:pPr>
            <a:endParaRPr lang="en-GB" sz="2800" dirty="0">
              <a:latin typeface="Arial" pitchFamily="34" charset="0"/>
              <a:cs typeface="Arial" pitchFamily="34" charset="0"/>
            </a:endParaRPr>
          </a:p>
          <a:p>
            <a:pPr marL="0" indent="0">
              <a:spcBef>
                <a:spcPts val="0"/>
              </a:spcBef>
              <a:buClr>
                <a:schemeClr val="accent1">
                  <a:lumMod val="60000"/>
                  <a:lumOff val="40000"/>
                </a:schemeClr>
              </a:buClr>
              <a:buNone/>
              <a:defRPr/>
            </a:pPr>
            <a:r>
              <a:rPr lang="en-GB" sz="2800" dirty="0">
                <a:latin typeface="Arial" pitchFamily="34" charset="0"/>
                <a:cs typeface="Arial" pitchFamily="34" charset="0"/>
              </a:rPr>
              <a:t>Social enterprises, co-operatives and charities </a:t>
            </a:r>
          </a:p>
        </p:txBody>
      </p:sp>
    </p:spTree>
    <p:extLst>
      <p:ext uri="{BB962C8B-B14F-4D97-AF65-F5344CB8AC3E}">
        <p14:creationId xmlns:p14="http://schemas.microsoft.com/office/powerpoint/2010/main" val="372122619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1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12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eaLnBrk="1" hangingPunct="1">
              <a:defRPr/>
            </a:pPr>
            <a:r>
              <a:rPr lang="en-GB" sz="3600" b="1" dirty="0">
                <a:latin typeface="Arial" pitchFamily="34" charset="0"/>
                <a:cs typeface="Arial" pitchFamily="34" charset="0"/>
              </a:rPr>
              <a:t>Business Identities </a:t>
            </a:r>
          </a:p>
        </p:txBody>
      </p:sp>
      <p:pic>
        <p:nvPicPr>
          <p:cNvPr id="1945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2568" y="1284838"/>
            <a:ext cx="9186863" cy="428832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34615046"/>
      </p:ext>
    </p:extLst>
  </p:cSld>
  <p:clrMapOvr>
    <a:masterClrMapping/>
  </p:clrMapOvr>
  <p:transition spd="med">
    <p:fade thruBlk="1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algn="l">
              <a:defRPr/>
            </a:pPr>
            <a:r>
              <a:rPr lang="en-GB" sz="3600" b="1" dirty="0">
                <a:latin typeface="Arial" pitchFamily="34" charset="0"/>
                <a:cs typeface="Arial" pitchFamily="34" charset="0"/>
              </a:rPr>
              <a:t>Pros of operating as a sole trader </a:t>
            </a:r>
          </a:p>
        </p:txBody>
      </p:sp>
      <p:sp>
        <p:nvSpPr>
          <p:cNvPr id="7171" name="Rectangle 3" descr="Rectangle: Click to edit Master text styles&#10;Second level&#10;Third level&#10;Fourth level&#10;Fifth level"/>
          <p:cNvSpPr>
            <a:spLocks noGrp="1" noChangeArrowheads="1"/>
          </p:cNvSpPr>
          <p:nvPr>
            <p:ph idx="1"/>
          </p:nvPr>
        </p:nvSpPr>
        <p:spPr>
          <a:xfrm>
            <a:off x="838200" y="1690692"/>
            <a:ext cx="10515600" cy="4351338"/>
          </a:xfrm>
        </p:spPr>
        <p:txBody>
          <a:bodyPr rtlCol="0">
            <a:normAutofit/>
          </a:bodyPr>
          <a:lstStyle/>
          <a:p>
            <a:pPr marL="0" indent="0">
              <a:lnSpc>
                <a:spcPct val="90000"/>
              </a:lnSpc>
              <a:spcBef>
                <a:spcPts val="0"/>
              </a:spcBef>
              <a:buClr>
                <a:schemeClr val="accent1">
                  <a:lumMod val="60000"/>
                  <a:lumOff val="40000"/>
                </a:schemeClr>
              </a:buClr>
              <a:buNone/>
              <a:defRPr/>
            </a:pPr>
            <a:r>
              <a:rPr lang="en-GB" sz="2800" dirty="0">
                <a:latin typeface="Arial" pitchFamily="34" charset="0"/>
                <a:cs typeface="Arial" pitchFamily="34" charset="0"/>
              </a:rPr>
              <a:t>Usually only a small amount of capital is required to start the business</a:t>
            </a:r>
          </a:p>
          <a:p>
            <a:pPr marL="0" indent="0">
              <a:lnSpc>
                <a:spcPct val="90000"/>
              </a:lnSpc>
              <a:spcBef>
                <a:spcPts val="0"/>
              </a:spcBef>
              <a:buClr>
                <a:schemeClr val="accent1">
                  <a:lumMod val="60000"/>
                  <a:lumOff val="40000"/>
                </a:schemeClr>
              </a:buClr>
              <a:buNone/>
              <a:defRPr/>
            </a:pPr>
            <a:endParaRPr lang="en-GB" sz="800" dirty="0">
              <a:latin typeface="Arial" pitchFamily="34" charset="0"/>
              <a:ea typeface="Arial Unicode MS" pitchFamily="34" charset="-128"/>
              <a:cs typeface="Arial" pitchFamily="34" charset="0"/>
            </a:endParaRPr>
          </a:p>
          <a:p>
            <a:pPr marL="0" indent="0">
              <a:lnSpc>
                <a:spcPct val="90000"/>
              </a:lnSpc>
              <a:spcBef>
                <a:spcPts val="0"/>
              </a:spcBef>
              <a:buClr>
                <a:schemeClr val="accent1">
                  <a:lumMod val="60000"/>
                  <a:lumOff val="40000"/>
                </a:schemeClr>
              </a:buClr>
              <a:buNone/>
              <a:defRPr/>
            </a:pPr>
            <a:r>
              <a:rPr lang="en-GB" sz="2800" dirty="0">
                <a:latin typeface="Arial" pitchFamily="34" charset="0"/>
                <a:cs typeface="Arial" pitchFamily="34" charset="0"/>
              </a:rPr>
              <a:t>You are entitled to all the profits that are made by the business</a:t>
            </a:r>
          </a:p>
          <a:p>
            <a:pPr marL="0" indent="0">
              <a:lnSpc>
                <a:spcPct val="90000"/>
              </a:lnSpc>
              <a:spcBef>
                <a:spcPts val="0"/>
              </a:spcBef>
              <a:buClr>
                <a:schemeClr val="accent1">
                  <a:lumMod val="60000"/>
                  <a:lumOff val="40000"/>
                </a:schemeClr>
              </a:buClr>
              <a:buNone/>
              <a:defRPr/>
            </a:pPr>
            <a:endParaRPr lang="en-GB" sz="800" dirty="0">
              <a:latin typeface="Arial" pitchFamily="34" charset="0"/>
              <a:ea typeface="Arial Unicode MS" pitchFamily="34" charset="-128"/>
              <a:cs typeface="Arial" pitchFamily="34" charset="0"/>
            </a:endParaRPr>
          </a:p>
          <a:p>
            <a:pPr marL="0" indent="0">
              <a:lnSpc>
                <a:spcPct val="90000"/>
              </a:lnSpc>
              <a:spcBef>
                <a:spcPts val="0"/>
              </a:spcBef>
              <a:buClr>
                <a:schemeClr val="accent1">
                  <a:lumMod val="60000"/>
                  <a:lumOff val="40000"/>
                </a:schemeClr>
              </a:buClr>
              <a:buNone/>
              <a:defRPr/>
            </a:pPr>
            <a:r>
              <a:rPr lang="en-GB" sz="2800" dirty="0">
                <a:latin typeface="Arial" pitchFamily="34" charset="0"/>
                <a:cs typeface="Arial" pitchFamily="34" charset="0"/>
              </a:rPr>
              <a:t>You do not have to answer to anyone else and can keep overall control of the business</a:t>
            </a:r>
          </a:p>
          <a:p>
            <a:pPr marL="0" indent="0">
              <a:lnSpc>
                <a:spcPct val="90000"/>
              </a:lnSpc>
              <a:spcBef>
                <a:spcPts val="0"/>
              </a:spcBef>
              <a:buClr>
                <a:schemeClr val="accent1">
                  <a:lumMod val="60000"/>
                  <a:lumOff val="40000"/>
                </a:schemeClr>
              </a:buClr>
              <a:buNone/>
              <a:defRPr/>
            </a:pPr>
            <a:endParaRPr lang="en-GB" sz="800" dirty="0">
              <a:latin typeface="Arial" pitchFamily="34" charset="0"/>
              <a:ea typeface="Arial Unicode MS" pitchFamily="34" charset="-128"/>
              <a:cs typeface="Arial" pitchFamily="34" charset="0"/>
            </a:endParaRPr>
          </a:p>
          <a:p>
            <a:pPr marL="0" indent="0">
              <a:lnSpc>
                <a:spcPct val="90000"/>
              </a:lnSpc>
              <a:spcBef>
                <a:spcPts val="0"/>
              </a:spcBef>
              <a:buClr>
                <a:schemeClr val="accent1">
                  <a:lumMod val="60000"/>
                  <a:lumOff val="40000"/>
                </a:schemeClr>
              </a:buClr>
              <a:buNone/>
              <a:defRPr/>
            </a:pPr>
            <a:r>
              <a:rPr lang="en-GB" sz="2800" dirty="0">
                <a:latin typeface="Arial" pitchFamily="34" charset="0"/>
                <a:cs typeface="Arial" pitchFamily="34" charset="0"/>
              </a:rPr>
              <a:t>There is little bureaucracy involved so changes can be made quickly</a:t>
            </a:r>
          </a:p>
          <a:p>
            <a:pPr marL="0" indent="0">
              <a:lnSpc>
                <a:spcPct val="90000"/>
              </a:lnSpc>
              <a:spcBef>
                <a:spcPts val="0"/>
              </a:spcBef>
              <a:buClr>
                <a:schemeClr val="accent1">
                  <a:lumMod val="60000"/>
                  <a:lumOff val="40000"/>
                </a:schemeClr>
              </a:buClr>
              <a:buNone/>
              <a:defRPr/>
            </a:pPr>
            <a:endParaRPr lang="en-GB" sz="800" dirty="0">
              <a:latin typeface="Arial" pitchFamily="34" charset="0"/>
              <a:ea typeface="Arial Unicode MS" pitchFamily="34" charset="-128"/>
              <a:cs typeface="Arial" pitchFamily="34" charset="0"/>
            </a:endParaRPr>
          </a:p>
          <a:p>
            <a:pPr marL="0" indent="0">
              <a:lnSpc>
                <a:spcPct val="90000"/>
              </a:lnSpc>
              <a:spcBef>
                <a:spcPts val="0"/>
              </a:spcBef>
              <a:buClr>
                <a:schemeClr val="accent1">
                  <a:lumMod val="60000"/>
                  <a:lumOff val="40000"/>
                </a:schemeClr>
              </a:buClr>
              <a:buNone/>
              <a:defRPr/>
            </a:pPr>
            <a:r>
              <a:rPr lang="en-GB" sz="2800" dirty="0">
                <a:latin typeface="Arial" pitchFamily="34" charset="0"/>
                <a:cs typeface="Arial" pitchFamily="34" charset="0"/>
              </a:rPr>
              <a:t>You have less paperwork to deal with regarding legislation and tax. </a:t>
            </a:r>
          </a:p>
        </p:txBody>
      </p:sp>
      <p:pic>
        <p:nvPicPr>
          <p:cNvPr id="20484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99986" y="61334"/>
            <a:ext cx="2467469" cy="1584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90917226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1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1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algn="l">
              <a:defRPr/>
            </a:pPr>
            <a:r>
              <a:rPr lang="en-GB" sz="3600" b="1" dirty="0">
                <a:latin typeface="Arial" pitchFamily="34" charset="0"/>
                <a:cs typeface="Arial" pitchFamily="34" charset="0"/>
              </a:rPr>
              <a:t>Cons of operating as a sole trader </a:t>
            </a:r>
          </a:p>
        </p:txBody>
      </p:sp>
      <p:sp>
        <p:nvSpPr>
          <p:cNvPr id="8195" name="Rectangle 3" descr="Rectangle: Click to edit Master text styles&#10;Second level&#10;Third level&#10;Fourth level&#10;Fifth level"/>
          <p:cNvSpPr>
            <a:spLocks noGrp="1" noChangeArrowheads="1"/>
          </p:cNvSpPr>
          <p:nvPr>
            <p:ph idx="1"/>
          </p:nvPr>
        </p:nvSpPr>
        <p:spPr>
          <a:xfrm>
            <a:off x="838200" y="1174787"/>
            <a:ext cx="10515600" cy="4351338"/>
          </a:xfrm>
        </p:spPr>
        <p:txBody>
          <a:bodyPr rtlCol="0">
            <a:noAutofit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buClr>
                <a:schemeClr val="accent1">
                  <a:lumMod val="60000"/>
                  <a:lumOff val="40000"/>
                </a:schemeClr>
              </a:buClr>
              <a:buNone/>
              <a:defRPr/>
            </a:pPr>
            <a:r>
              <a:rPr lang="en-GB" sz="2800" dirty="0">
                <a:latin typeface="Arial" pitchFamily="34" charset="0"/>
                <a:cs typeface="Arial" pitchFamily="34" charset="0"/>
              </a:rPr>
              <a:t>Can become isolated as there is no one to share the running of the business with</a:t>
            </a:r>
            <a:endParaRPr lang="en-GB" sz="2800" dirty="0">
              <a:latin typeface="Arial" pitchFamily="34" charset="0"/>
              <a:ea typeface="Arial Unicode MS" pitchFamily="34" charset="-128"/>
              <a:cs typeface="Arial" pitchFamily="34" charset="0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Clr>
                <a:schemeClr val="accent1">
                  <a:lumMod val="60000"/>
                  <a:lumOff val="40000"/>
                </a:schemeClr>
              </a:buClr>
              <a:buNone/>
              <a:defRPr/>
            </a:pPr>
            <a:r>
              <a:rPr lang="en-GB" sz="2800" dirty="0">
                <a:latin typeface="Arial" pitchFamily="34" charset="0"/>
                <a:cs typeface="Arial" pitchFamily="34" charset="0"/>
              </a:rPr>
              <a:t>You will probably have to work long hours and it will be difficult to take time off</a:t>
            </a:r>
            <a:endParaRPr lang="en-GB" sz="2800" dirty="0">
              <a:latin typeface="Arial" pitchFamily="34" charset="0"/>
              <a:ea typeface="Arial Unicode MS" pitchFamily="34" charset="-128"/>
              <a:cs typeface="Arial" pitchFamily="34" charset="0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Clr>
                <a:schemeClr val="accent1">
                  <a:lumMod val="60000"/>
                  <a:lumOff val="40000"/>
                </a:schemeClr>
              </a:buClr>
              <a:buNone/>
              <a:defRPr/>
            </a:pPr>
            <a:r>
              <a:rPr lang="en-GB" sz="2800" dirty="0">
                <a:latin typeface="Arial" pitchFamily="34" charset="0"/>
                <a:cs typeface="Arial" pitchFamily="34" charset="0"/>
              </a:rPr>
              <a:t>The level of finance available can be limited, depending on the type of business, which may stifle the development of the business</a:t>
            </a:r>
          </a:p>
        </p:txBody>
      </p:sp>
    </p:spTree>
    <p:extLst>
      <p:ext uri="{BB962C8B-B14F-4D97-AF65-F5344CB8AC3E}">
        <p14:creationId xmlns:p14="http://schemas.microsoft.com/office/powerpoint/2010/main" val="3404602025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algn="l">
              <a:defRPr/>
            </a:pPr>
            <a:r>
              <a:rPr lang="en-GB" sz="3600" b="1" dirty="0">
                <a:latin typeface="Arial" pitchFamily="34" charset="0"/>
                <a:cs typeface="Arial" pitchFamily="34" charset="0"/>
              </a:rPr>
              <a:t>Cons of operating as a sole trader </a:t>
            </a:r>
          </a:p>
        </p:txBody>
      </p:sp>
      <p:sp>
        <p:nvSpPr>
          <p:cNvPr id="8195" name="Rectangle 3" descr="Rectangle: Click to edit Master text styles&#10;Second level&#10;Third level&#10;Fourth level&#10;Fifth level"/>
          <p:cNvSpPr>
            <a:spLocks noGrp="1" noChangeArrowheads="1"/>
          </p:cNvSpPr>
          <p:nvPr>
            <p:ph idx="1"/>
          </p:nvPr>
        </p:nvSpPr>
        <p:spPr>
          <a:xfrm>
            <a:off x="838200" y="1124239"/>
            <a:ext cx="10515600" cy="4351338"/>
          </a:xfrm>
        </p:spPr>
        <p:txBody>
          <a:bodyPr rtlCol="0">
            <a:noAutofit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buClr>
                <a:schemeClr val="accent1">
                  <a:lumMod val="60000"/>
                  <a:lumOff val="40000"/>
                </a:schemeClr>
              </a:buClr>
              <a:buNone/>
              <a:defRPr/>
            </a:pPr>
            <a:r>
              <a:rPr lang="en-GB" sz="2800" dirty="0">
                <a:latin typeface="Arial" pitchFamily="34" charset="0"/>
                <a:cs typeface="Arial" pitchFamily="34" charset="0"/>
              </a:rPr>
              <a:t>Businesses with greater access to funding may have an advantage over you</a:t>
            </a:r>
            <a:endParaRPr lang="en-GB" sz="2800" dirty="0">
              <a:latin typeface="Arial" pitchFamily="34" charset="0"/>
              <a:ea typeface="Arial Unicode MS" pitchFamily="34" charset="-128"/>
              <a:cs typeface="Arial" pitchFamily="34" charset="0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Clr>
                <a:schemeClr val="accent1">
                  <a:lumMod val="60000"/>
                  <a:lumOff val="40000"/>
                </a:schemeClr>
              </a:buClr>
              <a:buNone/>
              <a:defRPr/>
            </a:pPr>
            <a:r>
              <a:rPr lang="en-GB" sz="2800" dirty="0">
                <a:latin typeface="Arial" pitchFamily="34" charset="0"/>
                <a:cs typeface="Arial" pitchFamily="34" charset="0"/>
              </a:rPr>
              <a:t>You are solely responsible for any losses the business incurs, i.e. you have unlimited liability. 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Clr>
                <a:schemeClr val="accent1">
                  <a:lumMod val="60000"/>
                  <a:lumOff val="40000"/>
                </a:schemeClr>
              </a:buClr>
              <a:buNone/>
              <a:defRPr/>
            </a:pPr>
            <a:r>
              <a:rPr lang="en-GB" sz="2800" dirty="0">
                <a:latin typeface="Arial" pitchFamily="34" charset="0"/>
                <a:cs typeface="Arial" pitchFamily="34" charset="0"/>
              </a:rPr>
              <a:t>There is no distinction between personal and business putting your home and personal possessions at risk if you are unable to repay your debts.</a:t>
            </a:r>
            <a:endParaRPr lang="en-GB" sz="2800" dirty="0">
              <a:latin typeface="Arial" pitchFamily="34" charset="0"/>
              <a:ea typeface="Arial Unicode MS" pitchFamily="34" charset="-128"/>
              <a:cs typeface="Arial" pitchFamily="34" charset="0"/>
            </a:endParaRPr>
          </a:p>
          <a:p>
            <a:pPr marL="0" indent="0">
              <a:lnSpc>
                <a:spcPct val="90000"/>
              </a:lnSpc>
              <a:spcBef>
                <a:spcPts val="0"/>
              </a:spcBef>
              <a:buClr>
                <a:schemeClr val="accent1">
                  <a:lumMod val="60000"/>
                  <a:lumOff val="40000"/>
                </a:schemeClr>
              </a:buClr>
              <a:buNone/>
              <a:defRPr/>
            </a:pPr>
            <a:endParaRPr lang="en-GB" sz="2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9065023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algn="l">
              <a:defRPr/>
            </a:pPr>
            <a:r>
              <a:rPr lang="en-GB" sz="3600" b="1" dirty="0">
                <a:latin typeface="Arial" pitchFamily="34" charset="0"/>
                <a:cs typeface="Arial" pitchFamily="34" charset="0"/>
              </a:rPr>
              <a:t>Pros of forming a partnership </a:t>
            </a:r>
          </a:p>
        </p:txBody>
      </p:sp>
      <p:sp>
        <p:nvSpPr>
          <p:cNvPr id="1027" name="Rectangle 3" descr="Rectangle: Click to edit Master text styles&#10;Second level&#10;Third level&#10;Fourth level&#10;Fifth level"/>
          <p:cNvSpPr>
            <a:spLocks noGrp="1" noChangeArrowheads="1"/>
          </p:cNvSpPr>
          <p:nvPr>
            <p:ph idx="1"/>
          </p:nvPr>
        </p:nvSpPr>
        <p:spPr>
          <a:xfrm>
            <a:off x="875852" y="1293122"/>
            <a:ext cx="10515600" cy="4351338"/>
          </a:xfrm>
        </p:spPr>
        <p:txBody>
          <a:bodyPr rtlCol="0">
            <a:normAutofit fontScale="92500" lnSpcReduction="20000"/>
          </a:bodyPr>
          <a:lstStyle/>
          <a:p>
            <a:pPr marL="0" indent="0">
              <a:lnSpc>
                <a:spcPct val="90000"/>
              </a:lnSpc>
              <a:spcBef>
                <a:spcPts val="0"/>
              </a:spcBef>
              <a:buClr>
                <a:schemeClr val="accent1">
                  <a:lumMod val="60000"/>
                  <a:lumOff val="40000"/>
                </a:schemeClr>
              </a:buClr>
              <a:buNone/>
              <a:defRPr/>
            </a:pPr>
            <a:r>
              <a:rPr lang="en-GB" sz="2600" dirty="0">
                <a:latin typeface="Arial" pitchFamily="34" charset="0"/>
                <a:cs typeface="Arial" pitchFamily="34" charset="0"/>
              </a:rPr>
              <a:t>No need to produce audited accounts </a:t>
            </a:r>
          </a:p>
          <a:p>
            <a:pPr marL="0" indent="0">
              <a:lnSpc>
                <a:spcPct val="90000"/>
              </a:lnSpc>
              <a:spcBef>
                <a:spcPts val="0"/>
              </a:spcBef>
              <a:buClr>
                <a:schemeClr val="accent1">
                  <a:lumMod val="60000"/>
                  <a:lumOff val="40000"/>
                </a:schemeClr>
              </a:buClr>
              <a:buNone/>
              <a:defRPr/>
            </a:pPr>
            <a:endParaRPr lang="en-GB" sz="2600" dirty="0">
              <a:latin typeface="Arial" pitchFamily="34" charset="0"/>
              <a:ea typeface="Arial Unicode MS" pitchFamily="34" charset="-128"/>
              <a:cs typeface="Arial" pitchFamily="34" charset="0"/>
            </a:endParaRPr>
          </a:p>
          <a:p>
            <a:pPr marL="0" indent="0">
              <a:lnSpc>
                <a:spcPct val="90000"/>
              </a:lnSpc>
              <a:spcBef>
                <a:spcPts val="0"/>
              </a:spcBef>
              <a:buClr>
                <a:schemeClr val="accent1">
                  <a:lumMod val="60000"/>
                  <a:lumOff val="40000"/>
                </a:schemeClr>
              </a:buClr>
              <a:buNone/>
              <a:defRPr/>
            </a:pPr>
            <a:r>
              <a:rPr lang="en-GB" sz="2600" dirty="0">
                <a:latin typeface="Arial" pitchFamily="34" charset="0"/>
                <a:cs typeface="Arial" pitchFamily="34" charset="0"/>
              </a:rPr>
              <a:t>Tax and National Insurance payments are generally lower than for a limited company </a:t>
            </a:r>
          </a:p>
          <a:p>
            <a:pPr marL="0" indent="0">
              <a:lnSpc>
                <a:spcPct val="90000"/>
              </a:lnSpc>
              <a:spcBef>
                <a:spcPts val="0"/>
              </a:spcBef>
              <a:buClr>
                <a:schemeClr val="accent1">
                  <a:lumMod val="60000"/>
                  <a:lumOff val="40000"/>
                </a:schemeClr>
              </a:buClr>
              <a:buNone/>
              <a:defRPr/>
            </a:pPr>
            <a:endParaRPr lang="en-GB" sz="2600" dirty="0">
              <a:latin typeface="Arial" pitchFamily="34" charset="0"/>
              <a:ea typeface="Arial Unicode MS" pitchFamily="34" charset="-128"/>
              <a:cs typeface="Arial" pitchFamily="34" charset="0"/>
            </a:endParaRPr>
          </a:p>
          <a:p>
            <a:pPr marL="0" indent="0">
              <a:lnSpc>
                <a:spcPct val="90000"/>
              </a:lnSpc>
              <a:spcBef>
                <a:spcPts val="0"/>
              </a:spcBef>
              <a:buClr>
                <a:schemeClr val="accent1">
                  <a:lumMod val="60000"/>
                  <a:lumOff val="40000"/>
                </a:schemeClr>
              </a:buClr>
              <a:buNone/>
              <a:defRPr/>
            </a:pPr>
            <a:r>
              <a:rPr lang="en-GB" sz="2600" dirty="0">
                <a:latin typeface="Arial" pitchFamily="34" charset="0"/>
                <a:cs typeface="Arial" pitchFamily="34" charset="0"/>
              </a:rPr>
              <a:t>Increased capital available for investment </a:t>
            </a:r>
          </a:p>
          <a:p>
            <a:pPr marL="0" indent="0">
              <a:lnSpc>
                <a:spcPct val="90000"/>
              </a:lnSpc>
              <a:spcBef>
                <a:spcPts val="0"/>
              </a:spcBef>
              <a:buClr>
                <a:schemeClr val="accent1">
                  <a:lumMod val="60000"/>
                  <a:lumOff val="40000"/>
                </a:schemeClr>
              </a:buClr>
              <a:buNone/>
              <a:defRPr/>
            </a:pPr>
            <a:endParaRPr lang="en-GB" sz="2600" dirty="0">
              <a:latin typeface="Arial" pitchFamily="34" charset="0"/>
              <a:ea typeface="Arial Unicode MS" pitchFamily="34" charset="-128"/>
              <a:cs typeface="Arial" pitchFamily="34" charset="0"/>
            </a:endParaRPr>
          </a:p>
          <a:p>
            <a:pPr marL="0" indent="0">
              <a:lnSpc>
                <a:spcPct val="90000"/>
              </a:lnSpc>
              <a:spcBef>
                <a:spcPts val="0"/>
              </a:spcBef>
              <a:buClr>
                <a:schemeClr val="accent1">
                  <a:lumMod val="60000"/>
                  <a:lumOff val="40000"/>
                </a:schemeClr>
              </a:buClr>
              <a:buNone/>
              <a:defRPr/>
            </a:pPr>
            <a:r>
              <a:rPr lang="en-GB" sz="2600" dirty="0">
                <a:latin typeface="Arial" pitchFamily="34" charset="0"/>
                <a:cs typeface="Arial" pitchFamily="34" charset="0"/>
              </a:rPr>
              <a:t>Shared management responsibilities </a:t>
            </a:r>
          </a:p>
          <a:p>
            <a:pPr marL="0" indent="0">
              <a:lnSpc>
                <a:spcPct val="90000"/>
              </a:lnSpc>
              <a:spcBef>
                <a:spcPts val="0"/>
              </a:spcBef>
              <a:buClr>
                <a:schemeClr val="accent1">
                  <a:lumMod val="60000"/>
                  <a:lumOff val="40000"/>
                </a:schemeClr>
              </a:buClr>
              <a:buNone/>
              <a:defRPr/>
            </a:pPr>
            <a:endParaRPr lang="en-GB" sz="2600" dirty="0">
              <a:latin typeface="Arial" pitchFamily="34" charset="0"/>
              <a:ea typeface="Arial Unicode MS" pitchFamily="34" charset="-128"/>
              <a:cs typeface="Arial" pitchFamily="34" charset="0"/>
            </a:endParaRPr>
          </a:p>
          <a:p>
            <a:pPr marL="0" indent="0">
              <a:lnSpc>
                <a:spcPct val="90000"/>
              </a:lnSpc>
              <a:spcBef>
                <a:spcPts val="0"/>
              </a:spcBef>
              <a:buClr>
                <a:schemeClr val="accent1">
                  <a:lumMod val="60000"/>
                  <a:lumOff val="40000"/>
                </a:schemeClr>
              </a:buClr>
              <a:buNone/>
              <a:defRPr/>
            </a:pPr>
            <a:r>
              <a:rPr lang="en-GB" sz="2600" dirty="0">
                <a:latin typeface="Arial" pitchFamily="34" charset="0"/>
                <a:cs typeface="Arial" pitchFamily="34" charset="0"/>
              </a:rPr>
              <a:t>Shared risks and losses </a:t>
            </a:r>
          </a:p>
          <a:p>
            <a:pPr marL="0" indent="0">
              <a:lnSpc>
                <a:spcPct val="90000"/>
              </a:lnSpc>
              <a:spcBef>
                <a:spcPts val="0"/>
              </a:spcBef>
              <a:buClr>
                <a:schemeClr val="accent1">
                  <a:lumMod val="60000"/>
                  <a:lumOff val="40000"/>
                </a:schemeClr>
              </a:buClr>
              <a:buNone/>
              <a:defRPr/>
            </a:pPr>
            <a:endParaRPr lang="en-GB" sz="2600" dirty="0">
              <a:latin typeface="Arial" pitchFamily="34" charset="0"/>
              <a:ea typeface="Arial Unicode MS" pitchFamily="34" charset="-128"/>
              <a:cs typeface="Arial" pitchFamily="34" charset="0"/>
            </a:endParaRPr>
          </a:p>
          <a:p>
            <a:pPr marL="0" indent="0">
              <a:lnSpc>
                <a:spcPct val="90000"/>
              </a:lnSpc>
              <a:spcBef>
                <a:spcPts val="0"/>
              </a:spcBef>
              <a:buClr>
                <a:schemeClr val="accent1">
                  <a:lumMod val="60000"/>
                  <a:lumOff val="40000"/>
                </a:schemeClr>
              </a:buClr>
              <a:buNone/>
              <a:defRPr/>
            </a:pPr>
            <a:r>
              <a:rPr lang="en-GB" sz="2600" dirty="0">
                <a:latin typeface="Arial" pitchFamily="34" charset="0"/>
                <a:cs typeface="Arial" pitchFamily="34" charset="0"/>
              </a:rPr>
              <a:t>Partners can bring a variety of different skills and experience to the business </a:t>
            </a:r>
          </a:p>
          <a:p>
            <a:pPr marL="0" indent="0">
              <a:lnSpc>
                <a:spcPct val="90000"/>
              </a:lnSpc>
              <a:spcBef>
                <a:spcPts val="0"/>
              </a:spcBef>
              <a:buClr>
                <a:schemeClr val="accent1">
                  <a:lumMod val="60000"/>
                  <a:lumOff val="40000"/>
                </a:schemeClr>
              </a:buClr>
              <a:buNone/>
              <a:defRPr/>
            </a:pPr>
            <a:endParaRPr lang="en-GB" sz="2600" dirty="0">
              <a:latin typeface="Arial" pitchFamily="34" charset="0"/>
              <a:ea typeface="Arial Unicode MS" pitchFamily="34" charset="-128"/>
              <a:cs typeface="Arial" pitchFamily="34" charset="0"/>
            </a:endParaRPr>
          </a:p>
          <a:p>
            <a:pPr marL="0" indent="0">
              <a:lnSpc>
                <a:spcPct val="90000"/>
              </a:lnSpc>
              <a:spcBef>
                <a:spcPts val="0"/>
              </a:spcBef>
              <a:buClr>
                <a:schemeClr val="accent1">
                  <a:lumMod val="60000"/>
                  <a:lumOff val="40000"/>
                </a:schemeClr>
              </a:buClr>
              <a:buNone/>
              <a:defRPr/>
            </a:pPr>
            <a:r>
              <a:rPr lang="en-GB" sz="2600" dirty="0">
                <a:latin typeface="Arial" pitchFamily="34" charset="0"/>
                <a:cs typeface="Arial" pitchFamily="34" charset="0"/>
              </a:rPr>
              <a:t>They are easy to set up as they are not incorporated or registered </a:t>
            </a:r>
          </a:p>
          <a:p>
            <a:pPr marL="0" indent="0">
              <a:lnSpc>
                <a:spcPct val="90000"/>
              </a:lnSpc>
              <a:spcBef>
                <a:spcPts val="0"/>
              </a:spcBef>
              <a:buClr>
                <a:schemeClr val="accent1">
                  <a:lumMod val="60000"/>
                  <a:lumOff val="40000"/>
                </a:schemeClr>
              </a:buClr>
              <a:buNone/>
              <a:defRPr/>
            </a:pPr>
            <a:endParaRPr lang="en-GB" sz="2600" dirty="0">
              <a:latin typeface="Arial" pitchFamily="34" charset="0"/>
              <a:ea typeface="Arial Unicode MS" pitchFamily="34" charset="-128"/>
              <a:cs typeface="Arial" pitchFamily="34" charset="0"/>
            </a:endParaRPr>
          </a:p>
          <a:p>
            <a:pPr marL="0" indent="0">
              <a:lnSpc>
                <a:spcPct val="90000"/>
              </a:lnSpc>
              <a:spcBef>
                <a:spcPts val="0"/>
              </a:spcBef>
              <a:buClr>
                <a:schemeClr val="accent1">
                  <a:lumMod val="60000"/>
                  <a:lumOff val="40000"/>
                </a:schemeClr>
              </a:buClr>
              <a:buNone/>
              <a:defRPr/>
            </a:pPr>
            <a:r>
              <a:rPr lang="en-GB" sz="2600" dirty="0">
                <a:latin typeface="Arial" pitchFamily="34" charset="0"/>
                <a:cs typeface="Arial" pitchFamily="34" charset="0"/>
              </a:rPr>
              <a:t>Partnerships cannot be taken over by other businesses</a:t>
            </a:r>
            <a:endParaRPr lang="en-GB" sz="2600" dirty="0">
              <a:latin typeface="Arial" pitchFamily="34" charset="0"/>
              <a:ea typeface="Arial Unicode MS" pitchFamily="34" charset="-128"/>
              <a:cs typeface="Arial" pitchFamily="34" charset="0"/>
            </a:endParaRPr>
          </a:p>
          <a:p>
            <a:pPr marL="0" indent="0">
              <a:lnSpc>
                <a:spcPct val="90000"/>
              </a:lnSpc>
              <a:spcBef>
                <a:spcPts val="0"/>
              </a:spcBef>
              <a:buClr>
                <a:schemeClr val="accent1">
                  <a:lumMod val="60000"/>
                  <a:lumOff val="40000"/>
                </a:schemeClr>
              </a:buClr>
              <a:buNone/>
              <a:defRPr/>
            </a:pPr>
            <a:endParaRPr lang="en-GB" sz="28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3556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95821" y="175523"/>
            <a:ext cx="2089328" cy="145243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29206979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2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2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2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2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7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algn="l">
              <a:defRPr/>
            </a:pPr>
            <a:r>
              <a:rPr lang="en-GB" sz="3600" b="1" dirty="0">
                <a:latin typeface="Arial" pitchFamily="34" charset="0"/>
                <a:cs typeface="Arial" pitchFamily="34" charset="0"/>
              </a:rPr>
              <a:t>Cons of forming a partnership </a:t>
            </a:r>
          </a:p>
        </p:txBody>
      </p:sp>
      <p:sp>
        <p:nvSpPr>
          <p:cNvPr id="9219" name="Rectangle 3" descr="Rectangle: Click to edit Master text styles&#10;Second level&#10;Third level&#10;Fourth level&#10;Fifth level"/>
          <p:cNvSpPr>
            <a:spLocks noGrp="1" noChangeArrowheads="1"/>
          </p:cNvSpPr>
          <p:nvPr>
            <p:ph idx="1"/>
          </p:nvPr>
        </p:nvSpPr>
        <p:spPr>
          <a:xfrm>
            <a:off x="838200" y="1763445"/>
            <a:ext cx="10515600" cy="4351338"/>
          </a:xfrm>
        </p:spPr>
        <p:txBody>
          <a:bodyPr rtlCol="0">
            <a:normAutofit/>
          </a:bodyPr>
          <a:lstStyle/>
          <a:p>
            <a:pPr marL="0" indent="0">
              <a:lnSpc>
                <a:spcPct val="90000"/>
              </a:lnSpc>
              <a:spcBef>
                <a:spcPts val="0"/>
              </a:spcBef>
              <a:buClr>
                <a:schemeClr val="accent1">
                  <a:lumMod val="60000"/>
                  <a:lumOff val="40000"/>
                </a:schemeClr>
              </a:buClr>
              <a:buNone/>
              <a:defRPr/>
            </a:pPr>
            <a:r>
              <a:rPr lang="en-GB" sz="2800" dirty="0">
                <a:latin typeface="Arial" pitchFamily="34" charset="0"/>
                <a:cs typeface="Arial" pitchFamily="34" charset="0"/>
              </a:rPr>
              <a:t>There is unlimited liability and each partner is personally responsible for the debts of the partnership </a:t>
            </a:r>
          </a:p>
          <a:p>
            <a:pPr marL="0" indent="0">
              <a:lnSpc>
                <a:spcPct val="90000"/>
              </a:lnSpc>
              <a:spcBef>
                <a:spcPts val="0"/>
              </a:spcBef>
              <a:buClr>
                <a:schemeClr val="accent1">
                  <a:lumMod val="60000"/>
                  <a:lumOff val="40000"/>
                </a:schemeClr>
              </a:buClr>
              <a:buNone/>
              <a:defRPr/>
            </a:pPr>
            <a:endParaRPr lang="en-GB" sz="800" dirty="0">
              <a:latin typeface="Arial" pitchFamily="34" charset="0"/>
              <a:ea typeface="Arial Unicode MS" pitchFamily="34" charset="-128"/>
              <a:cs typeface="Arial" pitchFamily="34" charset="0"/>
            </a:endParaRPr>
          </a:p>
          <a:p>
            <a:pPr marL="0" indent="0">
              <a:lnSpc>
                <a:spcPct val="90000"/>
              </a:lnSpc>
              <a:spcBef>
                <a:spcPts val="0"/>
              </a:spcBef>
              <a:buClr>
                <a:schemeClr val="accent1">
                  <a:lumMod val="60000"/>
                  <a:lumOff val="40000"/>
                </a:schemeClr>
              </a:buClr>
              <a:buNone/>
              <a:defRPr/>
            </a:pPr>
            <a:r>
              <a:rPr lang="en-GB" sz="2800" dirty="0">
                <a:latin typeface="Arial" pitchFamily="34" charset="0"/>
                <a:cs typeface="Arial" pitchFamily="34" charset="0"/>
              </a:rPr>
              <a:t>Problems can occur when there are disagreements between partners </a:t>
            </a:r>
            <a:endParaRPr lang="en-GB" sz="2800" dirty="0">
              <a:latin typeface="Arial" pitchFamily="34" charset="0"/>
              <a:ea typeface="Arial Unicode MS" pitchFamily="34" charset="-128"/>
              <a:cs typeface="Arial" pitchFamily="34" charset="0"/>
            </a:endParaRPr>
          </a:p>
          <a:p>
            <a:pPr marL="0" indent="0">
              <a:lnSpc>
                <a:spcPct val="90000"/>
              </a:lnSpc>
              <a:spcBef>
                <a:spcPts val="0"/>
              </a:spcBef>
              <a:buClr>
                <a:schemeClr val="accent1">
                  <a:lumMod val="60000"/>
                  <a:lumOff val="40000"/>
                </a:schemeClr>
              </a:buClr>
              <a:buNone/>
              <a:defRPr/>
            </a:pPr>
            <a:endParaRPr lang="en-GB" sz="800" dirty="0">
              <a:latin typeface="Arial" pitchFamily="34" charset="0"/>
              <a:ea typeface="Arial Unicode MS" pitchFamily="34" charset="-128"/>
              <a:cs typeface="Arial" pitchFamily="34" charset="0"/>
            </a:endParaRPr>
          </a:p>
          <a:p>
            <a:pPr marL="0" indent="0">
              <a:lnSpc>
                <a:spcPct val="90000"/>
              </a:lnSpc>
              <a:spcBef>
                <a:spcPts val="0"/>
              </a:spcBef>
              <a:buClr>
                <a:schemeClr val="accent1">
                  <a:lumMod val="60000"/>
                  <a:lumOff val="40000"/>
                </a:schemeClr>
              </a:buClr>
              <a:buNone/>
              <a:defRPr/>
            </a:pPr>
            <a:r>
              <a:rPr lang="en-GB" sz="2800" dirty="0">
                <a:latin typeface="Arial" pitchFamily="34" charset="0"/>
                <a:cs typeface="Arial" pitchFamily="34" charset="0"/>
              </a:rPr>
              <a:t>An individual can make a business decision without informing the other partners </a:t>
            </a:r>
          </a:p>
          <a:p>
            <a:pPr marL="0" indent="0">
              <a:lnSpc>
                <a:spcPct val="90000"/>
              </a:lnSpc>
              <a:spcBef>
                <a:spcPts val="0"/>
              </a:spcBef>
              <a:buClr>
                <a:schemeClr val="accent1">
                  <a:lumMod val="60000"/>
                  <a:lumOff val="40000"/>
                </a:schemeClr>
              </a:buClr>
              <a:buNone/>
              <a:defRPr/>
            </a:pPr>
            <a:endParaRPr lang="en-GB" sz="800" dirty="0">
              <a:latin typeface="Arial" pitchFamily="34" charset="0"/>
              <a:ea typeface="Arial Unicode MS" pitchFamily="34" charset="-128"/>
              <a:cs typeface="Arial" pitchFamily="34" charset="0"/>
            </a:endParaRPr>
          </a:p>
          <a:p>
            <a:pPr marL="0" indent="0">
              <a:lnSpc>
                <a:spcPct val="90000"/>
              </a:lnSpc>
              <a:spcBef>
                <a:spcPts val="0"/>
              </a:spcBef>
              <a:buClr>
                <a:schemeClr val="accent1">
                  <a:lumMod val="60000"/>
                  <a:lumOff val="40000"/>
                </a:schemeClr>
              </a:buClr>
              <a:buNone/>
              <a:defRPr/>
            </a:pPr>
            <a:r>
              <a:rPr lang="en-GB" sz="2800" dirty="0">
                <a:latin typeface="Arial" pitchFamily="34" charset="0"/>
                <a:cs typeface="Arial" pitchFamily="34" charset="0"/>
              </a:rPr>
              <a:t>Partnerships must be dissolved on death, resignation or bankruptcy of a partner</a:t>
            </a:r>
            <a:endParaRPr lang="en-GB" sz="2800" dirty="0">
              <a:latin typeface="Arial" pitchFamily="34" charset="0"/>
              <a:ea typeface="Arial Unicode MS" pitchFamily="34" charset="-128"/>
              <a:cs typeface="Arial" pitchFamily="34" charset="0"/>
            </a:endParaRPr>
          </a:p>
          <a:p>
            <a:pPr marL="0" indent="0">
              <a:lnSpc>
                <a:spcPct val="90000"/>
              </a:lnSpc>
              <a:spcBef>
                <a:spcPts val="0"/>
              </a:spcBef>
              <a:buClr>
                <a:schemeClr val="accent1">
                  <a:lumMod val="60000"/>
                  <a:lumOff val="40000"/>
                </a:schemeClr>
              </a:buClr>
              <a:buNone/>
              <a:defRPr/>
            </a:pPr>
            <a:endParaRPr lang="en-GB" sz="28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4580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31045" y="228848"/>
            <a:ext cx="2312684" cy="153459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37956255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Autofit/>
          </a:bodyPr>
          <a:lstStyle/>
          <a:p>
            <a:pPr algn="l">
              <a:defRPr/>
            </a:pPr>
            <a:r>
              <a:rPr lang="en-GB" sz="3600" b="1" dirty="0">
                <a:latin typeface="Arial" pitchFamily="34" charset="0"/>
                <a:cs typeface="Arial" pitchFamily="34" charset="0"/>
              </a:rPr>
              <a:t>Pros of forming a limited liability partnership </a:t>
            </a:r>
          </a:p>
        </p:txBody>
      </p:sp>
      <p:sp>
        <p:nvSpPr>
          <p:cNvPr id="10243" name="Rectangle 3" descr="Rectangle: Click to edit Master text styles&#10;Second level&#10;Third level&#10;Fourth level&#10;Fifth level"/>
          <p:cNvSpPr>
            <a:spLocks noGrp="1" noChangeArrowheads="1"/>
          </p:cNvSpPr>
          <p:nvPr>
            <p:ph idx="1"/>
          </p:nvPr>
        </p:nvSpPr>
        <p:spPr>
          <a:xfrm>
            <a:off x="838200" y="1314636"/>
            <a:ext cx="10515600" cy="4351338"/>
          </a:xfrm>
        </p:spPr>
        <p:txBody>
          <a:bodyPr rtlCol="0">
            <a:noAutofit/>
          </a:bodyPr>
          <a:lstStyle/>
          <a:p>
            <a:pPr marL="0" indent="0">
              <a:lnSpc>
                <a:spcPct val="90000"/>
              </a:lnSpc>
              <a:spcBef>
                <a:spcPts val="0"/>
              </a:spcBef>
              <a:buClr>
                <a:schemeClr val="accent1">
                  <a:lumMod val="60000"/>
                  <a:lumOff val="40000"/>
                </a:schemeClr>
              </a:buClr>
              <a:buNone/>
              <a:defRPr/>
            </a:pPr>
            <a:r>
              <a:rPr lang="en-GB" sz="2800" dirty="0">
                <a:latin typeface="Arial" pitchFamily="34" charset="0"/>
                <a:cs typeface="Arial" pitchFamily="34" charset="0"/>
              </a:rPr>
              <a:t>Retains the flexibility of a partnership as opposed to the well-defined structure of a limited company</a:t>
            </a:r>
          </a:p>
          <a:p>
            <a:pPr marL="0" indent="0">
              <a:lnSpc>
                <a:spcPct val="90000"/>
              </a:lnSpc>
              <a:spcBef>
                <a:spcPts val="0"/>
              </a:spcBef>
              <a:buClr>
                <a:schemeClr val="accent1">
                  <a:lumMod val="60000"/>
                  <a:lumOff val="40000"/>
                </a:schemeClr>
              </a:buClr>
              <a:buNone/>
              <a:defRPr/>
            </a:pPr>
            <a:r>
              <a:rPr lang="en-GB" sz="1200" dirty="0">
                <a:latin typeface="Arial" pitchFamily="34" charset="0"/>
                <a:cs typeface="Arial" pitchFamily="34" charset="0"/>
              </a:rPr>
              <a:t> </a:t>
            </a:r>
            <a:endParaRPr lang="en-GB" sz="1200" dirty="0">
              <a:latin typeface="Arial" pitchFamily="34" charset="0"/>
              <a:ea typeface="Arial Unicode MS" pitchFamily="34" charset="-128"/>
              <a:cs typeface="Arial" pitchFamily="34" charset="0"/>
            </a:endParaRPr>
          </a:p>
          <a:p>
            <a:pPr marL="0" indent="0">
              <a:lnSpc>
                <a:spcPct val="90000"/>
              </a:lnSpc>
              <a:spcBef>
                <a:spcPts val="0"/>
              </a:spcBef>
              <a:buClr>
                <a:schemeClr val="accent1">
                  <a:lumMod val="60000"/>
                  <a:lumOff val="40000"/>
                </a:schemeClr>
              </a:buClr>
              <a:buNone/>
              <a:defRPr/>
            </a:pPr>
            <a:r>
              <a:rPr lang="en-GB" sz="2800" dirty="0">
                <a:latin typeface="Arial" pitchFamily="34" charset="0"/>
                <a:cs typeface="Arial" pitchFamily="34" charset="0"/>
              </a:rPr>
              <a:t>LLPs do not have to be dissolved on the resignation, death or bankruptcy of a member </a:t>
            </a:r>
          </a:p>
          <a:p>
            <a:pPr marL="0" indent="0">
              <a:lnSpc>
                <a:spcPct val="90000"/>
              </a:lnSpc>
              <a:spcBef>
                <a:spcPts val="0"/>
              </a:spcBef>
              <a:buClr>
                <a:schemeClr val="accent1">
                  <a:lumMod val="60000"/>
                  <a:lumOff val="40000"/>
                </a:schemeClr>
              </a:buClr>
              <a:buNone/>
              <a:defRPr/>
            </a:pPr>
            <a:endParaRPr lang="en-GB" sz="1200" dirty="0">
              <a:latin typeface="Arial" pitchFamily="34" charset="0"/>
              <a:ea typeface="Arial Unicode MS" pitchFamily="34" charset="-128"/>
              <a:cs typeface="Arial" pitchFamily="34" charset="0"/>
            </a:endParaRPr>
          </a:p>
          <a:p>
            <a:pPr marL="0" indent="0">
              <a:lnSpc>
                <a:spcPct val="90000"/>
              </a:lnSpc>
              <a:spcBef>
                <a:spcPts val="0"/>
              </a:spcBef>
              <a:buClr>
                <a:schemeClr val="accent1">
                  <a:lumMod val="60000"/>
                  <a:lumOff val="40000"/>
                </a:schemeClr>
              </a:buClr>
              <a:buNone/>
              <a:defRPr/>
            </a:pPr>
            <a:r>
              <a:rPr lang="en-GB" sz="2800" dirty="0">
                <a:latin typeface="Arial" pitchFamily="34" charset="0"/>
                <a:cs typeface="Arial" pitchFamily="34" charset="0"/>
              </a:rPr>
              <a:t>There is limited personal liability for members </a:t>
            </a:r>
          </a:p>
          <a:p>
            <a:pPr marL="0" indent="0">
              <a:lnSpc>
                <a:spcPct val="90000"/>
              </a:lnSpc>
              <a:spcBef>
                <a:spcPts val="0"/>
              </a:spcBef>
              <a:buClr>
                <a:schemeClr val="accent1">
                  <a:lumMod val="60000"/>
                  <a:lumOff val="40000"/>
                </a:schemeClr>
              </a:buClr>
              <a:buNone/>
              <a:defRPr/>
            </a:pPr>
            <a:endParaRPr lang="en-GB" sz="1200" dirty="0">
              <a:latin typeface="Arial" pitchFamily="34" charset="0"/>
              <a:ea typeface="Arial Unicode MS" pitchFamily="34" charset="-128"/>
              <a:cs typeface="Arial" pitchFamily="34" charset="0"/>
            </a:endParaRPr>
          </a:p>
          <a:p>
            <a:pPr marL="0" indent="0">
              <a:lnSpc>
                <a:spcPct val="90000"/>
              </a:lnSpc>
              <a:spcBef>
                <a:spcPts val="0"/>
              </a:spcBef>
              <a:buClr>
                <a:schemeClr val="accent1">
                  <a:lumMod val="60000"/>
                  <a:lumOff val="40000"/>
                </a:schemeClr>
              </a:buClr>
              <a:buNone/>
              <a:defRPr/>
            </a:pPr>
            <a:r>
              <a:rPr lang="en-GB" sz="2800" dirty="0">
                <a:latin typeface="Arial" pitchFamily="34" charset="0"/>
                <a:cs typeface="Arial" pitchFamily="34" charset="0"/>
              </a:rPr>
              <a:t>Tax and National Insurance contributions are lower than for a limited company </a:t>
            </a:r>
          </a:p>
          <a:p>
            <a:pPr marL="0" indent="0">
              <a:lnSpc>
                <a:spcPct val="90000"/>
              </a:lnSpc>
              <a:spcBef>
                <a:spcPts val="0"/>
              </a:spcBef>
              <a:buClr>
                <a:schemeClr val="accent1">
                  <a:lumMod val="60000"/>
                  <a:lumOff val="40000"/>
                </a:schemeClr>
              </a:buClr>
              <a:buNone/>
              <a:defRPr/>
            </a:pPr>
            <a:endParaRPr lang="en-GB" sz="1200" dirty="0">
              <a:latin typeface="Arial" pitchFamily="34" charset="0"/>
              <a:ea typeface="Arial Unicode MS" pitchFamily="34" charset="-128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9809108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2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Autofit/>
          </a:bodyPr>
          <a:lstStyle/>
          <a:p>
            <a:pPr algn="l">
              <a:defRPr/>
            </a:pPr>
            <a:r>
              <a:rPr lang="en-GB" sz="3600" b="1" dirty="0">
                <a:latin typeface="Arial" pitchFamily="34" charset="0"/>
                <a:cs typeface="Arial" pitchFamily="34" charset="0"/>
              </a:rPr>
              <a:t>Pros of forming a limited liability partnership </a:t>
            </a:r>
          </a:p>
        </p:txBody>
      </p:sp>
      <p:sp>
        <p:nvSpPr>
          <p:cNvPr id="10243" name="Rectangle 3" descr="Rectangle: Click to edit Master text styles&#10;Second level&#10;Third level&#10;Fourth level&#10;Fifth level"/>
          <p:cNvSpPr>
            <a:spLocks noGrp="1" noChangeArrowheads="1"/>
          </p:cNvSpPr>
          <p:nvPr>
            <p:ph idx="1"/>
          </p:nvPr>
        </p:nvSpPr>
        <p:spPr>
          <a:xfrm>
            <a:off x="838200" y="952117"/>
            <a:ext cx="10515600" cy="4351338"/>
          </a:xfrm>
        </p:spPr>
        <p:txBody>
          <a:bodyPr rtlCol="0">
            <a:noAutofit/>
          </a:bodyPr>
          <a:lstStyle/>
          <a:p>
            <a:pPr marL="0" indent="0">
              <a:lnSpc>
                <a:spcPct val="90000"/>
              </a:lnSpc>
              <a:spcBef>
                <a:spcPts val="0"/>
              </a:spcBef>
              <a:buClr>
                <a:schemeClr val="accent1">
                  <a:lumMod val="60000"/>
                  <a:lumOff val="40000"/>
                </a:schemeClr>
              </a:buClr>
              <a:buNone/>
              <a:defRPr/>
            </a:pPr>
            <a:endParaRPr lang="en-GB" sz="1200" dirty="0">
              <a:latin typeface="Arial" pitchFamily="34" charset="0"/>
              <a:ea typeface="Arial Unicode MS" pitchFamily="34" charset="-128"/>
              <a:cs typeface="Arial" pitchFamily="34" charset="0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Clr>
                <a:schemeClr val="accent1">
                  <a:lumMod val="60000"/>
                  <a:lumOff val="40000"/>
                </a:schemeClr>
              </a:buClr>
              <a:buNone/>
              <a:defRPr/>
            </a:pPr>
            <a:r>
              <a:rPr lang="en-GB" sz="2800" dirty="0">
                <a:latin typeface="Arial" pitchFamily="34" charset="0"/>
                <a:cs typeface="Arial" pitchFamily="34" charset="0"/>
              </a:rPr>
              <a:t>Shared risks and losses </a:t>
            </a:r>
            <a:endParaRPr lang="en-GB" sz="2800" dirty="0">
              <a:latin typeface="Arial" pitchFamily="34" charset="0"/>
              <a:ea typeface="Arial Unicode MS" pitchFamily="34" charset="-128"/>
              <a:cs typeface="Arial" pitchFamily="34" charset="0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Clr>
                <a:schemeClr val="accent1">
                  <a:lumMod val="60000"/>
                  <a:lumOff val="40000"/>
                </a:schemeClr>
              </a:buClr>
              <a:buNone/>
              <a:defRPr/>
            </a:pPr>
            <a:r>
              <a:rPr lang="en-GB" sz="2800" dirty="0">
                <a:latin typeface="Arial" pitchFamily="34" charset="0"/>
                <a:cs typeface="Arial" pitchFamily="34" charset="0"/>
              </a:rPr>
              <a:t>Members can bring a variety of different skills and experience to the business </a:t>
            </a:r>
            <a:endParaRPr lang="en-GB" sz="2800" dirty="0">
              <a:latin typeface="Arial" pitchFamily="34" charset="0"/>
              <a:ea typeface="Arial Unicode MS" pitchFamily="34" charset="-128"/>
              <a:cs typeface="Arial" pitchFamily="34" charset="0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Clr>
                <a:schemeClr val="accent1">
                  <a:lumMod val="60000"/>
                  <a:lumOff val="40000"/>
                </a:schemeClr>
              </a:buClr>
              <a:buNone/>
              <a:defRPr/>
            </a:pPr>
            <a:r>
              <a:rPr lang="en-GB" sz="2800" dirty="0">
                <a:latin typeface="Arial" pitchFamily="34" charset="0"/>
                <a:cs typeface="Arial" pitchFamily="34" charset="0"/>
              </a:rPr>
              <a:t>Limited liability partnerships cannot be taken over by other businesses</a:t>
            </a:r>
            <a:endParaRPr lang="en-GB" sz="2800" dirty="0">
              <a:latin typeface="Arial" pitchFamily="34" charset="0"/>
              <a:ea typeface="Arial Unicode MS" pitchFamily="34" charset="-128"/>
              <a:cs typeface="Arial" pitchFamily="34" charset="0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Clr>
                <a:schemeClr val="accent1">
                  <a:lumMod val="60000"/>
                  <a:lumOff val="40000"/>
                </a:schemeClr>
              </a:buClr>
              <a:buNone/>
              <a:defRPr/>
            </a:pPr>
            <a:r>
              <a:rPr lang="en-GB" sz="2800" dirty="0">
                <a:latin typeface="Arial" pitchFamily="34" charset="0"/>
                <a:cs typeface="Arial" pitchFamily="34" charset="0"/>
              </a:rPr>
              <a:t>Increased capital available for investment </a:t>
            </a:r>
            <a:endParaRPr lang="en-GB" sz="2800" dirty="0">
              <a:latin typeface="Arial" pitchFamily="34" charset="0"/>
              <a:ea typeface="Arial Unicode MS" pitchFamily="34" charset="-128"/>
              <a:cs typeface="Arial" pitchFamily="34" charset="0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Clr>
                <a:schemeClr val="accent1">
                  <a:lumMod val="60000"/>
                  <a:lumOff val="40000"/>
                </a:schemeClr>
              </a:buClr>
              <a:buNone/>
              <a:defRPr/>
            </a:pPr>
            <a:r>
              <a:rPr lang="en-GB" sz="2800" dirty="0">
                <a:latin typeface="Arial" pitchFamily="34" charset="0"/>
                <a:cs typeface="Arial" pitchFamily="34" charset="0"/>
              </a:rPr>
              <a:t>Shared management responsibilities</a:t>
            </a:r>
          </a:p>
          <a:p>
            <a:pPr marL="0" indent="0">
              <a:lnSpc>
                <a:spcPct val="90000"/>
              </a:lnSpc>
              <a:spcBef>
                <a:spcPts val="0"/>
              </a:spcBef>
              <a:buClr>
                <a:schemeClr val="accent1">
                  <a:lumMod val="60000"/>
                  <a:lumOff val="40000"/>
                </a:schemeClr>
              </a:buClr>
              <a:buNone/>
              <a:defRPr/>
            </a:pPr>
            <a:endParaRPr lang="en-GB" sz="2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6276283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Autofit/>
          </a:bodyPr>
          <a:lstStyle/>
          <a:p>
            <a:pPr algn="l">
              <a:defRPr/>
            </a:pPr>
            <a:r>
              <a:rPr lang="en-GB" sz="3600" b="1" dirty="0">
                <a:latin typeface="Arial" charset="0"/>
                <a:cs typeface="Arial" charset="0"/>
              </a:rPr>
              <a:t>Cons of forming a limited liability partnership</a:t>
            </a:r>
            <a:r>
              <a:rPr lang="en-GB" sz="3600" b="1" dirty="0"/>
              <a:t> </a:t>
            </a:r>
          </a:p>
        </p:txBody>
      </p:sp>
      <p:sp>
        <p:nvSpPr>
          <p:cNvPr id="11267" name="Rectangle 3" descr="Rectangle: Click to edit Master text styles&#10;Second level&#10;Third level&#10;Fourth level&#10;Fifth level"/>
          <p:cNvSpPr>
            <a:spLocks noGrp="1" noChangeArrowheads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marL="0" indent="0">
              <a:lnSpc>
                <a:spcPct val="90000"/>
              </a:lnSpc>
              <a:spcBef>
                <a:spcPts val="0"/>
              </a:spcBef>
              <a:buClr>
                <a:schemeClr val="accent1">
                  <a:lumMod val="60000"/>
                  <a:lumOff val="40000"/>
                </a:schemeClr>
              </a:buClr>
              <a:buNone/>
              <a:defRPr/>
            </a:pPr>
            <a:r>
              <a:rPr lang="en-GB" sz="2800" dirty="0">
                <a:latin typeface="Arial" pitchFamily="34" charset="0"/>
                <a:cs typeface="Arial" pitchFamily="34" charset="0"/>
              </a:rPr>
              <a:t>Formation is more complex and costly than that of a partnership </a:t>
            </a:r>
            <a:endParaRPr lang="en-GB" sz="2800" dirty="0">
              <a:latin typeface="Arial" pitchFamily="34" charset="0"/>
              <a:ea typeface="Arial Unicode MS" pitchFamily="34" charset="-128"/>
              <a:cs typeface="Arial" pitchFamily="34" charset="0"/>
            </a:endParaRPr>
          </a:p>
          <a:p>
            <a:pPr marL="0" indent="0">
              <a:lnSpc>
                <a:spcPct val="90000"/>
              </a:lnSpc>
              <a:spcBef>
                <a:spcPts val="0"/>
              </a:spcBef>
              <a:buClr>
                <a:schemeClr val="accent1">
                  <a:lumMod val="60000"/>
                  <a:lumOff val="40000"/>
                </a:schemeClr>
              </a:buClr>
              <a:buNone/>
              <a:defRPr/>
            </a:pPr>
            <a:endParaRPr lang="en-GB" sz="800" dirty="0">
              <a:latin typeface="Arial" pitchFamily="34" charset="0"/>
              <a:ea typeface="Arial Unicode MS" pitchFamily="34" charset="-128"/>
              <a:cs typeface="Arial" pitchFamily="34" charset="0"/>
            </a:endParaRPr>
          </a:p>
          <a:p>
            <a:pPr marL="0" indent="0">
              <a:lnSpc>
                <a:spcPct val="90000"/>
              </a:lnSpc>
              <a:spcBef>
                <a:spcPts val="0"/>
              </a:spcBef>
              <a:buClr>
                <a:schemeClr val="accent1">
                  <a:lumMod val="60000"/>
                  <a:lumOff val="40000"/>
                </a:schemeClr>
              </a:buClr>
              <a:buNone/>
              <a:defRPr/>
            </a:pPr>
            <a:r>
              <a:rPr lang="en-GB" sz="2800" dirty="0">
                <a:latin typeface="Arial" pitchFamily="34" charset="0"/>
                <a:cs typeface="Arial" pitchFamily="34" charset="0"/>
              </a:rPr>
              <a:t>Most limited liability partnerships need to produce audited accounts </a:t>
            </a:r>
          </a:p>
          <a:p>
            <a:pPr marL="0" indent="0">
              <a:lnSpc>
                <a:spcPct val="90000"/>
              </a:lnSpc>
              <a:spcBef>
                <a:spcPts val="0"/>
              </a:spcBef>
              <a:buClr>
                <a:schemeClr val="accent1">
                  <a:lumMod val="60000"/>
                  <a:lumOff val="40000"/>
                </a:schemeClr>
              </a:buClr>
              <a:buNone/>
              <a:defRPr/>
            </a:pPr>
            <a:endParaRPr lang="en-GB" sz="900" dirty="0">
              <a:latin typeface="Arial" pitchFamily="34" charset="0"/>
              <a:ea typeface="Arial Unicode MS" pitchFamily="34" charset="-128"/>
              <a:cs typeface="Arial" pitchFamily="34" charset="0"/>
            </a:endParaRPr>
          </a:p>
          <a:p>
            <a:pPr marL="0" indent="0">
              <a:lnSpc>
                <a:spcPct val="90000"/>
              </a:lnSpc>
              <a:spcBef>
                <a:spcPts val="0"/>
              </a:spcBef>
              <a:buClr>
                <a:schemeClr val="accent1">
                  <a:lumMod val="60000"/>
                  <a:lumOff val="40000"/>
                </a:schemeClr>
              </a:buClr>
              <a:buNone/>
              <a:defRPr/>
            </a:pPr>
            <a:r>
              <a:rPr lang="en-GB" sz="2800" dirty="0">
                <a:latin typeface="Arial" pitchFamily="34" charset="0"/>
                <a:cs typeface="Arial" pitchFamily="34" charset="0"/>
              </a:rPr>
              <a:t>More administration overheads, e.g. informing Companies House of changes to members and designated members </a:t>
            </a:r>
          </a:p>
          <a:p>
            <a:pPr marL="0" indent="0">
              <a:lnSpc>
                <a:spcPct val="90000"/>
              </a:lnSpc>
              <a:spcBef>
                <a:spcPts val="0"/>
              </a:spcBef>
              <a:buClr>
                <a:schemeClr val="accent1">
                  <a:lumMod val="60000"/>
                  <a:lumOff val="40000"/>
                </a:schemeClr>
              </a:buClr>
              <a:buNone/>
              <a:defRPr/>
            </a:pPr>
            <a:endParaRPr lang="en-GB" sz="800" dirty="0">
              <a:latin typeface="Arial" pitchFamily="34" charset="0"/>
              <a:ea typeface="Arial Unicode MS" pitchFamily="34" charset="-128"/>
              <a:cs typeface="Arial" pitchFamily="34" charset="0"/>
            </a:endParaRPr>
          </a:p>
          <a:p>
            <a:pPr marL="0" indent="0">
              <a:lnSpc>
                <a:spcPct val="90000"/>
              </a:lnSpc>
              <a:spcBef>
                <a:spcPts val="0"/>
              </a:spcBef>
              <a:buClr>
                <a:schemeClr val="accent1">
                  <a:lumMod val="60000"/>
                  <a:lumOff val="40000"/>
                </a:schemeClr>
              </a:buClr>
              <a:buNone/>
              <a:defRPr/>
            </a:pPr>
            <a:r>
              <a:rPr lang="en-GB" sz="2800" dirty="0">
                <a:latin typeface="Arial" pitchFamily="34" charset="0"/>
                <a:cs typeface="Arial" pitchFamily="34" charset="0"/>
              </a:rPr>
              <a:t>Problems can occur when there is disagreements with other members </a:t>
            </a:r>
          </a:p>
        </p:txBody>
      </p:sp>
    </p:spTree>
    <p:extLst>
      <p:ext uri="{BB962C8B-B14F-4D97-AF65-F5344CB8AC3E}">
        <p14:creationId xmlns:p14="http://schemas.microsoft.com/office/powerpoint/2010/main" val="2167516218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2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algn="l">
              <a:defRPr/>
            </a:pPr>
            <a:r>
              <a:rPr lang="en-GB" sz="3600" b="1" dirty="0">
                <a:latin typeface="Arial" pitchFamily="34" charset="0"/>
                <a:cs typeface="Arial" pitchFamily="34" charset="0"/>
              </a:rPr>
              <a:t>Pros of forming a limited company </a:t>
            </a:r>
          </a:p>
        </p:txBody>
      </p:sp>
      <p:sp>
        <p:nvSpPr>
          <p:cNvPr id="12291" name="Rectangle 3" descr="Rectangle: Click to edit Master text styles&#10;Second level&#10;Third level&#10;Fourth level&#10;Fifth level"/>
          <p:cNvSpPr>
            <a:spLocks noGrp="1" noChangeArrowheads="1"/>
          </p:cNvSpPr>
          <p:nvPr>
            <p:ph idx="1"/>
          </p:nvPr>
        </p:nvSpPr>
        <p:spPr>
          <a:xfrm>
            <a:off x="838200" y="1293122"/>
            <a:ext cx="10515600" cy="4351338"/>
          </a:xfrm>
        </p:spPr>
        <p:txBody>
          <a:bodyPr rtlCol="0">
            <a:normAutofit/>
          </a:bodyPr>
          <a:lstStyle/>
          <a:p>
            <a:pPr marL="0" indent="0">
              <a:lnSpc>
                <a:spcPct val="90000"/>
              </a:lnSpc>
              <a:spcBef>
                <a:spcPts val="0"/>
              </a:spcBef>
              <a:buClr>
                <a:schemeClr val="accent1">
                  <a:lumMod val="60000"/>
                  <a:lumOff val="40000"/>
                </a:schemeClr>
              </a:buClr>
              <a:buNone/>
              <a:defRPr/>
            </a:pPr>
            <a:r>
              <a:rPr lang="en-GB" sz="2800" dirty="0">
                <a:latin typeface="Arial" pitchFamily="34" charset="0"/>
                <a:cs typeface="Arial" pitchFamily="34" charset="0"/>
              </a:rPr>
              <a:t>Limited liability of the owners of the business </a:t>
            </a:r>
            <a:endParaRPr lang="en-GB" sz="2800" dirty="0">
              <a:latin typeface="Arial" pitchFamily="34" charset="0"/>
              <a:ea typeface="Arial Unicode MS" pitchFamily="34" charset="-128"/>
              <a:cs typeface="Arial" pitchFamily="34" charset="0"/>
            </a:endParaRPr>
          </a:p>
          <a:p>
            <a:pPr marL="0" indent="0">
              <a:lnSpc>
                <a:spcPct val="90000"/>
              </a:lnSpc>
              <a:spcBef>
                <a:spcPts val="0"/>
              </a:spcBef>
              <a:buClr>
                <a:schemeClr val="accent1">
                  <a:lumMod val="60000"/>
                  <a:lumOff val="40000"/>
                </a:schemeClr>
              </a:buClr>
              <a:buNone/>
              <a:defRPr/>
            </a:pPr>
            <a:endParaRPr lang="en-GB" sz="800" dirty="0">
              <a:latin typeface="Arial" pitchFamily="34" charset="0"/>
              <a:ea typeface="Arial Unicode MS" pitchFamily="34" charset="-128"/>
              <a:cs typeface="Arial" pitchFamily="34" charset="0"/>
            </a:endParaRPr>
          </a:p>
          <a:p>
            <a:pPr marL="0" indent="0">
              <a:lnSpc>
                <a:spcPct val="90000"/>
              </a:lnSpc>
              <a:spcBef>
                <a:spcPts val="0"/>
              </a:spcBef>
              <a:buClr>
                <a:schemeClr val="accent1">
                  <a:lumMod val="60000"/>
                  <a:lumOff val="40000"/>
                </a:schemeClr>
              </a:buClr>
              <a:buNone/>
              <a:defRPr/>
            </a:pPr>
            <a:r>
              <a:rPr lang="en-GB" sz="2800" dirty="0">
                <a:latin typeface="Arial" pitchFamily="34" charset="0"/>
                <a:cs typeface="Arial" pitchFamily="34" charset="0"/>
              </a:rPr>
              <a:t>Ability to raise finance by selling shares in the business </a:t>
            </a:r>
          </a:p>
          <a:p>
            <a:pPr marL="0" indent="0">
              <a:lnSpc>
                <a:spcPct val="90000"/>
              </a:lnSpc>
              <a:spcBef>
                <a:spcPts val="0"/>
              </a:spcBef>
              <a:buClr>
                <a:schemeClr val="accent1">
                  <a:lumMod val="60000"/>
                  <a:lumOff val="40000"/>
                </a:schemeClr>
              </a:buClr>
              <a:buNone/>
              <a:defRPr/>
            </a:pPr>
            <a:endParaRPr lang="en-GB" sz="800" dirty="0">
              <a:latin typeface="Arial" pitchFamily="34" charset="0"/>
              <a:ea typeface="Arial Unicode MS" pitchFamily="34" charset="-128"/>
              <a:cs typeface="Arial" pitchFamily="34" charset="0"/>
            </a:endParaRPr>
          </a:p>
          <a:p>
            <a:pPr marL="0" indent="0">
              <a:lnSpc>
                <a:spcPct val="90000"/>
              </a:lnSpc>
              <a:spcBef>
                <a:spcPts val="0"/>
              </a:spcBef>
              <a:buClr>
                <a:schemeClr val="accent1">
                  <a:lumMod val="60000"/>
                  <a:lumOff val="40000"/>
                </a:schemeClr>
              </a:buClr>
              <a:buNone/>
              <a:defRPr/>
            </a:pPr>
            <a:r>
              <a:rPr lang="en-GB" sz="2800" dirty="0">
                <a:latin typeface="Arial" pitchFamily="34" charset="0"/>
                <a:cs typeface="Arial" pitchFamily="34" charset="0"/>
              </a:rPr>
              <a:t>Employees are able to own a share in the business </a:t>
            </a:r>
          </a:p>
          <a:p>
            <a:pPr marL="0" indent="0">
              <a:lnSpc>
                <a:spcPct val="90000"/>
              </a:lnSpc>
              <a:spcBef>
                <a:spcPts val="0"/>
              </a:spcBef>
              <a:buClr>
                <a:schemeClr val="accent1">
                  <a:lumMod val="60000"/>
                  <a:lumOff val="40000"/>
                </a:schemeClr>
              </a:buClr>
              <a:buNone/>
              <a:defRPr/>
            </a:pPr>
            <a:endParaRPr lang="en-GB" sz="800" dirty="0">
              <a:latin typeface="Arial" pitchFamily="34" charset="0"/>
              <a:ea typeface="Arial Unicode MS" pitchFamily="34" charset="-128"/>
              <a:cs typeface="Arial" pitchFamily="34" charset="0"/>
            </a:endParaRPr>
          </a:p>
          <a:p>
            <a:pPr marL="0" indent="0">
              <a:lnSpc>
                <a:spcPct val="90000"/>
              </a:lnSpc>
              <a:spcBef>
                <a:spcPts val="0"/>
              </a:spcBef>
              <a:buClr>
                <a:schemeClr val="accent1">
                  <a:lumMod val="60000"/>
                  <a:lumOff val="40000"/>
                </a:schemeClr>
              </a:buClr>
              <a:buNone/>
              <a:defRPr/>
            </a:pPr>
            <a:r>
              <a:rPr lang="en-GB" sz="2800" dirty="0">
                <a:latin typeface="Arial" pitchFamily="34" charset="0"/>
                <a:cs typeface="Arial" pitchFamily="34" charset="0"/>
              </a:rPr>
              <a:t>Suppliers are sometimes more willing to deal with a limited company </a:t>
            </a:r>
            <a:endParaRPr lang="en-GB" sz="2800" dirty="0">
              <a:latin typeface="Arial" pitchFamily="34" charset="0"/>
              <a:ea typeface="Arial Unicode MS" pitchFamily="34" charset="-128"/>
              <a:cs typeface="Arial" pitchFamily="34" charset="0"/>
            </a:endParaRPr>
          </a:p>
          <a:p>
            <a:pPr marL="0" indent="0">
              <a:lnSpc>
                <a:spcPct val="90000"/>
              </a:lnSpc>
              <a:spcBef>
                <a:spcPts val="0"/>
              </a:spcBef>
              <a:buClr>
                <a:schemeClr val="accent1">
                  <a:lumMod val="60000"/>
                  <a:lumOff val="40000"/>
                </a:schemeClr>
              </a:buClr>
              <a:buNone/>
              <a:defRPr/>
            </a:pPr>
            <a:endParaRPr lang="en-GB" sz="800" dirty="0">
              <a:latin typeface="Arial" pitchFamily="34" charset="0"/>
              <a:ea typeface="Arial Unicode MS" pitchFamily="34" charset="-128"/>
              <a:cs typeface="Arial" pitchFamily="34" charset="0"/>
            </a:endParaRPr>
          </a:p>
          <a:p>
            <a:pPr marL="0" indent="0">
              <a:lnSpc>
                <a:spcPct val="90000"/>
              </a:lnSpc>
              <a:spcBef>
                <a:spcPts val="0"/>
              </a:spcBef>
              <a:buClr>
                <a:schemeClr val="accent1">
                  <a:lumMod val="60000"/>
                  <a:lumOff val="40000"/>
                </a:schemeClr>
              </a:buClr>
              <a:buNone/>
              <a:defRPr/>
            </a:pPr>
            <a:r>
              <a:rPr lang="en-GB" sz="2800" dirty="0">
                <a:latin typeface="Arial" pitchFamily="34" charset="0"/>
                <a:cs typeface="Arial" pitchFamily="34" charset="0"/>
              </a:rPr>
              <a:t>Can continue to trade if one of the members leaves </a:t>
            </a:r>
          </a:p>
          <a:p>
            <a:pPr marL="0" indent="0">
              <a:lnSpc>
                <a:spcPct val="90000"/>
              </a:lnSpc>
              <a:spcBef>
                <a:spcPts val="0"/>
              </a:spcBef>
              <a:buClr>
                <a:schemeClr val="accent1">
                  <a:lumMod val="60000"/>
                  <a:lumOff val="40000"/>
                </a:schemeClr>
              </a:buClr>
              <a:buNone/>
              <a:defRPr/>
            </a:pPr>
            <a:endParaRPr lang="en-GB" sz="800" dirty="0">
              <a:latin typeface="Arial" pitchFamily="34" charset="0"/>
              <a:ea typeface="Arial Unicode MS" pitchFamily="34" charset="-128"/>
              <a:cs typeface="Arial" pitchFamily="34" charset="0"/>
            </a:endParaRPr>
          </a:p>
          <a:p>
            <a:pPr marL="0" indent="0">
              <a:lnSpc>
                <a:spcPct val="90000"/>
              </a:lnSpc>
              <a:spcBef>
                <a:spcPts val="0"/>
              </a:spcBef>
              <a:buClr>
                <a:schemeClr val="accent1">
                  <a:lumMod val="60000"/>
                  <a:lumOff val="40000"/>
                </a:schemeClr>
              </a:buClr>
              <a:buNone/>
              <a:defRPr/>
            </a:pPr>
            <a:r>
              <a:rPr lang="en-GB" sz="2800" dirty="0">
                <a:latin typeface="Arial" pitchFamily="34" charset="0"/>
                <a:cs typeface="Arial" pitchFamily="34" charset="0"/>
              </a:rPr>
              <a:t>The company name is protected </a:t>
            </a:r>
          </a:p>
        </p:txBody>
      </p:sp>
      <p:pic>
        <p:nvPicPr>
          <p:cNvPr id="2867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19924" y="101600"/>
            <a:ext cx="2647950" cy="16287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44492639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2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29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29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Autofit/>
          </a:bodyPr>
          <a:lstStyle/>
          <a:p>
            <a:pPr algn="l">
              <a:defRPr/>
            </a:pPr>
            <a:r>
              <a:rPr lang="en-GB" sz="3600" b="1" dirty="0">
                <a:latin typeface="Arial" pitchFamily="34" charset="0"/>
                <a:cs typeface="Arial" pitchFamily="34" charset="0"/>
              </a:rPr>
              <a:t>Cons of forming a limited company </a:t>
            </a:r>
          </a:p>
        </p:txBody>
      </p:sp>
      <p:sp>
        <p:nvSpPr>
          <p:cNvPr id="13315" name="Rectangle 3" descr="Rectangle: Click to edit Master text styles&#10;Second level&#10;Third level&#10;Fourth level&#10;Fifth level"/>
          <p:cNvSpPr>
            <a:spLocks noGrp="1" noChangeArrowheads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marL="0" indent="0">
              <a:spcBef>
                <a:spcPts val="0"/>
              </a:spcBef>
              <a:buClr>
                <a:schemeClr val="accent1">
                  <a:lumMod val="60000"/>
                  <a:lumOff val="40000"/>
                </a:schemeClr>
              </a:buClr>
              <a:buNone/>
              <a:defRPr/>
            </a:pPr>
            <a:r>
              <a:rPr lang="en-GB" sz="2800" dirty="0">
                <a:cs typeface="Arial" charset="0"/>
              </a:rPr>
              <a:t>A wide range of complex and detailed legislation must be complied with, which is not applicable to sole traders and partnerships </a:t>
            </a:r>
          </a:p>
          <a:p>
            <a:pPr marL="0" indent="0">
              <a:spcBef>
                <a:spcPts val="0"/>
              </a:spcBef>
              <a:buClr>
                <a:schemeClr val="accent1">
                  <a:lumMod val="60000"/>
                  <a:lumOff val="40000"/>
                </a:schemeClr>
              </a:buClr>
              <a:buNone/>
              <a:defRPr/>
            </a:pPr>
            <a:endParaRPr lang="en-GB" sz="2800" dirty="0">
              <a:ea typeface="Arial Unicode MS" pitchFamily="34" charset="-128"/>
              <a:cs typeface="Arial Unicode MS" pitchFamily="34" charset="-128"/>
            </a:endParaRPr>
          </a:p>
          <a:p>
            <a:pPr marL="0" indent="0">
              <a:spcBef>
                <a:spcPts val="0"/>
              </a:spcBef>
              <a:buClr>
                <a:schemeClr val="accent1">
                  <a:lumMod val="60000"/>
                  <a:lumOff val="40000"/>
                </a:schemeClr>
              </a:buClr>
              <a:buNone/>
              <a:defRPr/>
            </a:pPr>
            <a:r>
              <a:rPr lang="en-GB" sz="2800" dirty="0">
                <a:cs typeface="Arial" charset="0"/>
              </a:rPr>
              <a:t>Compulsory disclosure of company information</a:t>
            </a:r>
          </a:p>
          <a:p>
            <a:pPr marL="0" indent="0">
              <a:spcBef>
                <a:spcPts val="0"/>
              </a:spcBef>
              <a:buClr>
                <a:schemeClr val="accent1">
                  <a:lumMod val="60000"/>
                  <a:lumOff val="40000"/>
                </a:schemeClr>
              </a:buClr>
              <a:buNone/>
              <a:defRPr/>
            </a:pPr>
            <a:endParaRPr lang="en-GB" sz="2800" dirty="0">
              <a:cs typeface="Arial" charset="0"/>
            </a:endParaRPr>
          </a:p>
          <a:p>
            <a:pPr marL="0" indent="0">
              <a:spcBef>
                <a:spcPts val="0"/>
              </a:spcBef>
              <a:buClr>
                <a:schemeClr val="accent1">
                  <a:lumMod val="60000"/>
                  <a:lumOff val="40000"/>
                </a:schemeClr>
              </a:buClr>
              <a:buNone/>
              <a:defRPr/>
            </a:pPr>
            <a:r>
              <a:rPr lang="en-GB" sz="2800" dirty="0">
                <a:cs typeface="Arial" charset="0"/>
              </a:rPr>
              <a:t>Credit is more difficult to obtain (especially when the business is starting up)</a:t>
            </a:r>
            <a:r>
              <a:rPr lang="en-GB" sz="2800" dirty="0"/>
              <a:t> </a:t>
            </a:r>
          </a:p>
        </p:txBody>
      </p:sp>
      <p:pic>
        <p:nvPicPr>
          <p:cNvPr id="29700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68454" y="65088"/>
            <a:ext cx="2528888" cy="15573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11842254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 eaLnBrk="1" hangingPunct="1">
              <a:defRPr/>
            </a:pPr>
            <a:r>
              <a:rPr lang="en-GB" sz="3600" b="1" dirty="0">
                <a:latin typeface="Arial" pitchFamily="34" charset="0"/>
                <a:cs typeface="Arial" pitchFamily="34" charset="0"/>
              </a:rPr>
              <a:t>Social Enterprise</a:t>
            </a:r>
          </a:p>
        </p:txBody>
      </p:sp>
      <p:pic>
        <p:nvPicPr>
          <p:cNvPr id="28675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6638" y="944483"/>
            <a:ext cx="7078724" cy="452068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706083580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 eaLnBrk="1" hangingPunct="1">
              <a:defRPr/>
            </a:pPr>
            <a:r>
              <a:rPr lang="en-GB" sz="3600" b="1" dirty="0">
                <a:latin typeface="Arial" pitchFamily="34" charset="0"/>
                <a:cs typeface="Arial" pitchFamily="34" charset="0"/>
              </a:rPr>
              <a:t>Social Enterprise</a:t>
            </a:r>
          </a:p>
        </p:txBody>
      </p:sp>
      <p:pic>
        <p:nvPicPr>
          <p:cNvPr id="29699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5833" y="311341"/>
            <a:ext cx="6540333" cy="4923901"/>
          </a:xfrm>
        </p:spPr>
      </p:pic>
    </p:spTree>
    <p:extLst>
      <p:ext uri="{BB962C8B-B14F-4D97-AF65-F5344CB8AC3E}">
        <p14:creationId xmlns:p14="http://schemas.microsoft.com/office/powerpoint/2010/main" val="209192893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A2C1C9-855D-42E7-AC42-93F6D33F6E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5624" y="325959"/>
            <a:ext cx="10363200" cy="1362075"/>
          </a:xfrm>
        </p:spPr>
        <p:txBody>
          <a:bodyPr>
            <a:normAutofit/>
          </a:bodyPr>
          <a:lstStyle/>
          <a:p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Further Research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35D95D8-9249-4D5B-95CD-BE5FBCB4BD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25624" y="1592130"/>
            <a:ext cx="10363200" cy="566709"/>
          </a:xfrm>
        </p:spPr>
        <p:txBody>
          <a:bodyPr>
            <a:normAutofit/>
          </a:bodyPr>
          <a:lstStyle/>
          <a:p>
            <a:r>
              <a:rPr lang="en-GB" sz="2800" dirty="0">
                <a:solidFill>
                  <a:schemeClr val="tx1"/>
                </a:solidFill>
              </a:rPr>
              <a:t>Consider what will be your business’ legal identity and Why?</a:t>
            </a:r>
          </a:p>
        </p:txBody>
      </p:sp>
    </p:spTree>
    <p:extLst>
      <p:ext uri="{BB962C8B-B14F-4D97-AF65-F5344CB8AC3E}">
        <p14:creationId xmlns:p14="http://schemas.microsoft.com/office/powerpoint/2010/main" val="1361797054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3_Title Slide 1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ALAMO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1">
      <a:majorFont>
        <a:latin typeface="Arial Rounded MT Bold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LAMO Theme" id="{DA03C225-75C7-4016-B6F6-655B7DE62F03}" vid="{F4188F27-8268-48A6-937D-02037601B91F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DE49762874EB345BB028C312F3B91B7" ma:contentTypeVersion="15" ma:contentTypeDescription="Create a new document." ma:contentTypeScope="" ma:versionID="0f1d8d6aa93ad4c02f00898a5057baeb">
  <xsd:schema xmlns:xsd="http://www.w3.org/2001/XMLSchema" xmlns:xs="http://www.w3.org/2001/XMLSchema" xmlns:p="http://schemas.microsoft.com/office/2006/metadata/properties" xmlns:ns2="f66716c4-314f-46c1-b01e-5a44c61897d8" xmlns:ns3="a908d394-d138-480e-87a3-ff44c37f991a" targetNamespace="http://schemas.microsoft.com/office/2006/metadata/properties" ma:root="true" ma:fieldsID="48530be7ad405fa92b29aabbf768fe4c" ns2:_="" ns3:_="">
    <xsd:import namespace="f66716c4-314f-46c1-b01e-5a44c61897d8"/>
    <xsd:import namespace="a908d394-d138-480e-87a3-ff44c37f991a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ingHintHash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Location" minOccurs="0"/>
                <xsd:element ref="ns3:MediaServiceEventHashCode" minOccurs="0"/>
                <xsd:element ref="ns3:MediaServiceGenerationTime" minOccurs="0"/>
                <xsd:element ref="ns3:MediaServiceAutoKeyPoints" minOccurs="0"/>
                <xsd:element ref="ns3:MediaServiceKeyPoints" minOccurs="0"/>
                <xsd:element ref="ns3:MediaLengthInSecond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66716c4-314f-46c1-b01e-5a44c61897d8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ingHintHash" ma:index="9" nillable="true" ma:displayName="Sharing Hint Hash" ma:internalName="SharingHintHash" ma:readOnly="true">
      <xsd:simpleType>
        <xsd:restriction base="dms:Text"/>
      </xsd:simpleType>
    </xsd:element>
    <xsd:element name="SharedWithDetails" ma:index="10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908d394-d138-480e-87a3-ff44c37f991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4" nillable="true" ma:displayName="MediaServiceAutoTags" ma:description="" ma:internalName="MediaServiceAutoTags" ma:readOnly="true">
      <xsd:simpleType>
        <xsd:restriction base="dms:Text"/>
      </xsd:simpleType>
    </xsd:element>
    <xsd:element name="MediaServiceOCR" ma:index="15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6" nillable="true" ma:displayName="MediaServiceLocation" ma:internalName="MediaServiceLocation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1" nillable="true" ma:displayName="Length (seconds)" ma:internalName="MediaLengthInSeconds" ma:readOnly="true">
      <xsd:simpleType>
        <xsd:restriction base="dms:Unknown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0ED3BE0E-06AB-464F-927A-44D553650118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8404D5C4-83E5-4E3E-B496-CF099A11AF5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DA5B287-F3E5-447D-89E3-125DE434C85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66716c4-314f-46c1-b01e-5a44c61897d8"/>
    <ds:schemaRef ds:uri="a908d394-d138-480e-87a3-ff44c37f991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665</Words>
  <Application>Microsoft Office PowerPoint</Application>
  <PresentationFormat>Widescreen</PresentationFormat>
  <Paragraphs>104</Paragraphs>
  <Slides>17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3</vt:i4>
      </vt:variant>
      <vt:variant>
        <vt:lpstr>Slide Titles</vt:lpstr>
      </vt:variant>
      <vt:variant>
        <vt:i4>17</vt:i4>
      </vt:variant>
    </vt:vector>
  </HeadingPairs>
  <TitlesOfParts>
    <vt:vector size="20" baseType="lpstr">
      <vt:lpstr>20140311PresentationUWTSDTemplate</vt:lpstr>
      <vt:lpstr>3_Title Slide 1</vt:lpstr>
      <vt:lpstr>1_ALAMO Theme</vt:lpstr>
      <vt:lpstr>CertHE Applied Leadership and Management in the Workplace    Module: BMSK4012  Enterprise and Intrapreneurship   </vt:lpstr>
      <vt:lpstr>PowerPoint Presentation</vt:lpstr>
      <vt:lpstr>Business Identities </vt:lpstr>
      <vt:lpstr>Business Identities </vt:lpstr>
      <vt:lpstr>Pros of operating as a sole trader </vt:lpstr>
      <vt:lpstr>Cons of operating as a sole trader </vt:lpstr>
      <vt:lpstr>Cons of operating as a sole trader </vt:lpstr>
      <vt:lpstr>Pros of forming a partnership </vt:lpstr>
      <vt:lpstr>Cons of forming a partnership </vt:lpstr>
      <vt:lpstr>Pros of forming a limited liability partnership </vt:lpstr>
      <vt:lpstr>Pros of forming a limited liability partnership </vt:lpstr>
      <vt:lpstr>Cons of forming a limited liability partnership </vt:lpstr>
      <vt:lpstr>Pros of forming a limited company </vt:lpstr>
      <vt:lpstr>Cons of forming a limited company </vt:lpstr>
      <vt:lpstr>Social Enterprise</vt:lpstr>
      <vt:lpstr>Social Enterprise</vt:lpstr>
      <vt:lpstr>Further Research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CertHE Skills for the Workplace Module: BMSK4006</dc:title>
  <dc:creator>Michaela Schriek</dc:creator>
  <cp:lastModifiedBy>Gavin Hill John</cp:lastModifiedBy>
  <cp:revision>7</cp:revision>
  <dcterms:created xsi:type="dcterms:W3CDTF">2018-03-26T14:53:55Z</dcterms:created>
  <dcterms:modified xsi:type="dcterms:W3CDTF">2023-06-02T13:17:02Z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0x010100ADE49762874EB345BB028C312F3B91B7</vt:lpwstr>
  </property>
</Properties>
</file>