
<file path=[Content_Types].xml><?xml version="1.0" encoding="utf-8"?>
<Types xmlns="http://schemas.openxmlformats.org/package/2006/content-types">
  <Default Extension="png" ContentType="image/png"/>
  <Default Extension="jpeg" ContentType="image/jpeg"/>
  <Default Extension="emf" ContentType="image/x-emf"/>
  <Default Extension="m4a" ContentType="audio/mp4"/>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61" r:id="rId4"/>
    <p:sldId id="269" r:id="rId5"/>
    <p:sldId id="266" r:id="rId6"/>
    <p:sldId id="258" r:id="rId7"/>
    <p:sldId id="268" r:id="rId8"/>
    <p:sldId id="262" r:id="rId9"/>
    <p:sldId id="263" r:id="rId10"/>
    <p:sldId id="270" r:id="rId11"/>
    <p:sldId id="267" r:id="rId12"/>
    <p:sldId id="271" r:id="rId13"/>
    <p:sldId id="272" r:id="rId14"/>
    <p:sldId id="273" r:id="rId15"/>
    <p:sldId id="275" r:id="rId16"/>
    <p:sldId id="265" r:id="rId17"/>
    <p:sldId id="274" r:id="rId18"/>
    <p:sldId id="276"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raig Bennett" initials="CB" lastIdx="0" clrIdx="0">
    <p:extLst>
      <p:ext uri="{19B8F6BF-5375-455C-9EA6-DF929625EA0E}">
        <p15:presenceInfo xmlns:p15="http://schemas.microsoft.com/office/powerpoint/2012/main" userId="S-1-5-21-3794538486-4083472235-2053087877-327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63" d="100"/>
          <a:sy n="63" d="100"/>
        </p:scale>
        <p:origin x="84" y="8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E65528-0A9E-4B2C-9ADA-09FC689F1200}"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1970588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9E65528-0A9E-4B2C-9ADA-09FC689F1200}"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2890577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9E65528-0A9E-4B2C-9ADA-09FC689F1200}"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2747469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E65528-0A9E-4B2C-9ADA-09FC689F1200}"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1579002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E65528-0A9E-4B2C-9ADA-09FC689F1200}" type="datetimeFigureOut">
              <a:rPr lang="en-GB" smtClean="0"/>
              <a:t>16/05/2020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3299412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9E65528-0A9E-4B2C-9ADA-09FC689F1200}" type="datetimeFigureOut">
              <a:rPr lang="en-GB" smtClean="0"/>
              <a:t>16/05/2020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2257527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9E65528-0A9E-4B2C-9ADA-09FC689F1200}" type="datetimeFigureOut">
              <a:rPr lang="en-GB" smtClean="0"/>
              <a:t>16/05/2020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2303481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89E65528-0A9E-4B2C-9ADA-09FC689F1200}" type="datetimeFigureOut">
              <a:rPr lang="en-GB" smtClean="0"/>
              <a:t>16/05/2020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3786612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9E65528-0A9E-4B2C-9ADA-09FC689F1200}"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1005244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9E65528-0A9E-4B2C-9ADA-09FC689F1200}"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515265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9E65528-0A9E-4B2C-9ADA-09FC689F1200}"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18962129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9E65528-0A9E-4B2C-9ADA-09FC689F1200}"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3681B-4ED9-4739-86AE-CE6C9E9C441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1792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9E65528-0A9E-4B2C-9ADA-09FC689F1200}"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22177839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9E65528-0A9E-4B2C-9ADA-09FC689F1200}" type="datetimeFigureOut">
              <a:rPr lang="en-GB" smtClean="0"/>
              <a:t>16/05/2020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14756846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9E65528-0A9E-4B2C-9ADA-09FC689F1200}" type="datetimeFigureOut">
              <a:rPr lang="en-GB" smtClean="0"/>
              <a:t>16/05/2020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34526143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E65528-0A9E-4B2C-9ADA-09FC689F1200}"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3889137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E65528-0A9E-4B2C-9ADA-09FC689F1200}"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93681B-4ED9-4739-86AE-CE6C9E9C4418}" type="slidenum">
              <a:rPr lang="en-GB" smtClean="0"/>
              <a:t>‹#›</a:t>
            </a:fld>
            <a:endParaRPr lang="en-GB"/>
          </a:p>
        </p:txBody>
      </p:sp>
    </p:spTree>
    <p:extLst>
      <p:ext uri="{BB962C8B-B14F-4D97-AF65-F5344CB8AC3E}">
        <p14:creationId xmlns:p14="http://schemas.microsoft.com/office/powerpoint/2010/main" val="1262811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9E65528-0A9E-4B2C-9ADA-09FC689F1200}" type="datetimeFigureOut">
              <a:rPr lang="en-GB" smtClean="0"/>
              <a:t>16/05/2020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193681B-4ED9-4739-86AE-CE6C9E9C4418}" type="slidenum">
              <a:rPr lang="en-GB" smtClean="0"/>
              <a:t>‹#›</a:t>
            </a:fld>
            <a:endParaRPr lang="en-GB"/>
          </a:p>
        </p:txBody>
      </p:sp>
    </p:spTree>
    <p:extLst>
      <p:ext uri="{BB962C8B-B14F-4D97-AF65-F5344CB8AC3E}">
        <p14:creationId xmlns:p14="http://schemas.microsoft.com/office/powerpoint/2010/main" val="2317493596"/>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44A6E-8D29-49E2-9068-F014A162E0D7}"/>
              </a:ext>
            </a:extLst>
          </p:cNvPr>
          <p:cNvSpPr>
            <a:spLocks noGrp="1"/>
          </p:cNvSpPr>
          <p:nvPr>
            <p:ph type="ctrTitle"/>
          </p:nvPr>
        </p:nvSpPr>
        <p:spPr>
          <a:xfrm>
            <a:off x="1524000" y="1122362"/>
            <a:ext cx="10569934" cy="5167120"/>
          </a:xfrm>
        </p:spPr>
        <p:txBody>
          <a:bodyPr>
            <a:normAutofit fontScale="90000"/>
          </a:bodyPr>
          <a:lstStyle/>
          <a:p>
            <a:r>
              <a:rPr lang="en-US" sz="3600" dirty="0"/>
              <a:t> </a:t>
            </a:r>
            <a:br>
              <a:rPr lang="en-US" sz="3600" dirty="0"/>
            </a:br>
            <a:r>
              <a:rPr lang="en-US" sz="3600" dirty="0"/>
              <a:t>Skills for the Workplace</a:t>
            </a:r>
            <a:br>
              <a:rPr lang="en-US" sz="3600" dirty="0"/>
            </a:br>
            <a:r>
              <a:rPr lang="en-US" sz="3600" dirty="0"/>
              <a:t>Module Assignment Submission </a:t>
            </a:r>
            <a:br>
              <a:rPr lang="en-US" sz="3600" dirty="0"/>
            </a:br>
            <a:br>
              <a:rPr lang="en-US" sz="3600" dirty="0"/>
            </a:br>
            <a:r>
              <a:rPr lang="en-US" sz="3600" dirty="0"/>
              <a:t>Student Name:	     Craig Bennett</a:t>
            </a:r>
            <a:br>
              <a:rPr lang="en-US" sz="3600" dirty="0"/>
            </a:br>
            <a:r>
              <a:rPr lang="en-US" sz="3600" dirty="0"/>
              <a:t>Student Number:            1911380</a:t>
            </a:r>
            <a:br>
              <a:rPr lang="en-US" sz="3600" dirty="0"/>
            </a:br>
            <a:r>
              <a:rPr lang="en-US" sz="3600" dirty="0"/>
              <a:t>Module No:	          BMSK4002</a:t>
            </a:r>
            <a:br>
              <a:rPr lang="en-US" sz="3600" dirty="0"/>
            </a:br>
            <a:r>
              <a:rPr lang="en-US" sz="3600" dirty="0"/>
              <a:t>Module Title: Effective teamworking </a:t>
            </a:r>
            <a:br>
              <a:rPr lang="en-US" sz="3600" dirty="0"/>
            </a:br>
            <a:br>
              <a:rPr lang="en-US" sz="3600" dirty="0"/>
            </a:br>
            <a:r>
              <a:rPr lang="en-US" sz="1200" dirty="0"/>
              <a:t>Statement of Confirmation of Authenticity</a:t>
            </a:r>
            <a:br>
              <a:rPr lang="en-US" sz="1200" dirty="0"/>
            </a:br>
            <a:r>
              <a:rPr lang="en-US" sz="1200" dirty="0"/>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br>
              <a:rPr lang="en-US" sz="1200" dirty="0"/>
            </a:br>
            <a:r>
              <a:rPr lang="en-US" sz="1200" dirty="0"/>
              <a:t>Attention is drawn to the plagiarism and unfair practice policies of both the University and of ILM.</a:t>
            </a:r>
            <a:br>
              <a:rPr lang="en-US" dirty="0"/>
            </a:br>
            <a:endParaRPr lang="en-GB" dirty="0"/>
          </a:p>
        </p:txBody>
      </p:sp>
    </p:spTree>
    <p:extLst>
      <p:ext uri="{BB962C8B-B14F-4D97-AF65-F5344CB8AC3E}">
        <p14:creationId xmlns:p14="http://schemas.microsoft.com/office/powerpoint/2010/main" val="365364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847F43-E66C-4B85-A494-EB8E18366254}"/>
              </a:ext>
            </a:extLst>
          </p:cNvPr>
          <p:cNvSpPr/>
          <p:nvPr/>
        </p:nvSpPr>
        <p:spPr>
          <a:xfrm>
            <a:off x="3048000" y="1720840"/>
            <a:ext cx="7940040" cy="4093428"/>
          </a:xfrm>
          <a:prstGeom prst="rect">
            <a:avLst/>
          </a:prstGeom>
        </p:spPr>
        <p:txBody>
          <a:bodyPr wrap="square">
            <a:spAutoFit/>
          </a:bodyPr>
          <a:lstStyle/>
          <a:p>
            <a:r>
              <a:rPr lang="en-US" sz="2000" dirty="0"/>
              <a:t>Presentation aims and objectives:</a:t>
            </a:r>
          </a:p>
          <a:p>
            <a:endParaRPr lang="en-US" sz="2000" dirty="0"/>
          </a:p>
          <a:p>
            <a:r>
              <a:rPr lang="en-US" sz="2000" dirty="0"/>
              <a:t>•	Why is effective teamwork and communication important</a:t>
            </a:r>
          </a:p>
          <a:p>
            <a:r>
              <a:rPr lang="en-US" sz="2000" dirty="0"/>
              <a:t>.      What is effective teamworking</a:t>
            </a:r>
          </a:p>
          <a:p>
            <a:pPr marL="342900" indent="-342900">
              <a:buFont typeface="Arial" panose="020B0604020202020204" pitchFamily="34" charset="0"/>
              <a:buChar char="•"/>
            </a:pPr>
            <a:r>
              <a:rPr lang="en-US" sz="2000" dirty="0"/>
              <a:t>  Developing effective teamwork</a:t>
            </a:r>
          </a:p>
          <a:p>
            <a:r>
              <a:rPr lang="en-US" sz="2000" dirty="0"/>
              <a:t>•	What happens when effective teamwork goes right or wrong</a:t>
            </a:r>
          </a:p>
          <a:p>
            <a:r>
              <a:rPr lang="en-US" sz="2000" dirty="0"/>
              <a:t>•	Key points in developing team effectiveness</a:t>
            </a:r>
          </a:p>
          <a:p>
            <a:r>
              <a:rPr lang="en-US" sz="2000" dirty="0"/>
              <a:t>•	Group dynamics and key behavioral traits</a:t>
            </a:r>
          </a:p>
          <a:p>
            <a:r>
              <a:rPr lang="en-US" sz="2000" dirty="0"/>
              <a:t>•	Trust</a:t>
            </a:r>
          </a:p>
          <a:p>
            <a:r>
              <a:rPr lang="en-US" sz="2000" dirty="0"/>
              <a:t>•	Theories and models</a:t>
            </a:r>
          </a:p>
          <a:p>
            <a:r>
              <a:rPr lang="en-US" sz="2000" dirty="0"/>
              <a:t>•	Elements of high performing teams</a:t>
            </a:r>
          </a:p>
          <a:p>
            <a:r>
              <a:rPr lang="en-US" sz="2000" dirty="0"/>
              <a:t>.      Personal experience</a:t>
            </a:r>
          </a:p>
        </p:txBody>
      </p:sp>
    </p:spTree>
    <p:extLst>
      <p:ext uri="{BB962C8B-B14F-4D97-AF65-F5344CB8AC3E}">
        <p14:creationId xmlns:p14="http://schemas.microsoft.com/office/powerpoint/2010/main" val="3745914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C54284A-00EA-48E8-A597-744B124E8DC2}"/>
              </a:ext>
            </a:extLst>
          </p:cNvPr>
          <p:cNvSpPr/>
          <p:nvPr/>
        </p:nvSpPr>
        <p:spPr>
          <a:xfrm>
            <a:off x="731520" y="167641"/>
            <a:ext cx="10312842" cy="5539978"/>
          </a:xfrm>
          <a:prstGeom prst="rect">
            <a:avLst/>
          </a:prstGeom>
        </p:spPr>
        <p:txBody>
          <a:bodyPr wrap="square">
            <a:spAutoFit/>
          </a:bodyPr>
          <a:lstStyle/>
          <a:p>
            <a:r>
              <a:rPr lang="en-US" b="1" dirty="0"/>
              <a:t>What do we need to communicate effectively?</a:t>
            </a:r>
          </a:p>
          <a:p>
            <a:endParaRPr lang="en-US" b="1" dirty="0"/>
          </a:p>
          <a:p>
            <a:endParaRPr lang="en-US" b="1" dirty="0"/>
          </a:p>
          <a:p>
            <a:r>
              <a:rPr lang="en-US" dirty="0"/>
              <a:t>•	</a:t>
            </a:r>
            <a:r>
              <a:rPr lang="en-US" sz="2400" dirty="0"/>
              <a:t>Active listening</a:t>
            </a:r>
          </a:p>
          <a:p>
            <a:r>
              <a:rPr lang="en-US" sz="2400" dirty="0"/>
              <a:t>•	Friendliness</a:t>
            </a:r>
          </a:p>
          <a:p>
            <a:r>
              <a:rPr lang="en-US" sz="2400" dirty="0"/>
              <a:t>•	Confidence</a:t>
            </a:r>
          </a:p>
          <a:p>
            <a:r>
              <a:rPr lang="en-US" sz="2400" dirty="0"/>
              <a:t>•	Giving and receiving feedback</a:t>
            </a:r>
          </a:p>
          <a:p>
            <a:r>
              <a:rPr lang="en-US" sz="2400" dirty="0"/>
              <a:t>•	Volume and clarity</a:t>
            </a:r>
          </a:p>
          <a:p>
            <a:r>
              <a:rPr lang="en-US" sz="2400" dirty="0"/>
              <a:t>•	Empathy and emotional intelligence</a:t>
            </a:r>
          </a:p>
          <a:p>
            <a:r>
              <a:rPr lang="en-US" sz="2400" dirty="0"/>
              <a:t>•	Respect</a:t>
            </a:r>
          </a:p>
          <a:p>
            <a:r>
              <a:rPr lang="en-US" sz="2400" dirty="0"/>
              <a:t>•	Understanding nonverbal cues</a:t>
            </a:r>
          </a:p>
          <a:p>
            <a:r>
              <a:rPr lang="en-US" sz="1200" dirty="0">
                <a:solidFill>
                  <a:schemeClr val="accent5"/>
                </a:solidFill>
              </a:rPr>
              <a:t>(Communication Skills: Definitions and Examples | Indeed.com, 2020)</a:t>
            </a:r>
          </a:p>
          <a:p>
            <a:endParaRPr lang="en-US" sz="1200" dirty="0">
              <a:solidFill>
                <a:schemeClr val="accent5"/>
              </a:solidFill>
            </a:endParaRPr>
          </a:p>
          <a:p>
            <a:endParaRPr lang="en-US" sz="1200" dirty="0">
              <a:solidFill>
                <a:schemeClr val="accent5"/>
              </a:solidFill>
            </a:endParaRPr>
          </a:p>
          <a:p>
            <a:endParaRPr lang="en-US" sz="1200" dirty="0">
              <a:solidFill>
                <a:schemeClr val="accent5"/>
              </a:solidFill>
            </a:endParaRPr>
          </a:p>
          <a:p>
            <a:endParaRPr lang="en-US" sz="1200" dirty="0">
              <a:solidFill>
                <a:schemeClr val="accent5"/>
              </a:solidFill>
            </a:endParaRPr>
          </a:p>
          <a:p>
            <a:endParaRPr lang="en-US" sz="1200" dirty="0">
              <a:solidFill>
                <a:schemeClr val="accent5"/>
              </a:solidFill>
            </a:endParaRPr>
          </a:p>
          <a:p>
            <a:endParaRPr lang="en-US" sz="1200" dirty="0">
              <a:solidFill>
                <a:schemeClr val="accent5"/>
              </a:solidFill>
            </a:endParaRPr>
          </a:p>
          <a:p>
            <a:endParaRPr lang="en-US" sz="1200" dirty="0">
              <a:solidFill>
                <a:schemeClr val="accent5"/>
              </a:solidFill>
            </a:endParaRPr>
          </a:p>
          <a:p>
            <a:endParaRPr lang="en-US" sz="1200" dirty="0">
              <a:solidFill>
                <a:schemeClr val="accent5"/>
              </a:solidFill>
            </a:endParaRPr>
          </a:p>
        </p:txBody>
      </p:sp>
    </p:spTree>
    <p:extLst>
      <p:ext uri="{BB962C8B-B14F-4D97-AF65-F5344CB8AC3E}">
        <p14:creationId xmlns:p14="http://schemas.microsoft.com/office/powerpoint/2010/main" val="2158408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FCB471B-C12B-47BE-9907-B394F5EBD538}"/>
              </a:ext>
            </a:extLst>
          </p:cNvPr>
          <p:cNvPicPr>
            <a:picLocks noChangeAspect="1"/>
          </p:cNvPicPr>
          <p:nvPr/>
        </p:nvPicPr>
        <p:blipFill>
          <a:blip r:embed="rId2"/>
          <a:stretch>
            <a:fillRect/>
          </a:stretch>
        </p:blipFill>
        <p:spPr>
          <a:xfrm>
            <a:off x="2654093" y="0"/>
            <a:ext cx="6883814" cy="6858000"/>
          </a:xfrm>
          <a:prstGeom prst="rect">
            <a:avLst/>
          </a:prstGeom>
        </p:spPr>
      </p:pic>
      <p:sp>
        <p:nvSpPr>
          <p:cNvPr id="3" name="Rectangle 2">
            <a:extLst>
              <a:ext uri="{FF2B5EF4-FFF2-40B4-BE49-F238E27FC236}">
                <a16:creationId xmlns:a16="http://schemas.microsoft.com/office/drawing/2014/main" id="{54F5C9B7-8C6C-4FBC-89D0-627B0728E39C}"/>
              </a:ext>
            </a:extLst>
          </p:cNvPr>
          <p:cNvSpPr/>
          <p:nvPr/>
        </p:nvSpPr>
        <p:spPr>
          <a:xfrm>
            <a:off x="373711" y="302151"/>
            <a:ext cx="3649649" cy="16379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A team is a small group of people with complementary </a:t>
            </a:r>
            <a:r>
              <a:rPr lang="en-US" sz="1200" dirty="0">
                <a:solidFill>
                  <a:schemeClr val="tx1"/>
                </a:solidFill>
              </a:rPr>
              <a:t>skills</a:t>
            </a:r>
            <a:r>
              <a:rPr lang="en-US" sz="1200" dirty="0"/>
              <a:t>; they are committed to common purposes and approach for which they are mutually accountable. (Katzenbach and Smith 2004)</a:t>
            </a:r>
          </a:p>
        </p:txBody>
      </p:sp>
    </p:spTree>
    <p:extLst>
      <p:ext uri="{BB962C8B-B14F-4D97-AF65-F5344CB8AC3E}">
        <p14:creationId xmlns:p14="http://schemas.microsoft.com/office/powerpoint/2010/main" val="512876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3273D96-4549-4782-8DE6-1530C09E9942}"/>
              </a:ext>
            </a:extLst>
          </p:cNvPr>
          <p:cNvPicPr>
            <a:picLocks noChangeAspect="1"/>
          </p:cNvPicPr>
          <p:nvPr/>
        </p:nvPicPr>
        <p:blipFill>
          <a:blip r:embed="rId2"/>
          <a:stretch>
            <a:fillRect/>
          </a:stretch>
        </p:blipFill>
        <p:spPr>
          <a:xfrm>
            <a:off x="213214" y="716280"/>
            <a:ext cx="3353091" cy="5578088"/>
          </a:xfrm>
          <a:prstGeom prst="rect">
            <a:avLst/>
          </a:prstGeom>
        </p:spPr>
      </p:pic>
      <p:pic>
        <p:nvPicPr>
          <p:cNvPr id="3" name="Picture 2">
            <a:extLst>
              <a:ext uri="{FF2B5EF4-FFF2-40B4-BE49-F238E27FC236}">
                <a16:creationId xmlns:a16="http://schemas.microsoft.com/office/drawing/2014/main" id="{9A4DB2D3-8ADE-42E7-9088-0ECE6288423D}"/>
              </a:ext>
            </a:extLst>
          </p:cNvPr>
          <p:cNvPicPr>
            <a:picLocks noChangeAspect="1"/>
          </p:cNvPicPr>
          <p:nvPr/>
        </p:nvPicPr>
        <p:blipFill>
          <a:blip r:embed="rId3"/>
          <a:stretch>
            <a:fillRect/>
          </a:stretch>
        </p:blipFill>
        <p:spPr>
          <a:xfrm>
            <a:off x="3934806" y="2697481"/>
            <a:ext cx="3743268" cy="3596888"/>
          </a:xfrm>
          <a:prstGeom prst="rect">
            <a:avLst/>
          </a:prstGeom>
        </p:spPr>
      </p:pic>
      <p:pic>
        <p:nvPicPr>
          <p:cNvPr id="4" name="Picture 3">
            <a:extLst>
              <a:ext uri="{FF2B5EF4-FFF2-40B4-BE49-F238E27FC236}">
                <a16:creationId xmlns:a16="http://schemas.microsoft.com/office/drawing/2014/main" id="{9CD69D82-BB45-44B9-A80F-03EDCD3751F7}"/>
              </a:ext>
            </a:extLst>
          </p:cNvPr>
          <p:cNvPicPr>
            <a:picLocks noChangeAspect="1"/>
          </p:cNvPicPr>
          <p:nvPr/>
        </p:nvPicPr>
        <p:blipFill>
          <a:blip r:embed="rId4"/>
          <a:stretch>
            <a:fillRect/>
          </a:stretch>
        </p:blipFill>
        <p:spPr>
          <a:xfrm>
            <a:off x="7955135" y="865436"/>
            <a:ext cx="3505504" cy="3005523"/>
          </a:xfrm>
          <a:prstGeom prst="rect">
            <a:avLst/>
          </a:prstGeom>
        </p:spPr>
      </p:pic>
      <p:sp>
        <p:nvSpPr>
          <p:cNvPr id="6" name="Rectangle 5">
            <a:extLst>
              <a:ext uri="{FF2B5EF4-FFF2-40B4-BE49-F238E27FC236}">
                <a16:creationId xmlns:a16="http://schemas.microsoft.com/office/drawing/2014/main" id="{89B96A89-AF5F-467D-B6F5-7596CC8EE72A}"/>
              </a:ext>
            </a:extLst>
          </p:cNvPr>
          <p:cNvSpPr/>
          <p:nvPr/>
        </p:nvSpPr>
        <p:spPr>
          <a:xfrm>
            <a:off x="5806440" y="865436"/>
            <a:ext cx="2146852" cy="9792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Effects of positive teamworking</a:t>
            </a:r>
          </a:p>
        </p:txBody>
      </p:sp>
      <p:sp>
        <p:nvSpPr>
          <p:cNvPr id="7" name="Rectangle 6">
            <a:extLst>
              <a:ext uri="{FF2B5EF4-FFF2-40B4-BE49-F238E27FC236}">
                <a16:creationId xmlns:a16="http://schemas.microsoft.com/office/drawing/2014/main" id="{D73E73FA-3AAF-45AF-B299-9F9B8DCE4C68}"/>
              </a:ext>
            </a:extLst>
          </p:cNvPr>
          <p:cNvSpPr/>
          <p:nvPr/>
        </p:nvSpPr>
        <p:spPr>
          <a:xfrm>
            <a:off x="3934806" y="2019631"/>
            <a:ext cx="1871634" cy="6778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Effects of poor teamworking</a:t>
            </a:r>
          </a:p>
        </p:txBody>
      </p:sp>
    </p:spTree>
    <p:extLst>
      <p:ext uri="{BB962C8B-B14F-4D97-AF65-F5344CB8AC3E}">
        <p14:creationId xmlns:p14="http://schemas.microsoft.com/office/powerpoint/2010/main" val="434342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Your-Facebook-Video-fbdown.net">
            <a:hlinkClick r:id="" action="ppaction://media"/>
            <a:extLst>
              <a:ext uri="{FF2B5EF4-FFF2-40B4-BE49-F238E27FC236}">
                <a16:creationId xmlns:a16="http://schemas.microsoft.com/office/drawing/2014/main" id="{9B5E8604-5095-4A37-9E62-0ED3C9C88A9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737113" y="66507"/>
            <a:ext cx="4532244" cy="5267493"/>
          </a:xfrm>
          <a:prstGeom prst="rect">
            <a:avLst/>
          </a:prstGeom>
        </p:spPr>
      </p:pic>
    </p:spTree>
    <p:extLst>
      <p:ext uri="{BB962C8B-B14F-4D97-AF65-F5344CB8AC3E}">
        <p14:creationId xmlns:p14="http://schemas.microsoft.com/office/powerpoint/2010/main" val="2273590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1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8267ABC-472C-4117-B2E6-F65A5867FF3C}"/>
              </a:ext>
            </a:extLst>
          </p:cNvPr>
          <p:cNvPicPr>
            <a:picLocks noChangeAspect="1"/>
          </p:cNvPicPr>
          <p:nvPr/>
        </p:nvPicPr>
        <p:blipFill>
          <a:blip r:embed="rId2"/>
          <a:stretch>
            <a:fillRect/>
          </a:stretch>
        </p:blipFill>
        <p:spPr>
          <a:xfrm>
            <a:off x="1656588" y="842010"/>
            <a:ext cx="8878824" cy="5173980"/>
          </a:xfrm>
          <a:prstGeom prst="rect">
            <a:avLst/>
          </a:prstGeom>
        </p:spPr>
      </p:pic>
    </p:spTree>
    <p:extLst>
      <p:ext uri="{BB962C8B-B14F-4D97-AF65-F5344CB8AC3E}">
        <p14:creationId xmlns:p14="http://schemas.microsoft.com/office/powerpoint/2010/main" val="1868750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37DCF42-81AF-47EE-B640-785F43A3B411}"/>
              </a:ext>
            </a:extLst>
          </p:cNvPr>
          <p:cNvSpPr/>
          <p:nvPr/>
        </p:nvSpPr>
        <p:spPr>
          <a:xfrm>
            <a:off x="0" y="0"/>
            <a:ext cx="12024360" cy="2031325"/>
          </a:xfrm>
          <a:prstGeom prst="rect">
            <a:avLst/>
          </a:prstGeom>
        </p:spPr>
        <p:txBody>
          <a:bodyPr wrap="square">
            <a:spAutoFit/>
          </a:bodyPr>
          <a:lstStyle/>
          <a:p>
            <a:r>
              <a:rPr lang="en-GB" b="1" dirty="0"/>
              <a:t>Belbin team roles</a:t>
            </a:r>
          </a:p>
          <a:p>
            <a:endParaRPr lang="en-GB" b="1" dirty="0"/>
          </a:p>
          <a:p>
            <a:r>
              <a:rPr lang="en-GB" b="1" dirty="0"/>
              <a:t> </a:t>
            </a:r>
            <a:r>
              <a:rPr lang="en-US" dirty="0"/>
              <a:t>Raymond Meredith Belbin is an English researcher and management consultant best known for his work on management teams. He is a visiting professor and Honorary Fellow of Henley Management College in </a:t>
            </a:r>
            <a:r>
              <a:rPr lang="en-US" dirty="0" err="1"/>
              <a:t>Oxfordshire</a:t>
            </a:r>
            <a:r>
              <a:rPr lang="en-US" dirty="0"/>
              <a:t>, England</a:t>
            </a:r>
          </a:p>
          <a:p>
            <a:r>
              <a:rPr lang="en-US" dirty="0"/>
              <a:t>(Belbin, 2020)</a:t>
            </a:r>
          </a:p>
          <a:p>
            <a:endParaRPr lang="en-US" dirty="0"/>
          </a:p>
          <a:p>
            <a:endParaRPr lang="en-GB" dirty="0"/>
          </a:p>
        </p:txBody>
      </p:sp>
      <p:pic>
        <p:nvPicPr>
          <p:cNvPr id="5" name="Picture 4">
            <a:extLst>
              <a:ext uri="{FF2B5EF4-FFF2-40B4-BE49-F238E27FC236}">
                <a16:creationId xmlns:a16="http://schemas.microsoft.com/office/drawing/2014/main" id="{77EE7E19-FE6A-4F21-AF49-65BDB632BAAB}"/>
              </a:ext>
            </a:extLst>
          </p:cNvPr>
          <p:cNvPicPr>
            <a:picLocks noChangeAspect="1"/>
          </p:cNvPicPr>
          <p:nvPr/>
        </p:nvPicPr>
        <p:blipFill>
          <a:blip r:embed="rId2"/>
          <a:stretch>
            <a:fillRect/>
          </a:stretch>
        </p:blipFill>
        <p:spPr>
          <a:xfrm>
            <a:off x="167640" y="1868686"/>
            <a:ext cx="4460019" cy="4450053"/>
          </a:xfrm>
          <a:prstGeom prst="rect">
            <a:avLst/>
          </a:prstGeom>
        </p:spPr>
      </p:pic>
      <p:pic>
        <p:nvPicPr>
          <p:cNvPr id="2" name="Picture 1">
            <a:extLst>
              <a:ext uri="{FF2B5EF4-FFF2-40B4-BE49-F238E27FC236}">
                <a16:creationId xmlns:a16="http://schemas.microsoft.com/office/drawing/2014/main" id="{D2696571-40B8-49AF-95AE-CE3FF5C39ABF}"/>
              </a:ext>
            </a:extLst>
          </p:cNvPr>
          <p:cNvPicPr>
            <a:picLocks noChangeAspect="1"/>
          </p:cNvPicPr>
          <p:nvPr/>
        </p:nvPicPr>
        <p:blipFill>
          <a:blip r:embed="rId3"/>
          <a:stretch>
            <a:fillRect/>
          </a:stretch>
        </p:blipFill>
        <p:spPr>
          <a:xfrm>
            <a:off x="5199097" y="1868685"/>
            <a:ext cx="6043176" cy="4353257"/>
          </a:xfrm>
          <a:prstGeom prst="rect">
            <a:avLst/>
          </a:prstGeom>
        </p:spPr>
      </p:pic>
    </p:spTree>
    <p:extLst>
      <p:ext uri="{BB962C8B-B14F-4D97-AF65-F5344CB8AC3E}">
        <p14:creationId xmlns:p14="http://schemas.microsoft.com/office/powerpoint/2010/main" val="984918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00F09D9-B327-4170-815E-F32C4FA8BEBA}"/>
              </a:ext>
            </a:extLst>
          </p:cNvPr>
          <p:cNvSpPr/>
          <p:nvPr/>
        </p:nvSpPr>
        <p:spPr>
          <a:xfrm>
            <a:off x="0" y="0"/>
            <a:ext cx="9144000" cy="1200329"/>
          </a:xfrm>
          <a:prstGeom prst="rect">
            <a:avLst/>
          </a:prstGeom>
        </p:spPr>
        <p:txBody>
          <a:bodyPr wrap="square">
            <a:spAutoFit/>
          </a:bodyPr>
          <a:lstStyle/>
          <a:p>
            <a:endParaRPr lang="en-US" dirty="0"/>
          </a:p>
          <a:p>
            <a:endParaRPr lang="en-US" dirty="0"/>
          </a:p>
          <a:p>
            <a:r>
              <a:rPr lang="en-US" dirty="0"/>
              <a:t>9 Team roles </a:t>
            </a:r>
          </a:p>
          <a:p>
            <a:r>
              <a:rPr lang="en-GB" dirty="0"/>
              <a:t>(Belbin, 2020)</a:t>
            </a:r>
          </a:p>
        </p:txBody>
      </p:sp>
      <p:pic>
        <p:nvPicPr>
          <p:cNvPr id="6" name="Picture 5">
            <a:extLst>
              <a:ext uri="{FF2B5EF4-FFF2-40B4-BE49-F238E27FC236}">
                <a16:creationId xmlns:a16="http://schemas.microsoft.com/office/drawing/2014/main" id="{780DB8B9-D9EF-4345-ABED-5E278A2B1D42}"/>
              </a:ext>
            </a:extLst>
          </p:cNvPr>
          <p:cNvPicPr>
            <a:picLocks noChangeAspect="1"/>
          </p:cNvPicPr>
          <p:nvPr/>
        </p:nvPicPr>
        <p:blipFill>
          <a:blip r:embed="rId2"/>
          <a:stretch>
            <a:fillRect/>
          </a:stretch>
        </p:blipFill>
        <p:spPr>
          <a:xfrm>
            <a:off x="0" y="1121464"/>
            <a:ext cx="11993879" cy="5325056"/>
          </a:xfrm>
          <a:prstGeom prst="rect">
            <a:avLst/>
          </a:prstGeom>
        </p:spPr>
      </p:pic>
    </p:spTree>
    <p:extLst>
      <p:ext uri="{BB962C8B-B14F-4D97-AF65-F5344CB8AC3E}">
        <p14:creationId xmlns:p14="http://schemas.microsoft.com/office/powerpoint/2010/main" val="1910745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9B7C865-32CE-4589-9635-6358723B5208}"/>
              </a:ext>
            </a:extLst>
          </p:cNvPr>
          <p:cNvPicPr>
            <a:picLocks noChangeAspect="1"/>
          </p:cNvPicPr>
          <p:nvPr/>
        </p:nvPicPr>
        <p:blipFill>
          <a:blip r:embed="rId2"/>
          <a:stretch>
            <a:fillRect/>
          </a:stretch>
        </p:blipFill>
        <p:spPr>
          <a:xfrm>
            <a:off x="441960" y="1145451"/>
            <a:ext cx="3309937" cy="4224744"/>
          </a:xfrm>
          <a:prstGeom prst="rect">
            <a:avLst/>
          </a:prstGeom>
        </p:spPr>
      </p:pic>
      <p:sp>
        <p:nvSpPr>
          <p:cNvPr id="3" name="Rectangle 2">
            <a:extLst>
              <a:ext uri="{FF2B5EF4-FFF2-40B4-BE49-F238E27FC236}">
                <a16:creationId xmlns:a16="http://schemas.microsoft.com/office/drawing/2014/main" id="{5F953B02-CCFA-4A7B-84C2-1F9CD806CF06}"/>
              </a:ext>
            </a:extLst>
          </p:cNvPr>
          <p:cNvSpPr/>
          <p:nvPr/>
        </p:nvSpPr>
        <p:spPr>
          <a:xfrm>
            <a:off x="4069080" y="2274838"/>
            <a:ext cx="6202680" cy="2585323"/>
          </a:xfrm>
          <a:prstGeom prst="rect">
            <a:avLst/>
          </a:prstGeom>
        </p:spPr>
        <p:txBody>
          <a:bodyPr wrap="square">
            <a:spAutoFit/>
          </a:bodyPr>
          <a:lstStyle/>
          <a:p>
            <a:r>
              <a:rPr lang="en-US" dirty="0"/>
              <a:t>Bruce Tuckman, a psychology professor, identified four stages of development – forming, storming, norming and performing - that every team experiences, and suggested that all teams go through a relatively unproductive initial stage before becoming a self-reliant unit. The ‘team growth model’ also suggests that unless the issues of processes and feelings have been satisfactorily addressed, it is unlikely that the team will reach the most productive final stage. </a:t>
            </a:r>
          </a:p>
          <a:p>
            <a:endParaRPr lang="en-US" dirty="0"/>
          </a:p>
        </p:txBody>
      </p:sp>
    </p:spTree>
    <p:extLst>
      <p:ext uri="{BB962C8B-B14F-4D97-AF65-F5344CB8AC3E}">
        <p14:creationId xmlns:p14="http://schemas.microsoft.com/office/powerpoint/2010/main" val="3018135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AD2E5A8-4BC9-4631-9C55-CCB477788FD3}"/>
              </a:ext>
            </a:extLst>
          </p:cNvPr>
          <p:cNvSpPr/>
          <p:nvPr/>
        </p:nvSpPr>
        <p:spPr>
          <a:xfrm>
            <a:off x="0" y="0"/>
            <a:ext cx="9144000" cy="1754326"/>
          </a:xfrm>
          <a:prstGeom prst="rect">
            <a:avLst/>
          </a:prstGeom>
        </p:spPr>
        <p:txBody>
          <a:bodyPr wrap="square">
            <a:spAutoFit/>
          </a:bodyPr>
          <a:lstStyle/>
          <a:p>
            <a:r>
              <a:rPr lang="en-US" dirty="0"/>
              <a:t>Bruce Tuckman’s Team Development Model </a:t>
            </a:r>
          </a:p>
          <a:p>
            <a:r>
              <a:rPr lang="en-US" dirty="0"/>
              <a:t>(Tuckman, 1965) </a:t>
            </a:r>
          </a:p>
          <a:p>
            <a:r>
              <a:rPr lang="en-US" dirty="0"/>
              <a:t>  </a:t>
            </a:r>
          </a:p>
          <a:p>
            <a:r>
              <a:rPr lang="en-US" dirty="0"/>
              <a:t>. </a:t>
            </a:r>
          </a:p>
          <a:p>
            <a:endParaRPr lang="en-US" dirty="0"/>
          </a:p>
          <a:p>
            <a:endParaRPr lang="en-US" dirty="0"/>
          </a:p>
        </p:txBody>
      </p:sp>
      <p:pic>
        <p:nvPicPr>
          <p:cNvPr id="3" name="Picture 2">
            <a:extLst>
              <a:ext uri="{FF2B5EF4-FFF2-40B4-BE49-F238E27FC236}">
                <a16:creationId xmlns:a16="http://schemas.microsoft.com/office/drawing/2014/main" id="{1918565F-49A4-4933-A6FB-B2EB8576C9E8}"/>
              </a:ext>
            </a:extLst>
          </p:cNvPr>
          <p:cNvPicPr>
            <a:picLocks noChangeAspect="1"/>
          </p:cNvPicPr>
          <p:nvPr/>
        </p:nvPicPr>
        <p:blipFill>
          <a:blip r:embed="rId2"/>
          <a:stretch>
            <a:fillRect/>
          </a:stretch>
        </p:blipFill>
        <p:spPr>
          <a:xfrm>
            <a:off x="0" y="685801"/>
            <a:ext cx="12085320" cy="6294120"/>
          </a:xfrm>
          <a:prstGeom prst="rect">
            <a:avLst/>
          </a:prstGeom>
        </p:spPr>
      </p:pic>
    </p:spTree>
    <p:extLst>
      <p:ext uri="{BB962C8B-B14F-4D97-AF65-F5344CB8AC3E}">
        <p14:creationId xmlns:p14="http://schemas.microsoft.com/office/powerpoint/2010/main" val="2100234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8A5E08E-7B5C-47A1-A42F-B4FD8B6C7E7F}"/>
              </a:ext>
            </a:extLst>
          </p:cNvPr>
          <p:cNvPicPr>
            <a:picLocks noChangeAspect="1"/>
          </p:cNvPicPr>
          <p:nvPr/>
        </p:nvPicPr>
        <p:blipFill>
          <a:blip r:embed="rId4"/>
          <a:stretch>
            <a:fillRect/>
          </a:stretch>
        </p:blipFill>
        <p:spPr>
          <a:xfrm>
            <a:off x="2286000" y="571500"/>
            <a:ext cx="7620000" cy="5715000"/>
          </a:xfrm>
          <a:prstGeom prst="rect">
            <a:avLst/>
          </a:prstGeom>
        </p:spPr>
      </p:pic>
      <p:pic>
        <p:nvPicPr>
          <p:cNvPr id="2" name="Chef1">
            <a:hlinkClick r:id="" action="ppaction://media"/>
            <a:extLst>
              <a:ext uri="{FF2B5EF4-FFF2-40B4-BE49-F238E27FC236}">
                <a16:creationId xmlns:a16="http://schemas.microsoft.com/office/drawing/2014/main" id="{C2AEAFA1-D3F8-4274-90E9-90098A5819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10317" y="5517543"/>
            <a:ext cx="609600" cy="609600"/>
          </a:xfrm>
          <a:prstGeom prst="rect">
            <a:avLst/>
          </a:prstGeom>
        </p:spPr>
      </p:pic>
    </p:spTree>
    <p:extLst>
      <p:ext uri="{BB962C8B-B14F-4D97-AF65-F5344CB8AC3E}">
        <p14:creationId xmlns:p14="http://schemas.microsoft.com/office/powerpoint/2010/main" val="992153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3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B46302-7CC9-40D1-B2E8-82E9C360FC56}"/>
              </a:ext>
            </a:extLst>
          </p:cNvPr>
          <p:cNvPicPr>
            <a:picLocks noChangeAspect="1"/>
          </p:cNvPicPr>
          <p:nvPr/>
        </p:nvPicPr>
        <p:blipFill>
          <a:blip r:embed="rId2"/>
          <a:stretch>
            <a:fillRect/>
          </a:stretch>
        </p:blipFill>
        <p:spPr>
          <a:xfrm>
            <a:off x="65433" y="135171"/>
            <a:ext cx="4857253" cy="6476337"/>
          </a:xfrm>
          <a:prstGeom prst="rect">
            <a:avLst/>
          </a:prstGeom>
        </p:spPr>
      </p:pic>
      <p:pic>
        <p:nvPicPr>
          <p:cNvPr id="3" name="Picture 2">
            <a:extLst>
              <a:ext uri="{FF2B5EF4-FFF2-40B4-BE49-F238E27FC236}">
                <a16:creationId xmlns:a16="http://schemas.microsoft.com/office/drawing/2014/main" id="{6B8DF9FB-16CC-436B-8FAC-47E98126239F}"/>
              </a:ext>
            </a:extLst>
          </p:cNvPr>
          <p:cNvPicPr>
            <a:picLocks noChangeAspect="1"/>
          </p:cNvPicPr>
          <p:nvPr/>
        </p:nvPicPr>
        <p:blipFill>
          <a:blip r:embed="rId3"/>
          <a:stretch>
            <a:fillRect/>
          </a:stretch>
        </p:blipFill>
        <p:spPr>
          <a:xfrm>
            <a:off x="4987290" y="142238"/>
            <a:ext cx="2423326" cy="3231101"/>
          </a:xfrm>
          <a:prstGeom prst="rect">
            <a:avLst/>
          </a:prstGeom>
        </p:spPr>
      </p:pic>
      <p:pic>
        <p:nvPicPr>
          <p:cNvPr id="4" name="Picture 3">
            <a:extLst>
              <a:ext uri="{FF2B5EF4-FFF2-40B4-BE49-F238E27FC236}">
                <a16:creationId xmlns:a16="http://schemas.microsoft.com/office/drawing/2014/main" id="{C47C3375-9344-4C84-8D66-E99B609216AA}"/>
              </a:ext>
            </a:extLst>
          </p:cNvPr>
          <p:cNvPicPr>
            <a:picLocks noChangeAspect="1"/>
          </p:cNvPicPr>
          <p:nvPr/>
        </p:nvPicPr>
        <p:blipFill>
          <a:blip r:embed="rId4"/>
          <a:stretch>
            <a:fillRect/>
          </a:stretch>
        </p:blipFill>
        <p:spPr>
          <a:xfrm>
            <a:off x="7555561" y="135171"/>
            <a:ext cx="2423326" cy="3231101"/>
          </a:xfrm>
          <a:prstGeom prst="rect">
            <a:avLst/>
          </a:prstGeom>
        </p:spPr>
      </p:pic>
      <p:pic>
        <p:nvPicPr>
          <p:cNvPr id="5" name="Picture 4">
            <a:extLst>
              <a:ext uri="{FF2B5EF4-FFF2-40B4-BE49-F238E27FC236}">
                <a16:creationId xmlns:a16="http://schemas.microsoft.com/office/drawing/2014/main" id="{F87C08DA-F11B-41A7-96FD-5183931B8183}"/>
              </a:ext>
            </a:extLst>
          </p:cNvPr>
          <p:cNvPicPr>
            <a:picLocks noChangeAspect="1"/>
          </p:cNvPicPr>
          <p:nvPr/>
        </p:nvPicPr>
        <p:blipFill>
          <a:blip r:embed="rId5"/>
          <a:stretch>
            <a:fillRect/>
          </a:stretch>
        </p:blipFill>
        <p:spPr>
          <a:xfrm>
            <a:off x="4987291" y="3626899"/>
            <a:ext cx="2423326" cy="2984609"/>
          </a:xfrm>
          <a:prstGeom prst="rect">
            <a:avLst/>
          </a:prstGeom>
        </p:spPr>
      </p:pic>
      <p:pic>
        <p:nvPicPr>
          <p:cNvPr id="6" name="Picture 5">
            <a:extLst>
              <a:ext uri="{FF2B5EF4-FFF2-40B4-BE49-F238E27FC236}">
                <a16:creationId xmlns:a16="http://schemas.microsoft.com/office/drawing/2014/main" id="{E55BE83B-A11C-4111-90B9-0B1EF204F79B}"/>
              </a:ext>
            </a:extLst>
          </p:cNvPr>
          <p:cNvPicPr>
            <a:picLocks noChangeAspect="1"/>
          </p:cNvPicPr>
          <p:nvPr/>
        </p:nvPicPr>
        <p:blipFill>
          <a:blip r:embed="rId6"/>
          <a:stretch>
            <a:fillRect/>
          </a:stretch>
        </p:blipFill>
        <p:spPr>
          <a:xfrm>
            <a:off x="7555561" y="3626898"/>
            <a:ext cx="2423327" cy="2984609"/>
          </a:xfrm>
          <a:prstGeom prst="rect">
            <a:avLst/>
          </a:prstGeom>
        </p:spPr>
      </p:pic>
    </p:spTree>
    <p:extLst>
      <p:ext uri="{BB962C8B-B14F-4D97-AF65-F5344CB8AC3E}">
        <p14:creationId xmlns:p14="http://schemas.microsoft.com/office/powerpoint/2010/main" val="140152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A30484-6490-4CB6-B7F5-BB479C95F674}"/>
              </a:ext>
            </a:extLst>
          </p:cNvPr>
          <p:cNvPicPr>
            <a:picLocks noChangeAspect="1"/>
          </p:cNvPicPr>
          <p:nvPr/>
        </p:nvPicPr>
        <p:blipFill>
          <a:blip r:embed="rId2"/>
          <a:stretch>
            <a:fillRect/>
          </a:stretch>
        </p:blipFill>
        <p:spPr>
          <a:xfrm>
            <a:off x="118691" y="584969"/>
            <a:ext cx="4712388" cy="5688061"/>
          </a:xfrm>
          <a:prstGeom prst="rect">
            <a:avLst/>
          </a:prstGeom>
        </p:spPr>
      </p:pic>
      <p:pic>
        <p:nvPicPr>
          <p:cNvPr id="3" name="Picture 2">
            <a:extLst>
              <a:ext uri="{FF2B5EF4-FFF2-40B4-BE49-F238E27FC236}">
                <a16:creationId xmlns:a16="http://schemas.microsoft.com/office/drawing/2014/main" id="{EBE11A96-F159-41D6-A3B5-ADC5083FAED3}"/>
              </a:ext>
            </a:extLst>
          </p:cNvPr>
          <p:cNvPicPr>
            <a:picLocks noChangeAspect="1"/>
          </p:cNvPicPr>
          <p:nvPr/>
        </p:nvPicPr>
        <p:blipFill>
          <a:blip r:embed="rId3"/>
          <a:stretch>
            <a:fillRect/>
          </a:stretch>
        </p:blipFill>
        <p:spPr>
          <a:xfrm>
            <a:off x="4844331" y="4492487"/>
            <a:ext cx="4048732" cy="1784747"/>
          </a:xfrm>
          <a:prstGeom prst="rect">
            <a:avLst/>
          </a:prstGeom>
        </p:spPr>
      </p:pic>
      <p:sp>
        <p:nvSpPr>
          <p:cNvPr id="4" name="Rectangle 3">
            <a:extLst>
              <a:ext uri="{FF2B5EF4-FFF2-40B4-BE49-F238E27FC236}">
                <a16:creationId xmlns:a16="http://schemas.microsoft.com/office/drawing/2014/main" id="{B05B68DF-6F5B-4257-9836-5F986B0FB9DD}"/>
              </a:ext>
            </a:extLst>
          </p:cNvPr>
          <p:cNvSpPr/>
          <p:nvPr/>
        </p:nvSpPr>
        <p:spPr>
          <a:xfrm>
            <a:off x="4831079" y="2274838"/>
            <a:ext cx="7242229" cy="2308324"/>
          </a:xfrm>
          <a:prstGeom prst="rect">
            <a:avLst/>
          </a:prstGeom>
        </p:spPr>
        <p:txBody>
          <a:bodyPr wrap="square">
            <a:spAutoFit/>
          </a:bodyPr>
          <a:lstStyle/>
          <a:p>
            <a:r>
              <a:rPr lang="en-US" dirty="0"/>
              <a:t>Key elements of high performance and teams</a:t>
            </a:r>
          </a:p>
          <a:p>
            <a:r>
              <a:rPr lang="en-US" dirty="0"/>
              <a:t>You can use SCORE acronym to </a:t>
            </a:r>
            <a:r>
              <a:rPr lang="en-US" dirty="0" err="1"/>
              <a:t>analyse</a:t>
            </a:r>
            <a:r>
              <a:rPr lang="en-US" dirty="0"/>
              <a:t> effective high performance.</a:t>
            </a:r>
          </a:p>
          <a:p>
            <a:r>
              <a:rPr lang="en-US" dirty="0"/>
              <a:t>S   strategy with shared team purpose</a:t>
            </a:r>
          </a:p>
          <a:p>
            <a:r>
              <a:rPr lang="en-US" dirty="0"/>
              <a:t>C  clear roles and responsibilities</a:t>
            </a:r>
          </a:p>
          <a:p>
            <a:r>
              <a:rPr lang="en-US" dirty="0"/>
              <a:t>O Open communication</a:t>
            </a:r>
          </a:p>
          <a:p>
            <a:r>
              <a:rPr lang="en-US" dirty="0"/>
              <a:t>R  Rapid response</a:t>
            </a:r>
          </a:p>
          <a:p>
            <a:r>
              <a:rPr lang="en-US" dirty="0"/>
              <a:t>E  Effective leadership</a:t>
            </a:r>
          </a:p>
        </p:txBody>
      </p:sp>
      <p:sp>
        <p:nvSpPr>
          <p:cNvPr id="5" name="Rectangle 4">
            <a:extLst>
              <a:ext uri="{FF2B5EF4-FFF2-40B4-BE49-F238E27FC236}">
                <a16:creationId xmlns:a16="http://schemas.microsoft.com/office/drawing/2014/main" id="{BB058617-9A3B-45E2-AF8B-8CFDF1572D6E}"/>
              </a:ext>
            </a:extLst>
          </p:cNvPr>
          <p:cNvSpPr/>
          <p:nvPr/>
        </p:nvSpPr>
        <p:spPr>
          <a:xfrm>
            <a:off x="5327374" y="683812"/>
            <a:ext cx="4118776" cy="993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Key elements of high performance and effective teamwork</a:t>
            </a:r>
          </a:p>
        </p:txBody>
      </p:sp>
    </p:spTree>
    <p:extLst>
      <p:ext uri="{BB962C8B-B14F-4D97-AF65-F5344CB8AC3E}">
        <p14:creationId xmlns:p14="http://schemas.microsoft.com/office/powerpoint/2010/main" val="223544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490B18-922A-4662-B31B-88D2D23852C4}"/>
              </a:ext>
            </a:extLst>
          </p:cNvPr>
          <p:cNvSpPr/>
          <p:nvPr/>
        </p:nvSpPr>
        <p:spPr>
          <a:xfrm>
            <a:off x="214685" y="58847"/>
            <a:ext cx="8929315" cy="5355312"/>
          </a:xfrm>
          <a:prstGeom prst="rect">
            <a:avLst/>
          </a:prstGeom>
        </p:spPr>
        <p:txBody>
          <a:bodyPr wrap="square">
            <a:spAutoFit/>
          </a:bodyPr>
          <a:lstStyle/>
          <a:p>
            <a:r>
              <a:rPr lang="en-US" dirty="0"/>
              <a:t>Conclusion</a:t>
            </a:r>
          </a:p>
          <a:p>
            <a:endParaRPr lang="en-US" dirty="0"/>
          </a:p>
          <a:p>
            <a:r>
              <a:rPr lang="en-US" dirty="0"/>
              <a:t>In this short discussion I hope I have given everybody a brief insight into effective team working covering the main aims and objectives set out in the beginning of this presentation. We have touched on what is effective teamwork and why it is important to have effective teamwork. I have touched on theories and principals by Meredith Belbin and his 9 role models, Bruce Tuckman and the 5 stages of team structure, Stephen Covey on developing the importance of trust within a team. We also touched on the key elements of high performing teams </a:t>
            </a:r>
          </a:p>
          <a:p>
            <a:endParaRPr lang="en-US" dirty="0"/>
          </a:p>
          <a:p>
            <a:r>
              <a:rPr lang="en-US" dirty="0"/>
              <a:t>Notable mentions and additions in this conclusion :-</a:t>
            </a:r>
          </a:p>
          <a:p>
            <a:r>
              <a:rPr lang="en-US" dirty="0"/>
              <a:t>•	The importance of team building exercises</a:t>
            </a:r>
          </a:p>
          <a:p>
            <a:r>
              <a:rPr lang="en-US" dirty="0"/>
              <a:t>•	Continued professional development</a:t>
            </a:r>
          </a:p>
          <a:p>
            <a:r>
              <a:rPr lang="en-US" dirty="0"/>
              <a:t>•	Praise and recognition</a:t>
            </a:r>
          </a:p>
          <a:p>
            <a:r>
              <a:rPr lang="en-US" dirty="0"/>
              <a:t>In my opinion to overcome any hurdle or obstacle you have got to develop effective teams and teamworking, by doing this you as an individual grow in confidence and experience, for the company there is increased turnover and profit as well as a good reputation to make the business grow. </a:t>
            </a:r>
          </a:p>
        </p:txBody>
      </p:sp>
    </p:spTree>
    <p:extLst>
      <p:ext uri="{BB962C8B-B14F-4D97-AF65-F5344CB8AC3E}">
        <p14:creationId xmlns:p14="http://schemas.microsoft.com/office/powerpoint/2010/main" val="40187020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45F9F4-5625-439F-8AE4-27B3128BC472}"/>
              </a:ext>
            </a:extLst>
          </p:cNvPr>
          <p:cNvSpPr/>
          <p:nvPr/>
        </p:nvSpPr>
        <p:spPr>
          <a:xfrm>
            <a:off x="3048000" y="889844"/>
            <a:ext cx="6096000" cy="5170646"/>
          </a:xfrm>
          <a:prstGeom prst="rect">
            <a:avLst/>
          </a:prstGeom>
        </p:spPr>
        <p:txBody>
          <a:bodyPr wrap="square">
            <a:spAutoFit/>
          </a:bodyPr>
          <a:lstStyle/>
          <a:p>
            <a:r>
              <a:rPr lang="en-GB" sz="2400" dirty="0"/>
              <a:t>Bibliography</a:t>
            </a:r>
          </a:p>
          <a:p>
            <a:r>
              <a:rPr lang="en-GB" dirty="0"/>
              <a:t>Merriam-webster.com. 2020. Definition Of COMMUNICATION. [online] Available at: &lt;https://www.merriam-webster.com/dictionary/communication&gt; [Accessed 12 May 2020].</a:t>
            </a:r>
          </a:p>
          <a:p>
            <a:r>
              <a:rPr lang="en-GB" dirty="0"/>
              <a:t>Belbin, M., 2020. The Nine Belbin Team Roles. [online] Belbin.com. Available at: &lt;https://www.belbin.com/about/belbin-team-roles/&gt; [Accessed 12 May 2020].</a:t>
            </a:r>
          </a:p>
          <a:p>
            <a:r>
              <a:rPr lang="en-GB" dirty="0"/>
              <a:t>Indeed.com. 2020. Communication Skills: Definitions And Examples | </a:t>
            </a:r>
            <a:r>
              <a:rPr lang="en-GB" dirty="0" err="1"/>
              <a:t>Indeed.Com</a:t>
            </a:r>
            <a:r>
              <a:rPr lang="en-GB" dirty="0"/>
              <a:t>. [online] Available at: &lt;https://www.indeed.com/career-advice/resumes-cover-letters/communication-skills&gt; [Accessed 12 May 2020].</a:t>
            </a:r>
          </a:p>
          <a:p>
            <a:r>
              <a:rPr lang="en-GB" dirty="0"/>
              <a:t>Tuckman, 2020. Tuckman (Forming, Norming, Storming, Performing) | Multi-Stakeholder Partnerships. [online] Mspguide.org. Available at: &lt;http://www.mspguide.org/tool/tuckman-forming-norming-storming-performing&gt; [Accessed 6 May 2020].</a:t>
            </a:r>
          </a:p>
        </p:txBody>
      </p:sp>
    </p:spTree>
    <p:extLst>
      <p:ext uri="{BB962C8B-B14F-4D97-AF65-F5344CB8AC3E}">
        <p14:creationId xmlns:p14="http://schemas.microsoft.com/office/powerpoint/2010/main" val="4043926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9F5BA9-9393-4F7A-8666-175644505B70}"/>
              </a:ext>
            </a:extLst>
          </p:cNvPr>
          <p:cNvPicPr>
            <a:picLocks noChangeAspect="1"/>
          </p:cNvPicPr>
          <p:nvPr/>
        </p:nvPicPr>
        <p:blipFill>
          <a:blip r:embed="rId2"/>
          <a:stretch>
            <a:fillRect/>
          </a:stretch>
        </p:blipFill>
        <p:spPr>
          <a:xfrm>
            <a:off x="3465733" y="965110"/>
            <a:ext cx="3636107" cy="4810850"/>
          </a:xfrm>
          <a:prstGeom prst="rect">
            <a:avLst/>
          </a:prstGeom>
        </p:spPr>
      </p:pic>
    </p:spTree>
    <p:extLst>
      <p:ext uri="{BB962C8B-B14F-4D97-AF65-F5344CB8AC3E}">
        <p14:creationId xmlns:p14="http://schemas.microsoft.com/office/powerpoint/2010/main" val="1011509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4C0298D-A687-4304-ACD1-250991BA4DF1}"/>
              </a:ext>
            </a:extLst>
          </p:cNvPr>
          <p:cNvSpPr/>
          <p:nvPr/>
        </p:nvSpPr>
        <p:spPr>
          <a:xfrm>
            <a:off x="3048000" y="1720840"/>
            <a:ext cx="6096000" cy="3416320"/>
          </a:xfrm>
          <a:prstGeom prst="rect">
            <a:avLst/>
          </a:prstGeom>
        </p:spPr>
        <p:txBody>
          <a:bodyPr>
            <a:spAutoFit/>
          </a:bodyPr>
          <a:lstStyle/>
          <a:p>
            <a:r>
              <a:rPr lang="en-US" dirty="0"/>
              <a:t>Lesson plan</a:t>
            </a:r>
          </a:p>
          <a:p>
            <a:endParaRPr lang="en-US" dirty="0"/>
          </a:p>
          <a:p>
            <a:r>
              <a:rPr lang="en-US" dirty="0"/>
              <a:t>Aims and objectives</a:t>
            </a:r>
          </a:p>
          <a:p>
            <a:endParaRPr lang="en-US" dirty="0"/>
          </a:p>
          <a:p>
            <a:r>
              <a:rPr lang="en-US" dirty="0"/>
              <a:t>Discuss effective teamwork and its definition</a:t>
            </a:r>
          </a:p>
          <a:p>
            <a:r>
              <a:rPr lang="en-US" dirty="0"/>
              <a:t>Communication</a:t>
            </a:r>
          </a:p>
          <a:p>
            <a:r>
              <a:rPr lang="en-US" dirty="0"/>
              <a:t>Key points in developing teamwork</a:t>
            </a:r>
          </a:p>
          <a:p>
            <a:r>
              <a:rPr lang="en-US" dirty="0"/>
              <a:t>Theories and principals Belbin, Tuckman, Covey</a:t>
            </a:r>
          </a:p>
          <a:p>
            <a:r>
              <a:rPr lang="en-US" dirty="0"/>
              <a:t>Elements of high performing teams</a:t>
            </a:r>
          </a:p>
          <a:p>
            <a:r>
              <a:rPr lang="en-US" dirty="0"/>
              <a:t>My own experience of effective teamwork</a:t>
            </a:r>
          </a:p>
          <a:p>
            <a:r>
              <a:rPr lang="en-US" dirty="0"/>
              <a:t>Conclusion</a:t>
            </a:r>
          </a:p>
          <a:p>
            <a:r>
              <a:rPr lang="en-US" dirty="0"/>
              <a:t>Question and answer session</a:t>
            </a:r>
          </a:p>
        </p:txBody>
      </p:sp>
    </p:spTree>
    <p:extLst>
      <p:ext uri="{BB962C8B-B14F-4D97-AF65-F5344CB8AC3E}">
        <p14:creationId xmlns:p14="http://schemas.microsoft.com/office/powerpoint/2010/main" val="33205563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03389A-9FF4-4476-BEFA-C8246CA6AE1F}"/>
              </a:ext>
            </a:extLst>
          </p:cNvPr>
          <p:cNvSpPr/>
          <p:nvPr/>
        </p:nvSpPr>
        <p:spPr>
          <a:xfrm>
            <a:off x="3048000" y="182880"/>
            <a:ext cx="7696200" cy="6186309"/>
          </a:xfrm>
          <a:prstGeom prst="rect">
            <a:avLst/>
          </a:prstGeom>
        </p:spPr>
        <p:txBody>
          <a:bodyPr wrap="square">
            <a:spAutoFit/>
          </a:bodyPr>
          <a:lstStyle/>
          <a:p>
            <a:r>
              <a:rPr lang="en-GB" dirty="0"/>
              <a:t>Presentation Content</a:t>
            </a:r>
          </a:p>
          <a:p>
            <a:r>
              <a:rPr lang="en-GB" dirty="0"/>
              <a:t>Slide Content</a:t>
            </a:r>
          </a:p>
          <a:p>
            <a:r>
              <a:rPr lang="en-GB" dirty="0"/>
              <a:t>1	Front sheet </a:t>
            </a:r>
          </a:p>
          <a:p>
            <a:r>
              <a:rPr lang="en-GB" dirty="0"/>
              <a:t>2	Aims and objectives</a:t>
            </a:r>
          </a:p>
          <a:p>
            <a:r>
              <a:rPr lang="en-GB" dirty="0"/>
              <a:t>3	Effective communication</a:t>
            </a:r>
          </a:p>
          <a:p>
            <a:r>
              <a:rPr lang="en-GB" dirty="0"/>
              <a:t>4	Effective teamworking model</a:t>
            </a:r>
          </a:p>
          <a:p>
            <a:r>
              <a:rPr lang="en-GB" dirty="0"/>
              <a:t>5	Good and bad effects of teamwork, group vs team</a:t>
            </a:r>
          </a:p>
          <a:p>
            <a:r>
              <a:rPr lang="en-GB" dirty="0"/>
              <a:t>6	Video on effective team overcoming obstacle</a:t>
            </a:r>
          </a:p>
          <a:p>
            <a:r>
              <a:rPr lang="en-GB" dirty="0"/>
              <a:t>7	Covey trust matrix</a:t>
            </a:r>
          </a:p>
          <a:p>
            <a:r>
              <a:rPr lang="en-GB" dirty="0"/>
              <a:t>8	Meredith Belbin</a:t>
            </a:r>
          </a:p>
          <a:p>
            <a:r>
              <a:rPr lang="en-GB" dirty="0"/>
              <a:t>9	9 team roles Belbin</a:t>
            </a:r>
          </a:p>
          <a:p>
            <a:r>
              <a:rPr lang="en-GB" dirty="0"/>
              <a:t>10         Bruce Tuckman</a:t>
            </a:r>
          </a:p>
          <a:p>
            <a:r>
              <a:rPr lang="en-GB" dirty="0"/>
              <a:t>11         Tuckman model forming, storming, norming, performing, adjourning</a:t>
            </a:r>
          </a:p>
          <a:p>
            <a:r>
              <a:rPr lang="en-GB" dirty="0"/>
              <a:t>12        Kitchen set up</a:t>
            </a:r>
          </a:p>
          <a:p>
            <a:r>
              <a:rPr lang="en-GB" dirty="0"/>
              <a:t>13       My own personal experience</a:t>
            </a:r>
          </a:p>
          <a:p>
            <a:r>
              <a:rPr lang="en-GB" dirty="0"/>
              <a:t>14       Key elements of high performance</a:t>
            </a:r>
          </a:p>
          <a:p>
            <a:r>
              <a:rPr lang="en-GB" dirty="0"/>
              <a:t>15       Conclusion</a:t>
            </a:r>
          </a:p>
          <a:p>
            <a:r>
              <a:rPr lang="en-GB" dirty="0"/>
              <a:t>16       Bibliography</a:t>
            </a:r>
          </a:p>
          <a:p>
            <a:r>
              <a:rPr lang="en-GB" dirty="0"/>
              <a:t>17       Thank you</a:t>
            </a:r>
          </a:p>
          <a:p>
            <a:r>
              <a:rPr lang="en-GB" dirty="0"/>
              <a:t>18      Lesson plan</a:t>
            </a:r>
          </a:p>
          <a:p>
            <a:r>
              <a:rPr lang="en-GB" dirty="0"/>
              <a:t>19     slide content</a:t>
            </a:r>
          </a:p>
        </p:txBody>
      </p:sp>
    </p:spTree>
    <p:extLst>
      <p:ext uri="{BB962C8B-B14F-4D97-AF65-F5344CB8AC3E}">
        <p14:creationId xmlns:p14="http://schemas.microsoft.com/office/powerpoint/2010/main" val="8623649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2673</TotalTime>
  <Words>995</Words>
  <Application>Microsoft Office PowerPoint</Application>
  <PresentationFormat>Widescreen</PresentationFormat>
  <Paragraphs>102</Paragraphs>
  <Slides>19</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Century Gothic</vt:lpstr>
      <vt:lpstr>Wingdings 3</vt:lpstr>
      <vt:lpstr>Ion</vt:lpstr>
      <vt:lpstr>  Skills for the Workplace Module Assignment Submission   Student Name:      Craig Bennett Student Number:            1911380 Module No:           BMSK4002 Module Title: Effective teamworking   Statement of Confirmation of Authenticity 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 Attention is drawn to the plagiarism and unfair practice policies of both the University and of ILM.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the Workplace Module Assignment Submission   Student Name:      Craig Bennett Student Number: 1911380 Module No: BMSK4002 Module Title: Effective teamworking and communication  Statement of Confirmation of Authenticity 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 Attention is drawn to the plagiarism and unfair practice policies of both the University and of ILM.</dc:title>
  <dc:creator>Craig Bennett</dc:creator>
  <cp:lastModifiedBy>Craig Bennett</cp:lastModifiedBy>
  <cp:revision>24</cp:revision>
  <dcterms:created xsi:type="dcterms:W3CDTF">2020-05-12T09:48:58Z</dcterms:created>
  <dcterms:modified xsi:type="dcterms:W3CDTF">2020-05-16T10:32:46Z</dcterms:modified>
</cp:coreProperties>
</file>