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embeddedFontLst>
    <p:embeddedFont>
      <p:font typeface="Anton" pitchFamily="2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8" roundtripDataSignature="AMtx7mimaBeKiwB8LoeeFHCX2Md877eQ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d Masud Rana" userId="af285f217e4dc343" providerId="LiveId" clId="{0F492F6F-063B-4829-97CC-DA339D1AB934}"/>
    <pc:docChg chg="modSld">
      <pc:chgData name="Md Masud Rana" userId="af285f217e4dc343" providerId="LiveId" clId="{0F492F6F-063B-4829-97CC-DA339D1AB934}" dt="2023-02-01T10:44:46.541" v="92" actId="14100"/>
      <pc:docMkLst>
        <pc:docMk/>
      </pc:docMkLst>
      <pc:sldChg chg="modSp mod">
        <pc:chgData name="Md Masud Rana" userId="af285f217e4dc343" providerId="LiveId" clId="{0F492F6F-063B-4829-97CC-DA339D1AB934}" dt="2023-02-01T10:44:46.541" v="92" actId="14100"/>
        <pc:sldMkLst>
          <pc:docMk/>
          <pc:sldMk cId="0" sldId="256"/>
        </pc:sldMkLst>
        <pc:spChg chg="mod">
          <ac:chgData name="Md Masud Rana" userId="af285f217e4dc343" providerId="LiveId" clId="{0F492F6F-063B-4829-97CC-DA339D1AB934}" dt="2023-02-01T09:31:52.655" v="28" actId="20577"/>
          <ac:spMkLst>
            <pc:docMk/>
            <pc:sldMk cId="0" sldId="256"/>
            <ac:spMk id="87" creationId="{00000000-0000-0000-0000-000000000000}"/>
          </ac:spMkLst>
        </pc:spChg>
        <pc:spChg chg="mod">
          <ac:chgData name="Md Masud Rana" userId="af285f217e4dc343" providerId="LiveId" clId="{0F492F6F-063B-4829-97CC-DA339D1AB934}" dt="2023-02-01T09:40:27.466" v="36" actId="20577"/>
          <ac:spMkLst>
            <pc:docMk/>
            <pc:sldMk cId="0" sldId="256"/>
            <ac:spMk id="89" creationId="{00000000-0000-0000-0000-000000000000}"/>
          </ac:spMkLst>
        </pc:spChg>
        <pc:spChg chg="mod">
          <ac:chgData name="Md Masud Rana" userId="af285f217e4dc343" providerId="LiveId" clId="{0F492F6F-063B-4829-97CC-DA339D1AB934}" dt="2023-02-01T10:44:46.541" v="92" actId="14100"/>
          <ac:spMkLst>
            <pc:docMk/>
            <pc:sldMk cId="0" sldId="256"/>
            <ac:spMk id="9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pp-luxury.com/bulgari-hotels-resorts-the-success-behind-the-jeweller-becoming-a-true-luxury-hotel-brand/" TargetMode="External"/><Relationship Id="rId3" Type="http://schemas.openxmlformats.org/officeDocument/2006/relationships/hyperlink" Target="https://upgradedpoints.com/travel/hotels/marriott-bonvoy-hotel-brands/" TargetMode="External"/><Relationship Id="rId7" Type="http://schemas.openxmlformats.org/officeDocument/2006/relationships/hyperlink" Target="https://lesroches.edu/blog/recruit-students-bulgari-hotels-resorts/" TargetMode="External"/><Relationship Id="rId12" Type="http://schemas.openxmlformats.org/officeDocument/2006/relationships/hyperlink" Target="https://www.vendomtalents.com/en/news/interview-michael-o-neill-company-director-and-human-resources-manager-bvlgari-hotel-londo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mews.com/en/blog/hotel-guest-expectations" TargetMode="External"/><Relationship Id="rId11" Type="http://schemas.openxmlformats.org/officeDocument/2006/relationships/hyperlink" Target="https://thegoodthebadandtheluxurious.com/2022/02/22/review-bulgari-paris/" TargetMode="External"/><Relationship Id="rId5" Type="http://schemas.openxmlformats.org/officeDocument/2006/relationships/hyperlink" Target="https://www.luxurydaily.com/bulgari-demonstrates-limitless-adventure-in-parisian-hotel/" TargetMode="External"/><Relationship Id="rId10" Type="http://schemas.openxmlformats.org/officeDocument/2006/relationships/hyperlink" Target="https://studycorgi.com/the-dorchester-and-bulgari-hotels-service-quality/" TargetMode="External"/><Relationship Id="rId4" Type="http://schemas.openxmlformats.org/officeDocument/2006/relationships/hyperlink" Target="https://travelbykatie.com/2015/05/02/hotel-review-bulgari-hotel-residences-london/" TargetMode="External"/><Relationship Id="rId9" Type="http://schemas.openxmlformats.org/officeDocument/2006/relationships/hyperlink" Target="https://onemileatatime.com/reviews/bulgari-hotel-milan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6531"/>
            <a:ext cx="12192000" cy="6858000"/>
          </a:xfrm>
          <a:prstGeom prst="rect">
            <a:avLst/>
          </a:prstGeom>
          <a:gradFill>
            <a:gsLst>
              <a:gs pos="0">
                <a:srgbClr val="B3B0B0"/>
              </a:gs>
              <a:gs pos="50000">
                <a:srgbClr val="CFCDCD"/>
              </a:gs>
              <a:gs pos="100000">
                <a:srgbClr val="E7E7E7"/>
              </a:gs>
            </a:gsLst>
            <a:lin ang="27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0" y="0"/>
            <a:ext cx="4519749" cy="6858000"/>
          </a:xfrm>
          <a:custGeom>
            <a:avLst/>
            <a:gdLst/>
            <a:ahLst/>
            <a:cxnLst/>
            <a:rect l="l" t="t" r="r" b="b"/>
            <a:pathLst>
              <a:path w="5878286" h="6858000" extrusionOk="0">
                <a:moveTo>
                  <a:pt x="0" y="0"/>
                </a:moveTo>
                <a:lnTo>
                  <a:pt x="979734" y="0"/>
                </a:lnTo>
                <a:lnTo>
                  <a:pt x="1985554" y="0"/>
                </a:lnTo>
                <a:lnTo>
                  <a:pt x="4898552" y="0"/>
                </a:lnTo>
                <a:cubicBezTo>
                  <a:pt x="5439644" y="0"/>
                  <a:pt x="5878286" y="438642"/>
                  <a:pt x="5878286" y="979734"/>
                </a:cubicBezTo>
                <a:lnTo>
                  <a:pt x="5878286" y="5878266"/>
                </a:lnTo>
                <a:cubicBezTo>
                  <a:pt x="5878286" y="6419358"/>
                  <a:pt x="5439644" y="6858000"/>
                  <a:pt x="4898552" y="6858000"/>
                </a:cubicBezTo>
                <a:lnTo>
                  <a:pt x="1985554" y="6858000"/>
                </a:lnTo>
                <a:lnTo>
                  <a:pt x="979734" y="6858000"/>
                </a:lnTo>
                <a:lnTo>
                  <a:pt x="0" y="6858000"/>
                </a:lnTo>
                <a:lnTo>
                  <a:pt x="0" y="5878266"/>
                </a:lnTo>
                <a:lnTo>
                  <a:pt x="0" y="979734"/>
                </a:lnTo>
                <a:close/>
              </a:path>
            </a:pathLst>
          </a:cu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6212250" y="1850180"/>
            <a:ext cx="4663500" cy="30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</a:rPr>
              <a:t>Hospitality &amp; Guest Services</a:t>
            </a:r>
            <a:endParaRPr sz="4800" b="1" i="0" u="none" strike="noStrike" cap="none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dk1"/>
                </a:solidFill>
              </a:rPr>
              <a:t>of </a:t>
            </a:r>
            <a:endParaRPr sz="4800" b="1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dk1"/>
                </a:solidFill>
              </a:rPr>
              <a:t>Bulgari Hotel</a:t>
            </a:r>
            <a:endParaRPr sz="4800" b="1">
              <a:solidFill>
                <a:schemeClr val="dk1"/>
              </a:solidFill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722811" y="1815737"/>
            <a:ext cx="357704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Name: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ohammed Ali Hayder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" name="Google Shape;88;p1"/>
          <p:cNvCxnSpPr/>
          <p:nvPr/>
        </p:nvCxnSpPr>
        <p:spPr>
          <a:xfrm>
            <a:off x="4767943" y="0"/>
            <a:ext cx="104503" cy="6858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89" name="Google Shape;89;p1"/>
          <p:cNvSpPr txBox="1"/>
          <p:nvPr/>
        </p:nvSpPr>
        <p:spPr>
          <a:xfrm>
            <a:off x="724988" y="2397948"/>
            <a:ext cx="25516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ID: 2210332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722811" y="2980158"/>
            <a:ext cx="4149635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Lecturer Name: Charlotte Joyner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Module: Hospitality &amp; Guest BMIH4003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7070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0" y="0"/>
            <a:ext cx="7258929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lt1"/>
              </a:gs>
            </a:gsLst>
            <a:lin ang="0" scaled="0"/>
          </a:gradFill>
          <a:ln>
            <a:noFill/>
          </a:ln>
          <a:effectLst>
            <a:outerShdw blurRad="50800" dist="38100" algn="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647114" y="2551837"/>
            <a:ext cx="4589581" cy="1569660"/>
          </a:xfrm>
          <a:prstGeom prst="rect">
            <a:avLst/>
          </a:prstGeom>
          <a:noFill/>
          <a:ln>
            <a:noFill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3F3F3F"/>
                </a:solidFill>
                <a:latin typeface="Balthazar"/>
                <a:ea typeface="Balthazar"/>
                <a:cs typeface="Balthazar"/>
                <a:sym typeface="Balthazar"/>
              </a:rPr>
              <a:t>TABLE OF CONTENTS</a:t>
            </a:r>
            <a:endParaRPr sz="4800" b="1" cap="none">
              <a:solidFill>
                <a:srgbClr val="3F3F3F"/>
              </a:solidFill>
              <a:latin typeface="Balthazar"/>
              <a:ea typeface="Balthazar"/>
              <a:cs typeface="Balthazar"/>
              <a:sym typeface="Balthazar"/>
            </a:endParaRPr>
          </a:p>
        </p:txBody>
      </p:sp>
      <p:cxnSp>
        <p:nvCxnSpPr>
          <p:cNvPr id="97" name="Google Shape;97;p2"/>
          <p:cNvCxnSpPr/>
          <p:nvPr/>
        </p:nvCxnSpPr>
        <p:spPr>
          <a:xfrm flipH="1">
            <a:off x="6822831" y="0"/>
            <a:ext cx="14067" cy="7033846"/>
          </a:xfrm>
          <a:prstGeom prst="straightConnector1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</p:cxnSp>
      <p:cxnSp>
        <p:nvCxnSpPr>
          <p:cNvPr id="98" name="Google Shape;98;p2"/>
          <p:cNvCxnSpPr/>
          <p:nvPr/>
        </p:nvCxnSpPr>
        <p:spPr>
          <a:xfrm>
            <a:off x="6822831" y="0"/>
            <a:ext cx="0" cy="6858000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99" name="Google Shape;99;p2"/>
          <p:cNvSpPr/>
          <p:nvPr/>
        </p:nvSpPr>
        <p:spPr>
          <a:xfrm>
            <a:off x="5957666" y="-502"/>
            <a:ext cx="1455900" cy="860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 rot="-5400000">
            <a:off x="5051145" y="145362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7244861" y="-32825"/>
            <a:ext cx="168900" cy="2610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5957665" y="2287463"/>
            <a:ext cx="1455900" cy="8604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5957665" y="3599386"/>
            <a:ext cx="1455900" cy="8604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/>
          <p:nvPr/>
        </p:nvSpPr>
        <p:spPr>
          <a:xfrm rot="-5400000">
            <a:off x="5049384" y="1271076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/>
          <p:nvPr/>
        </p:nvSpPr>
        <p:spPr>
          <a:xfrm rot="-5400000">
            <a:off x="5049384" y="2433327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/>
          <p:nvPr/>
        </p:nvSpPr>
        <p:spPr>
          <a:xfrm rot="-5400000">
            <a:off x="5049384" y="3669050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7244860" y="936716"/>
            <a:ext cx="168900" cy="261000"/>
          </a:xfrm>
          <a:prstGeom prst="rtTriangle">
            <a:avLst/>
          </a:prstGeom>
          <a:solidFill>
            <a:srgbClr val="000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/>
          <p:nvPr/>
        </p:nvSpPr>
        <p:spPr>
          <a:xfrm>
            <a:off x="7258929" y="2026540"/>
            <a:ext cx="168900" cy="2610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7258928" y="3353059"/>
            <a:ext cx="168900" cy="2610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5955904" y="1123669"/>
            <a:ext cx="1455900" cy="860400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cxnSp>
        <p:nvCxnSpPr>
          <p:cNvPr id="111" name="Google Shape;111;p2"/>
          <p:cNvCxnSpPr/>
          <p:nvPr/>
        </p:nvCxnSpPr>
        <p:spPr>
          <a:xfrm>
            <a:off x="5955904" y="104503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2" name="Google Shape;112;p2"/>
          <p:cNvCxnSpPr/>
          <p:nvPr/>
        </p:nvCxnSpPr>
        <p:spPr>
          <a:xfrm>
            <a:off x="5915957" y="69283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3" name="Google Shape;113;p2"/>
          <p:cNvCxnSpPr/>
          <p:nvPr/>
        </p:nvCxnSpPr>
        <p:spPr>
          <a:xfrm>
            <a:off x="5955904" y="123879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4" name="Google Shape;114;p2"/>
          <p:cNvCxnSpPr/>
          <p:nvPr/>
        </p:nvCxnSpPr>
        <p:spPr>
          <a:xfrm>
            <a:off x="5955904" y="1785257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5" name="Google Shape;115;p2"/>
          <p:cNvCxnSpPr/>
          <p:nvPr/>
        </p:nvCxnSpPr>
        <p:spPr>
          <a:xfrm>
            <a:off x="5955904" y="2399212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6" name="Google Shape;116;p2"/>
          <p:cNvCxnSpPr/>
          <p:nvPr/>
        </p:nvCxnSpPr>
        <p:spPr>
          <a:xfrm>
            <a:off x="5955904" y="3021875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7" name="Google Shape;117;p2"/>
          <p:cNvCxnSpPr/>
          <p:nvPr/>
        </p:nvCxnSpPr>
        <p:spPr>
          <a:xfrm>
            <a:off x="5955904" y="373815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18" name="Google Shape;118;p2"/>
          <p:cNvCxnSpPr/>
          <p:nvPr/>
        </p:nvCxnSpPr>
        <p:spPr>
          <a:xfrm>
            <a:off x="5955904" y="4308566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19" name="Google Shape;119;p2"/>
          <p:cNvSpPr txBox="1"/>
          <p:nvPr/>
        </p:nvSpPr>
        <p:spPr>
          <a:xfrm>
            <a:off x="6336489" y="231169"/>
            <a:ext cx="48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03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6336489" y="1349354"/>
            <a:ext cx="500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04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6403057" y="2493606"/>
            <a:ext cx="561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05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22" name="Google Shape;122;p2"/>
          <p:cNvSpPr txBox="1"/>
          <p:nvPr/>
        </p:nvSpPr>
        <p:spPr>
          <a:xfrm>
            <a:off x="6326857" y="3791606"/>
            <a:ext cx="753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04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23" name="Google Shape;123;p2"/>
          <p:cNvSpPr txBox="1"/>
          <p:nvPr/>
        </p:nvSpPr>
        <p:spPr>
          <a:xfrm>
            <a:off x="7532075" y="168100"/>
            <a:ext cx="4659900" cy="47700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</a:rPr>
              <a:t>About Bulgari Hotel hotel brand </a:t>
            </a:r>
            <a:endParaRPr sz="2500">
              <a:solidFill>
                <a:schemeClr val="lt1"/>
              </a:solidFill>
            </a:endParaRPr>
          </a:p>
        </p:txBody>
      </p:sp>
      <p:sp>
        <p:nvSpPr>
          <p:cNvPr id="124" name="Google Shape;124;p2"/>
          <p:cNvSpPr txBox="1"/>
          <p:nvPr/>
        </p:nvSpPr>
        <p:spPr>
          <a:xfrm>
            <a:off x="7528539" y="1287800"/>
            <a:ext cx="4659900" cy="4770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</a:rPr>
              <a:t>Main Consumers</a:t>
            </a:r>
            <a:endParaRPr sz="2500">
              <a:solidFill>
                <a:schemeClr val="lt1"/>
              </a:solidFill>
            </a:endParaRPr>
          </a:p>
        </p:txBody>
      </p:sp>
      <p:sp>
        <p:nvSpPr>
          <p:cNvPr id="125" name="Google Shape;125;p2"/>
          <p:cNvSpPr txBox="1"/>
          <p:nvPr/>
        </p:nvSpPr>
        <p:spPr>
          <a:xfrm>
            <a:off x="7532075" y="2304975"/>
            <a:ext cx="4659900" cy="939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200">
                <a:solidFill>
                  <a:schemeClr val="lt1"/>
                </a:solidFill>
              </a:rPr>
              <a:t>Nature, Scope &amp; Role of the Guest Services by the Bulgari Hotel</a:t>
            </a:r>
            <a:endParaRPr sz="2200">
              <a:solidFill>
                <a:schemeClr val="lt1"/>
              </a:solidFill>
            </a:endParaRPr>
          </a:p>
        </p:txBody>
      </p:sp>
      <p:sp>
        <p:nvSpPr>
          <p:cNvPr id="126" name="Google Shape;126;p2"/>
          <p:cNvSpPr txBox="1"/>
          <p:nvPr/>
        </p:nvSpPr>
        <p:spPr>
          <a:xfrm>
            <a:off x="7532125" y="3684650"/>
            <a:ext cx="4659900" cy="477000"/>
          </a:xfrm>
          <a:prstGeom prst="rect">
            <a:avLst/>
          </a:prstGeom>
          <a:noFill/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Font typeface="Arial"/>
              <a:buNone/>
            </a:pPr>
            <a:r>
              <a:rPr lang="en-US" sz="2500">
                <a:solidFill>
                  <a:schemeClr val="lt1"/>
                </a:solidFill>
              </a:rPr>
              <a:t>Facilities of Bulgari Hotel</a:t>
            </a:r>
            <a:endParaRPr sz="2500"/>
          </a:p>
        </p:txBody>
      </p:sp>
      <p:sp>
        <p:nvSpPr>
          <p:cNvPr id="127" name="Google Shape;127;p2"/>
          <p:cNvSpPr/>
          <p:nvPr/>
        </p:nvSpPr>
        <p:spPr>
          <a:xfrm>
            <a:off x="7258928" y="4572259"/>
            <a:ext cx="168900" cy="261000"/>
          </a:xfrm>
          <a:prstGeom prst="rtTriangle">
            <a:avLst/>
          </a:prstGeom>
          <a:solidFill>
            <a:srgbClr val="FF0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2"/>
          <p:cNvSpPr/>
          <p:nvPr/>
        </p:nvSpPr>
        <p:spPr>
          <a:xfrm>
            <a:off x="5957665" y="4742386"/>
            <a:ext cx="1455900" cy="860400"/>
          </a:xfrm>
          <a:prstGeom prst="rect">
            <a:avLst/>
          </a:prstGeom>
          <a:solidFill>
            <a:srgbClr val="FF00FF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2"/>
          <p:cNvSpPr/>
          <p:nvPr/>
        </p:nvSpPr>
        <p:spPr>
          <a:xfrm rot="-5400000">
            <a:off x="5049384" y="4812050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FF00FF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0" name="Google Shape;130;p2"/>
          <p:cNvCxnSpPr/>
          <p:nvPr/>
        </p:nvCxnSpPr>
        <p:spPr>
          <a:xfrm>
            <a:off x="5955904" y="488115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31" name="Google Shape;131;p2"/>
          <p:cNvCxnSpPr/>
          <p:nvPr/>
        </p:nvCxnSpPr>
        <p:spPr>
          <a:xfrm>
            <a:off x="5955904" y="549075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32" name="Google Shape;132;p2"/>
          <p:cNvSpPr txBox="1"/>
          <p:nvPr/>
        </p:nvSpPr>
        <p:spPr>
          <a:xfrm>
            <a:off x="6202857" y="4955106"/>
            <a:ext cx="753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04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33" name="Google Shape;133;p2"/>
          <p:cNvSpPr/>
          <p:nvPr/>
        </p:nvSpPr>
        <p:spPr>
          <a:xfrm>
            <a:off x="5957665" y="5885386"/>
            <a:ext cx="1455900" cy="8604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"/>
          <p:cNvSpPr/>
          <p:nvPr/>
        </p:nvSpPr>
        <p:spPr>
          <a:xfrm>
            <a:off x="7258928" y="5639059"/>
            <a:ext cx="168900" cy="261000"/>
          </a:xfrm>
          <a:prstGeom prst="rtTriangle">
            <a:avLst/>
          </a:prstGeom>
          <a:solidFill>
            <a:srgbClr val="FF9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2"/>
          <p:cNvSpPr/>
          <p:nvPr/>
        </p:nvSpPr>
        <p:spPr>
          <a:xfrm rot="-5400000">
            <a:off x="5049384" y="5955050"/>
            <a:ext cx="1092000" cy="720900"/>
          </a:xfrm>
          <a:prstGeom prst="triangle">
            <a:avLst>
              <a:gd name="adj" fmla="val 50000"/>
            </a:avLst>
          </a:prstGeom>
          <a:solidFill>
            <a:srgbClr val="FF9900"/>
          </a:solidFill>
          <a:ln>
            <a:noFill/>
          </a:ln>
          <a:effectLst>
            <a:outerShdw blurRad="50800" dist="38100" dir="810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6" name="Google Shape;136;p2"/>
          <p:cNvCxnSpPr/>
          <p:nvPr/>
        </p:nvCxnSpPr>
        <p:spPr>
          <a:xfrm>
            <a:off x="5955904" y="602415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37" name="Google Shape;137;p2"/>
          <p:cNvCxnSpPr/>
          <p:nvPr/>
        </p:nvCxnSpPr>
        <p:spPr>
          <a:xfrm>
            <a:off x="5955904" y="6557554"/>
            <a:ext cx="14559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38" name="Google Shape;138;p2"/>
          <p:cNvSpPr txBox="1"/>
          <p:nvPr/>
        </p:nvSpPr>
        <p:spPr>
          <a:xfrm>
            <a:off x="6202857" y="6098106"/>
            <a:ext cx="753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04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39" name="Google Shape;139;p2"/>
          <p:cNvSpPr txBox="1"/>
          <p:nvPr/>
        </p:nvSpPr>
        <p:spPr>
          <a:xfrm>
            <a:off x="7528560" y="4865741"/>
            <a:ext cx="3053100" cy="477000"/>
          </a:xfrm>
          <a:prstGeom prst="rect">
            <a:avLst/>
          </a:prstGeom>
          <a:noFill/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</a:rPr>
              <a:t>Considerations</a:t>
            </a:r>
            <a:endParaRPr sz="2500"/>
          </a:p>
        </p:txBody>
      </p:sp>
      <p:sp>
        <p:nvSpPr>
          <p:cNvPr id="140" name="Google Shape;140;p2"/>
          <p:cNvSpPr txBox="1"/>
          <p:nvPr/>
        </p:nvSpPr>
        <p:spPr>
          <a:xfrm>
            <a:off x="7491635" y="6046841"/>
            <a:ext cx="3053100" cy="477000"/>
          </a:xfrm>
          <a:prstGeom prst="rect">
            <a:avLst/>
          </a:prstGeom>
          <a:noFill/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</a:rPr>
              <a:t>Summary</a:t>
            </a:r>
            <a:endParaRPr sz="25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"/>
          <p:cNvSpPr/>
          <p:nvPr/>
        </p:nvSpPr>
        <p:spPr>
          <a:xfrm rot="-5400000">
            <a:off x="3802634" y="-1889192"/>
            <a:ext cx="3909225" cy="3458414"/>
          </a:xfrm>
          <a:custGeom>
            <a:avLst/>
            <a:gdLst/>
            <a:ahLst/>
            <a:cxnLst/>
            <a:rect l="l" t="t" r="r" b="b"/>
            <a:pathLst>
              <a:path w="3513910" h="3458414" extrusionOk="0">
                <a:moveTo>
                  <a:pt x="3513909" y="1729188"/>
                </a:moveTo>
                <a:lnTo>
                  <a:pt x="3513910" y="1729207"/>
                </a:lnTo>
                <a:lnTo>
                  <a:pt x="3513909" y="1729227"/>
                </a:lnTo>
                <a:close/>
                <a:moveTo>
                  <a:pt x="1593669" y="0"/>
                </a:moveTo>
                <a:lnTo>
                  <a:pt x="1593669" y="3458414"/>
                </a:lnTo>
                <a:lnTo>
                  <a:pt x="1577317" y="3457597"/>
                </a:lnTo>
                <a:cubicBezTo>
                  <a:pt x="691362" y="3368627"/>
                  <a:pt x="0" y="2628754"/>
                  <a:pt x="0" y="1729207"/>
                </a:cubicBezTo>
                <a:cubicBezTo>
                  <a:pt x="0" y="829660"/>
                  <a:pt x="691362" y="89787"/>
                  <a:pt x="1577317" y="81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3"/>
          <p:cNvSpPr txBox="1"/>
          <p:nvPr/>
        </p:nvSpPr>
        <p:spPr>
          <a:xfrm>
            <a:off x="4100800" y="373200"/>
            <a:ext cx="3312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chemeClr val="lt1"/>
                </a:solidFill>
              </a:rPr>
              <a:t>About Bulgari Hotel hotel brand</a:t>
            </a:r>
            <a:r>
              <a:rPr lang="en-US" sz="24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 </a:t>
            </a:r>
            <a:endParaRPr sz="24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47" name="Google Shape;147;p3"/>
          <p:cNvSpPr txBox="1"/>
          <p:nvPr/>
        </p:nvSpPr>
        <p:spPr>
          <a:xfrm>
            <a:off x="247000" y="2345075"/>
            <a:ext cx="5960100" cy="38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>
                <a:solidFill>
                  <a:srgbClr val="0E101A"/>
                </a:solidFill>
              </a:rPr>
              <a:t>Bulgari Hotels &amp; Resorts is a luxury hotel brand that operates several properties worldwide. Their locations include: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Hotel London in London, United Kingdom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Hotel Milan in Milan, Italy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Hotel Paris in Paris, France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Resort Bali in Bali, Indonesia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Resort Dubai in Dubai, United Arab Emirates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Bulgari Resort &amp; Residences in the Maldives</a:t>
            </a:r>
            <a:endParaRPr sz="1200">
              <a:solidFill>
                <a:srgbClr val="0E101A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These hotels are generally located in prime locations and are known for offering luxurious amenities and high-end service.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5625" y="2756300"/>
            <a:ext cx="5062450" cy="30116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3"/>
          <p:cNvSpPr txBox="1"/>
          <p:nvPr/>
        </p:nvSpPr>
        <p:spPr>
          <a:xfrm>
            <a:off x="8735225" y="5709825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"/>
          <p:cNvSpPr/>
          <p:nvPr/>
        </p:nvSpPr>
        <p:spPr>
          <a:xfrm>
            <a:off x="4454435" y="143692"/>
            <a:ext cx="3135000" cy="1606800"/>
          </a:xfrm>
          <a:prstGeom prst="horizontalScroll">
            <a:avLst>
              <a:gd name="adj" fmla="val 1250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5"/>
          <p:cNvSpPr txBox="1"/>
          <p:nvPr/>
        </p:nvSpPr>
        <p:spPr>
          <a:xfrm>
            <a:off x="4885509" y="516914"/>
            <a:ext cx="227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lt1"/>
                </a:solidFill>
              </a:rPr>
              <a:t>Main Consumers </a:t>
            </a:r>
            <a:endParaRPr sz="2700"/>
          </a:p>
        </p:txBody>
      </p:sp>
      <p:sp>
        <p:nvSpPr>
          <p:cNvPr id="156" name="Google Shape;156;p5"/>
          <p:cNvSpPr txBox="1"/>
          <p:nvPr/>
        </p:nvSpPr>
        <p:spPr>
          <a:xfrm>
            <a:off x="682900" y="2653100"/>
            <a:ext cx="4957500" cy="33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200">
                <a:solidFill>
                  <a:schemeClr val="dk1"/>
                </a:solidFill>
              </a:rPr>
              <a:t>The primary consumers of Bulgari Hotels &amp; Resorts are high-end travelers, including affluent individuals and business travelers, looking for luxury accommodations and exclusive experiences. They typically have a high disposable income, appreciate the finer things in life, and look for a high level of comfort, service, and exclusivity.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157" name="Google Shape;15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4950" y="2554150"/>
            <a:ext cx="4843400" cy="28024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5"/>
          <p:cNvSpPr txBox="1"/>
          <p:nvPr/>
        </p:nvSpPr>
        <p:spPr>
          <a:xfrm>
            <a:off x="8618975" y="5356575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"/>
          <p:cNvSpPr txBox="1"/>
          <p:nvPr/>
        </p:nvSpPr>
        <p:spPr>
          <a:xfrm>
            <a:off x="75" y="4780450"/>
            <a:ext cx="12192000" cy="13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Bulgari Hotels &amp; Resorts provide luxurious guest services that cater to guests' needs and preferences, with a wide range of amenities and services, including accommodation, dining, wellness, and entertainment. </a:t>
            </a:r>
            <a:endParaRPr sz="1200">
              <a:solidFill>
                <a:srgbClr val="0E101A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These services aim to enhance guests' experience and make their stay as comfortable and enjoyable as possible, making their stay memorable and encouraging them to return. </a:t>
            </a:r>
            <a:endParaRPr sz="1200">
              <a:solidFill>
                <a:srgbClr val="0E101A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The role of guest services is to make guests feel at home and ensure satisfaction with their stay.</a:t>
            </a:r>
            <a:endParaRPr sz="1200">
              <a:solidFill>
                <a:srgbClr val="0E101A"/>
              </a:solidFill>
            </a:endParaRPr>
          </a:p>
        </p:txBody>
      </p:sp>
      <p:sp>
        <p:nvSpPr>
          <p:cNvPr id="164" name="Google Shape;164;p6"/>
          <p:cNvSpPr/>
          <p:nvPr/>
        </p:nvSpPr>
        <p:spPr>
          <a:xfrm rot="10800000">
            <a:off x="11173188" y="130637"/>
            <a:ext cx="1018800" cy="7446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 txBox="1"/>
          <p:nvPr/>
        </p:nvSpPr>
        <p:spPr>
          <a:xfrm>
            <a:off x="1018800" y="27275"/>
            <a:ext cx="10154700" cy="11496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700" b="1">
                <a:solidFill>
                  <a:schemeClr val="dk1"/>
                </a:solidFill>
              </a:rPr>
              <a:t>Nature, Scope &amp; Role of the Guest Services by the Bulgari Hotel</a:t>
            </a:r>
            <a:endParaRPr sz="2700"/>
          </a:p>
        </p:txBody>
      </p:sp>
      <p:sp>
        <p:nvSpPr>
          <p:cNvPr id="166" name="Google Shape;166;p6"/>
          <p:cNvSpPr/>
          <p:nvPr/>
        </p:nvSpPr>
        <p:spPr>
          <a:xfrm>
            <a:off x="11" y="179679"/>
            <a:ext cx="1018800" cy="7446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7" name="Google Shape;16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3225" y="1272800"/>
            <a:ext cx="4925549" cy="27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6"/>
          <p:cNvSpPr txBox="1"/>
          <p:nvPr/>
        </p:nvSpPr>
        <p:spPr>
          <a:xfrm>
            <a:off x="5035500" y="4068375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"/>
          <p:cNvSpPr txBox="1"/>
          <p:nvPr/>
        </p:nvSpPr>
        <p:spPr>
          <a:xfrm>
            <a:off x="246200" y="2121964"/>
            <a:ext cx="6740400" cy="38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>
                <a:solidFill>
                  <a:srgbClr val="0E101A"/>
                </a:solidFill>
              </a:rPr>
              <a:t>Bulgari Hotels &amp; Resorts provide a wide range of guest services and facilities to ensure guests have a luxurious and comfortable stay. Some of the key services and facilities offered include: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Room and Suite Accommodations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Dining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Spa and Wellness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Fitness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Business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Entertainment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Concierge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Transport &amp;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Other</a:t>
            </a:r>
            <a:endParaRPr sz="1200">
              <a:solidFill>
                <a:srgbClr val="0E101A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These services and facilities provide guests with a luxurious, comfortable, and convenient stay, intending to make the guest's experience as enjoyable as possible.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74" name="Google Shape;174;p7"/>
          <p:cNvSpPr/>
          <p:nvPr/>
        </p:nvSpPr>
        <p:spPr>
          <a:xfrm rot="5400000">
            <a:off x="5630424" y="-679651"/>
            <a:ext cx="1488382" cy="2847704"/>
          </a:xfrm>
          <a:custGeom>
            <a:avLst/>
            <a:gdLst/>
            <a:ahLst/>
            <a:cxnLst/>
            <a:rect l="l" t="t" r="r" b="b"/>
            <a:pathLst>
              <a:path w="1410789" h="2847704" extrusionOk="0">
                <a:moveTo>
                  <a:pt x="0" y="0"/>
                </a:moveTo>
                <a:cubicBezTo>
                  <a:pt x="779157" y="0"/>
                  <a:pt x="1410789" y="637480"/>
                  <a:pt x="1410789" y="1423852"/>
                </a:cubicBezTo>
                <a:cubicBezTo>
                  <a:pt x="1410789" y="2210224"/>
                  <a:pt x="779157" y="2847704"/>
                  <a:pt x="0" y="2847704"/>
                </a:cubicBezTo>
                <a:close/>
              </a:path>
            </a:pathLst>
          </a:custGeom>
          <a:solidFill>
            <a:srgbClr val="00206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7"/>
          <p:cNvSpPr txBox="1"/>
          <p:nvPr/>
        </p:nvSpPr>
        <p:spPr>
          <a:xfrm>
            <a:off x="5211966" y="141870"/>
            <a:ext cx="23253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700">
                <a:solidFill>
                  <a:schemeClr val="lt1"/>
                </a:solidFill>
              </a:rPr>
              <a:t>Facilities of Bulgari Hotel</a:t>
            </a:r>
            <a:endParaRPr sz="2700"/>
          </a:p>
        </p:txBody>
      </p:sp>
      <p:pic>
        <p:nvPicPr>
          <p:cNvPr id="176" name="Google Shape;17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5932" y="2309487"/>
            <a:ext cx="4752269" cy="273479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7"/>
          <p:cNvSpPr txBox="1"/>
          <p:nvPr/>
        </p:nvSpPr>
        <p:spPr>
          <a:xfrm>
            <a:off x="8626713" y="5044275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4"/>
          <p:cNvSpPr/>
          <p:nvPr/>
        </p:nvSpPr>
        <p:spPr>
          <a:xfrm rot="5400000">
            <a:off x="5600737" y="-758358"/>
            <a:ext cx="1735663" cy="3252359"/>
          </a:xfrm>
          <a:custGeom>
            <a:avLst/>
            <a:gdLst/>
            <a:ahLst/>
            <a:cxnLst/>
            <a:rect l="l" t="t" r="r" b="b"/>
            <a:pathLst>
              <a:path w="1685110" h="3487784" extrusionOk="0">
                <a:moveTo>
                  <a:pt x="1" y="0"/>
                </a:moveTo>
                <a:cubicBezTo>
                  <a:pt x="930661" y="0"/>
                  <a:pt x="1685110" y="780767"/>
                  <a:pt x="1685110" y="1743892"/>
                </a:cubicBezTo>
                <a:cubicBezTo>
                  <a:pt x="1685110" y="2707017"/>
                  <a:pt x="930661" y="3487784"/>
                  <a:pt x="1" y="3487784"/>
                </a:cubicBezTo>
                <a:lnTo>
                  <a:pt x="0" y="3487784"/>
                </a:lnTo>
                <a:lnTo>
                  <a:pt x="0" y="0"/>
                </a:lnTo>
                <a:close/>
              </a:path>
            </a:pathLst>
          </a:custGeom>
          <a:solidFill>
            <a:srgbClr val="548135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4"/>
          <p:cNvSpPr txBox="1"/>
          <p:nvPr/>
        </p:nvSpPr>
        <p:spPr>
          <a:xfrm>
            <a:off x="4986575" y="309225"/>
            <a:ext cx="29640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lt1"/>
                </a:solidFill>
              </a:rPr>
              <a:t>Consideration</a:t>
            </a:r>
            <a:endParaRPr sz="2700"/>
          </a:p>
        </p:txBody>
      </p:sp>
      <p:pic>
        <p:nvPicPr>
          <p:cNvPr id="184" name="Google Shape;18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76265" y="2392654"/>
            <a:ext cx="4775558" cy="2532041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4"/>
          <p:cNvSpPr txBox="1"/>
          <p:nvPr/>
        </p:nvSpPr>
        <p:spPr>
          <a:xfrm>
            <a:off x="565000" y="2028350"/>
            <a:ext cx="6019800" cy="41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>
                <a:solidFill>
                  <a:srgbClr val="0E101A"/>
                </a:solidFill>
              </a:rPr>
              <a:t>Guest services play a critical role in the hospitality industry, as they ensure guests have a positive experience during their stay. In general, the role and function of guest services include: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Providing information to guests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Handling guest requests and complaints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Coordinating with other hotel departments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Providing concierge services</a:t>
            </a:r>
            <a:endParaRPr sz="1200">
              <a:solidFill>
                <a:srgbClr val="0E101A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E101A"/>
              </a:buClr>
              <a:buSzPts val="1200"/>
              <a:buChar char="●"/>
            </a:pPr>
            <a:r>
              <a:rPr lang="en-US" sz="1200">
                <a:solidFill>
                  <a:srgbClr val="0E101A"/>
                </a:solidFill>
              </a:rPr>
              <a:t>Supporting front office operations</a:t>
            </a:r>
            <a:endParaRPr sz="1200">
              <a:solidFill>
                <a:srgbClr val="0E101A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1100"/>
              <a:buNone/>
            </a:pPr>
            <a:r>
              <a:rPr lang="en-US" sz="1200">
                <a:solidFill>
                  <a:srgbClr val="0E101A"/>
                </a:solidFill>
              </a:rPr>
              <a:t>Overall, the role and function of guest services are to ensure that guests have a positive experience during their stay at the hotel and that any issues or concerns are addressed promptly and efficiently.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86" name="Google Shape;186;p4"/>
          <p:cNvSpPr txBox="1"/>
          <p:nvPr/>
        </p:nvSpPr>
        <p:spPr>
          <a:xfrm>
            <a:off x="8670313" y="4924700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 txBox="1"/>
          <p:nvPr/>
        </p:nvSpPr>
        <p:spPr>
          <a:xfrm>
            <a:off x="-150" y="4227425"/>
            <a:ext cx="12192000" cy="12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200">
                <a:solidFill>
                  <a:schemeClr val="dk1"/>
                </a:solidFill>
              </a:rPr>
              <a:t>For a hotel to maintain its image and encourage repeat business, outstanding hospitality and guest services are expected. This means providing courteous and helpful service, maintaining neat and comfortable lodgings, providing a wide range of amenities, and providing a choice of facilities and services.</a:t>
            </a:r>
            <a:endParaRPr sz="1200"/>
          </a:p>
        </p:txBody>
      </p:sp>
      <p:pic>
        <p:nvPicPr>
          <p:cNvPr id="192" name="Google Shape;19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25590" y="941939"/>
            <a:ext cx="4940808" cy="280985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8"/>
          <p:cNvSpPr txBox="1"/>
          <p:nvPr/>
        </p:nvSpPr>
        <p:spPr>
          <a:xfrm>
            <a:off x="-150" y="204625"/>
            <a:ext cx="12192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rgbClr val="C00000"/>
                </a:solidFill>
              </a:rPr>
              <a:t>Summary</a:t>
            </a:r>
            <a:endParaRPr sz="2700" b="1">
              <a:solidFill>
                <a:srgbClr val="C00000"/>
              </a:solidFill>
            </a:endParaRPr>
          </a:p>
        </p:txBody>
      </p:sp>
      <p:sp>
        <p:nvSpPr>
          <p:cNvPr id="194" name="Google Shape;194;p8"/>
          <p:cNvSpPr txBox="1"/>
          <p:nvPr/>
        </p:nvSpPr>
        <p:spPr>
          <a:xfrm>
            <a:off x="5365638" y="3679150"/>
            <a:ext cx="2121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Source: Google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/>
          <p:nvPr/>
        </p:nvSpPr>
        <p:spPr>
          <a:xfrm>
            <a:off x="1" y="2540700"/>
            <a:ext cx="2487600" cy="1776600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9"/>
          <p:cNvSpPr txBox="1"/>
          <p:nvPr/>
        </p:nvSpPr>
        <p:spPr>
          <a:xfrm>
            <a:off x="205344" y="3174965"/>
            <a:ext cx="2076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Font typeface="Arial"/>
              <a:buNone/>
            </a:pPr>
            <a:r>
              <a:rPr lang="en-US" sz="2700" b="1">
                <a:solidFill>
                  <a:schemeClr val="dk1"/>
                </a:solidFill>
              </a:rPr>
              <a:t>Reference</a:t>
            </a:r>
            <a:endParaRPr sz="2700" b="1">
              <a:solidFill>
                <a:schemeClr val="dk1"/>
              </a:solidFill>
            </a:endParaRPr>
          </a:p>
        </p:txBody>
      </p:sp>
      <p:sp>
        <p:nvSpPr>
          <p:cNvPr id="201" name="Google Shape;201;p9"/>
          <p:cNvSpPr txBox="1"/>
          <p:nvPr/>
        </p:nvSpPr>
        <p:spPr>
          <a:xfrm>
            <a:off x="2545725" y="-75"/>
            <a:ext cx="96792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/>
              <a:t>Au. S (2022) </a:t>
            </a:r>
            <a:r>
              <a:rPr lang="en-US" sz="1200" i="1"/>
              <a:t>33 Marriott Bonvoy Hotel Brands: Select, Premium, Luxury, Residences &amp; More </a:t>
            </a:r>
            <a:r>
              <a:rPr lang="en-US" sz="1200"/>
              <a:t>[Blog] 10 November, Available at: </a:t>
            </a:r>
            <a:r>
              <a:rPr lang="en-US" sz="1200" u="sng">
                <a:solidFill>
                  <a:schemeClr val="hlink"/>
                </a:solidFill>
                <a:hlinkClick r:id="rId3"/>
              </a:rPr>
              <a:t>https://upgradedpoints.com/travel/hotels/marriott-bonvoy-hotel-brands/</a:t>
            </a:r>
            <a:r>
              <a:rPr lang="en-US" sz="1200"/>
              <a:t> (Accessed: 23 January 2023)</a:t>
            </a:r>
            <a:endParaRPr sz="1200"/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camthecolombian (2015) </a:t>
            </a:r>
            <a:r>
              <a:rPr lang="en-US" sz="1200" i="1">
                <a:solidFill>
                  <a:schemeClr val="dk1"/>
                </a:solidFill>
              </a:rPr>
              <a:t>Hotel Review: Bulgari Hotel Residences London </a:t>
            </a:r>
            <a:r>
              <a:rPr lang="en-US" sz="1200">
                <a:solidFill>
                  <a:schemeClr val="dk1"/>
                </a:solidFill>
              </a:rPr>
              <a:t>[Blog] 2 May, Available at: </a:t>
            </a:r>
            <a:r>
              <a:rPr lang="en-US" sz="1200" u="sng">
                <a:solidFill>
                  <a:schemeClr val="hlink"/>
                </a:solidFill>
                <a:hlinkClick r:id="rId4"/>
              </a:rPr>
              <a:t>https://travelbykatie.com/2015/05/02/hotel-review-bulgari-hotel-residences-london/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/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Howe N. (2022) </a:t>
            </a:r>
            <a:r>
              <a:rPr lang="en-US" sz="1200" i="1">
                <a:solidFill>
                  <a:schemeClr val="dk1"/>
                </a:solidFill>
              </a:rPr>
              <a:t>Bulgari demonstrates limitless adventure in Parisian hotel </a:t>
            </a:r>
            <a:r>
              <a:rPr lang="en-US" sz="1200">
                <a:solidFill>
                  <a:schemeClr val="dk1"/>
                </a:solidFill>
              </a:rPr>
              <a:t>[Blog] 23 February, Available at: </a:t>
            </a:r>
            <a:r>
              <a:rPr lang="en-US" sz="1200" u="sng">
                <a:solidFill>
                  <a:schemeClr val="hlink"/>
                </a:solidFill>
                <a:hlinkClick r:id="rId5"/>
              </a:rPr>
              <a:t>https://www.luxurydaily.com/bulgari-demonstrates-limitless-adventure-in-parisian-hotel/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/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/>
              <a:t>Lacalle E. (2022) </a:t>
            </a:r>
            <a:r>
              <a:rPr lang="en-US" sz="1200" i="1"/>
              <a:t>Five most frequent guest expectations in hotels and how to exceed them</a:t>
            </a:r>
            <a:r>
              <a:rPr lang="en-US" sz="1200"/>
              <a:t> [Blog] 7 July, Available at: </a:t>
            </a:r>
            <a:r>
              <a:rPr lang="en-US" sz="1200" u="sng">
                <a:solidFill>
                  <a:schemeClr val="hlink"/>
                </a:solidFill>
                <a:hlinkClick r:id="rId6"/>
              </a:rPr>
              <a:t>https://www.mews.com/en/blog/hotel-guest-expectations</a:t>
            </a:r>
            <a:r>
              <a:rPr lang="en-US" sz="1200"/>
              <a:t> (Accessed: 23 January 2023)</a:t>
            </a:r>
            <a:endParaRPr sz="1200"/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Les Roches logo (2018) </a:t>
            </a:r>
            <a:r>
              <a:rPr lang="en-US" sz="1200" i="1">
                <a:solidFill>
                  <a:schemeClr val="dk1"/>
                </a:solidFill>
              </a:rPr>
              <a:t>Why we recruit Les Roches students – Bulgari Hotels and Resorts </a:t>
            </a:r>
            <a:r>
              <a:rPr lang="en-US" sz="1200">
                <a:solidFill>
                  <a:schemeClr val="dk1"/>
                </a:solidFill>
              </a:rPr>
              <a:t>[Blog] 7 November Available at: </a:t>
            </a:r>
            <a:r>
              <a:rPr lang="en-US" sz="1200" u="sng">
                <a:solidFill>
                  <a:schemeClr val="hlink"/>
                </a:solidFill>
                <a:hlinkClick r:id="rId7"/>
              </a:rPr>
              <a:t>https://lesroches.edu/blog/recruit-students-bulgari-hotels-resorts/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/>
          </a:p>
          <a:p>
            <a:pPr marL="457200" lvl="0" indent="-3048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Petcu O. (2018) </a:t>
            </a:r>
            <a:r>
              <a:rPr lang="en-US" sz="1200" i="1">
                <a:solidFill>
                  <a:schemeClr val="dk1"/>
                </a:solidFill>
              </a:rPr>
              <a:t>Bulgari Hotels &amp; Resorts, the success behind the jeweller becoming a true luxury hotel brand</a:t>
            </a:r>
            <a:r>
              <a:rPr lang="en-US" sz="1200">
                <a:solidFill>
                  <a:schemeClr val="dk1"/>
                </a:solidFill>
              </a:rPr>
              <a:t> [Blog] 24 November, Available at: </a:t>
            </a:r>
            <a:r>
              <a:rPr lang="en-US" sz="1200" u="sng">
                <a:solidFill>
                  <a:schemeClr val="hlink"/>
                </a:solidFill>
                <a:hlinkClick r:id="rId8"/>
              </a:rPr>
              <a:t>https://cpp-luxury.com/bulgari-hotels-resorts-the-success-behind-the-jeweller-becoming-a-true-luxury-hotel-brand/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Schlappig B. (2022) </a:t>
            </a:r>
            <a:r>
              <a:rPr lang="en-US" sz="1200" i="1">
                <a:solidFill>
                  <a:schemeClr val="dk1"/>
                </a:solidFill>
              </a:rPr>
              <a:t>Review: Bulgari Hotel Milan, Italy </a:t>
            </a:r>
            <a:r>
              <a:rPr lang="en-US" sz="1200">
                <a:solidFill>
                  <a:schemeClr val="dk1"/>
                </a:solidFill>
              </a:rPr>
              <a:t>[Blog] 10 April, Available at: </a:t>
            </a:r>
            <a:r>
              <a:rPr lang="en-US" sz="1200" u="sng">
                <a:solidFill>
                  <a:schemeClr val="hlink"/>
                </a:solidFill>
                <a:hlinkClick r:id="rId9"/>
              </a:rPr>
              <a:t>https://onemileatatime.com/reviews/bulgari-hotel-milan/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/>
              <a:t>studycorgi (2020) </a:t>
            </a:r>
            <a:r>
              <a:rPr lang="en-US" sz="1200" i="1"/>
              <a:t>The Dorchester and Bulgari Hotels: Service Quality </a:t>
            </a:r>
            <a:r>
              <a:rPr lang="en-US" sz="1200"/>
              <a:t>[Blog] 29 December, Available at: </a:t>
            </a:r>
            <a:r>
              <a:rPr lang="en-US" sz="1200" u="sng">
                <a:solidFill>
                  <a:schemeClr val="hlink"/>
                </a:solidFill>
                <a:hlinkClick r:id="rId10"/>
              </a:rPr>
              <a:t>https://studycorgi.com/the-dorchester-and-bulgari-hotels-service-quality/</a:t>
            </a:r>
            <a:r>
              <a:rPr lang="en-US" sz="1200"/>
              <a:t> (Access: 23 January 2023)</a:t>
            </a:r>
            <a:endParaRPr sz="1200"/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US" sz="1200">
                <a:solidFill>
                  <a:schemeClr val="dk1"/>
                </a:solidFill>
              </a:rPr>
              <a:t>thegoodthebadandtheluxurious (2022) </a:t>
            </a:r>
            <a:r>
              <a:rPr lang="en-US" sz="1200" i="1">
                <a:solidFill>
                  <a:schemeClr val="dk1"/>
                </a:solidFill>
              </a:rPr>
              <a:t>Review: Bulgari Paris </a:t>
            </a:r>
            <a:r>
              <a:rPr lang="en-US" sz="1200">
                <a:solidFill>
                  <a:schemeClr val="dk1"/>
                </a:solidFill>
              </a:rPr>
              <a:t>[Blog] 22 February, Available at: </a:t>
            </a:r>
            <a:r>
              <a:rPr lang="en-US" sz="1200" u="sng">
                <a:solidFill>
                  <a:schemeClr val="hlink"/>
                </a:solidFill>
                <a:hlinkClick r:id="rId11"/>
              </a:rPr>
              <a:t>https://thegoodthebadandtheluxurious.com/2022/02/22/review-bulgari-paris/</a:t>
            </a:r>
            <a:r>
              <a:rPr lang="en-US" sz="1200">
                <a:solidFill>
                  <a:schemeClr val="dk1"/>
                </a:solidFill>
              </a:rPr>
              <a:t> (Accessed: 23 January 2023)</a:t>
            </a:r>
            <a:endParaRPr sz="1200"/>
          </a:p>
          <a:p>
            <a:pPr marL="457200" lvl="0" indent="-3048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200"/>
              <a:t>Vendom.jobs (2020) </a:t>
            </a:r>
            <a:r>
              <a:rPr lang="en-US" sz="1200" i="1"/>
              <a:t>INTERVIEW: Michael O’Neill, Company Director and human resources manager, Bvlgari Hotel London </a:t>
            </a:r>
            <a:r>
              <a:rPr lang="en-US" sz="1200"/>
              <a:t>[Blog] 12 August, Available at: </a:t>
            </a:r>
            <a:r>
              <a:rPr lang="en-US" sz="1200" u="sng">
                <a:solidFill>
                  <a:schemeClr val="hlink"/>
                </a:solidFill>
                <a:hlinkClick r:id="rId12"/>
              </a:rPr>
              <a:t>https://www.vendomtalents.com/en/news/interview-michael-o-neill-company-director-and-human-resources-manager-bvlgari-hotel-london</a:t>
            </a:r>
            <a:r>
              <a:rPr lang="en-US" sz="1200"/>
              <a:t> (Accessed: 23 January 2023)</a:t>
            </a:r>
            <a:endParaRPr sz="1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0"/>
          <p:cNvSpPr/>
          <p:nvPr/>
        </p:nvSpPr>
        <p:spPr>
          <a:xfrm>
            <a:off x="0" y="0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0"/>
          <p:cNvSpPr/>
          <p:nvPr/>
        </p:nvSpPr>
        <p:spPr>
          <a:xfrm>
            <a:off x="9590307" y="4423956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9722028" y="4549141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0"/>
          <p:cNvSpPr/>
          <p:nvPr/>
        </p:nvSpPr>
        <p:spPr>
          <a:xfrm>
            <a:off x="152400" y="152400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dk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0"/>
          <p:cNvSpPr/>
          <p:nvPr/>
        </p:nvSpPr>
        <p:spPr>
          <a:xfrm>
            <a:off x="9853749" y="4674326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0"/>
          <p:cNvSpPr/>
          <p:nvPr/>
        </p:nvSpPr>
        <p:spPr>
          <a:xfrm>
            <a:off x="304800" y="304800"/>
            <a:ext cx="2338251" cy="2155372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0"/>
          <p:cNvSpPr txBox="1"/>
          <p:nvPr/>
        </p:nvSpPr>
        <p:spPr>
          <a:xfrm>
            <a:off x="4121870" y="2743201"/>
            <a:ext cx="55125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b="1">
                <a:solidFill>
                  <a:schemeClr val="dk1"/>
                </a:solidFill>
                <a:latin typeface="Balthazar"/>
                <a:ea typeface="Balthazar"/>
                <a:cs typeface="Balthazar"/>
                <a:sym typeface="Balthazar"/>
              </a:rPr>
              <a:t>Thank You</a:t>
            </a:r>
            <a:endParaRPr sz="6600" b="1">
              <a:solidFill>
                <a:schemeClr val="dk1"/>
              </a:solidFill>
              <a:latin typeface="Balthazar"/>
              <a:ea typeface="Balthazar"/>
              <a:cs typeface="Balthazar"/>
              <a:sym typeface="Balthaza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967</Words>
  <PresentationFormat>Widescreen</PresentationFormat>
  <Paragraphs>76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Arial</vt:lpstr>
      <vt:lpstr>Balthazar</vt:lpstr>
      <vt:lpstr>Anton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Ali Hayder</dc:creator>
  <dcterms:created xsi:type="dcterms:W3CDTF">2023-01-14T12:56:01Z</dcterms:created>
  <dcterms:modified xsi:type="dcterms:W3CDTF">2023-02-01T10:44:48Z</dcterms:modified>
</cp:coreProperties>
</file>