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0" r:id="rId3"/>
    <p:sldId id="257" r:id="rId4"/>
    <p:sldId id="258" r:id="rId5"/>
    <p:sldId id="259" r:id="rId6"/>
    <p:sldId id="261" r:id="rId7"/>
    <p:sldId id="262" r:id="rId8"/>
    <p:sldId id="268"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05"/>
    <p:restoredTop sz="94690"/>
  </p:normalViewPr>
  <p:slideViewPr>
    <p:cSldViewPr snapToGrid="0">
      <p:cViewPr varScale="1">
        <p:scale>
          <a:sx n="119" d="100"/>
          <a:sy n="119" d="100"/>
        </p:scale>
        <p:origin x="7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437CEF-1726-4212-9BDB-A0E8D56D064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CF79199-D404-4442-BF60-863432F62388}">
      <dgm:prSet/>
      <dgm:spPr/>
      <dgm:t>
        <a:bodyPr/>
        <a:lstStyle/>
        <a:p>
          <a:pPr>
            <a:lnSpc>
              <a:spcPct val="100000"/>
            </a:lnSpc>
            <a:defRPr cap="all"/>
          </a:pPr>
          <a:r>
            <a:rPr lang="en-US" dirty="0">
              <a:latin typeface="Arial" panose="020B0604020202020204" pitchFamily="34" charset="0"/>
              <a:cs typeface="Arial" panose="020B0604020202020204" pitchFamily="34" charset="0"/>
            </a:rPr>
            <a:t>What information can 360-degree feedback provide?</a:t>
          </a:r>
        </a:p>
      </dgm:t>
    </dgm:pt>
    <dgm:pt modelId="{EB1E5C25-55A2-4B12-8D04-0876DA29673E}" type="parTrans" cxnId="{0AC3AA85-2419-44EC-8FF1-3FF69015589E}">
      <dgm:prSet/>
      <dgm:spPr/>
      <dgm:t>
        <a:bodyPr/>
        <a:lstStyle/>
        <a:p>
          <a:endParaRPr lang="en-US"/>
        </a:p>
      </dgm:t>
    </dgm:pt>
    <dgm:pt modelId="{A5F82607-FDC6-4B98-8D4A-C559E9F9DABC}" type="sibTrans" cxnId="{0AC3AA85-2419-44EC-8FF1-3FF69015589E}">
      <dgm:prSet/>
      <dgm:spPr/>
      <dgm:t>
        <a:bodyPr/>
        <a:lstStyle/>
        <a:p>
          <a:endParaRPr lang="en-US"/>
        </a:p>
      </dgm:t>
    </dgm:pt>
    <dgm:pt modelId="{03C71C10-B2D7-47B0-A2E0-B3EB7E8398FB}">
      <dgm:prSet custT="1"/>
      <dgm:spPr/>
      <dgm:t>
        <a:bodyPr/>
        <a:lstStyle/>
        <a:p>
          <a:pPr algn="ctr">
            <a:lnSpc>
              <a:spcPct val="100000"/>
            </a:lnSpc>
            <a:defRPr cap="all"/>
          </a:pPr>
          <a:r>
            <a:rPr lang="en-US" sz="1100" dirty="0">
              <a:latin typeface="Arial" panose="020B0604020202020204" pitchFamily="34" charset="0"/>
              <a:cs typeface="Arial" panose="020B0604020202020204" pitchFamily="34" charset="0"/>
            </a:rPr>
            <a:t>Behaviors and skills: </a:t>
          </a:r>
        </a:p>
        <a:p>
          <a:pPr algn="l">
            <a:lnSpc>
              <a:spcPct val="100000"/>
            </a:lnSpc>
            <a:defRPr cap="all"/>
          </a:pPr>
          <a:r>
            <a:rPr lang="en-US" sz="800" dirty="0">
              <a:latin typeface="Arial" panose="020B0604020202020204" pitchFamily="34" charset="0"/>
              <a:cs typeface="Arial" panose="020B0604020202020204" pitchFamily="34" charset="0"/>
            </a:rPr>
            <a:t>These two aspects of your performance are largely subjective and so it's best to verify them by interviewing some of your colleagues to ensure you minimize the risk of mistakes deviated.</a:t>
          </a:r>
        </a:p>
      </dgm:t>
    </dgm:pt>
    <dgm:pt modelId="{9B5BE4AE-75D9-4126-96D5-5DA87C134D9E}" type="parTrans" cxnId="{BD6548DE-4072-4113-BAAF-43F38D94D5D5}">
      <dgm:prSet/>
      <dgm:spPr/>
      <dgm:t>
        <a:bodyPr/>
        <a:lstStyle/>
        <a:p>
          <a:endParaRPr lang="en-US"/>
        </a:p>
      </dgm:t>
    </dgm:pt>
    <dgm:pt modelId="{A7688684-D839-40C1-8496-28268B66C7AB}" type="sibTrans" cxnId="{BD6548DE-4072-4113-BAAF-43F38D94D5D5}">
      <dgm:prSet/>
      <dgm:spPr/>
      <dgm:t>
        <a:bodyPr/>
        <a:lstStyle/>
        <a:p>
          <a:endParaRPr lang="en-US"/>
        </a:p>
      </dgm:t>
    </dgm:pt>
    <dgm:pt modelId="{F5D53BF4-2F7A-4872-8F3B-08D5547E8208}">
      <dgm:prSet custT="1"/>
      <dgm:spPr/>
      <dgm:t>
        <a:bodyPr/>
        <a:lstStyle/>
        <a:p>
          <a:pPr algn="ctr">
            <a:lnSpc>
              <a:spcPct val="100000"/>
            </a:lnSpc>
            <a:defRPr cap="all"/>
          </a:pPr>
          <a:r>
            <a:rPr lang="en-US" sz="1100" dirty="0">
              <a:latin typeface="Arial" panose="020B0604020202020204" pitchFamily="34" charset="0"/>
              <a:cs typeface="Arial" panose="020B0604020202020204" pitchFamily="34" charset="0"/>
            </a:rPr>
            <a:t>Perception of the workplace: </a:t>
          </a:r>
        </a:p>
        <a:p>
          <a:pPr algn="l">
            <a:lnSpc>
              <a:spcPct val="100000"/>
            </a:lnSpc>
            <a:defRPr cap="all"/>
          </a:pPr>
          <a:r>
            <a:rPr lang="en-US" sz="800" dirty="0">
              <a:latin typeface="Arial" panose="020B0604020202020204" pitchFamily="34" charset="0"/>
              <a:cs typeface="Arial" panose="020B0604020202020204" pitchFamily="34" charset="0"/>
            </a:rPr>
            <a:t>It’s almost impossible to express opinions about the workplace due to fear of criticism, however, by implementing 360-degree strategy will allow your employees to feel comfortable to share views and feelings as it is all anonymized.</a:t>
          </a:r>
        </a:p>
      </dgm:t>
    </dgm:pt>
    <dgm:pt modelId="{238807C3-D087-46E5-80C2-084FB3FBA940}" type="parTrans" cxnId="{C5E69AB6-0799-4CAB-A3CF-30659DE0BA60}">
      <dgm:prSet/>
      <dgm:spPr/>
      <dgm:t>
        <a:bodyPr/>
        <a:lstStyle/>
        <a:p>
          <a:endParaRPr lang="en-US"/>
        </a:p>
      </dgm:t>
    </dgm:pt>
    <dgm:pt modelId="{539F7430-3D32-4972-BCFE-7584F7D9A987}" type="sibTrans" cxnId="{C5E69AB6-0799-4CAB-A3CF-30659DE0BA60}">
      <dgm:prSet/>
      <dgm:spPr/>
      <dgm:t>
        <a:bodyPr/>
        <a:lstStyle/>
        <a:p>
          <a:endParaRPr lang="en-US"/>
        </a:p>
      </dgm:t>
    </dgm:pt>
    <dgm:pt modelId="{50F43999-4E2B-414A-B3D5-EA5EDD092DFB}">
      <dgm:prSet custT="1"/>
      <dgm:spPr/>
      <dgm:t>
        <a:bodyPr/>
        <a:lstStyle/>
        <a:p>
          <a:pPr algn="ctr">
            <a:lnSpc>
              <a:spcPct val="100000"/>
            </a:lnSpc>
            <a:defRPr cap="all"/>
          </a:pPr>
          <a:r>
            <a:rPr lang="en-US" sz="1100" dirty="0">
              <a:latin typeface="Arial" panose="020B0604020202020204" pitchFamily="34" charset="0"/>
              <a:cs typeface="Arial" panose="020B0604020202020204" pitchFamily="34" charset="0"/>
            </a:rPr>
            <a:t>Soft Skills: </a:t>
          </a:r>
        </a:p>
        <a:p>
          <a:pPr algn="l">
            <a:lnSpc>
              <a:spcPct val="100000"/>
            </a:lnSpc>
            <a:defRPr cap="all"/>
          </a:pPr>
          <a:r>
            <a:rPr lang="en-US" sz="800" dirty="0">
              <a:latin typeface="Arial" panose="020B0604020202020204" pitchFamily="34" charset="0"/>
              <a:cs typeface="Arial" panose="020B0604020202020204" pitchFamily="34" charset="0"/>
            </a:rPr>
            <a:t>You can assess important professional skills such as collaboration, communication, teamwork and goal setting through 360° feedback techniques. These may focus on leadership, character and organizational skills.</a:t>
          </a:r>
        </a:p>
      </dgm:t>
    </dgm:pt>
    <dgm:pt modelId="{732D4A09-A1BC-4139-9922-A732095E0622}" type="parTrans" cxnId="{9B0C2C36-BFE1-454E-BF8C-567A11E8F18C}">
      <dgm:prSet/>
      <dgm:spPr/>
      <dgm:t>
        <a:bodyPr/>
        <a:lstStyle/>
        <a:p>
          <a:endParaRPr lang="en-US"/>
        </a:p>
      </dgm:t>
    </dgm:pt>
    <dgm:pt modelId="{C2EEB740-A2DB-4746-82F1-437C0596C85B}" type="sibTrans" cxnId="{9B0C2C36-BFE1-454E-BF8C-567A11E8F18C}">
      <dgm:prSet/>
      <dgm:spPr/>
      <dgm:t>
        <a:bodyPr/>
        <a:lstStyle/>
        <a:p>
          <a:endParaRPr lang="en-US"/>
        </a:p>
      </dgm:t>
    </dgm:pt>
    <dgm:pt modelId="{924F1416-35BB-4571-BDF2-C1DE918A0318}">
      <dgm:prSet custT="1"/>
      <dgm:spPr/>
      <dgm:t>
        <a:bodyPr/>
        <a:lstStyle/>
        <a:p>
          <a:pPr algn="l">
            <a:lnSpc>
              <a:spcPct val="100000"/>
            </a:lnSpc>
            <a:defRPr cap="all"/>
          </a:pPr>
          <a:r>
            <a:rPr lang="en-US" sz="1100" dirty="0">
              <a:latin typeface="Arial" panose="020B0604020202020204" pitchFamily="34" charset="0"/>
              <a:cs typeface="Arial" panose="020B0604020202020204" pitchFamily="34" charset="0"/>
            </a:rPr>
            <a:t>Issues within the team and working environment: </a:t>
          </a:r>
          <a:r>
            <a:rPr lang="en-US" sz="800" dirty="0">
              <a:latin typeface="Arial" panose="020B0604020202020204" pitchFamily="34" charset="0"/>
              <a:cs typeface="Arial" panose="020B0604020202020204" pitchFamily="34" charset="0"/>
            </a:rPr>
            <a:t>Anonymity allows employees to present their concerns and any issues within the team without the fear of being judged and prejudiced by other employees or their managers.</a:t>
          </a:r>
          <a:br>
            <a:rPr lang="en-US" sz="800" dirty="0">
              <a:latin typeface="Arial" panose="020B0604020202020204" pitchFamily="34" charset="0"/>
              <a:cs typeface="Arial" panose="020B0604020202020204" pitchFamily="34" charset="0"/>
            </a:rPr>
          </a:br>
          <a:endParaRPr lang="en-US" sz="800" dirty="0">
            <a:latin typeface="Arial" panose="020B0604020202020204" pitchFamily="34" charset="0"/>
            <a:cs typeface="Arial" panose="020B0604020202020204" pitchFamily="34" charset="0"/>
          </a:endParaRPr>
        </a:p>
      </dgm:t>
    </dgm:pt>
    <dgm:pt modelId="{75462049-0F3F-4772-BB9E-7059A6EDD2BB}" type="parTrans" cxnId="{33BBD59C-0766-4996-8893-7F60856E41C7}">
      <dgm:prSet/>
      <dgm:spPr/>
      <dgm:t>
        <a:bodyPr/>
        <a:lstStyle/>
        <a:p>
          <a:endParaRPr lang="en-US"/>
        </a:p>
      </dgm:t>
    </dgm:pt>
    <dgm:pt modelId="{2729D926-C9EA-4D80-9518-7A4B1CF7B847}" type="sibTrans" cxnId="{33BBD59C-0766-4996-8893-7F60856E41C7}">
      <dgm:prSet/>
      <dgm:spPr/>
      <dgm:t>
        <a:bodyPr/>
        <a:lstStyle/>
        <a:p>
          <a:endParaRPr lang="en-US"/>
        </a:p>
      </dgm:t>
    </dgm:pt>
    <dgm:pt modelId="{52349165-873E-4FB3-A9CA-BFEEB14E4C0F}" type="pres">
      <dgm:prSet presAssocID="{60437CEF-1726-4212-9BDB-A0E8D56D064A}" presName="root" presStyleCnt="0">
        <dgm:presLayoutVars>
          <dgm:dir/>
          <dgm:resizeHandles val="exact"/>
        </dgm:presLayoutVars>
      </dgm:prSet>
      <dgm:spPr/>
    </dgm:pt>
    <dgm:pt modelId="{2887D567-E9E5-4DB8-829B-637F068EC23E}" type="pres">
      <dgm:prSet presAssocID="{ACF79199-D404-4442-BF60-863432F62388}" presName="compNode" presStyleCnt="0"/>
      <dgm:spPr/>
    </dgm:pt>
    <dgm:pt modelId="{0BF011C8-BB1B-41E0-8E59-0DE9CA71472F}" type="pres">
      <dgm:prSet presAssocID="{ACF79199-D404-4442-BF60-863432F62388}" presName="iconBgRect" presStyleLbl="bgShp" presStyleIdx="0" presStyleCnt="5" custLinFactNeighborX="8860" custLinFactNeighborY="-92602"/>
      <dgm:spPr>
        <a:prstGeom prst="round2DiagRect">
          <a:avLst>
            <a:gd name="adj1" fmla="val 29727"/>
            <a:gd name="adj2" fmla="val 0"/>
          </a:avLst>
        </a:prstGeom>
      </dgm:spPr>
    </dgm:pt>
    <dgm:pt modelId="{9684E340-1795-4030-B2A0-5FD7F51F8037}" type="pres">
      <dgm:prSet presAssocID="{ACF79199-D404-4442-BF60-863432F62388}" presName="iconRect" presStyleLbl="node1" presStyleIdx="0" presStyleCnt="5" custLinFactY="-66132" custLinFactNeighborX="10601"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8A1B85BD-911C-4C9C-AD8A-DD3C2AB7B28B}" type="pres">
      <dgm:prSet presAssocID="{ACF79199-D404-4442-BF60-863432F62388}" presName="spaceRect" presStyleCnt="0"/>
      <dgm:spPr/>
    </dgm:pt>
    <dgm:pt modelId="{1222AE1A-8C8A-449B-8720-002A873F8939}" type="pres">
      <dgm:prSet presAssocID="{ACF79199-D404-4442-BF60-863432F62388}" presName="textRect" presStyleLbl="revTx" presStyleIdx="0" presStyleCnt="5" custLinFactNeighborX="4569" custLinFactNeighborY="-56757">
        <dgm:presLayoutVars>
          <dgm:chMax val="1"/>
          <dgm:chPref val="1"/>
        </dgm:presLayoutVars>
      </dgm:prSet>
      <dgm:spPr/>
    </dgm:pt>
    <dgm:pt modelId="{82FEBAFD-1A80-4CAC-9B9B-3F17764ACC9B}" type="pres">
      <dgm:prSet presAssocID="{A5F82607-FDC6-4B98-8D4A-C559E9F9DABC}" presName="sibTrans" presStyleCnt="0"/>
      <dgm:spPr/>
    </dgm:pt>
    <dgm:pt modelId="{DFA5115B-D4AE-4414-9661-B3A37AFB8C38}" type="pres">
      <dgm:prSet presAssocID="{03C71C10-B2D7-47B0-A2E0-B3EB7E8398FB}" presName="compNode" presStyleCnt="0"/>
      <dgm:spPr/>
    </dgm:pt>
    <dgm:pt modelId="{6FFF952B-C66A-4E42-BD31-BE72E3331DF2}" type="pres">
      <dgm:prSet presAssocID="{03C71C10-B2D7-47B0-A2E0-B3EB7E8398FB}" presName="iconBgRect" presStyleLbl="bgShp" presStyleIdx="1" presStyleCnt="5" custLinFactNeighborX="-7169" custLinFactNeighborY="-74677"/>
      <dgm:spPr>
        <a:prstGeom prst="round2DiagRect">
          <a:avLst>
            <a:gd name="adj1" fmla="val 29727"/>
            <a:gd name="adj2" fmla="val 0"/>
          </a:avLst>
        </a:prstGeom>
      </dgm:spPr>
    </dgm:pt>
    <dgm:pt modelId="{99DAFCA5-AF28-4BA8-B0FC-0DD835C7CE39}" type="pres">
      <dgm:prSet presAssocID="{03C71C10-B2D7-47B0-A2E0-B3EB7E8398FB}" presName="iconRect" presStyleLbl="node1" presStyleIdx="1" presStyleCnt="5" custLinFactY="-30150" custLinFactNeighborX="-8961" custLinFactNeighborY="-10000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3175FD82-E9E9-4CBE-85E8-48C94073031F}" type="pres">
      <dgm:prSet presAssocID="{03C71C10-B2D7-47B0-A2E0-B3EB7E8398FB}" presName="spaceRect" presStyleCnt="0"/>
      <dgm:spPr/>
    </dgm:pt>
    <dgm:pt modelId="{14C0A8E3-E9CE-4968-B5A1-89077D35C9C3}" type="pres">
      <dgm:prSet presAssocID="{03C71C10-B2D7-47B0-A2E0-B3EB7E8398FB}" presName="textRect" presStyleLbl="revTx" presStyleIdx="1" presStyleCnt="5" custScaleY="153238" custLinFactNeighborX="-3136" custLinFactNeighborY="-19663">
        <dgm:presLayoutVars>
          <dgm:chMax val="1"/>
          <dgm:chPref val="1"/>
        </dgm:presLayoutVars>
      </dgm:prSet>
      <dgm:spPr/>
    </dgm:pt>
    <dgm:pt modelId="{4E31B1D4-1416-436D-8196-51A2039B68EA}" type="pres">
      <dgm:prSet presAssocID="{A7688684-D839-40C1-8496-28268B66C7AB}" presName="sibTrans" presStyleCnt="0"/>
      <dgm:spPr/>
    </dgm:pt>
    <dgm:pt modelId="{E5BD4C01-A2FA-4ED7-AFF7-01769270302D}" type="pres">
      <dgm:prSet presAssocID="{F5D53BF4-2F7A-4872-8F3B-08D5547E8208}" presName="compNode" presStyleCnt="0"/>
      <dgm:spPr/>
    </dgm:pt>
    <dgm:pt modelId="{7B53B9F7-A5AE-487D-84A1-53471251E434}" type="pres">
      <dgm:prSet presAssocID="{F5D53BF4-2F7A-4872-8F3B-08D5547E8208}" presName="iconBgRect" presStyleLbl="bgShp" presStyleIdx="2" presStyleCnt="5" custLinFactNeighborX="-23199" custLinFactNeighborY="-99376"/>
      <dgm:spPr>
        <a:prstGeom prst="round2DiagRect">
          <a:avLst>
            <a:gd name="adj1" fmla="val 29727"/>
            <a:gd name="adj2" fmla="val 0"/>
          </a:avLst>
        </a:prstGeom>
      </dgm:spPr>
    </dgm:pt>
    <dgm:pt modelId="{1A89F18E-D526-4E82-97D4-A238D323025D}" type="pres">
      <dgm:prSet presAssocID="{F5D53BF4-2F7A-4872-8F3B-08D5547E8208}" presName="iconRect" presStyleLbl="node1" presStyleIdx="2" presStyleCnt="5" custLinFactY="-72843" custLinFactNeighborX="-41869" custLinFactNeighborY="-1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50441F01-A1D5-458F-9229-4CBE52BC0EDC}" type="pres">
      <dgm:prSet presAssocID="{F5D53BF4-2F7A-4872-8F3B-08D5547E8208}" presName="spaceRect" presStyleCnt="0"/>
      <dgm:spPr/>
    </dgm:pt>
    <dgm:pt modelId="{040DAEC4-5420-4EF0-AABE-AC424382E97F}" type="pres">
      <dgm:prSet presAssocID="{F5D53BF4-2F7A-4872-8F3B-08D5547E8208}" presName="textRect" presStyleLbl="revTx" presStyleIdx="2" presStyleCnt="5" custLinFactNeighborX="-11976" custLinFactNeighborY="-61387">
        <dgm:presLayoutVars>
          <dgm:chMax val="1"/>
          <dgm:chPref val="1"/>
        </dgm:presLayoutVars>
      </dgm:prSet>
      <dgm:spPr/>
    </dgm:pt>
    <dgm:pt modelId="{81F7C835-AA80-4451-9692-6FB25FB751C5}" type="pres">
      <dgm:prSet presAssocID="{539F7430-3D32-4972-BCFE-7584F7D9A987}" presName="sibTrans" presStyleCnt="0"/>
      <dgm:spPr/>
    </dgm:pt>
    <dgm:pt modelId="{C1B3EC09-9FFC-49C9-9408-D62D0C6F36C3}" type="pres">
      <dgm:prSet presAssocID="{50F43999-4E2B-414A-B3D5-EA5EDD092DFB}" presName="compNode" presStyleCnt="0"/>
      <dgm:spPr/>
    </dgm:pt>
    <dgm:pt modelId="{2D4611AE-4423-4CED-B39F-DA7269D8DE20}" type="pres">
      <dgm:prSet presAssocID="{50F43999-4E2B-414A-B3D5-EA5EDD092DFB}" presName="iconBgRect" presStyleLbl="bgShp" presStyleIdx="3" presStyleCnt="5" custLinFactNeighborX="-41452" custLinFactNeighborY="-52269"/>
      <dgm:spPr>
        <a:prstGeom prst="round2DiagRect">
          <a:avLst>
            <a:gd name="adj1" fmla="val 29727"/>
            <a:gd name="adj2" fmla="val 0"/>
          </a:avLst>
        </a:prstGeom>
      </dgm:spPr>
    </dgm:pt>
    <dgm:pt modelId="{41E32941-2E17-43B0-8B31-AA3E124CB502}" type="pres">
      <dgm:prSet presAssocID="{50F43999-4E2B-414A-B3D5-EA5EDD092DFB}" presName="iconRect" presStyleLbl="node1" presStyleIdx="3" presStyleCnt="5" custLinFactNeighborX="-71057" custLinFactNeighborY="-8781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E34A77B6-830B-453E-B878-F1690B93B27A}" type="pres">
      <dgm:prSet presAssocID="{50F43999-4E2B-414A-B3D5-EA5EDD092DFB}" presName="spaceRect" presStyleCnt="0"/>
      <dgm:spPr/>
    </dgm:pt>
    <dgm:pt modelId="{C3B1DD45-02B7-4214-913C-A2423D7EFFC7}" type="pres">
      <dgm:prSet presAssocID="{50F43999-4E2B-414A-B3D5-EA5EDD092DFB}" presName="textRect" presStyleLbl="revTx" presStyleIdx="3" presStyleCnt="5" custScaleY="236464" custLinFactNeighborX="-21544" custLinFactNeighborY="38524">
        <dgm:presLayoutVars>
          <dgm:chMax val="1"/>
          <dgm:chPref val="1"/>
        </dgm:presLayoutVars>
      </dgm:prSet>
      <dgm:spPr/>
    </dgm:pt>
    <dgm:pt modelId="{14EB8501-EBAA-4F93-8A05-6A0C22C9AE72}" type="pres">
      <dgm:prSet presAssocID="{C2EEB740-A2DB-4746-82F1-437C0596C85B}" presName="sibTrans" presStyleCnt="0"/>
      <dgm:spPr/>
    </dgm:pt>
    <dgm:pt modelId="{6CBA13FF-9835-4D3F-9E93-C15E5279787E}" type="pres">
      <dgm:prSet presAssocID="{924F1416-35BB-4571-BDF2-C1DE918A0318}" presName="compNode" presStyleCnt="0"/>
      <dgm:spPr/>
    </dgm:pt>
    <dgm:pt modelId="{045BFC8C-9DBB-4CCA-816C-838C1F3109C8}" type="pres">
      <dgm:prSet presAssocID="{924F1416-35BB-4571-BDF2-C1DE918A0318}" presName="iconBgRect" presStyleLbl="bgShp" presStyleIdx="4" presStyleCnt="5" custLinFactNeighborX="-74421" custLinFactNeighborY="-71719"/>
      <dgm:spPr>
        <a:prstGeom prst="round2DiagRect">
          <a:avLst>
            <a:gd name="adj1" fmla="val 29727"/>
            <a:gd name="adj2" fmla="val 0"/>
          </a:avLst>
        </a:prstGeom>
      </dgm:spPr>
    </dgm:pt>
    <dgm:pt modelId="{0C260AB2-418D-4881-9816-A688CEDE1070}" type="pres">
      <dgm:prSet presAssocID="{924F1416-35BB-4571-BDF2-C1DE918A0318}" presName="iconRect" presStyleLbl="node1" presStyleIdx="4" presStyleCnt="5" custLinFactX="-29705" custLinFactY="-19857" custLinFactNeighborX="-100000" custLinFactNeighborY="-10000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8AFEC185-97E8-4ECC-B4E3-5CDAF1C82E5A}" type="pres">
      <dgm:prSet presAssocID="{924F1416-35BB-4571-BDF2-C1DE918A0318}" presName="spaceRect" presStyleCnt="0"/>
      <dgm:spPr/>
    </dgm:pt>
    <dgm:pt modelId="{CDE06300-D5CD-4D8B-AFC9-E496D343FB75}" type="pres">
      <dgm:prSet presAssocID="{924F1416-35BB-4571-BDF2-C1DE918A0318}" presName="textRect" presStyleLbl="revTx" presStyleIdx="4" presStyleCnt="5" custScaleX="98213" custScaleY="185855" custLinFactNeighborX="-39409" custLinFactNeighborY="-466">
        <dgm:presLayoutVars>
          <dgm:chMax val="1"/>
          <dgm:chPref val="1"/>
        </dgm:presLayoutVars>
      </dgm:prSet>
      <dgm:spPr/>
    </dgm:pt>
  </dgm:ptLst>
  <dgm:cxnLst>
    <dgm:cxn modelId="{6AC1872A-E090-CA49-BDB7-FAF3964FE2DB}" type="presOf" srcId="{F5D53BF4-2F7A-4872-8F3B-08D5547E8208}" destId="{040DAEC4-5420-4EF0-AABE-AC424382E97F}" srcOrd="0" destOrd="0" presId="urn:microsoft.com/office/officeart/2018/5/layout/IconLeafLabelList"/>
    <dgm:cxn modelId="{9B0C2C36-BFE1-454E-BF8C-567A11E8F18C}" srcId="{60437CEF-1726-4212-9BDB-A0E8D56D064A}" destId="{50F43999-4E2B-414A-B3D5-EA5EDD092DFB}" srcOrd="3" destOrd="0" parTransId="{732D4A09-A1BC-4139-9922-A732095E0622}" sibTransId="{C2EEB740-A2DB-4746-82F1-437C0596C85B}"/>
    <dgm:cxn modelId="{383BBA3E-7DE1-8E4B-8E6F-4A8F4EF41EEB}" type="presOf" srcId="{924F1416-35BB-4571-BDF2-C1DE918A0318}" destId="{CDE06300-D5CD-4D8B-AFC9-E496D343FB75}" srcOrd="0" destOrd="0" presId="urn:microsoft.com/office/officeart/2018/5/layout/IconLeafLabelList"/>
    <dgm:cxn modelId="{0AC3AA85-2419-44EC-8FF1-3FF69015589E}" srcId="{60437CEF-1726-4212-9BDB-A0E8D56D064A}" destId="{ACF79199-D404-4442-BF60-863432F62388}" srcOrd="0" destOrd="0" parTransId="{EB1E5C25-55A2-4B12-8D04-0876DA29673E}" sibTransId="{A5F82607-FDC6-4B98-8D4A-C559E9F9DABC}"/>
    <dgm:cxn modelId="{33BBD59C-0766-4996-8893-7F60856E41C7}" srcId="{60437CEF-1726-4212-9BDB-A0E8D56D064A}" destId="{924F1416-35BB-4571-BDF2-C1DE918A0318}" srcOrd="4" destOrd="0" parTransId="{75462049-0F3F-4772-BB9E-7059A6EDD2BB}" sibTransId="{2729D926-C9EA-4D80-9518-7A4B1CF7B847}"/>
    <dgm:cxn modelId="{448E559E-92F6-C347-8BC8-A216E81038E1}" type="presOf" srcId="{60437CEF-1726-4212-9BDB-A0E8D56D064A}" destId="{52349165-873E-4FB3-A9CA-BFEEB14E4C0F}" srcOrd="0" destOrd="0" presId="urn:microsoft.com/office/officeart/2018/5/layout/IconLeafLabelList"/>
    <dgm:cxn modelId="{C5E69AB6-0799-4CAB-A3CF-30659DE0BA60}" srcId="{60437CEF-1726-4212-9BDB-A0E8D56D064A}" destId="{F5D53BF4-2F7A-4872-8F3B-08D5547E8208}" srcOrd="2" destOrd="0" parTransId="{238807C3-D087-46E5-80C2-084FB3FBA940}" sibTransId="{539F7430-3D32-4972-BCFE-7584F7D9A987}"/>
    <dgm:cxn modelId="{18ABCBBE-62D4-B441-A66B-CAFE41685E50}" type="presOf" srcId="{03C71C10-B2D7-47B0-A2E0-B3EB7E8398FB}" destId="{14C0A8E3-E9CE-4968-B5A1-89077D35C9C3}" srcOrd="0" destOrd="0" presId="urn:microsoft.com/office/officeart/2018/5/layout/IconLeafLabelList"/>
    <dgm:cxn modelId="{4F8D22C4-A5FC-3D48-B112-54F96D249543}" type="presOf" srcId="{50F43999-4E2B-414A-B3D5-EA5EDD092DFB}" destId="{C3B1DD45-02B7-4214-913C-A2423D7EFFC7}" srcOrd="0" destOrd="0" presId="urn:microsoft.com/office/officeart/2018/5/layout/IconLeafLabelList"/>
    <dgm:cxn modelId="{BD6548DE-4072-4113-BAAF-43F38D94D5D5}" srcId="{60437CEF-1726-4212-9BDB-A0E8D56D064A}" destId="{03C71C10-B2D7-47B0-A2E0-B3EB7E8398FB}" srcOrd="1" destOrd="0" parTransId="{9B5BE4AE-75D9-4126-96D5-5DA87C134D9E}" sibTransId="{A7688684-D839-40C1-8496-28268B66C7AB}"/>
    <dgm:cxn modelId="{84B4FCFE-2D51-5A43-BEA9-6FE465C4C7DC}" type="presOf" srcId="{ACF79199-D404-4442-BF60-863432F62388}" destId="{1222AE1A-8C8A-449B-8720-002A873F8939}" srcOrd="0" destOrd="0" presId="urn:microsoft.com/office/officeart/2018/5/layout/IconLeafLabelList"/>
    <dgm:cxn modelId="{858D98FB-7F77-E24C-A761-8B0535BE0EC3}" type="presParOf" srcId="{52349165-873E-4FB3-A9CA-BFEEB14E4C0F}" destId="{2887D567-E9E5-4DB8-829B-637F068EC23E}" srcOrd="0" destOrd="0" presId="urn:microsoft.com/office/officeart/2018/5/layout/IconLeafLabelList"/>
    <dgm:cxn modelId="{4D9A56A5-24FE-1A44-B216-03AC18A0E447}" type="presParOf" srcId="{2887D567-E9E5-4DB8-829B-637F068EC23E}" destId="{0BF011C8-BB1B-41E0-8E59-0DE9CA71472F}" srcOrd="0" destOrd="0" presId="urn:microsoft.com/office/officeart/2018/5/layout/IconLeafLabelList"/>
    <dgm:cxn modelId="{C81B478D-F524-2440-AF9B-9A9A055B9C64}" type="presParOf" srcId="{2887D567-E9E5-4DB8-829B-637F068EC23E}" destId="{9684E340-1795-4030-B2A0-5FD7F51F8037}" srcOrd="1" destOrd="0" presId="urn:microsoft.com/office/officeart/2018/5/layout/IconLeafLabelList"/>
    <dgm:cxn modelId="{61BCDF2A-EDA4-E64C-9762-87D1043CFAC3}" type="presParOf" srcId="{2887D567-E9E5-4DB8-829B-637F068EC23E}" destId="{8A1B85BD-911C-4C9C-AD8A-DD3C2AB7B28B}" srcOrd="2" destOrd="0" presId="urn:microsoft.com/office/officeart/2018/5/layout/IconLeafLabelList"/>
    <dgm:cxn modelId="{89D3ED7A-360F-844F-94EE-6ECB2046D6E0}" type="presParOf" srcId="{2887D567-E9E5-4DB8-829B-637F068EC23E}" destId="{1222AE1A-8C8A-449B-8720-002A873F8939}" srcOrd="3" destOrd="0" presId="urn:microsoft.com/office/officeart/2018/5/layout/IconLeafLabelList"/>
    <dgm:cxn modelId="{A11A447B-F4F4-6247-90CB-23503C899A5C}" type="presParOf" srcId="{52349165-873E-4FB3-A9CA-BFEEB14E4C0F}" destId="{82FEBAFD-1A80-4CAC-9B9B-3F17764ACC9B}" srcOrd="1" destOrd="0" presId="urn:microsoft.com/office/officeart/2018/5/layout/IconLeafLabelList"/>
    <dgm:cxn modelId="{BEF0579D-5817-5246-ADCF-B44FF1CA8248}" type="presParOf" srcId="{52349165-873E-4FB3-A9CA-BFEEB14E4C0F}" destId="{DFA5115B-D4AE-4414-9661-B3A37AFB8C38}" srcOrd="2" destOrd="0" presId="urn:microsoft.com/office/officeart/2018/5/layout/IconLeafLabelList"/>
    <dgm:cxn modelId="{9529A715-F9F7-DD4C-8D92-0B299D44313E}" type="presParOf" srcId="{DFA5115B-D4AE-4414-9661-B3A37AFB8C38}" destId="{6FFF952B-C66A-4E42-BD31-BE72E3331DF2}" srcOrd="0" destOrd="0" presId="urn:microsoft.com/office/officeart/2018/5/layout/IconLeafLabelList"/>
    <dgm:cxn modelId="{E4F358FD-E165-4D40-9706-65C5BC4BDCAA}" type="presParOf" srcId="{DFA5115B-D4AE-4414-9661-B3A37AFB8C38}" destId="{99DAFCA5-AF28-4BA8-B0FC-0DD835C7CE39}" srcOrd="1" destOrd="0" presId="urn:microsoft.com/office/officeart/2018/5/layout/IconLeafLabelList"/>
    <dgm:cxn modelId="{B7739545-3314-DF46-92B2-6AFDF6F5E889}" type="presParOf" srcId="{DFA5115B-D4AE-4414-9661-B3A37AFB8C38}" destId="{3175FD82-E9E9-4CBE-85E8-48C94073031F}" srcOrd="2" destOrd="0" presId="urn:microsoft.com/office/officeart/2018/5/layout/IconLeafLabelList"/>
    <dgm:cxn modelId="{D15999A3-AA0B-854C-9225-3803363644CE}" type="presParOf" srcId="{DFA5115B-D4AE-4414-9661-B3A37AFB8C38}" destId="{14C0A8E3-E9CE-4968-B5A1-89077D35C9C3}" srcOrd="3" destOrd="0" presId="urn:microsoft.com/office/officeart/2018/5/layout/IconLeafLabelList"/>
    <dgm:cxn modelId="{94F1BD10-1477-8446-9D43-91B1A3C9DE9D}" type="presParOf" srcId="{52349165-873E-4FB3-A9CA-BFEEB14E4C0F}" destId="{4E31B1D4-1416-436D-8196-51A2039B68EA}" srcOrd="3" destOrd="0" presId="urn:microsoft.com/office/officeart/2018/5/layout/IconLeafLabelList"/>
    <dgm:cxn modelId="{DDCB815A-1081-D44C-A05E-CB2D7474B5BB}" type="presParOf" srcId="{52349165-873E-4FB3-A9CA-BFEEB14E4C0F}" destId="{E5BD4C01-A2FA-4ED7-AFF7-01769270302D}" srcOrd="4" destOrd="0" presId="urn:microsoft.com/office/officeart/2018/5/layout/IconLeafLabelList"/>
    <dgm:cxn modelId="{F9721430-292B-474B-8DD6-7BA9B878BED5}" type="presParOf" srcId="{E5BD4C01-A2FA-4ED7-AFF7-01769270302D}" destId="{7B53B9F7-A5AE-487D-84A1-53471251E434}" srcOrd="0" destOrd="0" presId="urn:microsoft.com/office/officeart/2018/5/layout/IconLeafLabelList"/>
    <dgm:cxn modelId="{77783EC1-2D57-7544-A30A-BB4ED3CED84E}" type="presParOf" srcId="{E5BD4C01-A2FA-4ED7-AFF7-01769270302D}" destId="{1A89F18E-D526-4E82-97D4-A238D323025D}" srcOrd="1" destOrd="0" presId="urn:microsoft.com/office/officeart/2018/5/layout/IconLeafLabelList"/>
    <dgm:cxn modelId="{144E9A1F-FFEB-6843-8A95-98BDB7D42F33}" type="presParOf" srcId="{E5BD4C01-A2FA-4ED7-AFF7-01769270302D}" destId="{50441F01-A1D5-458F-9229-4CBE52BC0EDC}" srcOrd="2" destOrd="0" presId="urn:microsoft.com/office/officeart/2018/5/layout/IconLeafLabelList"/>
    <dgm:cxn modelId="{5EE689F0-4A81-7A4E-AD3C-67E3040BE3DA}" type="presParOf" srcId="{E5BD4C01-A2FA-4ED7-AFF7-01769270302D}" destId="{040DAEC4-5420-4EF0-AABE-AC424382E97F}" srcOrd="3" destOrd="0" presId="urn:microsoft.com/office/officeart/2018/5/layout/IconLeafLabelList"/>
    <dgm:cxn modelId="{83FAEFAF-8EDA-AE4F-A7C7-14FCFCC00012}" type="presParOf" srcId="{52349165-873E-4FB3-A9CA-BFEEB14E4C0F}" destId="{81F7C835-AA80-4451-9692-6FB25FB751C5}" srcOrd="5" destOrd="0" presId="urn:microsoft.com/office/officeart/2018/5/layout/IconLeafLabelList"/>
    <dgm:cxn modelId="{8C1DC8CC-9F12-804D-A3AA-3ADF27C79BB2}" type="presParOf" srcId="{52349165-873E-4FB3-A9CA-BFEEB14E4C0F}" destId="{C1B3EC09-9FFC-49C9-9408-D62D0C6F36C3}" srcOrd="6" destOrd="0" presId="urn:microsoft.com/office/officeart/2018/5/layout/IconLeafLabelList"/>
    <dgm:cxn modelId="{1CA6A727-695C-794C-8C70-20C6728CC2B7}" type="presParOf" srcId="{C1B3EC09-9FFC-49C9-9408-D62D0C6F36C3}" destId="{2D4611AE-4423-4CED-B39F-DA7269D8DE20}" srcOrd="0" destOrd="0" presId="urn:microsoft.com/office/officeart/2018/5/layout/IconLeafLabelList"/>
    <dgm:cxn modelId="{0A7CE1CD-E3D4-9E4D-8020-EC65A89545A1}" type="presParOf" srcId="{C1B3EC09-9FFC-49C9-9408-D62D0C6F36C3}" destId="{41E32941-2E17-43B0-8B31-AA3E124CB502}" srcOrd="1" destOrd="0" presId="urn:microsoft.com/office/officeart/2018/5/layout/IconLeafLabelList"/>
    <dgm:cxn modelId="{3689227E-F786-BB48-84F8-EB17C41160F1}" type="presParOf" srcId="{C1B3EC09-9FFC-49C9-9408-D62D0C6F36C3}" destId="{E34A77B6-830B-453E-B878-F1690B93B27A}" srcOrd="2" destOrd="0" presId="urn:microsoft.com/office/officeart/2018/5/layout/IconLeafLabelList"/>
    <dgm:cxn modelId="{255FD129-6E16-B742-A6B7-D049A2D7705D}" type="presParOf" srcId="{C1B3EC09-9FFC-49C9-9408-D62D0C6F36C3}" destId="{C3B1DD45-02B7-4214-913C-A2423D7EFFC7}" srcOrd="3" destOrd="0" presId="urn:microsoft.com/office/officeart/2018/5/layout/IconLeafLabelList"/>
    <dgm:cxn modelId="{C4412207-297B-DE46-8B39-8A1D840B3B2E}" type="presParOf" srcId="{52349165-873E-4FB3-A9CA-BFEEB14E4C0F}" destId="{14EB8501-EBAA-4F93-8A05-6A0C22C9AE72}" srcOrd="7" destOrd="0" presId="urn:microsoft.com/office/officeart/2018/5/layout/IconLeafLabelList"/>
    <dgm:cxn modelId="{2E29404C-6865-4743-A849-838BC7DB923D}" type="presParOf" srcId="{52349165-873E-4FB3-A9CA-BFEEB14E4C0F}" destId="{6CBA13FF-9835-4D3F-9E93-C15E5279787E}" srcOrd="8" destOrd="0" presId="urn:microsoft.com/office/officeart/2018/5/layout/IconLeafLabelList"/>
    <dgm:cxn modelId="{234AC2D9-4462-9C47-9EEF-7C2AE86DA464}" type="presParOf" srcId="{6CBA13FF-9835-4D3F-9E93-C15E5279787E}" destId="{045BFC8C-9DBB-4CCA-816C-838C1F3109C8}" srcOrd="0" destOrd="0" presId="urn:microsoft.com/office/officeart/2018/5/layout/IconLeafLabelList"/>
    <dgm:cxn modelId="{A29FA9B2-C7F6-A04D-B2DA-D4BA96A221FF}" type="presParOf" srcId="{6CBA13FF-9835-4D3F-9E93-C15E5279787E}" destId="{0C260AB2-418D-4881-9816-A688CEDE1070}" srcOrd="1" destOrd="0" presId="urn:microsoft.com/office/officeart/2018/5/layout/IconLeafLabelList"/>
    <dgm:cxn modelId="{D352D5AE-2AF1-404C-93E8-071ECE207C75}" type="presParOf" srcId="{6CBA13FF-9835-4D3F-9E93-C15E5279787E}" destId="{8AFEC185-97E8-4ECC-B4E3-5CDAF1C82E5A}" srcOrd="2" destOrd="0" presId="urn:microsoft.com/office/officeart/2018/5/layout/IconLeafLabelList"/>
    <dgm:cxn modelId="{E75F2961-6148-CA46-93F4-5C9D81E34447}" type="presParOf" srcId="{6CBA13FF-9835-4D3F-9E93-C15E5279787E}" destId="{CDE06300-D5CD-4D8B-AFC9-E496D343FB75}"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881356-F49B-4DCD-B93F-F62DFAB1007B}" type="doc">
      <dgm:prSet loTypeId="urn:microsoft.com/office/officeart/2018/2/layout/IconCircle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ED8C6CC4-08FD-49B0-B0BC-A2A61C22240F}">
      <dgm:prSet/>
      <dgm:spPr/>
      <dgm:t>
        <a:bodyPr/>
        <a:lstStyle/>
        <a:p>
          <a:r>
            <a:rPr lang="en-US" dirty="0"/>
            <a:t>Improve organizational culture</a:t>
          </a:r>
        </a:p>
      </dgm:t>
    </dgm:pt>
    <dgm:pt modelId="{2093AA8E-9B9B-4A5A-9E03-D3F38F8E01B0}" type="parTrans" cxnId="{6E0A693B-22C4-4297-8F2A-08A343A554C9}">
      <dgm:prSet/>
      <dgm:spPr/>
      <dgm:t>
        <a:bodyPr/>
        <a:lstStyle/>
        <a:p>
          <a:endParaRPr lang="en-US"/>
        </a:p>
      </dgm:t>
    </dgm:pt>
    <dgm:pt modelId="{466CDD78-4FA0-4389-889B-FF274A096202}" type="sibTrans" cxnId="{6E0A693B-22C4-4297-8F2A-08A343A554C9}">
      <dgm:prSet/>
      <dgm:spPr/>
      <dgm:t>
        <a:bodyPr/>
        <a:lstStyle/>
        <a:p>
          <a:endParaRPr lang="en-US"/>
        </a:p>
      </dgm:t>
    </dgm:pt>
    <dgm:pt modelId="{D2317EF7-6E34-49A0-8D74-D2BC482B79C1}">
      <dgm:prSet/>
      <dgm:spPr/>
      <dgm:t>
        <a:bodyPr/>
        <a:lstStyle/>
        <a:p>
          <a:r>
            <a:rPr lang="en-US" dirty="0"/>
            <a:t>Increased engagement with the employees and their needs</a:t>
          </a:r>
        </a:p>
      </dgm:t>
    </dgm:pt>
    <dgm:pt modelId="{4DA1CB71-7A4B-4E9A-92DE-DB7C28F12640}" type="parTrans" cxnId="{54AEBAFA-FFB0-4862-B631-4D03AE561A4D}">
      <dgm:prSet/>
      <dgm:spPr/>
      <dgm:t>
        <a:bodyPr/>
        <a:lstStyle/>
        <a:p>
          <a:endParaRPr lang="en-US"/>
        </a:p>
      </dgm:t>
    </dgm:pt>
    <dgm:pt modelId="{B2BE5200-D40A-4416-953B-467BA821FE05}" type="sibTrans" cxnId="{54AEBAFA-FFB0-4862-B631-4D03AE561A4D}">
      <dgm:prSet/>
      <dgm:spPr/>
      <dgm:t>
        <a:bodyPr/>
        <a:lstStyle/>
        <a:p>
          <a:endParaRPr lang="en-US"/>
        </a:p>
      </dgm:t>
    </dgm:pt>
    <dgm:pt modelId="{F1266FF7-442A-4EBA-96A8-C53FD19CA8E6}">
      <dgm:prSet/>
      <dgm:spPr/>
      <dgm:t>
        <a:bodyPr/>
        <a:lstStyle/>
        <a:p>
          <a:r>
            <a:rPr lang="en-US" dirty="0"/>
            <a:t>Maintain profitability</a:t>
          </a:r>
        </a:p>
      </dgm:t>
    </dgm:pt>
    <dgm:pt modelId="{1F39E31B-BB7F-40E6-BD37-95C58B42C7C2}" type="parTrans" cxnId="{A5F1E073-26A4-4A27-A2DD-3743B714BCD6}">
      <dgm:prSet/>
      <dgm:spPr/>
      <dgm:t>
        <a:bodyPr/>
        <a:lstStyle/>
        <a:p>
          <a:endParaRPr lang="en-US"/>
        </a:p>
      </dgm:t>
    </dgm:pt>
    <dgm:pt modelId="{4C0CFF29-BAB0-492F-9BAF-58B0C87A0F8A}" type="sibTrans" cxnId="{A5F1E073-26A4-4A27-A2DD-3743B714BCD6}">
      <dgm:prSet/>
      <dgm:spPr/>
      <dgm:t>
        <a:bodyPr/>
        <a:lstStyle/>
        <a:p>
          <a:endParaRPr lang="en-US"/>
        </a:p>
      </dgm:t>
    </dgm:pt>
    <dgm:pt modelId="{0D8CF3EA-058B-4A3D-AD95-1DA452C73894}">
      <dgm:prSet/>
      <dgm:spPr/>
      <dgm:t>
        <a:bodyPr/>
        <a:lstStyle/>
        <a:p>
          <a:r>
            <a:rPr lang="en-US" dirty="0"/>
            <a:t>Evaluate the success of HR/Management techniques and improve their efficiency</a:t>
          </a:r>
        </a:p>
      </dgm:t>
    </dgm:pt>
    <dgm:pt modelId="{6F999066-FA1D-4263-8CB2-0A75F9BCBF31}" type="parTrans" cxnId="{9B3675D6-03B7-460B-9D2D-997B3760B249}">
      <dgm:prSet/>
      <dgm:spPr/>
      <dgm:t>
        <a:bodyPr/>
        <a:lstStyle/>
        <a:p>
          <a:endParaRPr lang="en-US"/>
        </a:p>
      </dgm:t>
    </dgm:pt>
    <dgm:pt modelId="{4E556683-849F-497D-AF93-8F4196DA8B54}" type="sibTrans" cxnId="{9B3675D6-03B7-460B-9D2D-997B3760B249}">
      <dgm:prSet/>
      <dgm:spPr/>
      <dgm:t>
        <a:bodyPr/>
        <a:lstStyle/>
        <a:p>
          <a:endParaRPr lang="en-US"/>
        </a:p>
      </dgm:t>
    </dgm:pt>
    <dgm:pt modelId="{C8363F0E-4A80-4B63-82CE-D0234D82B0F1}" type="pres">
      <dgm:prSet presAssocID="{35881356-F49B-4DCD-B93F-F62DFAB1007B}" presName="root" presStyleCnt="0">
        <dgm:presLayoutVars>
          <dgm:dir/>
          <dgm:resizeHandles val="exact"/>
        </dgm:presLayoutVars>
      </dgm:prSet>
      <dgm:spPr/>
    </dgm:pt>
    <dgm:pt modelId="{B6ED134F-2331-40A8-A11B-462684DA038E}" type="pres">
      <dgm:prSet presAssocID="{35881356-F49B-4DCD-B93F-F62DFAB1007B}" presName="container" presStyleCnt="0">
        <dgm:presLayoutVars>
          <dgm:dir/>
          <dgm:resizeHandles val="exact"/>
        </dgm:presLayoutVars>
      </dgm:prSet>
      <dgm:spPr/>
    </dgm:pt>
    <dgm:pt modelId="{8AEC814A-3197-412A-8BAD-68EB17C6056C}" type="pres">
      <dgm:prSet presAssocID="{ED8C6CC4-08FD-49B0-B0BC-A2A61C22240F}" presName="compNode" presStyleCnt="0"/>
      <dgm:spPr/>
    </dgm:pt>
    <dgm:pt modelId="{49215F44-6F9F-40B1-8184-CE451C9A9890}" type="pres">
      <dgm:prSet presAssocID="{ED8C6CC4-08FD-49B0-B0BC-A2A61C22240F}" presName="iconBgRect" presStyleLbl="bgShp" presStyleIdx="0" presStyleCnt="4"/>
      <dgm:spPr/>
    </dgm:pt>
    <dgm:pt modelId="{C91F8CC2-DDB4-4770-B8D1-E7535A0F1C0C}" type="pres">
      <dgm:prSet presAssocID="{ED8C6CC4-08FD-49B0-B0BC-A2A61C22240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0CF9F98-F41C-4BD1-AAD6-073BBCF4AB4A}" type="pres">
      <dgm:prSet presAssocID="{ED8C6CC4-08FD-49B0-B0BC-A2A61C22240F}" presName="spaceRect" presStyleCnt="0"/>
      <dgm:spPr/>
    </dgm:pt>
    <dgm:pt modelId="{6365E3FF-7FA4-4799-82F8-64738E6013FA}" type="pres">
      <dgm:prSet presAssocID="{ED8C6CC4-08FD-49B0-B0BC-A2A61C22240F}" presName="textRect" presStyleLbl="revTx" presStyleIdx="0" presStyleCnt="4">
        <dgm:presLayoutVars>
          <dgm:chMax val="1"/>
          <dgm:chPref val="1"/>
        </dgm:presLayoutVars>
      </dgm:prSet>
      <dgm:spPr/>
    </dgm:pt>
    <dgm:pt modelId="{18C1E558-8477-4D08-B983-DF04159E1F18}" type="pres">
      <dgm:prSet presAssocID="{466CDD78-4FA0-4389-889B-FF274A096202}" presName="sibTrans" presStyleLbl="sibTrans2D1" presStyleIdx="0" presStyleCnt="0"/>
      <dgm:spPr/>
    </dgm:pt>
    <dgm:pt modelId="{4D8E903D-8DA5-4BCA-B261-81660FBC7566}" type="pres">
      <dgm:prSet presAssocID="{D2317EF7-6E34-49A0-8D74-D2BC482B79C1}" presName="compNode" presStyleCnt="0"/>
      <dgm:spPr/>
    </dgm:pt>
    <dgm:pt modelId="{22FA442B-6F56-4979-A637-D7CF026E8D56}" type="pres">
      <dgm:prSet presAssocID="{D2317EF7-6E34-49A0-8D74-D2BC482B79C1}" presName="iconBgRect" presStyleLbl="bgShp" presStyleIdx="1" presStyleCnt="4"/>
      <dgm:spPr/>
    </dgm:pt>
    <dgm:pt modelId="{56EB3A89-036D-4A26-80D8-9835F026AC98}" type="pres">
      <dgm:prSet presAssocID="{D2317EF7-6E34-49A0-8D74-D2BC482B79C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FF6BB7F2-9A0B-4381-986E-4E083360049C}" type="pres">
      <dgm:prSet presAssocID="{D2317EF7-6E34-49A0-8D74-D2BC482B79C1}" presName="spaceRect" presStyleCnt="0"/>
      <dgm:spPr/>
    </dgm:pt>
    <dgm:pt modelId="{DF7D488F-AAC6-4C73-9F3A-64E9140A6309}" type="pres">
      <dgm:prSet presAssocID="{D2317EF7-6E34-49A0-8D74-D2BC482B79C1}" presName="textRect" presStyleLbl="revTx" presStyleIdx="1" presStyleCnt="4">
        <dgm:presLayoutVars>
          <dgm:chMax val="1"/>
          <dgm:chPref val="1"/>
        </dgm:presLayoutVars>
      </dgm:prSet>
      <dgm:spPr/>
    </dgm:pt>
    <dgm:pt modelId="{B4C3991E-9045-4AE8-8E0A-E813F323D668}" type="pres">
      <dgm:prSet presAssocID="{B2BE5200-D40A-4416-953B-467BA821FE05}" presName="sibTrans" presStyleLbl="sibTrans2D1" presStyleIdx="0" presStyleCnt="0"/>
      <dgm:spPr/>
    </dgm:pt>
    <dgm:pt modelId="{7957CA0A-0776-455C-98FE-0F54F865ABE2}" type="pres">
      <dgm:prSet presAssocID="{F1266FF7-442A-4EBA-96A8-C53FD19CA8E6}" presName="compNode" presStyleCnt="0"/>
      <dgm:spPr/>
    </dgm:pt>
    <dgm:pt modelId="{8AECE971-0DDF-48B0-AA72-72C5D41E31AD}" type="pres">
      <dgm:prSet presAssocID="{F1266FF7-442A-4EBA-96A8-C53FD19CA8E6}" presName="iconBgRect" presStyleLbl="bgShp" presStyleIdx="2" presStyleCnt="4"/>
      <dgm:spPr/>
    </dgm:pt>
    <dgm:pt modelId="{483E9008-F45C-48C2-81E7-D565AD6FC3E5}" type="pres">
      <dgm:prSet presAssocID="{F1266FF7-442A-4EBA-96A8-C53FD19CA8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1FA0E2A5-0137-4654-9D2D-E3BC99EB9D19}" type="pres">
      <dgm:prSet presAssocID="{F1266FF7-442A-4EBA-96A8-C53FD19CA8E6}" presName="spaceRect" presStyleCnt="0"/>
      <dgm:spPr/>
    </dgm:pt>
    <dgm:pt modelId="{F60FB5F8-F1FF-4F7F-B0C1-CAE61DA0568E}" type="pres">
      <dgm:prSet presAssocID="{F1266FF7-442A-4EBA-96A8-C53FD19CA8E6}" presName="textRect" presStyleLbl="revTx" presStyleIdx="2" presStyleCnt="4">
        <dgm:presLayoutVars>
          <dgm:chMax val="1"/>
          <dgm:chPref val="1"/>
        </dgm:presLayoutVars>
      </dgm:prSet>
      <dgm:spPr/>
    </dgm:pt>
    <dgm:pt modelId="{93C6C7C8-E8FC-4845-AB43-EBBE7E75D5B2}" type="pres">
      <dgm:prSet presAssocID="{4C0CFF29-BAB0-492F-9BAF-58B0C87A0F8A}" presName="sibTrans" presStyleLbl="sibTrans2D1" presStyleIdx="0" presStyleCnt="0"/>
      <dgm:spPr/>
    </dgm:pt>
    <dgm:pt modelId="{96999B34-1FDB-440F-B559-74147CE534FF}" type="pres">
      <dgm:prSet presAssocID="{0D8CF3EA-058B-4A3D-AD95-1DA452C73894}" presName="compNode" presStyleCnt="0"/>
      <dgm:spPr/>
    </dgm:pt>
    <dgm:pt modelId="{8B3895CF-6435-4797-8228-FED5F815BD0E}" type="pres">
      <dgm:prSet presAssocID="{0D8CF3EA-058B-4A3D-AD95-1DA452C73894}" presName="iconBgRect" presStyleLbl="bgShp" presStyleIdx="3" presStyleCnt="4"/>
      <dgm:spPr/>
    </dgm:pt>
    <dgm:pt modelId="{12653770-736B-48E9-AA8B-D23F881F7BCF}" type="pres">
      <dgm:prSet presAssocID="{0D8CF3EA-058B-4A3D-AD95-1DA452C7389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EA3509DA-A56C-4AB6-ACBE-A3948DC5AD20}" type="pres">
      <dgm:prSet presAssocID="{0D8CF3EA-058B-4A3D-AD95-1DA452C73894}" presName="spaceRect" presStyleCnt="0"/>
      <dgm:spPr/>
    </dgm:pt>
    <dgm:pt modelId="{FBFC542D-A50E-48AA-AD20-4684B280A6F2}" type="pres">
      <dgm:prSet presAssocID="{0D8CF3EA-058B-4A3D-AD95-1DA452C73894}" presName="textRect" presStyleLbl="revTx" presStyleIdx="3" presStyleCnt="4">
        <dgm:presLayoutVars>
          <dgm:chMax val="1"/>
          <dgm:chPref val="1"/>
        </dgm:presLayoutVars>
      </dgm:prSet>
      <dgm:spPr/>
    </dgm:pt>
  </dgm:ptLst>
  <dgm:cxnLst>
    <dgm:cxn modelId="{B50BC43A-9CE1-46EC-BE84-96206142B931}" type="presOf" srcId="{466CDD78-4FA0-4389-889B-FF274A096202}" destId="{18C1E558-8477-4D08-B983-DF04159E1F18}" srcOrd="0" destOrd="0" presId="urn:microsoft.com/office/officeart/2018/2/layout/IconCircleList"/>
    <dgm:cxn modelId="{6E0A693B-22C4-4297-8F2A-08A343A554C9}" srcId="{35881356-F49B-4DCD-B93F-F62DFAB1007B}" destId="{ED8C6CC4-08FD-49B0-B0BC-A2A61C22240F}" srcOrd="0" destOrd="0" parTransId="{2093AA8E-9B9B-4A5A-9E03-D3F38F8E01B0}" sibTransId="{466CDD78-4FA0-4389-889B-FF274A096202}"/>
    <dgm:cxn modelId="{FB1FCB41-CDAF-42E9-B3F4-BC8D429C85FE}" type="presOf" srcId="{35881356-F49B-4DCD-B93F-F62DFAB1007B}" destId="{C8363F0E-4A80-4B63-82CE-D0234D82B0F1}" srcOrd="0" destOrd="0" presId="urn:microsoft.com/office/officeart/2018/2/layout/IconCircleList"/>
    <dgm:cxn modelId="{75F62154-67A3-4993-98CE-58B4EADE29E8}" type="presOf" srcId="{B2BE5200-D40A-4416-953B-467BA821FE05}" destId="{B4C3991E-9045-4AE8-8E0A-E813F323D668}" srcOrd="0" destOrd="0" presId="urn:microsoft.com/office/officeart/2018/2/layout/IconCircleList"/>
    <dgm:cxn modelId="{2716FF60-9524-49E4-AF00-0F6B419C6C18}" type="presOf" srcId="{ED8C6CC4-08FD-49B0-B0BC-A2A61C22240F}" destId="{6365E3FF-7FA4-4799-82F8-64738E6013FA}" srcOrd="0" destOrd="0" presId="urn:microsoft.com/office/officeart/2018/2/layout/IconCircleList"/>
    <dgm:cxn modelId="{A5F1E073-26A4-4A27-A2DD-3743B714BCD6}" srcId="{35881356-F49B-4DCD-B93F-F62DFAB1007B}" destId="{F1266FF7-442A-4EBA-96A8-C53FD19CA8E6}" srcOrd="2" destOrd="0" parTransId="{1F39E31B-BB7F-40E6-BD37-95C58B42C7C2}" sibTransId="{4C0CFF29-BAB0-492F-9BAF-58B0C87A0F8A}"/>
    <dgm:cxn modelId="{571B947C-204E-4757-A5FE-3D27E5DD21FD}" type="presOf" srcId="{4C0CFF29-BAB0-492F-9BAF-58B0C87A0F8A}" destId="{93C6C7C8-E8FC-4845-AB43-EBBE7E75D5B2}" srcOrd="0" destOrd="0" presId="urn:microsoft.com/office/officeart/2018/2/layout/IconCircleList"/>
    <dgm:cxn modelId="{9E4329AB-96F8-4513-9073-525F4B150F39}" type="presOf" srcId="{0D8CF3EA-058B-4A3D-AD95-1DA452C73894}" destId="{FBFC542D-A50E-48AA-AD20-4684B280A6F2}" srcOrd="0" destOrd="0" presId="urn:microsoft.com/office/officeart/2018/2/layout/IconCircleList"/>
    <dgm:cxn modelId="{593F96CC-4AC2-4B81-AA22-54E7B6E66E7C}" type="presOf" srcId="{F1266FF7-442A-4EBA-96A8-C53FD19CA8E6}" destId="{F60FB5F8-F1FF-4F7F-B0C1-CAE61DA0568E}" srcOrd="0" destOrd="0" presId="urn:microsoft.com/office/officeart/2018/2/layout/IconCircleList"/>
    <dgm:cxn modelId="{9B2EB9CE-230F-4A45-A340-922F644F72F3}" type="presOf" srcId="{D2317EF7-6E34-49A0-8D74-D2BC482B79C1}" destId="{DF7D488F-AAC6-4C73-9F3A-64E9140A6309}" srcOrd="0" destOrd="0" presId="urn:microsoft.com/office/officeart/2018/2/layout/IconCircleList"/>
    <dgm:cxn modelId="{9B3675D6-03B7-460B-9D2D-997B3760B249}" srcId="{35881356-F49B-4DCD-B93F-F62DFAB1007B}" destId="{0D8CF3EA-058B-4A3D-AD95-1DA452C73894}" srcOrd="3" destOrd="0" parTransId="{6F999066-FA1D-4263-8CB2-0A75F9BCBF31}" sibTransId="{4E556683-849F-497D-AF93-8F4196DA8B54}"/>
    <dgm:cxn modelId="{54AEBAFA-FFB0-4862-B631-4D03AE561A4D}" srcId="{35881356-F49B-4DCD-B93F-F62DFAB1007B}" destId="{D2317EF7-6E34-49A0-8D74-D2BC482B79C1}" srcOrd="1" destOrd="0" parTransId="{4DA1CB71-7A4B-4E9A-92DE-DB7C28F12640}" sibTransId="{B2BE5200-D40A-4416-953B-467BA821FE05}"/>
    <dgm:cxn modelId="{7B280FB3-ABBB-4C15-BB09-9ECB416FC3C1}" type="presParOf" srcId="{C8363F0E-4A80-4B63-82CE-D0234D82B0F1}" destId="{B6ED134F-2331-40A8-A11B-462684DA038E}" srcOrd="0" destOrd="0" presId="urn:microsoft.com/office/officeart/2018/2/layout/IconCircleList"/>
    <dgm:cxn modelId="{A7A731A4-0E1D-4C70-BBB0-D2FFD29964F8}" type="presParOf" srcId="{B6ED134F-2331-40A8-A11B-462684DA038E}" destId="{8AEC814A-3197-412A-8BAD-68EB17C6056C}" srcOrd="0" destOrd="0" presId="urn:microsoft.com/office/officeart/2018/2/layout/IconCircleList"/>
    <dgm:cxn modelId="{3C7E2992-80D0-4AC4-9B40-FFA79F05F68E}" type="presParOf" srcId="{8AEC814A-3197-412A-8BAD-68EB17C6056C}" destId="{49215F44-6F9F-40B1-8184-CE451C9A9890}" srcOrd="0" destOrd="0" presId="urn:microsoft.com/office/officeart/2018/2/layout/IconCircleList"/>
    <dgm:cxn modelId="{E84BBFF6-F819-4059-B254-815E9A1BA74B}" type="presParOf" srcId="{8AEC814A-3197-412A-8BAD-68EB17C6056C}" destId="{C91F8CC2-DDB4-4770-B8D1-E7535A0F1C0C}" srcOrd="1" destOrd="0" presId="urn:microsoft.com/office/officeart/2018/2/layout/IconCircleList"/>
    <dgm:cxn modelId="{6D3B3204-C3DC-4072-AFD8-EC0C3D0D87C4}" type="presParOf" srcId="{8AEC814A-3197-412A-8BAD-68EB17C6056C}" destId="{20CF9F98-F41C-4BD1-AAD6-073BBCF4AB4A}" srcOrd="2" destOrd="0" presId="urn:microsoft.com/office/officeart/2018/2/layout/IconCircleList"/>
    <dgm:cxn modelId="{46C71A08-9B6C-49DF-92B4-6E2AEA04895B}" type="presParOf" srcId="{8AEC814A-3197-412A-8BAD-68EB17C6056C}" destId="{6365E3FF-7FA4-4799-82F8-64738E6013FA}" srcOrd="3" destOrd="0" presId="urn:microsoft.com/office/officeart/2018/2/layout/IconCircleList"/>
    <dgm:cxn modelId="{6F66908D-5246-4DFB-87C3-148B1C742625}" type="presParOf" srcId="{B6ED134F-2331-40A8-A11B-462684DA038E}" destId="{18C1E558-8477-4D08-B983-DF04159E1F18}" srcOrd="1" destOrd="0" presId="urn:microsoft.com/office/officeart/2018/2/layout/IconCircleList"/>
    <dgm:cxn modelId="{98744337-A3C5-4F33-80BC-5EFDB9596923}" type="presParOf" srcId="{B6ED134F-2331-40A8-A11B-462684DA038E}" destId="{4D8E903D-8DA5-4BCA-B261-81660FBC7566}" srcOrd="2" destOrd="0" presId="urn:microsoft.com/office/officeart/2018/2/layout/IconCircleList"/>
    <dgm:cxn modelId="{ECB02893-5D48-4A70-9B84-ED488981679F}" type="presParOf" srcId="{4D8E903D-8DA5-4BCA-B261-81660FBC7566}" destId="{22FA442B-6F56-4979-A637-D7CF026E8D56}" srcOrd="0" destOrd="0" presId="urn:microsoft.com/office/officeart/2018/2/layout/IconCircleList"/>
    <dgm:cxn modelId="{2C7B97BB-F175-4D1F-B6AE-ABD3D7715291}" type="presParOf" srcId="{4D8E903D-8DA5-4BCA-B261-81660FBC7566}" destId="{56EB3A89-036D-4A26-80D8-9835F026AC98}" srcOrd="1" destOrd="0" presId="urn:microsoft.com/office/officeart/2018/2/layout/IconCircleList"/>
    <dgm:cxn modelId="{A4079B1D-4F0C-4B96-8DDC-6339A780F0F5}" type="presParOf" srcId="{4D8E903D-8DA5-4BCA-B261-81660FBC7566}" destId="{FF6BB7F2-9A0B-4381-986E-4E083360049C}" srcOrd="2" destOrd="0" presId="urn:microsoft.com/office/officeart/2018/2/layout/IconCircleList"/>
    <dgm:cxn modelId="{2D82B4C3-DA27-45C0-BF5E-AF1F5B151E27}" type="presParOf" srcId="{4D8E903D-8DA5-4BCA-B261-81660FBC7566}" destId="{DF7D488F-AAC6-4C73-9F3A-64E9140A6309}" srcOrd="3" destOrd="0" presId="urn:microsoft.com/office/officeart/2018/2/layout/IconCircleList"/>
    <dgm:cxn modelId="{8DA91B2B-387F-4A4A-85EE-5120322BF01B}" type="presParOf" srcId="{B6ED134F-2331-40A8-A11B-462684DA038E}" destId="{B4C3991E-9045-4AE8-8E0A-E813F323D668}" srcOrd="3" destOrd="0" presId="urn:microsoft.com/office/officeart/2018/2/layout/IconCircleList"/>
    <dgm:cxn modelId="{8D905D47-F870-4E59-A39A-21E99B2F9A3B}" type="presParOf" srcId="{B6ED134F-2331-40A8-A11B-462684DA038E}" destId="{7957CA0A-0776-455C-98FE-0F54F865ABE2}" srcOrd="4" destOrd="0" presId="urn:microsoft.com/office/officeart/2018/2/layout/IconCircleList"/>
    <dgm:cxn modelId="{1E2437DE-1083-4236-966B-39C67E925981}" type="presParOf" srcId="{7957CA0A-0776-455C-98FE-0F54F865ABE2}" destId="{8AECE971-0DDF-48B0-AA72-72C5D41E31AD}" srcOrd="0" destOrd="0" presId="urn:microsoft.com/office/officeart/2018/2/layout/IconCircleList"/>
    <dgm:cxn modelId="{DE0CE1B3-0042-4F93-AA64-0B7E26152C88}" type="presParOf" srcId="{7957CA0A-0776-455C-98FE-0F54F865ABE2}" destId="{483E9008-F45C-48C2-81E7-D565AD6FC3E5}" srcOrd="1" destOrd="0" presId="urn:microsoft.com/office/officeart/2018/2/layout/IconCircleList"/>
    <dgm:cxn modelId="{2DBEFE65-3C4C-42F8-A854-64E56A9F96B0}" type="presParOf" srcId="{7957CA0A-0776-455C-98FE-0F54F865ABE2}" destId="{1FA0E2A5-0137-4654-9D2D-E3BC99EB9D19}" srcOrd="2" destOrd="0" presId="urn:microsoft.com/office/officeart/2018/2/layout/IconCircleList"/>
    <dgm:cxn modelId="{090B248B-9CBD-4476-91C6-F9593E73F9CC}" type="presParOf" srcId="{7957CA0A-0776-455C-98FE-0F54F865ABE2}" destId="{F60FB5F8-F1FF-4F7F-B0C1-CAE61DA0568E}" srcOrd="3" destOrd="0" presId="urn:microsoft.com/office/officeart/2018/2/layout/IconCircleList"/>
    <dgm:cxn modelId="{DB443989-F8D4-47D9-AF8C-5A8AB28B3BE4}" type="presParOf" srcId="{B6ED134F-2331-40A8-A11B-462684DA038E}" destId="{93C6C7C8-E8FC-4845-AB43-EBBE7E75D5B2}" srcOrd="5" destOrd="0" presId="urn:microsoft.com/office/officeart/2018/2/layout/IconCircleList"/>
    <dgm:cxn modelId="{502AA4C4-3345-491A-A9BF-09B96BCF9DAF}" type="presParOf" srcId="{B6ED134F-2331-40A8-A11B-462684DA038E}" destId="{96999B34-1FDB-440F-B559-74147CE534FF}" srcOrd="6" destOrd="0" presId="urn:microsoft.com/office/officeart/2018/2/layout/IconCircleList"/>
    <dgm:cxn modelId="{12D14547-2785-47AB-982A-64ACFF60B221}" type="presParOf" srcId="{96999B34-1FDB-440F-B559-74147CE534FF}" destId="{8B3895CF-6435-4797-8228-FED5F815BD0E}" srcOrd="0" destOrd="0" presId="urn:microsoft.com/office/officeart/2018/2/layout/IconCircleList"/>
    <dgm:cxn modelId="{475F319B-12D9-4DE3-87E6-0804C1B349A5}" type="presParOf" srcId="{96999B34-1FDB-440F-B559-74147CE534FF}" destId="{12653770-736B-48E9-AA8B-D23F881F7BCF}" srcOrd="1" destOrd="0" presId="urn:microsoft.com/office/officeart/2018/2/layout/IconCircleList"/>
    <dgm:cxn modelId="{D7DC5A29-6AD9-4EAF-9144-D4225FFC602D}" type="presParOf" srcId="{96999B34-1FDB-440F-B559-74147CE534FF}" destId="{EA3509DA-A56C-4AB6-ACBE-A3948DC5AD20}" srcOrd="2" destOrd="0" presId="urn:microsoft.com/office/officeart/2018/2/layout/IconCircleList"/>
    <dgm:cxn modelId="{2D761C2F-F2ED-4F36-86C3-A7F1614AB0FA}" type="presParOf" srcId="{96999B34-1FDB-440F-B559-74147CE534FF}" destId="{FBFC542D-A50E-48AA-AD20-4684B280A6F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52F57D-6E75-460B-9DFA-D19F601F0AA6}"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E03C8416-B56E-4A57-9B8F-F4EC084CD413}">
      <dgm:prSet/>
      <dgm:spPr/>
      <dgm:t>
        <a:bodyPr/>
        <a:lstStyle/>
        <a:p>
          <a:r>
            <a:rPr lang="en-US" dirty="0"/>
            <a:t>Employees might not be 100% transparent in their feedback</a:t>
          </a:r>
        </a:p>
      </dgm:t>
    </dgm:pt>
    <dgm:pt modelId="{23A1458E-BC11-4EFC-A6B5-2B3A508CEA57}" type="parTrans" cxnId="{87878074-C894-4EE0-901D-B8553E6CB10E}">
      <dgm:prSet/>
      <dgm:spPr/>
      <dgm:t>
        <a:bodyPr/>
        <a:lstStyle/>
        <a:p>
          <a:endParaRPr lang="en-US"/>
        </a:p>
      </dgm:t>
    </dgm:pt>
    <dgm:pt modelId="{780689BE-D991-465A-A74D-EDB52ED2D990}" type="sibTrans" cxnId="{87878074-C894-4EE0-901D-B8553E6CB10E}">
      <dgm:prSet/>
      <dgm:spPr/>
      <dgm:t>
        <a:bodyPr/>
        <a:lstStyle/>
        <a:p>
          <a:endParaRPr lang="en-US"/>
        </a:p>
      </dgm:t>
    </dgm:pt>
    <dgm:pt modelId="{EF76F573-1496-46EE-9A0A-554DF9D7D5B4}">
      <dgm:prSet/>
      <dgm:spPr/>
      <dgm:t>
        <a:bodyPr/>
        <a:lstStyle/>
        <a:p>
          <a:r>
            <a:rPr lang="en-US"/>
            <a:t>People may find the anonymous process of giving feedback giving is stressful and unnecessary</a:t>
          </a:r>
        </a:p>
      </dgm:t>
    </dgm:pt>
    <dgm:pt modelId="{B8817E51-7F63-438C-A5C5-5E04DB8FFD6B}" type="parTrans" cxnId="{56F3F495-D3CE-4DC5-A6A8-E42206554B27}">
      <dgm:prSet/>
      <dgm:spPr/>
      <dgm:t>
        <a:bodyPr/>
        <a:lstStyle/>
        <a:p>
          <a:endParaRPr lang="en-US"/>
        </a:p>
      </dgm:t>
    </dgm:pt>
    <dgm:pt modelId="{14B43252-1DF1-4A1D-A7DD-4EC8EB507695}" type="sibTrans" cxnId="{56F3F495-D3CE-4DC5-A6A8-E42206554B27}">
      <dgm:prSet/>
      <dgm:spPr/>
      <dgm:t>
        <a:bodyPr/>
        <a:lstStyle/>
        <a:p>
          <a:endParaRPr lang="en-US"/>
        </a:p>
      </dgm:t>
    </dgm:pt>
    <dgm:pt modelId="{B664D753-77D9-4443-922B-EE0797361913}">
      <dgm:prSet/>
      <dgm:spPr/>
      <dgm:t>
        <a:bodyPr/>
        <a:lstStyle/>
        <a:p>
          <a:r>
            <a:rPr lang="en-US" dirty="0"/>
            <a:t>No existing plan for consequent action after feedback provided</a:t>
          </a:r>
        </a:p>
      </dgm:t>
    </dgm:pt>
    <dgm:pt modelId="{A0DEAA5B-12CF-4627-9334-97D4C642288C}" type="parTrans" cxnId="{9D880E41-ACA7-45A6-BDF8-B87682CEDB92}">
      <dgm:prSet/>
      <dgm:spPr/>
      <dgm:t>
        <a:bodyPr/>
        <a:lstStyle/>
        <a:p>
          <a:endParaRPr lang="en-US"/>
        </a:p>
      </dgm:t>
    </dgm:pt>
    <dgm:pt modelId="{FB3F4C4E-70A7-45CF-980A-49FD6BDD428A}" type="sibTrans" cxnId="{9D880E41-ACA7-45A6-BDF8-B87682CEDB92}">
      <dgm:prSet/>
      <dgm:spPr/>
      <dgm:t>
        <a:bodyPr/>
        <a:lstStyle/>
        <a:p>
          <a:endParaRPr lang="en-US"/>
        </a:p>
      </dgm:t>
    </dgm:pt>
    <dgm:pt modelId="{41E3F56E-094F-4240-A99A-4FADC683A2B1}">
      <dgm:prSet/>
      <dgm:spPr/>
      <dgm:t>
        <a:bodyPr/>
        <a:lstStyle/>
        <a:p>
          <a:r>
            <a:rPr lang="en-US"/>
            <a:t>Tends to take long to gather all the feedback and then evaluate each participant’s individual feedback too</a:t>
          </a:r>
        </a:p>
      </dgm:t>
    </dgm:pt>
    <dgm:pt modelId="{ADFD6341-EC0A-40D9-8E40-30A2F4648B5E}" type="parTrans" cxnId="{BBEA0ADA-73DD-4F4F-9BB6-1EE3ACE28CDD}">
      <dgm:prSet/>
      <dgm:spPr/>
      <dgm:t>
        <a:bodyPr/>
        <a:lstStyle/>
        <a:p>
          <a:endParaRPr lang="en-US"/>
        </a:p>
      </dgm:t>
    </dgm:pt>
    <dgm:pt modelId="{3817DE17-61BA-4D63-828D-D5F3FEDEBD97}" type="sibTrans" cxnId="{BBEA0ADA-73DD-4F4F-9BB6-1EE3ACE28CDD}">
      <dgm:prSet/>
      <dgm:spPr/>
      <dgm:t>
        <a:bodyPr/>
        <a:lstStyle/>
        <a:p>
          <a:endParaRPr lang="en-US"/>
        </a:p>
      </dgm:t>
    </dgm:pt>
    <dgm:pt modelId="{77107736-E721-43FF-BA6A-0F7A7EB539D9}">
      <dgm:prSet/>
      <dgm:spPr/>
      <dgm:t>
        <a:bodyPr/>
        <a:lstStyle/>
        <a:p>
          <a:r>
            <a:rPr lang="en-US"/>
            <a:t>No group/team feedback, focuses only on individual basis </a:t>
          </a:r>
        </a:p>
      </dgm:t>
    </dgm:pt>
    <dgm:pt modelId="{E905BFEF-A83C-4CBF-8420-860B9949F7C7}" type="parTrans" cxnId="{86513692-3EA5-4644-9C22-7F076B197367}">
      <dgm:prSet/>
      <dgm:spPr/>
      <dgm:t>
        <a:bodyPr/>
        <a:lstStyle/>
        <a:p>
          <a:endParaRPr lang="en-US"/>
        </a:p>
      </dgm:t>
    </dgm:pt>
    <dgm:pt modelId="{550A76BC-71D5-4147-A207-0D20D39056BF}" type="sibTrans" cxnId="{86513692-3EA5-4644-9C22-7F076B197367}">
      <dgm:prSet/>
      <dgm:spPr/>
      <dgm:t>
        <a:bodyPr/>
        <a:lstStyle/>
        <a:p>
          <a:endParaRPr lang="en-US"/>
        </a:p>
      </dgm:t>
    </dgm:pt>
    <dgm:pt modelId="{ED0C5EAE-D1BC-DD4B-805A-45C43811CAC6}" type="pres">
      <dgm:prSet presAssocID="{7152F57D-6E75-460B-9DFA-D19F601F0AA6}" presName="linear" presStyleCnt="0">
        <dgm:presLayoutVars>
          <dgm:animLvl val="lvl"/>
          <dgm:resizeHandles val="exact"/>
        </dgm:presLayoutVars>
      </dgm:prSet>
      <dgm:spPr/>
    </dgm:pt>
    <dgm:pt modelId="{7F6B4614-7C7E-BD48-BEE3-6B68640919CB}" type="pres">
      <dgm:prSet presAssocID="{E03C8416-B56E-4A57-9B8F-F4EC084CD413}" presName="parentText" presStyleLbl="node1" presStyleIdx="0" presStyleCnt="5">
        <dgm:presLayoutVars>
          <dgm:chMax val="0"/>
          <dgm:bulletEnabled val="1"/>
        </dgm:presLayoutVars>
      </dgm:prSet>
      <dgm:spPr/>
    </dgm:pt>
    <dgm:pt modelId="{6D8C0D10-F1BB-404C-BFD2-656AE89E07DA}" type="pres">
      <dgm:prSet presAssocID="{780689BE-D991-465A-A74D-EDB52ED2D990}" presName="spacer" presStyleCnt="0"/>
      <dgm:spPr/>
    </dgm:pt>
    <dgm:pt modelId="{AECBECE0-4C7C-3C4E-86CE-B21AA687400E}" type="pres">
      <dgm:prSet presAssocID="{EF76F573-1496-46EE-9A0A-554DF9D7D5B4}" presName="parentText" presStyleLbl="node1" presStyleIdx="1" presStyleCnt="5">
        <dgm:presLayoutVars>
          <dgm:chMax val="0"/>
          <dgm:bulletEnabled val="1"/>
        </dgm:presLayoutVars>
      </dgm:prSet>
      <dgm:spPr/>
    </dgm:pt>
    <dgm:pt modelId="{E0F3753F-C87C-7E4D-86DA-F411AA1E8C0C}" type="pres">
      <dgm:prSet presAssocID="{14B43252-1DF1-4A1D-A7DD-4EC8EB507695}" presName="spacer" presStyleCnt="0"/>
      <dgm:spPr/>
    </dgm:pt>
    <dgm:pt modelId="{9CC78F87-4ACE-214F-BEF9-7669A8D77BD3}" type="pres">
      <dgm:prSet presAssocID="{B664D753-77D9-4443-922B-EE0797361913}" presName="parentText" presStyleLbl="node1" presStyleIdx="2" presStyleCnt="5">
        <dgm:presLayoutVars>
          <dgm:chMax val="0"/>
          <dgm:bulletEnabled val="1"/>
        </dgm:presLayoutVars>
      </dgm:prSet>
      <dgm:spPr/>
    </dgm:pt>
    <dgm:pt modelId="{EE995E5A-BD74-6246-A441-AA81E7B59D2D}" type="pres">
      <dgm:prSet presAssocID="{FB3F4C4E-70A7-45CF-980A-49FD6BDD428A}" presName="spacer" presStyleCnt="0"/>
      <dgm:spPr/>
    </dgm:pt>
    <dgm:pt modelId="{B52CE06B-9775-7E43-9B71-B940D8847829}" type="pres">
      <dgm:prSet presAssocID="{41E3F56E-094F-4240-A99A-4FADC683A2B1}" presName="parentText" presStyleLbl="node1" presStyleIdx="3" presStyleCnt="5">
        <dgm:presLayoutVars>
          <dgm:chMax val="0"/>
          <dgm:bulletEnabled val="1"/>
        </dgm:presLayoutVars>
      </dgm:prSet>
      <dgm:spPr/>
    </dgm:pt>
    <dgm:pt modelId="{5A15E493-4DF4-CF4F-AD4D-AE892EE1EABA}" type="pres">
      <dgm:prSet presAssocID="{3817DE17-61BA-4D63-828D-D5F3FEDEBD97}" presName="spacer" presStyleCnt="0"/>
      <dgm:spPr/>
    </dgm:pt>
    <dgm:pt modelId="{A1C4C12C-8569-3845-8CF4-FEAF98C8F26B}" type="pres">
      <dgm:prSet presAssocID="{77107736-E721-43FF-BA6A-0F7A7EB539D9}" presName="parentText" presStyleLbl="node1" presStyleIdx="4" presStyleCnt="5">
        <dgm:presLayoutVars>
          <dgm:chMax val="0"/>
          <dgm:bulletEnabled val="1"/>
        </dgm:presLayoutVars>
      </dgm:prSet>
      <dgm:spPr/>
    </dgm:pt>
  </dgm:ptLst>
  <dgm:cxnLst>
    <dgm:cxn modelId="{9D880E41-ACA7-45A6-BDF8-B87682CEDB92}" srcId="{7152F57D-6E75-460B-9DFA-D19F601F0AA6}" destId="{B664D753-77D9-4443-922B-EE0797361913}" srcOrd="2" destOrd="0" parTransId="{A0DEAA5B-12CF-4627-9334-97D4C642288C}" sibTransId="{FB3F4C4E-70A7-45CF-980A-49FD6BDD428A}"/>
    <dgm:cxn modelId="{20690246-AB4D-284F-A83C-42B70173AED3}" type="presOf" srcId="{E03C8416-B56E-4A57-9B8F-F4EC084CD413}" destId="{7F6B4614-7C7E-BD48-BEE3-6B68640919CB}" srcOrd="0" destOrd="0" presId="urn:microsoft.com/office/officeart/2005/8/layout/vList2"/>
    <dgm:cxn modelId="{B8536353-577D-7349-8405-EAE92A751885}" type="presOf" srcId="{77107736-E721-43FF-BA6A-0F7A7EB539D9}" destId="{A1C4C12C-8569-3845-8CF4-FEAF98C8F26B}" srcOrd="0" destOrd="0" presId="urn:microsoft.com/office/officeart/2005/8/layout/vList2"/>
    <dgm:cxn modelId="{F12EA360-DB99-9E42-B443-320F18B8E69E}" type="presOf" srcId="{B664D753-77D9-4443-922B-EE0797361913}" destId="{9CC78F87-4ACE-214F-BEF9-7669A8D77BD3}" srcOrd="0" destOrd="0" presId="urn:microsoft.com/office/officeart/2005/8/layout/vList2"/>
    <dgm:cxn modelId="{87878074-C894-4EE0-901D-B8553E6CB10E}" srcId="{7152F57D-6E75-460B-9DFA-D19F601F0AA6}" destId="{E03C8416-B56E-4A57-9B8F-F4EC084CD413}" srcOrd="0" destOrd="0" parTransId="{23A1458E-BC11-4EFC-A6B5-2B3A508CEA57}" sibTransId="{780689BE-D991-465A-A74D-EDB52ED2D990}"/>
    <dgm:cxn modelId="{86513692-3EA5-4644-9C22-7F076B197367}" srcId="{7152F57D-6E75-460B-9DFA-D19F601F0AA6}" destId="{77107736-E721-43FF-BA6A-0F7A7EB539D9}" srcOrd="4" destOrd="0" parTransId="{E905BFEF-A83C-4CBF-8420-860B9949F7C7}" sibTransId="{550A76BC-71D5-4147-A207-0D20D39056BF}"/>
    <dgm:cxn modelId="{56F3F495-D3CE-4DC5-A6A8-E42206554B27}" srcId="{7152F57D-6E75-460B-9DFA-D19F601F0AA6}" destId="{EF76F573-1496-46EE-9A0A-554DF9D7D5B4}" srcOrd="1" destOrd="0" parTransId="{B8817E51-7F63-438C-A5C5-5E04DB8FFD6B}" sibTransId="{14B43252-1DF1-4A1D-A7DD-4EC8EB507695}"/>
    <dgm:cxn modelId="{EF12B5BA-DAE2-C440-8983-AA9A74441EA6}" type="presOf" srcId="{7152F57D-6E75-460B-9DFA-D19F601F0AA6}" destId="{ED0C5EAE-D1BC-DD4B-805A-45C43811CAC6}" srcOrd="0" destOrd="0" presId="urn:microsoft.com/office/officeart/2005/8/layout/vList2"/>
    <dgm:cxn modelId="{BBEA0ADA-73DD-4F4F-9BB6-1EE3ACE28CDD}" srcId="{7152F57D-6E75-460B-9DFA-D19F601F0AA6}" destId="{41E3F56E-094F-4240-A99A-4FADC683A2B1}" srcOrd="3" destOrd="0" parTransId="{ADFD6341-EC0A-40D9-8E40-30A2F4648B5E}" sibTransId="{3817DE17-61BA-4D63-828D-D5F3FEDEBD97}"/>
    <dgm:cxn modelId="{6DD866DF-83D6-664E-AB2C-FDDF22ACAB6B}" type="presOf" srcId="{41E3F56E-094F-4240-A99A-4FADC683A2B1}" destId="{B52CE06B-9775-7E43-9B71-B940D8847829}" srcOrd="0" destOrd="0" presId="urn:microsoft.com/office/officeart/2005/8/layout/vList2"/>
    <dgm:cxn modelId="{DE7193F7-CFD2-8B40-8F30-31BADE40C1B1}" type="presOf" srcId="{EF76F573-1496-46EE-9A0A-554DF9D7D5B4}" destId="{AECBECE0-4C7C-3C4E-86CE-B21AA687400E}" srcOrd="0" destOrd="0" presId="urn:microsoft.com/office/officeart/2005/8/layout/vList2"/>
    <dgm:cxn modelId="{C391932E-C0A2-894E-9964-3CF3CBF4A50B}" type="presParOf" srcId="{ED0C5EAE-D1BC-DD4B-805A-45C43811CAC6}" destId="{7F6B4614-7C7E-BD48-BEE3-6B68640919CB}" srcOrd="0" destOrd="0" presId="urn:microsoft.com/office/officeart/2005/8/layout/vList2"/>
    <dgm:cxn modelId="{F673F614-5DE4-444F-A053-D27EAD8ABBEE}" type="presParOf" srcId="{ED0C5EAE-D1BC-DD4B-805A-45C43811CAC6}" destId="{6D8C0D10-F1BB-404C-BFD2-656AE89E07DA}" srcOrd="1" destOrd="0" presId="urn:microsoft.com/office/officeart/2005/8/layout/vList2"/>
    <dgm:cxn modelId="{79B1A09D-48FB-B845-91DC-183FF9A4CD2A}" type="presParOf" srcId="{ED0C5EAE-D1BC-DD4B-805A-45C43811CAC6}" destId="{AECBECE0-4C7C-3C4E-86CE-B21AA687400E}" srcOrd="2" destOrd="0" presId="urn:microsoft.com/office/officeart/2005/8/layout/vList2"/>
    <dgm:cxn modelId="{EEDE86BC-0ECB-5D48-9ECB-D48AA92357A7}" type="presParOf" srcId="{ED0C5EAE-D1BC-DD4B-805A-45C43811CAC6}" destId="{E0F3753F-C87C-7E4D-86DA-F411AA1E8C0C}" srcOrd="3" destOrd="0" presId="urn:microsoft.com/office/officeart/2005/8/layout/vList2"/>
    <dgm:cxn modelId="{EE79EBBA-42CB-274E-80FC-82E79F9D6083}" type="presParOf" srcId="{ED0C5EAE-D1BC-DD4B-805A-45C43811CAC6}" destId="{9CC78F87-4ACE-214F-BEF9-7669A8D77BD3}" srcOrd="4" destOrd="0" presId="urn:microsoft.com/office/officeart/2005/8/layout/vList2"/>
    <dgm:cxn modelId="{4507E8EE-1470-174D-AD0D-CF1D6346248B}" type="presParOf" srcId="{ED0C5EAE-D1BC-DD4B-805A-45C43811CAC6}" destId="{EE995E5A-BD74-6246-A441-AA81E7B59D2D}" srcOrd="5" destOrd="0" presId="urn:microsoft.com/office/officeart/2005/8/layout/vList2"/>
    <dgm:cxn modelId="{934E2760-F46B-BA49-A425-B4C4614C815C}" type="presParOf" srcId="{ED0C5EAE-D1BC-DD4B-805A-45C43811CAC6}" destId="{B52CE06B-9775-7E43-9B71-B940D8847829}" srcOrd="6" destOrd="0" presId="urn:microsoft.com/office/officeart/2005/8/layout/vList2"/>
    <dgm:cxn modelId="{59564100-7EC4-534F-8CE2-6CD463251E3C}" type="presParOf" srcId="{ED0C5EAE-D1BC-DD4B-805A-45C43811CAC6}" destId="{5A15E493-4DF4-CF4F-AD4D-AE892EE1EABA}" srcOrd="7" destOrd="0" presId="urn:microsoft.com/office/officeart/2005/8/layout/vList2"/>
    <dgm:cxn modelId="{EA8FD23F-195F-B64A-A5AF-FD9AB1BD7CF6}" type="presParOf" srcId="{ED0C5EAE-D1BC-DD4B-805A-45C43811CAC6}" destId="{A1C4C12C-8569-3845-8CF4-FEAF98C8F26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DC58A6-A2B3-4FF2-B733-F5F1D96FA10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49236B-25B2-461F-A1EE-CD99EE94B7FF}">
      <dgm:prSet/>
      <dgm:spPr/>
      <dgm:t>
        <a:bodyPr/>
        <a:lstStyle/>
        <a:p>
          <a:r>
            <a:rPr lang="en-US"/>
            <a:t>Nowadays, because of the voice which employees have and the opportunity they uphold within an organization is not reasonable to implement such a method.</a:t>
          </a:r>
        </a:p>
      </dgm:t>
    </dgm:pt>
    <dgm:pt modelId="{41CB870A-264C-4C27-A1E3-D43D2157F0AD}" type="parTrans" cxnId="{8574BE1E-EEF3-41DF-9616-5658F7207C20}">
      <dgm:prSet/>
      <dgm:spPr/>
      <dgm:t>
        <a:bodyPr/>
        <a:lstStyle/>
        <a:p>
          <a:endParaRPr lang="en-US"/>
        </a:p>
      </dgm:t>
    </dgm:pt>
    <dgm:pt modelId="{E5F0814A-24E6-4499-89E0-2467113B0B6D}" type="sibTrans" cxnId="{8574BE1E-EEF3-41DF-9616-5658F7207C20}">
      <dgm:prSet/>
      <dgm:spPr/>
      <dgm:t>
        <a:bodyPr/>
        <a:lstStyle/>
        <a:p>
          <a:endParaRPr lang="en-US"/>
        </a:p>
      </dgm:t>
    </dgm:pt>
    <dgm:pt modelId="{D6E9541A-2B27-433B-83C4-837B17AB1FA4}">
      <dgm:prSet/>
      <dgm:spPr/>
      <dgm:t>
        <a:bodyPr/>
        <a:lstStyle/>
        <a:p>
          <a:r>
            <a:rPr lang="en-US"/>
            <a:t>People have adopted the ways of understanding each other and accepting constructive criticism face to face by either their colleagues or a higher in position HR representative.</a:t>
          </a:r>
        </a:p>
      </dgm:t>
    </dgm:pt>
    <dgm:pt modelId="{ED8096A3-9AF7-40D1-BEE0-589155BABBED}" type="parTrans" cxnId="{FEADB8C8-4798-4F87-B55B-8A9F738AFCC3}">
      <dgm:prSet/>
      <dgm:spPr/>
      <dgm:t>
        <a:bodyPr/>
        <a:lstStyle/>
        <a:p>
          <a:endParaRPr lang="en-US"/>
        </a:p>
      </dgm:t>
    </dgm:pt>
    <dgm:pt modelId="{1BFB3F95-3D9B-4666-B16C-E94392FE7587}" type="sibTrans" cxnId="{FEADB8C8-4798-4F87-B55B-8A9F738AFCC3}">
      <dgm:prSet/>
      <dgm:spPr/>
      <dgm:t>
        <a:bodyPr/>
        <a:lstStyle/>
        <a:p>
          <a:endParaRPr lang="en-US"/>
        </a:p>
      </dgm:t>
    </dgm:pt>
    <dgm:pt modelId="{E69A3944-1E29-4D0F-B6E3-5577C317177D}">
      <dgm:prSet/>
      <dgm:spPr/>
      <dgm:t>
        <a:bodyPr/>
        <a:lstStyle/>
        <a:p>
          <a:r>
            <a:rPr lang="en-US"/>
            <a:t>Celebrating success within an organization and quick solutions to an issue regarding a member of staff or an HR/leader is simply resolved by providing honest feedback, it does not have to be 360-feedback.  </a:t>
          </a:r>
        </a:p>
      </dgm:t>
    </dgm:pt>
    <dgm:pt modelId="{ECC37C8D-358E-46D3-8E67-37D2A9C080AE}" type="parTrans" cxnId="{F1720329-33A3-4AFB-B91D-DA713C686EFB}">
      <dgm:prSet/>
      <dgm:spPr/>
      <dgm:t>
        <a:bodyPr/>
        <a:lstStyle/>
        <a:p>
          <a:endParaRPr lang="en-US"/>
        </a:p>
      </dgm:t>
    </dgm:pt>
    <dgm:pt modelId="{9C6B5B3A-70FE-4135-AAE2-09BDA33183F6}" type="sibTrans" cxnId="{F1720329-33A3-4AFB-B91D-DA713C686EFB}">
      <dgm:prSet/>
      <dgm:spPr/>
      <dgm:t>
        <a:bodyPr/>
        <a:lstStyle/>
        <a:p>
          <a:endParaRPr lang="en-US"/>
        </a:p>
      </dgm:t>
    </dgm:pt>
    <dgm:pt modelId="{B96924D6-B7F4-44F3-8639-6232CB7C8517}" type="pres">
      <dgm:prSet presAssocID="{04DC58A6-A2B3-4FF2-B733-F5F1D96FA104}" presName="root" presStyleCnt="0">
        <dgm:presLayoutVars>
          <dgm:dir/>
          <dgm:resizeHandles val="exact"/>
        </dgm:presLayoutVars>
      </dgm:prSet>
      <dgm:spPr/>
    </dgm:pt>
    <dgm:pt modelId="{5215321B-2A36-48A8-A9F5-069973005860}" type="pres">
      <dgm:prSet presAssocID="{1949236B-25B2-461F-A1EE-CD99EE94B7FF}" presName="compNode" presStyleCnt="0"/>
      <dgm:spPr/>
    </dgm:pt>
    <dgm:pt modelId="{7C904E53-E44B-4588-97B6-F1B58D2BCED0}" type="pres">
      <dgm:prSet presAssocID="{1949236B-25B2-461F-A1EE-CD99EE94B7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DB4FA0AB-15C4-40F7-8570-8997AA296FD7}" type="pres">
      <dgm:prSet presAssocID="{1949236B-25B2-461F-A1EE-CD99EE94B7FF}" presName="spaceRect" presStyleCnt="0"/>
      <dgm:spPr/>
    </dgm:pt>
    <dgm:pt modelId="{ECDA70BD-C699-40FD-A419-59AD29281326}" type="pres">
      <dgm:prSet presAssocID="{1949236B-25B2-461F-A1EE-CD99EE94B7FF}" presName="textRect" presStyleLbl="revTx" presStyleIdx="0" presStyleCnt="3">
        <dgm:presLayoutVars>
          <dgm:chMax val="1"/>
          <dgm:chPref val="1"/>
        </dgm:presLayoutVars>
      </dgm:prSet>
      <dgm:spPr/>
    </dgm:pt>
    <dgm:pt modelId="{5F45F2B1-AD5D-42DC-8576-DA462BF93321}" type="pres">
      <dgm:prSet presAssocID="{E5F0814A-24E6-4499-89E0-2467113B0B6D}" presName="sibTrans" presStyleCnt="0"/>
      <dgm:spPr/>
    </dgm:pt>
    <dgm:pt modelId="{549A1BE8-E54F-4F2B-9A60-8C369013C6B4}" type="pres">
      <dgm:prSet presAssocID="{D6E9541A-2B27-433B-83C4-837B17AB1FA4}" presName="compNode" presStyleCnt="0"/>
      <dgm:spPr/>
    </dgm:pt>
    <dgm:pt modelId="{24207A67-0DDF-4FBF-A112-F164A5D95E35}" type="pres">
      <dgm:prSet presAssocID="{D6E9541A-2B27-433B-83C4-837B17AB1FA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018606B3-01AF-4CFA-96C2-FD58808F068D}" type="pres">
      <dgm:prSet presAssocID="{D6E9541A-2B27-433B-83C4-837B17AB1FA4}" presName="spaceRect" presStyleCnt="0"/>
      <dgm:spPr/>
    </dgm:pt>
    <dgm:pt modelId="{30BBC112-A36A-4ADB-AEAE-A4A47C0D092A}" type="pres">
      <dgm:prSet presAssocID="{D6E9541A-2B27-433B-83C4-837B17AB1FA4}" presName="textRect" presStyleLbl="revTx" presStyleIdx="1" presStyleCnt="3">
        <dgm:presLayoutVars>
          <dgm:chMax val="1"/>
          <dgm:chPref val="1"/>
        </dgm:presLayoutVars>
      </dgm:prSet>
      <dgm:spPr/>
    </dgm:pt>
    <dgm:pt modelId="{1CF18697-F27F-4283-8E86-BC0EC92E9C45}" type="pres">
      <dgm:prSet presAssocID="{1BFB3F95-3D9B-4666-B16C-E94392FE7587}" presName="sibTrans" presStyleCnt="0"/>
      <dgm:spPr/>
    </dgm:pt>
    <dgm:pt modelId="{C7B2647B-E44D-49C9-95E3-731CA36C3370}" type="pres">
      <dgm:prSet presAssocID="{E69A3944-1E29-4D0F-B6E3-5577C317177D}" presName="compNode" presStyleCnt="0"/>
      <dgm:spPr/>
    </dgm:pt>
    <dgm:pt modelId="{5062C9E4-5BD0-46D4-8036-304DFF137684}" type="pres">
      <dgm:prSet presAssocID="{E69A3944-1E29-4D0F-B6E3-5577C31717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EA432117-EE33-42AD-9090-91F6197844A7}" type="pres">
      <dgm:prSet presAssocID="{E69A3944-1E29-4D0F-B6E3-5577C317177D}" presName="spaceRect" presStyleCnt="0"/>
      <dgm:spPr/>
    </dgm:pt>
    <dgm:pt modelId="{43CF37F2-D654-4F2E-9552-FB517C2C6EA6}" type="pres">
      <dgm:prSet presAssocID="{E69A3944-1E29-4D0F-B6E3-5577C317177D}" presName="textRect" presStyleLbl="revTx" presStyleIdx="2" presStyleCnt="3">
        <dgm:presLayoutVars>
          <dgm:chMax val="1"/>
          <dgm:chPref val="1"/>
        </dgm:presLayoutVars>
      </dgm:prSet>
      <dgm:spPr/>
    </dgm:pt>
  </dgm:ptLst>
  <dgm:cxnLst>
    <dgm:cxn modelId="{67130718-B6AA-4A16-ADA6-65A325923B55}" type="presOf" srcId="{1949236B-25B2-461F-A1EE-CD99EE94B7FF}" destId="{ECDA70BD-C699-40FD-A419-59AD29281326}" srcOrd="0" destOrd="0" presId="urn:microsoft.com/office/officeart/2018/2/layout/IconLabelList"/>
    <dgm:cxn modelId="{8574BE1E-EEF3-41DF-9616-5658F7207C20}" srcId="{04DC58A6-A2B3-4FF2-B733-F5F1D96FA104}" destId="{1949236B-25B2-461F-A1EE-CD99EE94B7FF}" srcOrd="0" destOrd="0" parTransId="{41CB870A-264C-4C27-A1E3-D43D2157F0AD}" sibTransId="{E5F0814A-24E6-4499-89E0-2467113B0B6D}"/>
    <dgm:cxn modelId="{F1720329-33A3-4AFB-B91D-DA713C686EFB}" srcId="{04DC58A6-A2B3-4FF2-B733-F5F1D96FA104}" destId="{E69A3944-1E29-4D0F-B6E3-5577C317177D}" srcOrd="2" destOrd="0" parTransId="{ECC37C8D-358E-46D3-8E67-37D2A9C080AE}" sibTransId="{9C6B5B3A-70FE-4135-AAE2-09BDA33183F6}"/>
    <dgm:cxn modelId="{AB0CA084-66A4-4077-908B-821FD8C9F47F}" type="presOf" srcId="{D6E9541A-2B27-433B-83C4-837B17AB1FA4}" destId="{30BBC112-A36A-4ADB-AEAE-A4A47C0D092A}" srcOrd="0" destOrd="0" presId="urn:microsoft.com/office/officeart/2018/2/layout/IconLabelList"/>
    <dgm:cxn modelId="{34387DA1-6B71-418F-B052-B83913EFA04F}" type="presOf" srcId="{04DC58A6-A2B3-4FF2-B733-F5F1D96FA104}" destId="{B96924D6-B7F4-44F3-8639-6232CB7C8517}" srcOrd="0" destOrd="0" presId="urn:microsoft.com/office/officeart/2018/2/layout/IconLabelList"/>
    <dgm:cxn modelId="{F67F40B3-1F37-42D2-80B4-84388D5AF6D2}" type="presOf" srcId="{E69A3944-1E29-4D0F-B6E3-5577C317177D}" destId="{43CF37F2-D654-4F2E-9552-FB517C2C6EA6}" srcOrd="0" destOrd="0" presId="urn:microsoft.com/office/officeart/2018/2/layout/IconLabelList"/>
    <dgm:cxn modelId="{FEADB8C8-4798-4F87-B55B-8A9F738AFCC3}" srcId="{04DC58A6-A2B3-4FF2-B733-F5F1D96FA104}" destId="{D6E9541A-2B27-433B-83C4-837B17AB1FA4}" srcOrd="1" destOrd="0" parTransId="{ED8096A3-9AF7-40D1-BEE0-589155BABBED}" sibTransId="{1BFB3F95-3D9B-4666-B16C-E94392FE7587}"/>
    <dgm:cxn modelId="{D16A0E39-35A1-4E30-B4AF-866C295F1FE4}" type="presParOf" srcId="{B96924D6-B7F4-44F3-8639-6232CB7C8517}" destId="{5215321B-2A36-48A8-A9F5-069973005860}" srcOrd="0" destOrd="0" presId="urn:microsoft.com/office/officeart/2018/2/layout/IconLabelList"/>
    <dgm:cxn modelId="{27C9FA7A-F134-46E9-A8A6-A3A25A8A8650}" type="presParOf" srcId="{5215321B-2A36-48A8-A9F5-069973005860}" destId="{7C904E53-E44B-4588-97B6-F1B58D2BCED0}" srcOrd="0" destOrd="0" presId="urn:microsoft.com/office/officeart/2018/2/layout/IconLabelList"/>
    <dgm:cxn modelId="{C9BA99F3-1880-445F-B6B3-32237532AF87}" type="presParOf" srcId="{5215321B-2A36-48A8-A9F5-069973005860}" destId="{DB4FA0AB-15C4-40F7-8570-8997AA296FD7}" srcOrd="1" destOrd="0" presId="urn:microsoft.com/office/officeart/2018/2/layout/IconLabelList"/>
    <dgm:cxn modelId="{5C3E0D5D-D5AF-4EAF-AA9F-F48BFA5A57A4}" type="presParOf" srcId="{5215321B-2A36-48A8-A9F5-069973005860}" destId="{ECDA70BD-C699-40FD-A419-59AD29281326}" srcOrd="2" destOrd="0" presId="urn:microsoft.com/office/officeart/2018/2/layout/IconLabelList"/>
    <dgm:cxn modelId="{B109B8C9-2F10-42DB-81FE-98D0CD60030F}" type="presParOf" srcId="{B96924D6-B7F4-44F3-8639-6232CB7C8517}" destId="{5F45F2B1-AD5D-42DC-8576-DA462BF93321}" srcOrd="1" destOrd="0" presId="urn:microsoft.com/office/officeart/2018/2/layout/IconLabelList"/>
    <dgm:cxn modelId="{544B530F-C03F-4F2F-93F6-A118CD0D5C62}" type="presParOf" srcId="{B96924D6-B7F4-44F3-8639-6232CB7C8517}" destId="{549A1BE8-E54F-4F2B-9A60-8C369013C6B4}" srcOrd="2" destOrd="0" presId="urn:microsoft.com/office/officeart/2018/2/layout/IconLabelList"/>
    <dgm:cxn modelId="{95F860C6-FD90-4EB2-8F90-CAB5983D35B2}" type="presParOf" srcId="{549A1BE8-E54F-4F2B-9A60-8C369013C6B4}" destId="{24207A67-0DDF-4FBF-A112-F164A5D95E35}" srcOrd="0" destOrd="0" presId="urn:microsoft.com/office/officeart/2018/2/layout/IconLabelList"/>
    <dgm:cxn modelId="{E274E8CA-914F-4F2C-8541-7260B55C10CB}" type="presParOf" srcId="{549A1BE8-E54F-4F2B-9A60-8C369013C6B4}" destId="{018606B3-01AF-4CFA-96C2-FD58808F068D}" srcOrd="1" destOrd="0" presId="urn:microsoft.com/office/officeart/2018/2/layout/IconLabelList"/>
    <dgm:cxn modelId="{71E443E9-4DF2-40B6-8BD0-EFE93C46B3B4}" type="presParOf" srcId="{549A1BE8-E54F-4F2B-9A60-8C369013C6B4}" destId="{30BBC112-A36A-4ADB-AEAE-A4A47C0D092A}" srcOrd="2" destOrd="0" presId="urn:microsoft.com/office/officeart/2018/2/layout/IconLabelList"/>
    <dgm:cxn modelId="{00FDF347-C8D8-4F9E-AAB0-25D976DA5AA4}" type="presParOf" srcId="{B96924D6-B7F4-44F3-8639-6232CB7C8517}" destId="{1CF18697-F27F-4283-8E86-BC0EC92E9C45}" srcOrd="3" destOrd="0" presId="urn:microsoft.com/office/officeart/2018/2/layout/IconLabelList"/>
    <dgm:cxn modelId="{D568415F-DAEA-441B-A48A-842878630B63}" type="presParOf" srcId="{B96924D6-B7F4-44F3-8639-6232CB7C8517}" destId="{C7B2647B-E44D-49C9-95E3-731CA36C3370}" srcOrd="4" destOrd="0" presId="urn:microsoft.com/office/officeart/2018/2/layout/IconLabelList"/>
    <dgm:cxn modelId="{2B66DE2D-97B9-4BB6-8BF6-048449FF111D}" type="presParOf" srcId="{C7B2647B-E44D-49C9-95E3-731CA36C3370}" destId="{5062C9E4-5BD0-46D4-8036-304DFF137684}" srcOrd="0" destOrd="0" presId="urn:microsoft.com/office/officeart/2018/2/layout/IconLabelList"/>
    <dgm:cxn modelId="{79EE55B9-1E30-4217-9920-61AAF298AC27}" type="presParOf" srcId="{C7B2647B-E44D-49C9-95E3-731CA36C3370}" destId="{EA432117-EE33-42AD-9090-91F6197844A7}" srcOrd="1" destOrd="0" presId="urn:microsoft.com/office/officeart/2018/2/layout/IconLabelList"/>
    <dgm:cxn modelId="{B02467F7-FC89-4076-A0F8-7B383C925842}" type="presParOf" srcId="{C7B2647B-E44D-49C9-95E3-731CA36C3370}" destId="{43CF37F2-D654-4F2E-9552-FB517C2C6EA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011C8-BB1B-41E0-8E59-0DE9CA71472F}">
      <dsp:nvSpPr>
        <dsp:cNvPr id="0" name=""/>
        <dsp:cNvSpPr/>
      </dsp:nvSpPr>
      <dsp:spPr>
        <a:xfrm>
          <a:off x="324341" y="383364"/>
          <a:ext cx="791332" cy="79133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84E340-1795-4030-B2A0-5FD7F51F8037}">
      <dsp:nvSpPr>
        <dsp:cNvPr id="0" name=""/>
        <dsp:cNvSpPr/>
      </dsp:nvSpPr>
      <dsp:spPr>
        <a:xfrm>
          <a:off x="471006" y="530487"/>
          <a:ext cx="454042" cy="454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2AE1A-8C8A-449B-8720-002A873F8939}">
      <dsp:nvSpPr>
        <dsp:cNvPr id="0" name=""/>
        <dsp:cNvSpPr/>
      </dsp:nvSpPr>
      <dsp:spPr>
        <a:xfrm>
          <a:off x="60534" y="1518916"/>
          <a:ext cx="1297265" cy="111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What information can 360-degree feedback provide?</a:t>
          </a:r>
        </a:p>
      </dsp:txBody>
      <dsp:txXfrm>
        <a:off x="60534" y="1518916"/>
        <a:ext cx="1297265" cy="1118891"/>
      </dsp:txXfrm>
    </dsp:sp>
    <dsp:sp modelId="{6FFF952B-C66A-4E42-BD31-BE72E3331DF2}">
      <dsp:nvSpPr>
        <dsp:cNvPr id="0" name=""/>
        <dsp:cNvSpPr/>
      </dsp:nvSpPr>
      <dsp:spPr>
        <a:xfrm>
          <a:off x="1721785" y="376291"/>
          <a:ext cx="791332" cy="79133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AFCA5-AF28-4BA8-B0FC-0DD835C7CE39}">
      <dsp:nvSpPr>
        <dsp:cNvPr id="0" name=""/>
        <dsp:cNvSpPr/>
      </dsp:nvSpPr>
      <dsp:spPr>
        <a:xfrm>
          <a:off x="1906474" y="544942"/>
          <a:ext cx="454042" cy="454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C0A8E3-E9CE-4968-B5A1-89077D35C9C3}">
      <dsp:nvSpPr>
        <dsp:cNvPr id="0" name=""/>
        <dsp:cNvSpPr/>
      </dsp:nvSpPr>
      <dsp:spPr>
        <a:xfrm>
          <a:off x="1484867" y="1487201"/>
          <a:ext cx="1297265" cy="1714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Behaviors and skills: </a:t>
          </a:r>
        </a:p>
        <a:p>
          <a:pPr marL="0" lvl="0" indent="0" algn="l" defTabSz="488950">
            <a:lnSpc>
              <a:spcPct val="100000"/>
            </a:lnSpc>
            <a:spcBef>
              <a:spcPct val="0"/>
            </a:spcBef>
            <a:spcAft>
              <a:spcPct val="35000"/>
            </a:spcAft>
            <a:buNone/>
            <a:defRPr cap="all"/>
          </a:pPr>
          <a:r>
            <a:rPr lang="en-US" sz="800" kern="1200" dirty="0">
              <a:latin typeface="Arial" panose="020B0604020202020204" pitchFamily="34" charset="0"/>
              <a:cs typeface="Arial" panose="020B0604020202020204" pitchFamily="34" charset="0"/>
            </a:rPr>
            <a:t>These two aspects of your performance are largely subjective and so it's best to verify them by interviewing some of your colleagues to ensure you minimize the risk of mistakes deviated.</a:t>
          </a:r>
        </a:p>
      </dsp:txBody>
      <dsp:txXfrm>
        <a:off x="1484867" y="1487201"/>
        <a:ext cx="1297265" cy="1714567"/>
      </dsp:txXfrm>
    </dsp:sp>
    <dsp:sp modelId="{7B53B9F7-A5AE-487D-84A1-53471251E434}">
      <dsp:nvSpPr>
        <dsp:cNvPr id="0" name=""/>
        <dsp:cNvSpPr/>
      </dsp:nvSpPr>
      <dsp:spPr>
        <a:xfrm>
          <a:off x="3119222" y="329759"/>
          <a:ext cx="791332" cy="79133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89F18E-D526-4E82-97D4-A238D323025D}">
      <dsp:nvSpPr>
        <dsp:cNvPr id="0" name=""/>
        <dsp:cNvSpPr/>
      </dsp:nvSpPr>
      <dsp:spPr>
        <a:xfrm>
          <a:off x="3281344" y="500016"/>
          <a:ext cx="454042" cy="4540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0DAEC4-5420-4EF0-AABE-AC424382E97F}">
      <dsp:nvSpPr>
        <dsp:cNvPr id="0" name=""/>
        <dsp:cNvSpPr/>
      </dsp:nvSpPr>
      <dsp:spPr>
        <a:xfrm>
          <a:off x="2894476" y="1467111"/>
          <a:ext cx="1297265" cy="111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Perception of the workplace: </a:t>
          </a:r>
        </a:p>
        <a:p>
          <a:pPr marL="0" lvl="0" indent="0" algn="l" defTabSz="488950">
            <a:lnSpc>
              <a:spcPct val="100000"/>
            </a:lnSpc>
            <a:spcBef>
              <a:spcPct val="0"/>
            </a:spcBef>
            <a:spcAft>
              <a:spcPct val="35000"/>
            </a:spcAft>
            <a:buNone/>
            <a:defRPr cap="all"/>
          </a:pPr>
          <a:r>
            <a:rPr lang="en-US" sz="800" kern="1200" dirty="0">
              <a:latin typeface="Arial" panose="020B0604020202020204" pitchFamily="34" charset="0"/>
              <a:cs typeface="Arial" panose="020B0604020202020204" pitchFamily="34" charset="0"/>
            </a:rPr>
            <a:t>It’s almost impossible to express opinions about the workplace due to fear of criticism, however, by implementing 360-degree strategy will allow your employees to feel comfortable to share views and feelings as it is all anonymized.</a:t>
          </a:r>
        </a:p>
      </dsp:txBody>
      <dsp:txXfrm>
        <a:off x="2894476" y="1467111"/>
        <a:ext cx="1297265" cy="1118891"/>
      </dsp:txXfrm>
    </dsp:sp>
    <dsp:sp modelId="{2D4611AE-4423-4CED-B39F-DA7269D8DE20}">
      <dsp:nvSpPr>
        <dsp:cNvPr id="0" name=""/>
        <dsp:cNvSpPr/>
      </dsp:nvSpPr>
      <dsp:spPr>
        <a:xfrm>
          <a:off x="4499067" y="320811"/>
          <a:ext cx="791332" cy="79133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32941-2E17-43B0-8B31-AA3E124CB502}">
      <dsp:nvSpPr>
        <dsp:cNvPr id="0" name=""/>
        <dsp:cNvSpPr/>
      </dsp:nvSpPr>
      <dsp:spPr>
        <a:xfrm>
          <a:off x="4673105" y="504381"/>
          <a:ext cx="454042" cy="4540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1DD45-02B7-4214-913C-A2423D7EFFC7}">
      <dsp:nvSpPr>
        <dsp:cNvPr id="0" name=""/>
        <dsp:cNvSpPr/>
      </dsp:nvSpPr>
      <dsp:spPr>
        <a:xfrm>
          <a:off x="4294640" y="1439844"/>
          <a:ext cx="1297265" cy="2645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Soft Skills: </a:t>
          </a:r>
        </a:p>
        <a:p>
          <a:pPr marL="0" lvl="0" indent="0" algn="l" defTabSz="488950">
            <a:lnSpc>
              <a:spcPct val="100000"/>
            </a:lnSpc>
            <a:spcBef>
              <a:spcPct val="0"/>
            </a:spcBef>
            <a:spcAft>
              <a:spcPct val="35000"/>
            </a:spcAft>
            <a:buNone/>
            <a:defRPr cap="all"/>
          </a:pPr>
          <a:r>
            <a:rPr lang="en-US" sz="800" kern="1200" dirty="0">
              <a:latin typeface="Arial" panose="020B0604020202020204" pitchFamily="34" charset="0"/>
              <a:cs typeface="Arial" panose="020B0604020202020204" pitchFamily="34" charset="0"/>
            </a:rPr>
            <a:t>You can assess important professional skills such as collaboration, communication, teamwork and goal setting through 360° feedback techniques. These may focus on leadership, character and organizational skills.</a:t>
          </a:r>
        </a:p>
      </dsp:txBody>
      <dsp:txXfrm>
        <a:off x="4294640" y="1439844"/>
        <a:ext cx="1297265" cy="2645775"/>
      </dsp:txXfrm>
    </dsp:sp>
    <dsp:sp modelId="{045BFC8C-9DBB-4CCA-816C-838C1F3109C8}">
      <dsp:nvSpPr>
        <dsp:cNvPr id="0" name=""/>
        <dsp:cNvSpPr/>
      </dsp:nvSpPr>
      <dsp:spPr>
        <a:xfrm>
          <a:off x="5762460" y="308461"/>
          <a:ext cx="791332" cy="79133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260AB2-418D-4881-9816-A688CEDE1070}">
      <dsp:nvSpPr>
        <dsp:cNvPr id="0" name=""/>
        <dsp:cNvSpPr/>
      </dsp:nvSpPr>
      <dsp:spPr>
        <a:xfrm>
          <a:off x="5931105" y="500439"/>
          <a:ext cx="454042" cy="4540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E06300-D5CD-4D8B-AFC9-E496D343FB75}">
      <dsp:nvSpPr>
        <dsp:cNvPr id="0" name=""/>
        <dsp:cNvSpPr/>
      </dsp:nvSpPr>
      <dsp:spPr>
        <a:xfrm>
          <a:off x="5607691" y="1428283"/>
          <a:ext cx="1251315" cy="207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Issues within the team and working environment: </a:t>
          </a:r>
          <a:r>
            <a:rPr lang="en-US" sz="800" kern="1200" dirty="0">
              <a:latin typeface="Arial" panose="020B0604020202020204" pitchFamily="34" charset="0"/>
              <a:cs typeface="Arial" panose="020B0604020202020204" pitchFamily="34" charset="0"/>
            </a:rPr>
            <a:t>Anonymity allows employees to present their concerns and any issues within the team without the fear of being judged and prejudiced by other employees or their managers.</a:t>
          </a:r>
          <a:br>
            <a:rPr lang="en-US" sz="800" kern="1200" dirty="0">
              <a:latin typeface="Arial" panose="020B0604020202020204" pitchFamily="34" charset="0"/>
              <a:cs typeface="Arial" panose="020B0604020202020204" pitchFamily="34" charset="0"/>
            </a:rPr>
          </a:br>
          <a:endParaRPr lang="en-US" sz="800" kern="1200" dirty="0">
            <a:latin typeface="Arial" panose="020B0604020202020204" pitchFamily="34" charset="0"/>
            <a:cs typeface="Arial" panose="020B0604020202020204" pitchFamily="34" charset="0"/>
          </a:endParaRPr>
        </a:p>
      </dsp:txBody>
      <dsp:txXfrm>
        <a:off x="5607691" y="1428283"/>
        <a:ext cx="1251315" cy="2079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15F44-6F9F-40B1-8184-CE451C9A9890}">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F8CC2-DDB4-4770-B8D1-E7535A0F1C0C}">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65E3FF-7FA4-4799-82F8-64738E6013FA}">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dirty="0"/>
            <a:t>Improve organizational culture</a:t>
          </a:r>
        </a:p>
      </dsp:txBody>
      <dsp:txXfrm>
        <a:off x="1834517" y="469890"/>
        <a:ext cx="3148942" cy="1335915"/>
      </dsp:txXfrm>
    </dsp:sp>
    <dsp:sp modelId="{22FA442B-6F56-4979-A637-D7CF026E8D56}">
      <dsp:nvSpPr>
        <dsp:cNvPr id="0" name=""/>
        <dsp:cNvSpPr/>
      </dsp:nvSpPr>
      <dsp:spPr>
        <a:xfrm>
          <a:off x="5532139" y="469890"/>
          <a:ext cx="1335915" cy="1335915"/>
        </a:xfrm>
        <a:prstGeom prst="ellipse">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dsp:style>
    </dsp:sp>
    <dsp:sp modelId="{56EB3A89-036D-4A26-80D8-9835F026AC98}">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7D488F-AAC6-4C73-9F3A-64E9140A6309}">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dirty="0"/>
            <a:t>Increased engagement with the employees and their needs</a:t>
          </a:r>
        </a:p>
      </dsp:txBody>
      <dsp:txXfrm>
        <a:off x="7154322" y="469890"/>
        <a:ext cx="3148942" cy="1335915"/>
      </dsp:txXfrm>
    </dsp:sp>
    <dsp:sp modelId="{8AECE971-0DDF-48B0-AA72-72C5D41E31AD}">
      <dsp:nvSpPr>
        <dsp:cNvPr id="0" name=""/>
        <dsp:cNvSpPr/>
      </dsp:nvSpPr>
      <dsp:spPr>
        <a:xfrm>
          <a:off x="212335" y="2545532"/>
          <a:ext cx="1335915" cy="1335915"/>
        </a:xfrm>
        <a:prstGeom prst="ellipse">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dsp:style>
    </dsp:sp>
    <dsp:sp modelId="{483E9008-F45C-48C2-81E7-D565AD6FC3E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0FB5F8-F1FF-4F7F-B0C1-CAE61DA0568E}">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dirty="0"/>
            <a:t>Maintain profitability</a:t>
          </a:r>
        </a:p>
      </dsp:txBody>
      <dsp:txXfrm>
        <a:off x="1834517" y="2545532"/>
        <a:ext cx="3148942" cy="1335915"/>
      </dsp:txXfrm>
    </dsp:sp>
    <dsp:sp modelId="{8B3895CF-6435-4797-8228-FED5F815BD0E}">
      <dsp:nvSpPr>
        <dsp:cNvPr id="0" name=""/>
        <dsp:cNvSpPr/>
      </dsp:nvSpPr>
      <dsp:spPr>
        <a:xfrm>
          <a:off x="5532139" y="2545532"/>
          <a:ext cx="1335915" cy="1335915"/>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12653770-736B-48E9-AA8B-D23F881F7BCF}">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C542D-A50E-48AA-AD20-4684B280A6F2}">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dirty="0"/>
            <a:t>Evaluate the success of HR/Management techniques and improve their efficiency</a:t>
          </a:r>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B4614-7C7E-BD48-BEE3-6B68640919CB}">
      <dsp:nvSpPr>
        <dsp:cNvPr id="0" name=""/>
        <dsp:cNvSpPr/>
      </dsp:nvSpPr>
      <dsp:spPr>
        <a:xfrm>
          <a:off x="0" y="307129"/>
          <a:ext cx="6666833" cy="9149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Employees might not be 100% transparent in their feedback</a:t>
          </a:r>
        </a:p>
      </dsp:txBody>
      <dsp:txXfrm>
        <a:off x="44664" y="351793"/>
        <a:ext cx="6577505" cy="825612"/>
      </dsp:txXfrm>
    </dsp:sp>
    <dsp:sp modelId="{AECBECE0-4C7C-3C4E-86CE-B21AA687400E}">
      <dsp:nvSpPr>
        <dsp:cNvPr id="0" name=""/>
        <dsp:cNvSpPr/>
      </dsp:nvSpPr>
      <dsp:spPr>
        <a:xfrm>
          <a:off x="0" y="1288309"/>
          <a:ext cx="6666833" cy="9149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People may find the anonymous process of giving feedback giving is stressful and unnecessary</a:t>
          </a:r>
        </a:p>
      </dsp:txBody>
      <dsp:txXfrm>
        <a:off x="44664" y="1332973"/>
        <a:ext cx="6577505" cy="825612"/>
      </dsp:txXfrm>
    </dsp:sp>
    <dsp:sp modelId="{9CC78F87-4ACE-214F-BEF9-7669A8D77BD3}">
      <dsp:nvSpPr>
        <dsp:cNvPr id="0" name=""/>
        <dsp:cNvSpPr/>
      </dsp:nvSpPr>
      <dsp:spPr>
        <a:xfrm>
          <a:off x="0" y="2269489"/>
          <a:ext cx="6666833" cy="9149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No existing plan for consequent action after feedback provided</a:t>
          </a:r>
        </a:p>
      </dsp:txBody>
      <dsp:txXfrm>
        <a:off x="44664" y="2314153"/>
        <a:ext cx="6577505" cy="825612"/>
      </dsp:txXfrm>
    </dsp:sp>
    <dsp:sp modelId="{B52CE06B-9775-7E43-9B71-B940D8847829}">
      <dsp:nvSpPr>
        <dsp:cNvPr id="0" name=""/>
        <dsp:cNvSpPr/>
      </dsp:nvSpPr>
      <dsp:spPr>
        <a:xfrm>
          <a:off x="0" y="3250670"/>
          <a:ext cx="6666833" cy="9149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Tends to take long to gather all the feedback and then evaluate each participant’s individual feedback too</a:t>
          </a:r>
        </a:p>
      </dsp:txBody>
      <dsp:txXfrm>
        <a:off x="44664" y="3295334"/>
        <a:ext cx="6577505" cy="825612"/>
      </dsp:txXfrm>
    </dsp:sp>
    <dsp:sp modelId="{A1C4C12C-8569-3845-8CF4-FEAF98C8F26B}">
      <dsp:nvSpPr>
        <dsp:cNvPr id="0" name=""/>
        <dsp:cNvSpPr/>
      </dsp:nvSpPr>
      <dsp:spPr>
        <a:xfrm>
          <a:off x="0" y="4231850"/>
          <a:ext cx="6666833" cy="9149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No group/team feedback, focuses only on individual basis </a:t>
          </a:r>
        </a:p>
      </dsp:txBody>
      <dsp:txXfrm>
        <a:off x="44664" y="4276514"/>
        <a:ext cx="6577505"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04E53-E44B-4588-97B6-F1B58D2BCED0}">
      <dsp:nvSpPr>
        <dsp:cNvPr id="0" name=""/>
        <dsp:cNvSpPr/>
      </dsp:nvSpPr>
      <dsp:spPr>
        <a:xfrm>
          <a:off x="1212569" y="9475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DA70BD-C699-40FD-A419-59AD29281326}">
      <dsp:nvSpPr>
        <dsp:cNvPr id="0" name=""/>
        <dsp:cNvSpPr/>
      </dsp:nvSpPr>
      <dsp:spPr>
        <a:xfrm>
          <a:off x="417971" y="2616304"/>
          <a:ext cx="28894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Nowadays, because of the voice which employees have and the opportunity they uphold within an organization is not reasonable to implement such a method.</a:t>
          </a:r>
        </a:p>
      </dsp:txBody>
      <dsp:txXfrm>
        <a:off x="417971" y="2616304"/>
        <a:ext cx="2889450" cy="787500"/>
      </dsp:txXfrm>
    </dsp:sp>
    <dsp:sp modelId="{24207A67-0DDF-4FBF-A112-F164A5D95E35}">
      <dsp:nvSpPr>
        <dsp:cNvPr id="0" name=""/>
        <dsp:cNvSpPr/>
      </dsp:nvSpPr>
      <dsp:spPr>
        <a:xfrm>
          <a:off x="4607673" y="9475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BC112-A36A-4ADB-AEAE-A4A47C0D092A}">
      <dsp:nvSpPr>
        <dsp:cNvPr id="0" name=""/>
        <dsp:cNvSpPr/>
      </dsp:nvSpPr>
      <dsp:spPr>
        <a:xfrm>
          <a:off x="3813074" y="2616304"/>
          <a:ext cx="28894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People have adopted the ways of understanding each other and accepting constructive criticism face to face by either their colleagues or a higher in position HR representative.</a:t>
          </a:r>
        </a:p>
      </dsp:txBody>
      <dsp:txXfrm>
        <a:off x="3813074" y="2616304"/>
        <a:ext cx="2889450" cy="787500"/>
      </dsp:txXfrm>
    </dsp:sp>
    <dsp:sp modelId="{5062C9E4-5BD0-46D4-8036-304DFF137684}">
      <dsp:nvSpPr>
        <dsp:cNvPr id="0" name=""/>
        <dsp:cNvSpPr/>
      </dsp:nvSpPr>
      <dsp:spPr>
        <a:xfrm>
          <a:off x="8002777" y="9475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CF37F2-D654-4F2E-9552-FB517C2C6EA6}">
      <dsp:nvSpPr>
        <dsp:cNvPr id="0" name=""/>
        <dsp:cNvSpPr/>
      </dsp:nvSpPr>
      <dsp:spPr>
        <a:xfrm>
          <a:off x="7208178" y="2616304"/>
          <a:ext cx="28894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Celebrating success within an organization and quick solutions to an issue regarding a member of staff or an HR/leader is simply resolved by providing honest feedback, it does not have to be 360-feedback.  </a:t>
          </a:r>
        </a:p>
      </dsp:txBody>
      <dsp:txXfrm>
        <a:off x="7208178" y="2616304"/>
        <a:ext cx="2889450" cy="787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28A0B5-249E-9D4F-B6AC-C93D937F7E60}" type="datetimeFigureOut">
              <a:rPr lang="en-US" smtClean="0"/>
              <a:t>10/30/23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FD4454-AD1E-9744-AD60-92D2EAA9B6B1}" type="slidenum">
              <a:rPr lang="en-US" smtClean="0"/>
              <a:t>‹#›</a:t>
            </a:fld>
            <a:endParaRPr lang="en-US" dirty="0"/>
          </a:p>
        </p:txBody>
      </p:sp>
    </p:spTree>
    <p:extLst>
      <p:ext uri="{BB962C8B-B14F-4D97-AF65-F5344CB8AC3E}">
        <p14:creationId xmlns:p14="http://schemas.microsoft.com/office/powerpoint/2010/main" val="92312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Indeed Career Guide. (2022). </a:t>
            </a:r>
            <a:r>
              <a:rPr lang="en-GB" sz="1200" i="1" dirty="0"/>
              <a:t>What is 360 feedback? (with examples, benefits and FAQs)</a:t>
            </a:r>
            <a:r>
              <a:rPr lang="en-GB" sz="1200" dirty="0"/>
              <a:t>. [online] Available at: https://uk.indeed.com/career-advice/career-development/360-feedback.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effectLst/>
              </a:rPr>
              <a:t>Thomas, C., (2004). </a:t>
            </a:r>
            <a:r>
              <a:rPr lang="en-GB" sz="2800" i="1" dirty="0">
                <a:effectLst/>
              </a:rPr>
              <a:t>(PDF) Human Resource Management International Digest - Researchgate</a:t>
            </a:r>
            <a:r>
              <a:rPr lang="en-GB" sz="2800" dirty="0">
                <a:effectLst/>
              </a:rPr>
              <a:t>, www.researchgate.net/publication/331649073_Human_Resource_Management_International_Digest. Accessed 29 Oct.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2</a:t>
            </a:fld>
            <a:endParaRPr lang="en-US" dirty="0"/>
          </a:p>
        </p:txBody>
      </p:sp>
    </p:spTree>
    <p:extLst>
      <p:ext uri="{BB962C8B-B14F-4D97-AF65-F5344CB8AC3E}">
        <p14:creationId xmlns:p14="http://schemas.microsoft.com/office/powerpoint/2010/main" val="2349166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Indeed Career Guide. (2022). </a:t>
            </a:r>
            <a:r>
              <a:rPr lang="en-GB" sz="1200" i="1" dirty="0"/>
              <a:t>What is 360 feedback? (with examples, benefits and FAQs)</a:t>
            </a:r>
            <a:r>
              <a:rPr lang="en-GB" sz="1200" dirty="0"/>
              <a:t>. [online] Available at: https://uk.indeed.com/career-advice/career-development/360-feedback.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err="1"/>
              <a:t>Tornow</a:t>
            </a:r>
            <a:r>
              <a:rPr lang="en-GB" sz="2800" dirty="0"/>
              <a:t>, W.W. and London, M. (1998) </a:t>
            </a:r>
            <a:r>
              <a:rPr lang="en-GB" sz="2800" i="1" dirty="0"/>
              <a:t>Maximizing the value of 360-degree feedback: A Process for Successful Individual and Organizational Development</a:t>
            </a:r>
            <a:r>
              <a:rPr lang="en-GB" sz="2800" dirty="0"/>
              <a:t>. Jossey-Bass.</a:t>
            </a:r>
            <a:endParaRPr lang="en-US" sz="18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3</a:t>
            </a:fld>
            <a:endParaRPr lang="en-US" dirty="0"/>
          </a:p>
        </p:txBody>
      </p:sp>
    </p:spTree>
    <p:extLst>
      <p:ext uri="{BB962C8B-B14F-4D97-AF65-F5344CB8AC3E}">
        <p14:creationId xmlns:p14="http://schemas.microsoft.com/office/powerpoint/2010/main" val="2594266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cs typeface="Arial" panose="020B0604020202020204" pitchFamily="34" charset="0"/>
              </a:rPr>
              <a:t>Thomas, C., (2004). </a:t>
            </a:r>
            <a:r>
              <a:rPr lang="en-GB" sz="1200" i="1" dirty="0">
                <a:effectLst/>
                <a:latin typeface="Arial" panose="020B0604020202020204" pitchFamily="34" charset="0"/>
                <a:cs typeface="Arial" panose="020B0604020202020204" pitchFamily="34" charset="0"/>
              </a:rPr>
              <a:t>(PDF) Human Resource Management International Digest - Researchgate</a:t>
            </a:r>
            <a:r>
              <a:rPr lang="en-GB" sz="1200" dirty="0">
                <a:effectLst/>
                <a:latin typeface="Arial" panose="020B0604020202020204" pitchFamily="34" charset="0"/>
                <a:cs typeface="Arial" panose="020B0604020202020204" pitchFamily="34" charset="0"/>
              </a:rPr>
              <a:t>, www.researchgate.net/publication/331649073_Human_Resource_Management_International_Digest. Accessed 29 Oct. 2023. </a:t>
            </a:r>
          </a:p>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4</a:t>
            </a:fld>
            <a:endParaRPr lang="en-US" dirty="0"/>
          </a:p>
        </p:txBody>
      </p:sp>
    </p:spTree>
    <p:extLst>
      <p:ext uri="{BB962C8B-B14F-4D97-AF65-F5344CB8AC3E}">
        <p14:creationId xmlns:p14="http://schemas.microsoft.com/office/powerpoint/2010/main" val="3588104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Systems Conference of New Zealand: Proceedings (1996), Palmerston North, New Zealand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Thomas, C., (2004). </a:t>
            </a:r>
            <a:r>
              <a:rPr lang="en-GB" i="1" dirty="0">
                <a:effectLst/>
              </a:rPr>
              <a:t>(PDF) Human Resource Management International Digest - Researchgate</a:t>
            </a:r>
            <a:r>
              <a:rPr lang="en-GB" dirty="0">
                <a:effectLst/>
              </a:rPr>
              <a:t>, www.researchgate.net/publication/331649073_Human_Resource_Management_International_Digest. Accessed 29 Oct. 2023. </a:t>
            </a:r>
          </a:p>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5</a:t>
            </a:fld>
            <a:endParaRPr lang="en-US" dirty="0"/>
          </a:p>
        </p:txBody>
      </p:sp>
    </p:spTree>
    <p:extLst>
      <p:ext uri="{BB962C8B-B14F-4D97-AF65-F5344CB8AC3E}">
        <p14:creationId xmlns:p14="http://schemas.microsoft.com/office/powerpoint/2010/main" val="1431421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www.emerald.com</a:t>
            </a:r>
            <a:r>
              <a:rPr lang="en-GB" dirty="0"/>
              <a:t>/insight/content/</a:t>
            </a:r>
            <a:r>
              <a:rPr lang="en-GB" dirty="0" err="1"/>
              <a:t>doi</a:t>
            </a:r>
            <a:r>
              <a:rPr lang="en-GB" dirty="0"/>
              <a:t>/10.1108/09622519610131563/full/html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Jones, J.E. and </a:t>
            </a:r>
            <a:r>
              <a:rPr lang="en-GB" sz="1800" dirty="0" err="1">
                <a:effectLst/>
                <a:latin typeface="Times New Roman" panose="02020603050405020304" pitchFamily="18" charset="0"/>
              </a:rPr>
              <a:t>Bearley</a:t>
            </a:r>
            <a:r>
              <a:rPr lang="en-GB" sz="1800" dirty="0">
                <a:effectLst/>
                <a:latin typeface="Times New Roman" panose="02020603050405020304" pitchFamily="18" charset="0"/>
              </a:rPr>
              <a:t>, W. (1996) </a:t>
            </a:r>
            <a:r>
              <a:rPr lang="en-GB" sz="1800" i="1" dirty="0">
                <a:effectLst/>
                <a:latin typeface="Times New Roman" panose="02020603050405020304" pitchFamily="18" charset="0"/>
              </a:rPr>
              <a:t>360 degree feedback: Strategies, Tactics, and Techniques for Developing Leaders</a:t>
            </a:r>
            <a:r>
              <a:rPr lang="en-GB" sz="1800" dirty="0">
                <a:effectLst/>
                <a:latin typeface="Times New Roman" panose="02020603050405020304" pitchFamily="18" charset="0"/>
              </a:rPr>
              <a:t>. Human Resource Development.</a:t>
            </a:r>
          </a:p>
          <a:p>
            <a:endParaRPr lang="en-GB" dirty="0"/>
          </a:p>
        </p:txBody>
      </p:sp>
      <p:sp>
        <p:nvSpPr>
          <p:cNvPr id="4" name="Slide Number Placeholder 3"/>
          <p:cNvSpPr>
            <a:spLocks noGrp="1"/>
          </p:cNvSpPr>
          <p:nvPr>
            <p:ph type="sldNum" sz="quarter" idx="5"/>
          </p:nvPr>
        </p:nvSpPr>
        <p:spPr/>
        <p:txBody>
          <a:bodyPr/>
          <a:lstStyle/>
          <a:p>
            <a:fld id="{81FD4454-AD1E-9744-AD60-92D2EAA9B6B1}" type="slidenum">
              <a:rPr lang="en-US" smtClean="0"/>
              <a:t>6</a:t>
            </a:fld>
            <a:endParaRPr lang="en-US" dirty="0"/>
          </a:p>
        </p:txBody>
      </p:sp>
    </p:spTree>
    <p:extLst>
      <p:ext uri="{BB962C8B-B14F-4D97-AF65-F5344CB8AC3E}">
        <p14:creationId xmlns:p14="http://schemas.microsoft.com/office/powerpoint/2010/main" val="663724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Implications for human resource management (Francis Yammarino, Leanne E., 1993) Atwater Pages: 231-247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Fleenor, J.W. and Prince, J.M., 1997. Using 360-degree feedback in organizations. </a:t>
            </a:r>
            <a:r>
              <a:rPr lang="en-GB" sz="1200" i="1" dirty="0" err="1">
                <a:latin typeface="Arial" panose="020B0604020202020204" pitchFamily="34" charset="0"/>
                <a:cs typeface="Arial" panose="020B0604020202020204" pitchFamily="34" charset="0"/>
              </a:rPr>
              <a:t>Center</a:t>
            </a:r>
            <a:r>
              <a:rPr lang="en-GB" sz="1200" i="1" dirty="0">
                <a:latin typeface="Arial" panose="020B0604020202020204" pitchFamily="34" charset="0"/>
                <a:cs typeface="Arial" panose="020B0604020202020204" pitchFamily="34" charset="0"/>
              </a:rPr>
              <a:t> for Creative Leadership, Greensboro, North Carolina</a:t>
            </a:r>
            <a:r>
              <a:rPr lang="en-GB" sz="1200" dirty="0">
                <a:latin typeface="Arial" panose="020B0604020202020204" pitchFamily="34" charset="0"/>
                <a:cs typeface="Arial" panose="020B0604020202020204" pitchFamily="34" charset="0"/>
              </a:rPr>
              <a:t>.</a:t>
            </a:r>
            <a:endParaRPr lang="en-GB" sz="1200" dirty="0">
              <a:effectLst/>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7</a:t>
            </a:fld>
            <a:endParaRPr lang="en-US"/>
          </a:p>
        </p:txBody>
      </p:sp>
    </p:spTree>
    <p:extLst>
      <p:ext uri="{BB962C8B-B14F-4D97-AF65-F5344CB8AC3E}">
        <p14:creationId xmlns:p14="http://schemas.microsoft.com/office/powerpoint/2010/main" val="2218539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Curtis, D. (1996). Employers appreciate 360-degree feedback. Management Development Review. 9(5), 34-36. </a:t>
            </a:r>
            <a:r>
              <a:rPr lang="en-GB" dirty="0" err="1"/>
              <a:t>doi</a:t>
            </a:r>
            <a:r>
              <a:rPr lang="en-GB" dirty="0"/>
              <a:t>: 10.1108/09622519610131563 | 5. Edwards, M. R. (1996). Improving performance with 360-degree feedback. ... of 360-Degree Feedback is individual development through self awareness and recognizing the perception of the related</a:t>
            </a:r>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8</a:t>
            </a:fld>
            <a:endParaRPr lang="en-US"/>
          </a:p>
        </p:txBody>
      </p:sp>
    </p:spTree>
    <p:extLst>
      <p:ext uri="{BB962C8B-B14F-4D97-AF65-F5344CB8AC3E}">
        <p14:creationId xmlns:p14="http://schemas.microsoft.com/office/powerpoint/2010/main" val="3258236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Tornow</a:t>
            </a:r>
            <a:r>
              <a:rPr lang="en-GB" dirty="0"/>
              <a:t>, W.W. and London, M. (1998) </a:t>
            </a:r>
            <a:r>
              <a:rPr lang="en-GB" i="1" dirty="0"/>
              <a:t>Maximizing the value of 360-degree feedback: A Process for Successful Individual and Organizational Development</a:t>
            </a:r>
            <a:r>
              <a:rPr lang="en-GB" dirty="0"/>
              <a:t>. Jossey-Bass.</a:t>
            </a:r>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9</a:t>
            </a:fld>
            <a:endParaRPr lang="en-US" dirty="0"/>
          </a:p>
        </p:txBody>
      </p:sp>
    </p:spTree>
    <p:extLst>
      <p:ext uri="{BB962C8B-B14F-4D97-AF65-F5344CB8AC3E}">
        <p14:creationId xmlns:p14="http://schemas.microsoft.com/office/powerpoint/2010/main" val="2993898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10</a:t>
            </a:fld>
            <a:endParaRPr lang="en-US" dirty="0"/>
          </a:p>
        </p:txBody>
      </p:sp>
    </p:spTree>
    <p:extLst>
      <p:ext uri="{BB962C8B-B14F-4D97-AF65-F5344CB8AC3E}">
        <p14:creationId xmlns:p14="http://schemas.microsoft.com/office/powerpoint/2010/main" val="3095423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FD4454-AD1E-9744-AD60-92D2EAA9B6B1}" type="slidenum">
              <a:rPr lang="en-US" smtClean="0"/>
              <a:t>13</a:t>
            </a:fld>
            <a:endParaRPr lang="en-US" dirty="0"/>
          </a:p>
        </p:txBody>
      </p:sp>
    </p:spTree>
    <p:extLst>
      <p:ext uri="{BB962C8B-B14F-4D97-AF65-F5344CB8AC3E}">
        <p14:creationId xmlns:p14="http://schemas.microsoft.com/office/powerpoint/2010/main" val="726589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6C8BF-650A-17E9-6F5C-807BA80527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4854B8B-2C88-2CA4-EF30-05C63E7C86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9FD22D0-900A-4680-3C30-64BFEA7B1AA7}"/>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5" name="Footer Placeholder 4">
            <a:extLst>
              <a:ext uri="{FF2B5EF4-FFF2-40B4-BE49-F238E27FC236}">
                <a16:creationId xmlns:a16="http://schemas.microsoft.com/office/drawing/2014/main" id="{50C8E359-738A-D673-504E-D37C6DB92B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98492F-D68E-F45B-C67C-E49C2B8EF9FB}"/>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1823802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08F08-C9CC-2547-BCF9-612071759E2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34ADA4-AEF1-A64A-8C40-A49EF66AA9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11E09E-C50B-BF9E-3D5D-498460D3D0A7}"/>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5" name="Footer Placeholder 4">
            <a:extLst>
              <a:ext uri="{FF2B5EF4-FFF2-40B4-BE49-F238E27FC236}">
                <a16:creationId xmlns:a16="http://schemas.microsoft.com/office/drawing/2014/main" id="{24A46D1E-8ECE-1BC2-DD1E-E1F4D8E6C62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17F6FE-0275-290D-43C4-916309D9C1EE}"/>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319923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C1D89-EEB0-1ECB-C14C-A6757F800B3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96E982-8CC9-606F-BF22-D7D1582066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3C7A4A-FD5C-137C-F887-590E4E9B47CB}"/>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5" name="Footer Placeholder 4">
            <a:extLst>
              <a:ext uri="{FF2B5EF4-FFF2-40B4-BE49-F238E27FC236}">
                <a16:creationId xmlns:a16="http://schemas.microsoft.com/office/drawing/2014/main" id="{E74CF4D5-21AF-7075-83AF-CC1B13A67D4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0FBFCD-9AE3-A15A-9DA5-6E11A0E830C9}"/>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4143678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778B8-72AD-9013-E10F-3B6D150BF4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2F8D0E-E3E7-9E45-7F21-2D7133D0F0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0A96A2A-2709-C9C2-391F-3EBE1270BA6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AEA4F0-358F-724B-1AE7-14CA70460300}"/>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6" name="Footer Placeholder 5">
            <a:extLst>
              <a:ext uri="{FF2B5EF4-FFF2-40B4-BE49-F238E27FC236}">
                <a16:creationId xmlns:a16="http://schemas.microsoft.com/office/drawing/2014/main" id="{86831D99-0A7D-89EB-4336-A8AD4E20D44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2687FAE-8F47-4D67-A9B8-0F3B1D1D3143}"/>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4024478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3337B-A9E7-38CC-5E12-AF51D02D5C1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13191F-3D76-BA46-F10E-0FF0570212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907C36-F191-0B30-DE33-76D97CB314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D4D141-58F5-ED73-B649-AB0966E4F5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658772-C7CF-5E28-2056-52AB9F65891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80A693-232A-E590-2C42-6C0527B7B63F}"/>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8" name="Footer Placeholder 7">
            <a:extLst>
              <a:ext uri="{FF2B5EF4-FFF2-40B4-BE49-F238E27FC236}">
                <a16:creationId xmlns:a16="http://schemas.microsoft.com/office/drawing/2014/main" id="{24D918BD-61DF-8772-4A61-0E3C83FDD6E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84C2A90-E110-AFD9-20E4-F1E6688DD854}"/>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1793818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211A-EB59-A1E8-768E-5C09AA51180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01C1724-6F36-CF5E-F16D-74351937C739}"/>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4" name="Footer Placeholder 3">
            <a:extLst>
              <a:ext uri="{FF2B5EF4-FFF2-40B4-BE49-F238E27FC236}">
                <a16:creationId xmlns:a16="http://schemas.microsoft.com/office/drawing/2014/main" id="{EC45A958-63CC-8055-8720-4AB6F5FBC8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9C0BB18-3DC6-E383-5F15-655A92147019}"/>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4069967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3D7417-D75D-D2CF-7782-2A5D5CB98477}"/>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3" name="Footer Placeholder 2">
            <a:extLst>
              <a:ext uri="{FF2B5EF4-FFF2-40B4-BE49-F238E27FC236}">
                <a16:creationId xmlns:a16="http://schemas.microsoft.com/office/drawing/2014/main" id="{F545A49D-5EF7-26B3-5B34-4A11BF16DA8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0FABDAC-0C89-1E57-E370-A16949147042}"/>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2319289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24DD8-E3CB-FAC9-9310-86B2BE0690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0306392-ED9D-50D5-394C-B77E47D2E6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694F6C-C94E-B5E1-27DA-DA3165CEE2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A2B785-136D-720A-01A8-8D0E24402303}"/>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6" name="Footer Placeholder 5">
            <a:extLst>
              <a:ext uri="{FF2B5EF4-FFF2-40B4-BE49-F238E27FC236}">
                <a16:creationId xmlns:a16="http://schemas.microsoft.com/office/drawing/2014/main" id="{2511A1B3-4DB4-8027-9E0F-CD0F6EE4AE3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2E52524-FD03-FB1C-29B7-66832AB4C094}"/>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673548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9946-037F-82CF-98BC-A40FB6E4C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66486EC-0842-8E6E-4B0F-BE8CEFFF99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8DC838FB-B610-A2A1-EBE1-2D4F0ED17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BC25B5-7031-3821-1590-69910311E5DF}"/>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6" name="Footer Placeholder 5">
            <a:extLst>
              <a:ext uri="{FF2B5EF4-FFF2-40B4-BE49-F238E27FC236}">
                <a16:creationId xmlns:a16="http://schemas.microsoft.com/office/drawing/2014/main" id="{5F1A0ACE-8CCD-B806-6828-1C578BF1EB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D44CC2D-A077-1E89-3B9F-7ADBE74044A5}"/>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2728476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F3859-3EF5-06C4-6696-D5EF3EF424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610DAF-E557-72A8-DA5A-8B9C6160D2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F90E3C-3C5E-C6E1-66B5-3821C5DE781E}"/>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5" name="Footer Placeholder 4">
            <a:extLst>
              <a:ext uri="{FF2B5EF4-FFF2-40B4-BE49-F238E27FC236}">
                <a16:creationId xmlns:a16="http://schemas.microsoft.com/office/drawing/2014/main" id="{5F71F8FD-BF66-C499-036C-95862373D7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00C24E-8F34-B11B-1EC2-C8CBF4E971B6}"/>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3281801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E9BE26-D750-97BE-12A0-A230216EF45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1B1E34-FFAA-2E49-797B-DE45E29A944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810E3F-3BDF-EA68-5650-8AF9153FBCA8}"/>
              </a:ext>
            </a:extLst>
          </p:cNvPr>
          <p:cNvSpPr>
            <a:spLocks noGrp="1"/>
          </p:cNvSpPr>
          <p:nvPr>
            <p:ph type="dt" sz="half" idx="10"/>
          </p:nvPr>
        </p:nvSpPr>
        <p:spPr/>
        <p:txBody>
          <a:bodyPr/>
          <a:lstStyle/>
          <a:p>
            <a:fld id="{1F98022C-3B27-914A-88C9-63E605C5893F}" type="datetimeFigureOut">
              <a:rPr lang="en-US" smtClean="0"/>
              <a:t>10/30/23</a:t>
            </a:fld>
            <a:endParaRPr lang="en-US" dirty="0"/>
          </a:p>
        </p:txBody>
      </p:sp>
      <p:sp>
        <p:nvSpPr>
          <p:cNvPr id="5" name="Footer Placeholder 4">
            <a:extLst>
              <a:ext uri="{FF2B5EF4-FFF2-40B4-BE49-F238E27FC236}">
                <a16:creationId xmlns:a16="http://schemas.microsoft.com/office/drawing/2014/main" id="{A5D257A0-2DF5-3288-A347-D7AFA4D45F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6E5B9A6-9782-C881-319D-277FDD549CB8}"/>
              </a:ext>
            </a:extLst>
          </p:cNvPr>
          <p:cNvSpPr>
            <a:spLocks noGrp="1"/>
          </p:cNvSpPr>
          <p:nvPr>
            <p:ph type="sldNum" sz="quarter" idx="12"/>
          </p:nvPr>
        </p:nvSpPr>
        <p:spPr/>
        <p:txBody>
          <a:bodyPr/>
          <a:lstStyle/>
          <a:p>
            <a:fld id="{73FB1103-C85A-7147-BF25-7A9D38EA6999}" type="slidenum">
              <a:rPr lang="en-US" smtClean="0"/>
              <a:t>‹#›</a:t>
            </a:fld>
            <a:endParaRPr lang="en-US" dirty="0"/>
          </a:p>
        </p:txBody>
      </p:sp>
    </p:spTree>
    <p:extLst>
      <p:ext uri="{BB962C8B-B14F-4D97-AF65-F5344CB8AC3E}">
        <p14:creationId xmlns:p14="http://schemas.microsoft.com/office/powerpoint/2010/main" val="67684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12D349-8574-AF33-9613-66715588C4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1D70DD-7629-3D63-FD10-0281512015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DD8474-AD2C-884E-F2B6-D82D6B9721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8022C-3B27-914A-88C9-63E605C5893F}" type="datetimeFigureOut">
              <a:rPr lang="en-US" smtClean="0"/>
              <a:t>10/30/23</a:t>
            </a:fld>
            <a:endParaRPr lang="en-US" dirty="0"/>
          </a:p>
        </p:txBody>
      </p:sp>
      <p:sp>
        <p:nvSpPr>
          <p:cNvPr id="5" name="Footer Placeholder 4">
            <a:extLst>
              <a:ext uri="{FF2B5EF4-FFF2-40B4-BE49-F238E27FC236}">
                <a16:creationId xmlns:a16="http://schemas.microsoft.com/office/drawing/2014/main" id="{742095B9-6283-606B-8253-6873BB3293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224716C-E2D2-BAC0-592E-D38C04F1A6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FB1103-C85A-7147-BF25-7A9D38EA6999}" type="slidenum">
              <a:rPr lang="en-US" smtClean="0"/>
              <a:t>‹#›</a:t>
            </a:fld>
            <a:endParaRPr lang="en-US" dirty="0"/>
          </a:p>
        </p:txBody>
      </p:sp>
    </p:spTree>
    <p:extLst>
      <p:ext uri="{BB962C8B-B14F-4D97-AF65-F5344CB8AC3E}">
        <p14:creationId xmlns:p14="http://schemas.microsoft.com/office/powerpoint/2010/main" val="1896062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assessments/5-ways-to-have-a-healthy-performance-assessment-discussion-13631"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rrows pointing right while one points left">
            <a:extLst>
              <a:ext uri="{FF2B5EF4-FFF2-40B4-BE49-F238E27FC236}">
                <a16:creationId xmlns:a16="http://schemas.microsoft.com/office/drawing/2014/main" id="{8BB74F65-0C75-9DEA-ED3E-495926919FAE}"/>
              </a:ext>
            </a:extLst>
          </p:cNvPr>
          <p:cNvPicPr>
            <a:picLocks noChangeAspect="1"/>
          </p:cNvPicPr>
          <p:nvPr/>
        </p:nvPicPr>
        <p:blipFill rotWithShape="1">
          <a:blip r:embed="rId2"/>
          <a:srcRect t="8325" b="7406"/>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95CCC-0606-7844-0116-363F69E96781}"/>
              </a:ext>
            </a:extLst>
          </p:cNvPr>
          <p:cNvSpPr>
            <a:spLocks noGrp="1"/>
          </p:cNvSpPr>
          <p:nvPr>
            <p:ph type="ctrTitle"/>
          </p:nvPr>
        </p:nvSpPr>
        <p:spPr>
          <a:xfrm>
            <a:off x="1063752" y="357952"/>
            <a:ext cx="10058400" cy="716581"/>
          </a:xfrm>
          <a:effectLst>
            <a:outerShdw blurRad="50800" dist="38100" dir="2700000" algn="tl" rotWithShape="0">
              <a:prstClr val="black">
                <a:alpha val="40000"/>
              </a:prstClr>
            </a:outerShdw>
          </a:effectLst>
        </p:spPr>
        <p:txBody>
          <a:bodyPr>
            <a:normAutofit/>
          </a:bodyPr>
          <a:lstStyle/>
          <a:p>
            <a:r>
              <a:rPr lang="en-US" sz="3600" dirty="0">
                <a:solidFill>
                  <a:srgbClr val="FFFFFF"/>
                </a:solidFill>
                <a:latin typeface="Arial" panose="020B0604020202020204" pitchFamily="34" charset="0"/>
                <a:cs typeface="Arial" panose="020B0604020202020204" pitchFamily="34" charset="0"/>
              </a:rPr>
              <a:t>360-degree feedback concept.</a:t>
            </a:r>
          </a:p>
        </p:txBody>
      </p:sp>
      <p:sp>
        <p:nvSpPr>
          <p:cNvPr id="3" name="Subtitle 2">
            <a:extLst>
              <a:ext uri="{FF2B5EF4-FFF2-40B4-BE49-F238E27FC236}">
                <a16:creationId xmlns:a16="http://schemas.microsoft.com/office/drawing/2014/main" id="{8F6CF0E0-2DD8-BF7D-B8A1-E723153EF9AA}"/>
              </a:ext>
            </a:extLst>
          </p:cNvPr>
          <p:cNvSpPr>
            <a:spLocks noGrp="1"/>
          </p:cNvSpPr>
          <p:nvPr>
            <p:ph type="subTitle" idx="1"/>
          </p:nvPr>
        </p:nvSpPr>
        <p:spPr>
          <a:xfrm>
            <a:off x="424543" y="1432475"/>
            <a:ext cx="4481285" cy="2672092"/>
          </a:xfrm>
          <a:effectLst>
            <a:outerShdw blurRad="50800" dist="38100" dir="2700000" algn="tl" rotWithShape="0">
              <a:prstClr val="black">
                <a:alpha val="40000"/>
              </a:prstClr>
            </a:outerShdw>
          </a:effectLst>
        </p:spPr>
        <p:txBody>
          <a:bodyPr>
            <a:normAutofit/>
          </a:bodyPr>
          <a:lstStyle/>
          <a:p>
            <a:r>
              <a:rPr lang="en-US" sz="2000" dirty="0">
                <a:solidFill>
                  <a:srgbClr val="FFFFFF"/>
                </a:solidFill>
                <a:latin typeface="Arial" panose="020B0604020202020204" pitchFamily="34" charset="0"/>
                <a:cs typeface="Arial" panose="020B0604020202020204" pitchFamily="34" charset="0"/>
              </a:rPr>
              <a:t>Petko Petkov (2125440)</a:t>
            </a:r>
          </a:p>
          <a:p>
            <a:r>
              <a:rPr lang="en-US" sz="2000" dirty="0">
                <a:solidFill>
                  <a:srgbClr val="FFFFFF"/>
                </a:solidFill>
                <a:latin typeface="Arial" panose="020B0604020202020204" pitchFamily="34" charset="0"/>
                <a:cs typeface="Arial" panose="020B0604020202020204" pitchFamily="34" charset="0"/>
              </a:rPr>
              <a:t>Module Name: Developing relationships and workplace achievements</a:t>
            </a:r>
          </a:p>
          <a:p>
            <a:r>
              <a:rPr lang="en-US" sz="2000" dirty="0">
                <a:solidFill>
                  <a:srgbClr val="FFFFFF"/>
                </a:solidFill>
                <a:latin typeface="Arial" panose="020B0604020202020204" pitchFamily="34" charset="0"/>
                <a:cs typeface="Arial" panose="020B0604020202020204" pitchFamily="34" charset="0"/>
              </a:rPr>
              <a:t>Module Code: BMSW5102</a:t>
            </a:r>
          </a:p>
          <a:p>
            <a:r>
              <a:rPr lang="en-US" sz="2000" dirty="0">
                <a:solidFill>
                  <a:srgbClr val="FFFFFF"/>
                </a:solidFill>
                <a:latin typeface="Arial" panose="020B0604020202020204" pitchFamily="34" charset="0"/>
                <a:cs typeface="Arial" panose="020B0604020202020204" pitchFamily="34" charset="0"/>
              </a:rPr>
              <a:t>Module Lecturer: Ehsan Khajeh</a:t>
            </a:r>
          </a:p>
          <a:p>
            <a:r>
              <a:rPr lang="en-US" sz="2000" dirty="0">
                <a:solidFill>
                  <a:srgbClr val="FFFFFF"/>
                </a:solidFill>
                <a:latin typeface="Arial" panose="020B0604020202020204" pitchFamily="34" charset="0"/>
                <a:cs typeface="Arial" panose="020B0604020202020204" pitchFamily="34" charset="0"/>
              </a:rPr>
              <a:t>UWTSD Birmingham</a:t>
            </a:r>
          </a:p>
          <a:p>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8470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7" name="Picture 6">
            <a:extLst>
              <a:ext uri="{FF2B5EF4-FFF2-40B4-BE49-F238E27FC236}">
                <a16:creationId xmlns:a16="http://schemas.microsoft.com/office/drawing/2014/main" id="{46A286A6-9340-30F6-6A04-67772FCB1431}"/>
              </a:ext>
            </a:extLst>
          </p:cNvPr>
          <p:cNvPicPr>
            <a:picLocks noChangeAspect="1"/>
          </p:cNvPicPr>
          <p:nvPr/>
        </p:nvPicPr>
        <p:blipFill rotWithShape="1">
          <a:blip r:embed="rId3"/>
          <a:srcRect l="41018" r="1172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C45FE8-128D-7D34-5FB5-3A70C2CBA8E6}"/>
              </a:ext>
            </a:extLst>
          </p:cNvPr>
          <p:cNvSpPr>
            <a:spLocks noGrp="1"/>
          </p:cNvSpPr>
          <p:nvPr>
            <p:ph type="title"/>
          </p:nvPr>
        </p:nvSpPr>
        <p:spPr>
          <a:xfrm>
            <a:off x="5568590" y="1052255"/>
            <a:ext cx="5388168" cy="1329449"/>
          </a:xfrm>
        </p:spPr>
        <p:txBody>
          <a:bodyPr>
            <a:noAutofit/>
          </a:bodyPr>
          <a:lstStyle/>
          <a:p>
            <a:pPr algn="ctr"/>
            <a:r>
              <a:rPr lang="en-US" sz="2400" dirty="0">
                <a:latin typeface="Arial" panose="020B0604020202020204" pitchFamily="34" charset="0"/>
                <a:cs typeface="Arial" panose="020B0604020202020204" pitchFamily="34" charset="0"/>
              </a:rPr>
              <a:t>Introduction to the concept. Why would a manager/HR implement 360-degree feedback strategy?</a:t>
            </a:r>
          </a:p>
        </p:txBody>
      </p:sp>
      <p:graphicFrame>
        <p:nvGraphicFramePr>
          <p:cNvPr id="5" name="Content Placeholder 2">
            <a:extLst>
              <a:ext uri="{FF2B5EF4-FFF2-40B4-BE49-F238E27FC236}">
                <a16:creationId xmlns:a16="http://schemas.microsoft.com/office/drawing/2014/main" id="{8E287E8E-C61C-F587-741C-B47ED1CE604E}"/>
              </a:ext>
            </a:extLst>
          </p:cNvPr>
          <p:cNvGraphicFramePr>
            <a:graphicFrameLocks noGrp="1"/>
          </p:cNvGraphicFramePr>
          <p:nvPr>
            <p:ph idx="1"/>
            <p:extLst>
              <p:ext uri="{D42A27DB-BD31-4B8C-83A1-F6EECF244321}">
                <p14:modId xmlns:p14="http://schemas.microsoft.com/office/powerpoint/2010/main" val="1805797384"/>
              </p:ext>
            </p:extLst>
          </p:nvPr>
        </p:nvGraphicFramePr>
        <p:xfrm>
          <a:off x="4802427" y="2738508"/>
          <a:ext cx="7396939" cy="43890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7689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596C5-2D83-3BFF-2F7F-BF081F1C8AED}"/>
              </a:ext>
            </a:extLst>
          </p:cNvPr>
          <p:cNvSpPr>
            <a:spLocks noGrp="1"/>
          </p:cNvSpPr>
          <p:nvPr>
            <p:ph type="title"/>
          </p:nvPr>
        </p:nvSpPr>
        <p:spPr>
          <a:xfrm>
            <a:off x="1371597" y="348865"/>
            <a:ext cx="10044023" cy="877729"/>
          </a:xfrm>
        </p:spPr>
        <p:txBody>
          <a:bodyPr anchor="ctr">
            <a:normAutofit/>
          </a:bodyPr>
          <a:lstStyle/>
          <a:p>
            <a:pPr algn="ctr"/>
            <a:r>
              <a:rPr lang="en-US" sz="3600" dirty="0">
                <a:solidFill>
                  <a:srgbClr val="FFFFFF"/>
                </a:solidFill>
                <a:latin typeface="Arial" panose="020B0604020202020204" pitchFamily="34" charset="0"/>
                <a:cs typeface="Arial" panose="020B0604020202020204" pitchFamily="34" charset="0"/>
              </a:rPr>
              <a:t>What is 360-degree feedback?</a:t>
            </a:r>
          </a:p>
        </p:txBody>
      </p:sp>
      <p:sp>
        <p:nvSpPr>
          <p:cNvPr id="4" name="TextBox 3">
            <a:extLst>
              <a:ext uri="{FF2B5EF4-FFF2-40B4-BE49-F238E27FC236}">
                <a16:creationId xmlns:a16="http://schemas.microsoft.com/office/drawing/2014/main" id="{B3DAF667-9B37-4964-BA75-4656A626B0E0}"/>
              </a:ext>
            </a:extLst>
          </p:cNvPr>
          <p:cNvSpPr txBox="1"/>
          <p:nvPr/>
        </p:nvSpPr>
        <p:spPr>
          <a:xfrm>
            <a:off x="857956" y="1743095"/>
            <a:ext cx="10557664" cy="523220"/>
          </a:xfrm>
          <a:prstGeom prst="rect">
            <a:avLst/>
          </a:prstGeom>
          <a:noFill/>
        </p:spPr>
        <p:txBody>
          <a:bodyPr wrap="square" rtlCol="0">
            <a:spAutoFit/>
          </a:bodyPr>
          <a:lstStyle/>
          <a:p>
            <a:pPr defTabSz="1170432">
              <a:spcAft>
                <a:spcPts val="600"/>
              </a:spcAft>
            </a:pPr>
            <a:r>
              <a:rPr lang="en-US" sz="1400" kern="1200" dirty="0">
                <a:solidFill>
                  <a:schemeClr val="tx1"/>
                </a:solidFill>
                <a:latin typeface="Arial" panose="020B0604020202020204" pitchFamily="34" charset="0"/>
                <a:cs typeface="Arial" panose="020B0604020202020204" pitchFamily="34" charset="0"/>
              </a:rPr>
              <a:t>360 feedback also known as 360-degree feedback is a tool used by HR/Management of companies to provide a true and transparent feedback amongst all the employees. </a:t>
            </a:r>
            <a:endParaRPr lang="en-US"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1E94765-C99A-4A20-A4FC-B1F2152BAB4C}"/>
              </a:ext>
            </a:extLst>
          </p:cNvPr>
          <p:cNvSpPr txBox="1"/>
          <p:nvPr/>
        </p:nvSpPr>
        <p:spPr>
          <a:xfrm>
            <a:off x="870762" y="2432964"/>
            <a:ext cx="3358986" cy="2492990"/>
          </a:xfrm>
          <a:prstGeom prst="rect">
            <a:avLst/>
          </a:prstGeom>
          <a:noFill/>
        </p:spPr>
        <p:txBody>
          <a:bodyPr wrap="square" rtlCol="0">
            <a:spAutoFit/>
          </a:bodyPr>
          <a:lstStyle/>
          <a:p>
            <a:pPr defTabSz="1170432">
              <a:spcAft>
                <a:spcPts val="600"/>
              </a:spcAft>
            </a:pPr>
            <a:r>
              <a:rPr lang="en-US" sz="1200" kern="1200" dirty="0">
                <a:solidFill>
                  <a:schemeClr val="tx1"/>
                </a:solidFill>
                <a:latin typeface="Arial" panose="020B0604020202020204" pitchFamily="34" charset="0"/>
                <a:cs typeface="Arial" panose="020B0604020202020204" pitchFamily="34" charset="0"/>
              </a:rPr>
              <a:t>This concept is based on the idea that the feedback provided is completely anonymous, which implements transparency and honesty regarding everybody’s work ethics and values within the workplace and position that they perform within the company. The </a:t>
            </a:r>
            <a:r>
              <a:rPr lang="en-US" sz="1200" dirty="0">
                <a:latin typeface="Arial" panose="020B0604020202020204" pitchFamily="34" charset="0"/>
                <a:cs typeface="Arial" panose="020B0604020202020204" pitchFamily="34" charset="0"/>
              </a:rPr>
              <a:t>feedback gathered from different perspectives was also considered to be very efficient and beneficial for organisations due to the hierarchy within the workplace back in the 1980’s when this concept was developed and introduced to the market of management and leadership at an organizational level. (Hirsch, 1994)</a:t>
            </a:r>
          </a:p>
        </p:txBody>
      </p:sp>
      <p:sp>
        <p:nvSpPr>
          <p:cNvPr id="6" name="TextBox 5">
            <a:extLst>
              <a:ext uri="{FF2B5EF4-FFF2-40B4-BE49-F238E27FC236}">
                <a16:creationId xmlns:a16="http://schemas.microsoft.com/office/drawing/2014/main" id="{ABF2D45A-36C3-C30C-5A6A-24E60A46C54B}"/>
              </a:ext>
            </a:extLst>
          </p:cNvPr>
          <p:cNvSpPr txBox="1"/>
          <p:nvPr/>
        </p:nvSpPr>
        <p:spPr>
          <a:xfrm>
            <a:off x="870762" y="5092603"/>
            <a:ext cx="3358986" cy="120032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This concept has many pros and cons, however the main problem with this management strategy is that employees could abuse the opportunity to complain about and report issues on a personal basis as it is all anonymized. </a:t>
            </a:r>
          </a:p>
        </p:txBody>
      </p:sp>
      <p:pic>
        <p:nvPicPr>
          <p:cNvPr id="1026" name="Picture 2" descr="360-Degree Feedback | Human Resource Management">
            <a:extLst>
              <a:ext uri="{FF2B5EF4-FFF2-40B4-BE49-F238E27FC236}">
                <a16:creationId xmlns:a16="http://schemas.microsoft.com/office/drawing/2014/main" id="{BB4E90C6-FCCA-0C14-D195-3A9F9AED291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87272" y="2545667"/>
            <a:ext cx="6483170" cy="3432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955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901587-1627-A6E4-DE80-CF21F10BBBC7}"/>
              </a:ext>
            </a:extLst>
          </p:cNvPr>
          <p:cNvSpPr>
            <a:spLocks noGrp="1"/>
          </p:cNvSpPr>
          <p:nvPr>
            <p:ph type="title"/>
          </p:nvPr>
        </p:nvSpPr>
        <p:spPr>
          <a:xfrm>
            <a:off x="513168" y="571352"/>
            <a:ext cx="4170911" cy="1538307"/>
          </a:xfrm>
        </p:spPr>
        <p:txBody>
          <a:bodyPr anchor="b">
            <a:noAutofit/>
          </a:bodyPr>
          <a:lstStyle/>
          <a:p>
            <a:pPr algn="ctr"/>
            <a:r>
              <a:rPr lang="en-US" sz="3200" dirty="0">
                <a:latin typeface="Arial" panose="020B0604020202020204" pitchFamily="34" charset="0"/>
                <a:cs typeface="Arial" panose="020B0604020202020204" pitchFamily="34" charset="0"/>
              </a:rPr>
              <a:t>Importance of the 360- degree feedback concept to employees </a:t>
            </a:r>
          </a:p>
        </p:txBody>
      </p:sp>
      <p:sp>
        <p:nvSpPr>
          <p:cNvPr id="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ntent Placeholder 9">
            <a:extLst>
              <a:ext uri="{FF2B5EF4-FFF2-40B4-BE49-F238E27FC236}">
                <a16:creationId xmlns:a16="http://schemas.microsoft.com/office/drawing/2014/main" id="{114D3FDD-2734-6C53-AEC9-442F6BBB84BF}"/>
              </a:ext>
            </a:extLst>
          </p:cNvPr>
          <p:cNvSpPr>
            <a:spLocks noGrp="1"/>
          </p:cNvSpPr>
          <p:nvPr>
            <p:ph idx="1"/>
          </p:nvPr>
        </p:nvSpPr>
        <p:spPr>
          <a:xfrm>
            <a:off x="640078" y="3025933"/>
            <a:ext cx="3917089" cy="3411415"/>
          </a:xfrm>
        </p:spPr>
        <p:txBody>
          <a:bodyPr>
            <a:noAutofit/>
          </a:bodyPr>
          <a:lstStyle/>
          <a:p>
            <a:r>
              <a:rPr lang="en-US" sz="1400" b="1" dirty="0">
                <a:latin typeface="Arial" panose="020B0604020202020204" pitchFamily="34" charset="0"/>
                <a:cs typeface="Arial" panose="020B0604020202020204" pitchFamily="34" charset="0"/>
              </a:rPr>
              <a:t>Sustaining the peace, comfort and engagement of the employees</a:t>
            </a:r>
            <a:r>
              <a:rPr lang="en-US" sz="1400" dirty="0">
                <a:latin typeface="Arial" panose="020B0604020202020204" pitchFamily="34" charset="0"/>
                <a:cs typeface="Arial" panose="020B0604020202020204" pitchFamily="34" charset="0"/>
              </a:rPr>
              <a:t> is important for every employer, therefore this concept could also be counted as important as it provides the opportunity for employees to also be heard and for their success and hard work to be acknowledged and considered with the help of 360-degree feedback.</a:t>
            </a:r>
          </a:p>
          <a:p>
            <a:r>
              <a:rPr lang="en-US" sz="1400" b="1" dirty="0">
                <a:latin typeface="Arial" panose="020B0604020202020204" pitchFamily="34" charset="0"/>
                <a:cs typeface="Arial" panose="020B0604020202020204" pitchFamily="34" charset="0"/>
              </a:rPr>
              <a:t>Self awareness and personal development </a:t>
            </a:r>
            <a:r>
              <a:rPr lang="en-US" sz="1400" dirty="0">
                <a:latin typeface="Arial" panose="020B0604020202020204" pitchFamily="34" charset="0"/>
                <a:cs typeface="Arial" panose="020B0604020202020204" pitchFamily="34" charset="0"/>
              </a:rPr>
              <a:t>is also one of the key benefits of 360-degree feedback. Building on personal knowledge and advancing your skills through the constructive criticisms you receive from your co-workers/team members.</a:t>
            </a:r>
          </a:p>
          <a:p>
            <a:endParaRPr lang="en-US" sz="1200" dirty="0">
              <a:latin typeface="Arial" panose="020B0604020202020204" pitchFamily="34" charset="0"/>
              <a:cs typeface="Arial" panose="020B0604020202020204" pitchFamily="34" charset="0"/>
            </a:endParaRPr>
          </a:p>
          <a:p>
            <a:pPr marL="0" indent="0">
              <a:buNone/>
            </a:pPr>
            <a:endParaRPr lang="en-US" sz="1200" dirty="0"/>
          </a:p>
          <a:p>
            <a:endParaRPr lang="en-US" sz="1200" dirty="0"/>
          </a:p>
          <a:p>
            <a:endParaRPr lang="en-US" sz="1200" dirty="0"/>
          </a:p>
        </p:txBody>
      </p:sp>
      <p:pic>
        <p:nvPicPr>
          <p:cNvPr id="5" name="Content Placeholder 4" descr="A person sitting at a table with a computer&#10;&#10;Description automatically generated">
            <a:extLst>
              <a:ext uri="{FF2B5EF4-FFF2-40B4-BE49-F238E27FC236}">
                <a16:creationId xmlns:a16="http://schemas.microsoft.com/office/drawing/2014/main" id="{864699B6-333C-5BF5-966D-024D9390BAF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1264" r="2231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7B086B5-60A4-F50B-0B86-C624AE2B7EB1}"/>
              </a:ext>
            </a:extLst>
          </p:cNvPr>
          <p:cNvSpPr txBox="1"/>
          <p:nvPr/>
        </p:nvSpPr>
        <p:spPr>
          <a:xfrm>
            <a:off x="9751906" y="6657945"/>
            <a:ext cx="244009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www.peoplematters.in/article/assessments/5-ways-to-have-a-healthy-performance-assessment-discussion-13631">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3444698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D6C15A-3917-C50F-CE1B-05DC62E3A20D}"/>
              </a:ext>
            </a:extLst>
          </p:cNvPr>
          <p:cNvSpPr>
            <a:spLocks noGrp="1"/>
          </p:cNvSpPr>
          <p:nvPr>
            <p:ph type="title"/>
          </p:nvPr>
        </p:nvSpPr>
        <p:spPr>
          <a:xfrm>
            <a:off x="1245072" y="1289765"/>
            <a:ext cx="3651101" cy="4270963"/>
          </a:xfrm>
        </p:spPr>
        <p:txBody>
          <a:bodyPr anchor="ctr">
            <a:normAutofit/>
          </a:bodyPr>
          <a:lstStyle/>
          <a:p>
            <a:pPr algn="ctr"/>
            <a:r>
              <a:rPr lang="en-US" sz="4800" dirty="0">
                <a:solidFill>
                  <a:srgbClr val="FFFFFF"/>
                </a:solidFill>
                <a:latin typeface="Arial" panose="020B0604020202020204" pitchFamily="34" charset="0"/>
                <a:cs typeface="Arial" panose="020B0604020202020204" pitchFamily="34" charset="0"/>
              </a:rPr>
              <a:t>360-degree feedback and importance for employers</a:t>
            </a:r>
          </a:p>
        </p:txBody>
      </p:sp>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dirty="0"/>
          </a:p>
        </p:txBody>
      </p:sp>
      <p:sp>
        <p:nvSpPr>
          <p:cNvPr id="2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ECC862F8-D8A1-3F31-35C8-E03517141966}"/>
              </a:ext>
            </a:extLst>
          </p:cNvPr>
          <p:cNvSpPr>
            <a:spLocks noGrp="1"/>
          </p:cNvSpPr>
          <p:nvPr>
            <p:ph idx="1"/>
          </p:nvPr>
        </p:nvSpPr>
        <p:spPr>
          <a:xfrm>
            <a:off x="6130953" y="1004712"/>
            <a:ext cx="4966023" cy="6259356"/>
          </a:xfrm>
        </p:spPr>
        <p:txBody>
          <a:bodyPr anchor="ctr">
            <a:normAutofit/>
          </a:bodyPr>
          <a:lstStyle/>
          <a:p>
            <a:pPr marL="0" indent="0">
              <a:buNone/>
            </a:pPr>
            <a:r>
              <a:rPr lang="en-US" sz="2000" dirty="0">
                <a:solidFill>
                  <a:schemeClr val="tx1">
                    <a:alpha val="80000"/>
                  </a:schemeClr>
                </a:solidFill>
                <a:latin typeface="Arial" panose="020B0604020202020204" pitchFamily="34" charset="0"/>
                <a:cs typeface="Arial" panose="020B0604020202020204" pitchFamily="34" charset="0"/>
              </a:rPr>
              <a:t>Implementing this strategy of feedback and assessing feedback in this way can </a:t>
            </a:r>
            <a:r>
              <a:rPr lang="en-US" sz="2000" b="1" dirty="0">
                <a:solidFill>
                  <a:schemeClr val="tx1">
                    <a:alpha val="80000"/>
                  </a:schemeClr>
                </a:solidFill>
                <a:latin typeface="Arial" panose="020B0604020202020204" pitchFamily="34" charset="0"/>
                <a:cs typeface="Arial" panose="020B0604020202020204" pitchFamily="34" charset="0"/>
              </a:rPr>
              <a:t>boost</a:t>
            </a:r>
            <a:r>
              <a:rPr lang="en-US" sz="2000" dirty="0">
                <a:solidFill>
                  <a:schemeClr val="tx1">
                    <a:alpha val="80000"/>
                  </a:schemeClr>
                </a:solidFill>
                <a:latin typeface="Arial" panose="020B0604020202020204" pitchFamily="34" charset="0"/>
                <a:cs typeface="Arial" panose="020B0604020202020204" pitchFamily="34" charset="0"/>
              </a:rPr>
              <a:t> the </a:t>
            </a:r>
            <a:r>
              <a:rPr lang="en-US" sz="2000" b="1" dirty="0">
                <a:solidFill>
                  <a:schemeClr val="tx1">
                    <a:alpha val="80000"/>
                  </a:schemeClr>
                </a:solidFill>
                <a:latin typeface="Arial" panose="020B0604020202020204" pitchFamily="34" charset="0"/>
                <a:cs typeface="Arial" panose="020B0604020202020204" pitchFamily="34" charset="0"/>
              </a:rPr>
              <a:t>organizational</a:t>
            </a:r>
            <a:r>
              <a:rPr lang="en-US" sz="2000" dirty="0">
                <a:solidFill>
                  <a:schemeClr val="tx1">
                    <a:alpha val="80000"/>
                  </a:schemeClr>
                </a:solidFill>
                <a:latin typeface="Arial" panose="020B0604020202020204" pitchFamily="34" charset="0"/>
                <a:cs typeface="Arial" panose="020B0604020202020204" pitchFamily="34" charset="0"/>
              </a:rPr>
              <a:t> </a:t>
            </a:r>
            <a:r>
              <a:rPr lang="en-US" sz="2000" b="1" dirty="0">
                <a:solidFill>
                  <a:schemeClr val="tx1">
                    <a:alpha val="80000"/>
                  </a:schemeClr>
                </a:solidFill>
                <a:latin typeface="Arial" panose="020B0604020202020204" pitchFamily="34" charset="0"/>
                <a:cs typeface="Arial" panose="020B0604020202020204" pitchFamily="34" charset="0"/>
              </a:rPr>
              <a:t>performance</a:t>
            </a:r>
            <a:r>
              <a:rPr lang="en-US" sz="2000" dirty="0">
                <a:solidFill>
                  <a:schemeClr val="tx1">
                    <a:alpha val="80000"/>
                  </a:schemeClr>
                </a:solidFill>
                <a:latin typeface="Arial" panose="020B0604020202020204" pitchFamily="34" charset="0"/>
                <a:cs typeface="Arial" panose="020B0604020202020204" pitchFamily="34" charset="0"/>
              </a:rPr>
              <a:t> and </a:t>
            </a:r>
            <a:r>
              <a:rPr lang="en-US" sz="2000" b="1" dirty="0">
                <a:solidFill>
                  <a:schemeClr val="tx1">
                    <a:alpha val="80000"/>
                  </a:schemeClr>
                </a:solidFill>
                <a:latin typeface="Arial" panose="020B0604020202020204" pitchFamily="34" charset="0"/>
                <a:cs typeface="Arial" panose="020B0604020202020204" pitchFamily="34" charset="0"/>
              </a:rPr>
              <a:t>enhance</a:t>
            </a:r>
            <a:r>
              <a:rPr lang="en-US" sz="2000" dirty="0">
                <a:solidFill>
                  <a:schemeClr val="tx1">
                    <a:alpha val="80000"/>
                  </a:schemeClr>
                </a:solidFill>
                <a:latin typeface="Arial" panose="020B0604020202020204" pitchFamily="34" charset="0"/>
                <a:cs typeface="Arial" panose="020B0604020202020204" pitchFamily="34" charset="0"/>
              </a:rPr>
              <a:t> key </a:t>
            </a:r>
            <a:r>
              <a:rPr lang="en-US" sz="2000" b="1" u="sng" dirty="0">
                <a:solidFill>
                  <a:schemeClr val="tx1">
                    <a:alpha val="80000"/>
                  </a:schemeClr>
                </a:solidFill>
                <a:latin typeface="Arial" panose="020B0604020202020204" pitchFamily="34" charset="0"/>
                <a:cs typeface="Arial" panose="020B0604020202020204" pitchFamily="34" charset="0"/>
              </a:rPr>
              <a:t>skills</a:t>
            </a:r>
            <a:r>
              <a:rPr lang="en-US" sz="2000" u="sng" dirty="0">
                <a:solidFill>
                  <a:schemeClr val="tx1">
                    <a:alpha val="80000"/>
                  </a:schemeClr>
                </a:solidFill>
                <a:latin typeface="Arial" panose="020B0604020202020204" pitchFamily="34" charset="0"/>
                <a:cs typeface="Arial" panose="020B0604020202020204" pitchFamily="34" charset="0"/>
              </a:rPr>
              <a:t> and knowledge which needs to be </a:t>
            </a:r>
            <a:r>
              <a:rPr lang="en-US" sz="2000" b="1" u="sng" dirty="0">
                <a:solidFill>
                  <a:schemeClr val="tx1">
                    <a:alpha val="80000"/>
                  </a:schemeClr>
                </a:solidFill>
                <a:latin typeface="Arial" panose="020B0604020202020204" pitchFamily="34" charset="0"/>
                <a:cs typeface="Arial" panose="020B0604020202020204" pitchFamily="34" charset="0"/>
              </a:rPr>
              <a:t>provided</a:t>
            </a:r>
            <a:r>
              <a:rPr lang="en-US" sz="2000" u="sng" dirty="0">
                <a:solidFill>
                  <a:schemeClr val="tx1">
                    <a:alpha val="80000"/>
                  </a:schemeClr>
                </a:solidFill>
                <a:latin typeface="Arial" panose="020B0604020202020204" pitchFamily="34" charset="0"/>
                <a:cs typeface="Arial" panose="020B0604020202020204" pitchFamily="34" charset="0"/>
              </a:rPr>
              <a:t> such as extra </a:t>
            </a:r>
            <a:r>
              <a:rPr lang="en-US" sz="2000" b="1" u="sng" dirty="0">
                <a:solidFill>
                  <a:schemeClr val="tx1">
                    <a:alpha val="80000"/>
                  </a:schemeClr>
                </a:solidFill>
                <a:latin typeface="Arial" panose="020B0604020202020204" pitchFamily="34" charset="0"/>
                <a:cs typeface="Arial" panose="020B0604020202020204" pitchFamily="34" charset="0"/>
              </a:rPr>
              <a:t>training</a:t>
            </a:r>
            <a:r>
              <a:rPr lang="en-US" sz="2000" u="sng" dirty="0">
                <a:solidFill>
                  <a:schemeClr val="tx1">
                    <a:alpha val="80000"/>
                  </a:schemeClr>
                </a:solidFill>
                <a:latin typeface="Arial" panose="020B0604020202020204" pitchFamily="34" charset="0"/>
                <a:cs typeface="Arial" panose="020B0604020202020204" pitchFamily="34" charset="0"/>
              </a:rPr>
              <a:t> for staff</a:t>
            </a:r>
            <a:r>
              <a:rPr lang="en-US" sz="2000" dirty="0">
                <a:solidFill>
                  <a:schemeClr val="tx1">
                    <a:alpha val="80000"/>
                  </a:schemeClr>
                </a:solidFill>
                <a:latin typeface="Arial" panose="020B0604020202020204" pitchFamily="34" charset="0"/>
                <a:cs typeface="Arial" panose="020B0604020202020204" pitchFamily="34" charset="0"/>
              </a:rPr>
              <a:t> if need to or more </a:t>
            </a:r>
            <a:r>
              <a:rPr lang="en-US" sz="2000" b="1" dirty="0">
                <a:solidFill>
                  <a:schemeClr val="tx1">
                    <a:alpha val="80000"/>
                  </a:schemeClr>
                </a:solidFill>
                <a:latin typeface="Arial" panose="020B0604020202020204" pitchFamily="34" charset="0"/>
                <a:cs typeface="Arial" panose="020B0604020202020204" pitchFamily="34" charset="0"/>
              </a:rPr>
              <a:t>guidance</a:t>
            </a:r>
            <a:r>
              <a:rPr lang="en-US" sz="2000" dirty="0">
                <a:solidFill>
                  <a:schemeClr val="tx1">
                    <a:alpha val="80000"/>
                  </a:schemeClr>
                </a:solidFill>
                <a:latin typeface="Arial" panose="020B0604020202020204" pitchFamily="34" charset="0"/>
                <a:cs typeface="Arial" panose="020B0604020202020204" pitchFamily="34" charset="0"/>
              </a:rPr>
              <a:t> within the </a:t>
            </a:r>
            <a:r>
              <a:rPr lang="en-US" sz="2000" b="1" dirty="0">
                <a:solidFill>
                  <a:schemeClr val="tx1">
                    <a:alpha val="80000"/>
                  </a:schemeClr>
                </a:solidFill>
                <a:latin typeface="Arial" panose="020B0604020202020204" pitchFamily="34" charset="0"/>
                <a:cs typeface="Arial" panose="020B0604020202020204" pitchFamily="34" charset="0"/>
              </a:rPr>
              <a:t>role</a:t>
            </a:r>
            <a:r>
              <a:rPr lang="en-US" sz="2000" dirty="0">
                <a:solidFill>
                  <a:schemeClr val="tx1">
                    <a:alpha val="80000"/>
                  </a:schemeClr>
                </a:solidFill>
                <a:latin typeface="Arial" panose="020B0604020202020204" pitchFamily="34" charset="0"/>
                <a:cs typeface="Arial" panose="020B0604020202020204" pitchFamily="34" charset="0"/>
              </a:rPr>
              <a:t> and the purpose it serves.</a:t>
            </a:r>
          </a:p>
          <a:p>
            <a:pPr marL="0" indent="0">
              <a:buNone/>
            </a:pPr>
            <a:r>
              <a:rPr lang="en-US" sz="2000" dirty="0">
                <a:solidFill>
                  <a:schemeClr val="tx1">
                    <a:alpha val="80000"/>
                  </a:schemeClr>
                </a:solidFill>
                <a:latin typeface="Arial" panose="020B0604020202020204" pitchFamily="34" charset="0"/>
                <a:cs typeface="Arial" panose="020B0604020202020204" pitchFamily="34" charset="0"/>
              </a:rPr>
              <a:t>Essentially, it is vital for a company/business to have </a:t>
            </a:r>
            <a:r>
              <a:rPr lang="en-US" sz="2000" b="1" dirty="0">
                <a:solidFill>
                  <a:schemeClr val="tx1">
                    <a:alpha val="80000"/>
                  </a:schemeClr>
                </a:solidFill>
                <a:latin typeface="Arial" panose="020B0604020202020204" pitchFamily="34" charset="0"/>
                <a:cs typeface="Arial" panose="020B0604020202020204" pitchFamily="34" charset="0"/>
              </a:rPr>
              <a:t>stable</a:t>
            </a:r>
            <a:r>
              <a:rPr lang="en-US" sz="2000" dirty="0">
                <a:solidFill>
                  <a:schemeClr val="tx1">
                    <a:alpha val="80000"/>
                  </a:schemeClr>
                </a:solidFill>
                <a:latin typeface="Arial" panose="020B0604020202020204" pitchFamily="34" charset="0"/>
                <a:cs typeface="Arial" panose="020B0604020202020204" pitchFamily="34" charset="0"/>
              </a:rPr>
              <a:t> </a:t>
            </a:r>
            <a:r>
              <a:rPr lang="en-US" sz="2000" b="1" dirty="0">
                <a:solidFill>
                  <a:schemeClr val="tx1">
                    <a:alpha val="80000"/>
                  </a:schemeClr>
                </a:solidFill>
                <a:latin typeface="Arial" panose="020B0604020202020204" pitchFamily="34" charset="0"/>
                <a:cs typeface="Arial" panose="020B0604020202020204" pitchFamily="34" charset="0"/>
              </a:rPr>
              <a:t>communication</a:t>
            </a:r>
            <a:r>
              <a:rPr lang="en-US" sz="2000" dirty="0">
                <a:solidFill>
                  <a:schemeClr val="tx1">
                    <a:alpha val="80000"/>
                  </a:schemeClr>
                </a:solidFill>
                <a:latin typeface="Arial" panose="020B0604020202020204" pitchFamily="34" charset="0"/>
                <a:cs typeface="Arial" panose="020B0604020202020204" pitchFamily="34" charset="0"/>
              </a:rPr>
              <a:t> </a:t>
            </a:r>
            <a:r>
              <a:rPr lang="en-US" sz="2000" b="1" dirty="0">
                <a:solidFill>
                  <a:schemeClr val="tx1">
                    <a:alpha val="80000"/>
                  </a:schemeClr>
                </a:solidFill>
                <a:latin typeface="Arial" panose="020B0604020202020204" pitchFamily="34" charset="0"/>
                <a:cs typeface="Arial" panose="020B0604020202020204" pitchFamily="34" charset="0"/>
              </a:rPr>
              <a:t>with</a:t>
            </a:r>
            <a:r>
              <a:rPr lang="en-US" sz="2000" dirty="0">
                <a:solidFill>
                  <a:schemeClr val="tx1">
                    <a:alpha val="80000"/>
                  </a:schemeClr>
                </a:solidFill>
                <a:latin typeface="Arial" panose="020B0604020202020204" pitchFamily="34" charset="0"/>
                <a:cs typeface="Arial" panose="020B0604020202020204" pitchFamily="34" charset="0"/>
              </a:rPr>
              <a:t> their </a:t>
            </a:r>
            <a:r>
              <a:rPr lang="en-US" sz="2000" b="1" dirty="0">
                <a:solidFill>
                  <a:schemeClr val="tx1">
                    <a:alpha val="80000"/>
                  </a:schemeClr>
                </a:solidFill>
                <a:latin typeface="Arial" panose="020B0604020202020204" pitchFamily="34" charset="0"/>
                <a:cs typeface="Arial" panose="020B0604020202020204" pitchFamily="34" charset="0"/>
              </a:rPr>
              <a:t>employees</a:t>
            </a:r>
            <a:r>
              <a:rPr lang="en-US" sz="2000" dirty="0">
                <a:solidFill>
                  <a:schemeClr val="tx1">
                    <a:alpha val="80000"/>
                  </a:schemeClr>
                </a:solidFill>
                <a:latin typeface="Arial" panose="020B0604020202020204" pitchFamily="34" charset="0"/>
                <a:cs typeface="Arial" panose="020B0604020202020204" pitchFamily="34" charset="0"/>
              </a:rPr>
              <a:t>, this method of feedback is </a:t>
            </a:r>
            <a:r>
              <a:rPr lang="en-US" sz="2000" b="1" dirty="0">
                <a:solidFill>
                  <a:schemeClr val="tx1">
                    <a:alpha val="80000"/>
                  </a:schemeClr>
                </a:solidFill>
                <a:latin typeface="Arial" panose="020B0604020202020204" pitchFamily="34" charset="0"/>
                <a:cs typeface="Arial" panose="020B0604020202020204" pitchFamily="34" charset="0"/>
              </a:rPr>
              <a:t>rational</a:t>
            </a:r>
            <a:r>
              <a:rPr lang="en-US" sz="2000" dirty="0">
                <a:solidFill>
                  <a:schemeClr val="tx1">
                    <a:alpha val="80000"/>
                  </a:schemeClr>
                </a:solidFill>
                <a:latin typeface="Arial" panose="020B0604020202020204" pitchFamily="34" charset="0"/>
                <a:cs typeface="Arial" panose="020B0604020202020204" pitchFamily="34" charset="0"/>
              </a:rPr>
              <a:t>, because it listens to both sides therefore the </a:t>
            </a:r>
            <a:r>
              <a:rPr lang="en-US" sz="2000" b="1" dirty="0">
                <a:solidFill>
                  <a:schemeClr val="tx1">
                    <a:alpha val="80000"/>
                  </a:schemeClr>
                </a:solidFill>
                <a:latin typeface="Arial" panose="020B0604020202020204" pitchFamily="34" charset="0"/>
                <a:cs typeface="Arial" panose="020B0604020202020204" pitchFamily="34" charset="0"/>
              </a:rPr>
              <a:t>employees</a:t>
            </a:r>
            <a:r>
              <a:rPr lang="en-US" sz="2000" dirty="0">
                <a:solidFill>
                  <a:schemeClr val="tx1">
                    <a:alpha val="80000"/>
                  </a:schemeClr>
                </a:solidFill>
                <a:latin typeface="Arial" panose="020B0604020202020204" pitchFamily="34" charset="0"/>
                <a:cs typeface="Arial" panose="020B0604020202020204" pitchFamily="34" charset="0"/>
              </a:rPr>
              <a:t> could </a:t>
            </a:r>
            <a:r>
              <a:rPr lang="en-US" sz="2000" b="1" u="sng" dirty="0">
                <a:solidFill>
                  <a:schemeClr val="tx1">
                    <a:alpha val="80000"/>
                  </a:schemeClr>
                </a:solidFill>
                <a:latin typeface="Arial" panose="020B0604020202020204" pitchFamily="34" charset="0"/>
                <a:cs typeface="Arial" panose="020B0604020202020204" pitchFamily="34" charset="0"/>
              </a:rPr>
              <a:t>point</a:t>
            </a:r>
            <a:r>
              <a:rPr lang="en-US" sz="2000" u="sng" dirty="0">
                <a:solidFill>
                  <a:schemeClr val="tx1">
                    <a:alpha val="80000"/>
                  </a:schemeClr>
                </a:solidFill>
                <a:latin typeface="Arial" panose="020B0604020202020204" pitchFamily="34" charset="0"/>
                <a:cs typeface="Arial" panose="020B0604020202020204" pitchFamily="34" charset="0"/>
              </a:rPr>
              <a:t> </a:t>
            </a:r>
            <a:r>
              <a:rPr lang="en-US" sz="2000" b="1" u="sng" dirty="0">
                <a:solidFill>
                  <a:schemeClr val="tx1">
                    <a:alpha val="80000"/>
                  </a:schemeClr>
                </a:solidFill>
                <a:latin typeface="Arial" panose="020B0604020202020204" pitchFamily="34" charset="0"/>
                <a:cs typeface="Arial" panose="020B0604020202020204" pitchFamily="34" charset="0"/>
              </a:rPr>
              <a:t>ways of working </a:t>
            </a:r>
            <a:r>
              <a:rPr lang="en-US" sz="2000" u="sng" dirty="0">
                <a:solidFill>
                  <a:schemeClr val="tx1">
                    <a:alpha val="80000"/>
                  </a:schemeClr>
                </a:solidFill>
                <a:latin typeface="Arial" panose="020B0604020202020204" pitchFamily="34" charset="0"/>
                <a:cs typeface="Arial" panose="020B0604020202020204" pitchFamily="34" charset="0"/>
              </a:rPr>
              <a:t>or </a:t>
            </a:r>
            <a:r>
              <a:rPr lang="en-US" sz="2000" b="1" u="sng" dirty="0">
                <a:solidFill>
                  <a:schemeClr val="tx1">
                    <a:alpha val="80000"/>
                  </a:schemeClr>
                </a:solidFill>
                <a:latin typeface="Arial" panose="020B0604020202020204" pitchFamily="34" charset="0"/>
                <a:cs typeface="Arial" panose="020B0604020202020204" pitchFamily="34" charset="0"/>
              </a:rPr>
              <a:t>ethics</a:t>
            </a:r>
            <a:r>
              <a:rPr lang="en-US" sz="2000" u="sng" dirty="0">
                <a:solidFill>
                  <a:schemeClr val="tx1">
                    <a:alpha val="80000"/>
                  </a:schemeClr>
                </a:solidFill>
                <a:latin typeface="Arial" panose="020B0604020202020204" pitchFamily="34" charset="0"/>
                <a:cs typeface="Arial" panose="020B0604020202020204" pitchFamily="34" charset="0"/>
              </a:rPr>
              <a:t> within the </a:t>
            </a:r>
            <a:r>
              <a:rPr lang="en-US" sz="2000" b="1" u="sng" dirty="0">
                <a:solidFill>
                  <a:schemeClr val="tx1">
                    <a:alpha val="80000"/>
                  </a:schemeClr>
                </a:solidFill>
                <a:latin typeface="Arial" panose="020B0604020202020204" pitchFamily="34" charset="0"/>
                <a:cs typeface="Arial" panose="020B0604020202020204" pitchFamily="34" charset="0"/>
              </a:rPr>
              <a:t>environment</a:t>
            </a:r>
            <a:r>
              <a:rPr lang="en-US" sz="2000" u="sng" dirty="0">
                <a:solidFill>
                  <a:schemeClr val="tx1">
                    <a:alpha val="80000"/>
                  </a:schemeClr>
                </a:solidFill>
                <a:latin typeface="Arial" panose="020B0604020202020204" pitchFamily="34" charset="0"/>
                <a:cs typeface="Arial" panose="020B0604020202020204" pitchFamily="34" charset="0"/>
              </a:rPr>
              <a:t> which do not </a:t>
            </a:r>
            <a:r>
              <a:rPr lang="en-US" sz="2000" b="1" u="sng" dirty="0">
                <a:solidFill>
                  <a:schemeClr val="tx1">
                    <a:alpha val="80000"/>
                  </a:schemeClr>
                </a:solidFill>
                <a:latin typeface="Arial" panose="020B0604020202020204" pitchFamily="34" charset="0"/>
                <a:cs typeface="Arial" panose="020B0604020202020204" pitchFamily="34" charset="0"/>
              </a:rPr>
              <a:t>align</a:t>
            </a:r>
            <a:r>
              <a:rPr lang="en-US" sz="2000" u="sng" dirty="0">
                <a:solidFill>
                  <a:schemeClr val="tx1">
                    <a:alpha val="80000"/>
                  </a:schemeClr>
                </a:solidFill>
                <a:latin typeface="Arial" panose="020B0604020202020204" pitchFamily="34" charset="0"/>
                <a:cs typeface="Arial" panose="020B0604020202020204" pitchFamily="34" charset="0"/>
              </a:rPr>
              <a:t> </a:t>
            </a:r>
            <a:r>
              <a:rPr lang="en-US" sz="2000" b="1" u="sng" dirty="0">
                <a:solidFill>
                  <a:schemeClr val="tx1">
                    <a:alpha val="80000"/>
                  </a:schemeClr>
                </a:solidFill>
                <a:latin typeface="Arial" panose="020B0604020202020204" pitchFamily="34" charset="0"/>
                <a:cs typeface="Arial" panose="020B0604020202020204" pitchFamily="34" charset="0"/>
              </a:rPr>
              <a:t>with their own</a:t>
            </a:r>
            <a:r>
              <a:rPr lang="en-US" sz="2000" dirty="0">
                <a:solidFill>
                  <a:schemeClr val="tx1">
                    <a:alpha val="80000"/>
                  </a:schemeClr>
                </a:solidFill>
                <a:latin typeface="Arial" panose="020B0604020202020204" pitchFamily="34" charset="0"/>
                <a:cs typeface="Arial" panose="020B0604020202020204" pitchFamily="34" charset="0"/>
              </a:rPr>
              <a:t>. This could open a manager/leader’s eyes and make them see things from the </a:t>
            </a:r>
            <a:r>
              <a:rPr lang="en-US" sz="2000" b="1" dirty="0">
                <a:solidFill>
                  <a:schemeClr val="tx1">
                    <a:alpha val="80000"/>
                  </a:schemeClr>
                </a:solidFill>
                <a:latin typeface="Arial" panose="020B0604020202020204" pitchFamily="34" charset="0"/>
                <a:cs typeface="Arial" panose="020B0604020202020204" pitchFamily="34" charset="0"/>
              </a:rPr>
              <a:t>other perspective</a:t>
            </a:r>
            <a:r>
              <a:rPr lang="en-US" sz="2000" dirty="0">
                <a:solidFill>
                  <a:schemeClr val="tx1">
                    <a:alpha val="80000"/>
                  </a:schemeClr>
                </a:solidFill>
                <a:latin typeface="Arial" panose="020B0604020202020204" pitchFamily="34" charset="0"/>
                <a:cs typeface="Arial" panose="020B0604020202020204" pitchFamily="34" charset="0"/>
              </a:rPr>
              <a:t>.</a:t>
            </a:r>
          </a:p>
          <a:p>
            <a:pPr marL="0" indent="0">
              <a:buNone/>
            </a:pPr>
            <a:endParaRPr lang="en-US" sz="20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20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20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2000" dirty="0">
              <a:solidFill>
                <a:schemeClr val="tx1">
                  <a:alpha val="80000"/>
                </a:schemeClr>
              </a:solidFill>
              <a:latin typeface="Arial" panose="020B0604020202020204" pitchFamily="34" charset="0"/>
              <a:cs typeface="Arial" panose="020B0604020202020204" pitchFamily="34" charset="0"/>
            </a:endParaRPr>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dirty="0"/>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17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mph" presetSubtype="0" fill="hold" nodeType="clickEffect">
                                  <p:stCondLst>
                                    <p:cond delay="0"/>
                                  </p:stCondLst>
                                  <p:childTnLst>
                                    <p:animClr clrSpc="hsl" dir="cw">
                                      <p:cBhvr override="childStyle">
                                        <p:cTn id="6" dur="500" fill="hold"/>
                                        <p:tgtEl>
                                          <p:spTgt spid="3">
                                            <p:txEl>
                                              <p:pRg st="0" end="0"/>
                                            </p:txEl>
                                          </p:spTgt>
                                        </p:tgtEl>
                                        <p:attrNameLst>
                                          <p:attrName>style.color</p:attrName>
                                        </p:attrNameLst>
                                      </p:cBhvr>
                                      <p:by>
                                        <p:hsl h="0" s="12549" l="25098"/>
                                      </p:by>
                                    </p:animClr>
                                    <p:animClr clrSpc="hsl" dir="cw">
                                      <p:cBhvr>
                                        <p:cTn id="7" dur="500" fill="hold"/>
                                        <p:tgtEl>
                                          <p:spTgt spid="3">
                                            <p:txEl>
                                              <p:pRg st="0" end="0"/>
                                            </p:txEl>
                                          </p:spTgt>
                                        </p:tgtEl>
                                        <p:attrNameLst>
                                          <p:attrName>fillcolor</p:attrName>
                                        </p:attrNameLst>
                                      </p:cBhvr>
                                      <p:by>
                                        <p:hsl h="0" s="12549" l="25098"/>
                                      </p:by>
                                    </p:animClr>
                                    <p:animClr clrSpc="hsl" dir="cw">
                                      <p:cBhvr>
                                        <p:cTn id="8" dur="500" fill="hold"/>
                                        <p:tgtEl>
                                          <p:spTgt spid="3">
                                            <p:txEl>
                                              <p:pRg st="0" end="0"/>
                                            </p:txEl>
                                          </p:spTgt>
                                        </p:tgtEl>
                                        <p:attrNameLst>
                                          <p:attrName>stroke.color</p:attrName>
                                        </p:attrNameLst>
                                      </p:cBhvr>
                                      <p:by>
                                        <p:hsl h="0" s="12549" l="25098"/>
                                      </p:by>
                                    </p:animClr>
                                    <p:set>
                                      <p:cBhvr>
                                        <p:cTn id="9" dur="500" fill="hold"/>
                                        <p:tgtEl>
                                          <p:spTgt spid="3">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30" presetClass="emph" presetSubtype="0" fill="hold" nodeType="clickEffect">
                                  <p:stCondLst>
                                    <p:cond delay="0"/>
                                  </p:stCondLst>
                                  <p:childTnLst>
                                    <p:animClr clrSpc="hsl" dir="cw">
                                      <p:cBhvr override="childStyle">
                                        <p:cTn id="13" dur="500" fill="hold"/>
                                        <p:tgtEl>
                                          <p:spTgt spid="3">
                                            <p:txEl>
                                              <p:pRg st="1" end="1"/>
                                            </p:txEl>
                                          </p:spTgt>
                                        </p:tgtEl>
                                        <p:attrNameLst>
                                          <p:attrName>style.color</p:attrName>
                                        </p:attrNameLst>
                                      </p:cBhvr>
                                      <p:by>
                                        <p:hsl h="0" s="12549" l="25098"/>
                                      </p:by>
                                    </p:animClr>
                                    <p:animClr clrSpc="hsl" dir="cw">
                                      <p:cBhvr>
                                        <p:cTn id="14" dur="500" fill="hold"/>
                                        <p:tgtEl>
                                          <p:spTgt spid="3">
                                            <p:txEl>
                                              <p:pRg st="1" end="1"/>
                                            </p:txEl>
                                          </p:spTgt>
                                        </p:tgtEl>
                                        <p:attrNameLst>
                                          <p:attrName>fillcolor</p:attrName>
                                        </p:attrNameLst>
                                      </p:cBhvr>
                                      <p:by>
                                        <p:hsl h="0" s="12549" l="25098"/>
                                      </p:by>
                                    </p:animClr>
                                    <p:animClr clrSpc="hsl" dir="cw">
                                      <p:cBhvr>
                                        <p:cTn id="15" dur="500" fill="hold"/>
                                        <p:tgtEl>
                                          <p:spTgt spid="3">
                                            <p:txEl>
                                              <p:pRg st="1" end="1"/>
                                            </p:txEl>
                                          </p:spTgt>
                                        </p:tgtEl>
                                        <p:attrNameLst>
                                          <p:attrName>stroke.color</p:attrName>
                                        </p:attrNameLst>
                                      </p:cBhvr>
                                      <p:by>
                                        <p:hsl h="0" s="12549" l="25098"/>
                                      </p:by>
                                    </p:animClr>
                                    <p:set>
                                      <p:cBhvr>
                                        <p:cTn id="16" dur="500" fill="hold"/>
                                        <p:tgtEl>
                                          <p:spTgt spid="3">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Freeform: Shape 205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EBFE4BB-CA6C-4403-C203-72DA5B760A59}"/>
              </a:ext>
            </a:extLst>
          </p:cNvPr>
          <p:cNvSpPr>
            <a:spLocks noGrp="1"/>
          </p:cNvSpPr>
          <p:nvPr>
            <p:ph type="title"/>
          </p:nvPr>
        </p:nvSpPr>
        <p:spPr>
          <a:xfrm>
            <a:off x="838200" y="609600"/>
            <a:ext cx="3739341" cy="1330839"/>
          </a:xfrm>
        </p:spPr>
        <p:txBody>
          <a:bodyPr>
            <a:normAutofit/>
          </a:bodyPr>
          <a:lstStyle/>
          <a:p>
            <a:r>
              <a:rPr lang="en-US" dirty="0">
                <a:latin typeface="Arial" panose="020B0604020202020204" pitchFamily="34" charset="0"/>
                <a:cs typeface="Arial" panose="020B0604020202020204" pitchFamily="34" charset="0"/>
              </a:rPr>
              <a:t>Benefits for employees</a:t>
            </a:r>
          </a:p>
        </p:txBody>
      </p:sp>
      <p:sp>
        <p:nvSpPr>
          <p:cNvPr id="3" name="Content Placeholder 2">
            <a:extLst>
              <a:ext uri="{FF2B5EF4-FFF2-40B4-BE49-F238E27FC236}">
                <a16:creationId xmlns:a16="http://schemas.microsoft.com/office/drawing/2014/main" id="{31D4B33A-63B5-4B3B-4DFF-82523B8711C0}"/>
              </a:ext>
            </a:extLst>
          </p:cNvPr>
          <p:cNvSpPr>
            <a:spLocks noGrp="1"/>
          </p:cNvSpPr>
          <p:nvPr>
            <p:ph idx="1"/>
          </p:nvPr>
        </p:nvSpPr>
        <p:spPr>
          <a:xfrm>
            <a:off x="862366" y="2194102"/>
            <a:ext cx="3427001" cy="3908586"/>
          </a:xfrm>
        </p:spPr>
        <p:txBody>
          <a:bodyPr>
            <a:normAutofit/>
          </a:bodyPr>
          <a:lstStyle/>
          <a:p>
            <a:r>
              <a:rPr lang="en-US" sz="1900" dirty="0">
                <a:latin typeface="Arial" panose="020B0604020202020204" pitchFamily="34" charset="0"/>
                <a:cs typeface="Arial" panose="020B0604020202020204" pitchFamily="34" charset="0"/>
              </a:rPr>
              <a:t>Opportunity to be involved and heard</a:t>
            </a:r>
          </a:p>
          <a:p>
            <a:r>
              <a:rPr lang="en-US" sz="1900" dirty="0">
                <a:latin typeface="Arial" panose="020B0604020202020204" pitchFamily="34" charset="0"/>
                <a:cs typeface="Arial" panose="020B0604020202020204" pitchFamily="34" charset="0"/>
              </a:rPr>
              <a:t>Gain knowledge, learn new skills, enhance their performance</a:t>
            </a:r>
          </a:p>
          <a:p>
            <a:r>
              <a:rPr lang="en-US" sz="1900" dirty="0">
                <a:latin typeface="Arial" panose="020B0604020202020204" pitchFamily="34" charset="0"/>
                <a:cs typeface="Arial" panose="020B0604020202020204" pitchFamily="34" charset="0"/>
              </a:rPr>
              <a:t>Understand the company’s values and ethics</a:t>
            </a:r>
          </a:p>
          <a:p>
            <a:r>
              <a:rPr lang="en-US" sz="1900" dirty="0">
                <a:latin typeface="Arial" panose="020B0604020202020204" pitchFamily="34" charset="0"/>
                <a:cs typeface="Arial" panose="020B0604020202020204" pitchFamily="34" charset="0"/>
              </a:rPr>
              <a:t>Simultaneously give feedback and receive feedback could inspire and motivate the employee to fix even little imperfections in their ways of working</a:t>
            </a:r>
          </a:p>
        </p:txBody>
      </p:sp>
      <p:pic>
        <p:nvPicPr>
          <p:cNvPr id="2052" name="Picture 4" descr="Feedback">
            <a:extLst>
              <a:ext uri="{FF2B5EF4-FFF2-40B4-BE49-F238E27FC236}">
                <a16:creationId xmlns:a16="http://schemas.microsoft.com/office/drawing/2014/main" id="{E7101F89-539A-C2B1-1AD1-2423A15A0F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817452"/>
            <a:ext cx="6155141" cy="3246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465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CE1D93-7944-2A4E-2F0B-9094A4784B1A}"/>
              </a:ext>
            </a:extLst>
          </p:cNvPr>
          <p:cNvSpPr>
            <a:spLocks noGrp="1"/>
          </p:cNvSpPr>
          <p:nvPr>
            <p:ph type="title"/>
          </p:nvPr>
        </p:nvSpPr>
        <p:spPr>
          <a:xfrm>
            <a:off x="838200" y="556995"/>
            <a:ext cx="10515600" cy="1133693"/>
          </a:xfrm>
        </p:spPr>
        <p:txBody>
          <a:bodyPr>
            <a:normAutofit/>
          </a:bodyPr>
          <a:lstStyle/>
          <a:p>
            <a:r>
              <a:rPr lang="en-US" sz="5200" dirty="0">
                <a:latin typeface="Arial" panose="020B0604020202020204" pitchFamily="34" charset="0"/>
                <a:cs typeface="Arial" panose="020B0604020202020204" pitchFamily="34" charset="0"/>
              </a:rPr>
              <a:t>Benefits for employers</a:t>
            </a:r>
          </a:p>
        </p:txBody>
      </p:sp>
      <p:graphicFrame>
        <p:nvGraphicFramePr>
          <p:cNvPr id="5" name="Content Placeholder 2">
            <a:extLst>
              <a:ext uri="{FF2B5EF4-FFF2-40B4-BE49-F238E27FC236}">
                <a16:creationId xmlns:a16="http://schemas.microsoft.com/office/drawing/2014/main" id="{9741FEB0-3091-5875-E765-5B4AD6BC2530}"/>
              </a:ext>
            </a:extLst>
          </p:cNvPr>
          <p:cNvGraphicFramePr>
            <a:graphicFrameLocks noGrp="1"/>
          </p:cNvGraphicFramePr>
          <p:nvPr>
            <p:ph idx="1"/>
            <p:extLst>
              <p:ext uri="{D42A27DB-BD31-4B8C-83A1-F6EECF244321}">
                <p14:modId xmlns:p14="http://schemas.microsoft.com/office/powerpoint/2010/main" val="1319657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458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graphicEl>
                                              <a:dgm id="{49215F44-6F9F-40B1-8184-CE451C9A9890}"/>
                                            </p:graphicEl>
                                          </p:spTgt>
                                        </p:tgtEl>
                                        <p:attrNameLst>
                                          <p:attrName>style.visibility</p:attrName>
                                        </p:attrNameLst>
                                      </p:cBhvr>
                                      <p:to>
                                        <p:strVal val="visible"/>
                                      </p:to>
                                    </p:set>
                                    <p:anim calcmode="lin" valueType="num">
                                      <p:cBhvr>
                                        <p:cTn id="7" dur="1000" fill="hold"/>
                                        <p:tgtEl>
                                          <p:spTgt spid="5">
                                            <p:graphicEl>
                                              <a:dgm id="{49215F44-6F9F-40B1-8184-CE451C9A9890}"/>
                                            </p:graphicEl>
                                          </p:spTgt>
                                        </p:tgtEl>
                                        <p:attrNameLst>
                                          <p:attrName>ppt_w</p:attrName>
                                        </p:attrNameLst>
                                      </p:cBhvr>
                                      <p:tavLst>
                                        <p:tav tm="0">
                                          <p:val>
                                            <p:strVal val="#ppt_w*0.70"/>
                                          </p:val>
                                        </p:tav>
                                        <p:tav tm="100000">
                                          <p:val>
                                            <p:strVal val="#ppt_w"/>
                                          </p:val>
                                        </p:tav>
                                      </p:tavLst>
                                    </p:anim>
                                    <p:anim calcmode="lin" valueType="num">
                                      <p:cBhvr>
                                        <p:cTn id="8" dur="1000" fill="hold"/>
                                        <p:tgtEl>
                                          <p:spTgt spid="5">
                                            <p:graphicEl>
                                              <a:dgm id="{49215F44-6F9F-40B1-8184-CE451C9A9890}"/>
                                            </p:graphicEl>
                                          </p:spTgt>
                                        </p:tgtEl>
                                        <p:attrNameLst>
                                          <p:attrName>ppt_h</p:attrName>
                                        </p:attrNameLst>
                                      </p:cBhvr>
                                      <p:tavLst>
                                        <p:tav tm="0">
                                          <p:val>
                                            <p:strVal val="#ppt_h"/>
                                          </p:val>
                                        </p:tav>
                                        <p:tav tm="100000">
                                          <p:val>
                                            <p:strVal val="#ppt_h"/>
                                          </p:val>
                                        </p:tav>
                                      </p:tavLst>
                                    </p:anim>
                                    <p:animEffect transition="in" filter="fade">
                                      <p:cBhvr>
                                        <p:cTn id="9" dur="1000"/>
                                        <p:tgtEl>
                                          <p:spTgt spid="5">
                                            <p:graphicEl>
                                              <a:dgm id="{49215F44-6F9F-40B1-8184-CE451C9A9890}"/>
                                            </p:graphic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5">
                                            <p:graphicEl>
                                              <a:dgm id="{C91F8CC2-DDB4-4770-B8D1-E7535A0F1C0C}"/>
                                            </p:graphicEl>
                                          </p:spTgt>
                                        </p:tgtEl>
                                        <p:attrNameLst>
                                          <p:attrName>style.visibility</p:attrName>
                                        </p:attrNameLst>
                                      </p:cBhvr>
                                      <p:to>
                                        <p:strVal val="visible"/>
                                      </p:to>
                                    </p:set>
                                    <p:anim calcmode="lin" valueType="num">
                                      <p:cBhvr>
                                        <p:cTn id="12" dur="1000" fill="hold"/>
                                        <p:tgtEl>
                                          <p:spTgt spid="5">
                                            <p:graphicEl>
                                              <a:dgm id="{C91F8CC2-DDB4-4770-B8D1-E7535A0F1C0C}"/>
                                            </p:graphicEl>
                                          </p:spTgt>
                                        </p:tgtEl>
                                        <p:attrNameLst>
                                          <p:attrName>ppt_w</p:attrName>
                                        </p:attrNameLst>
                                      </p:cBhvr>
                                      <p:tavLst>
                                        <p:tav tm="0">
                                          <p:val>
                                            <p:strVal val="#ppt_w*0.70"/>
                                          </p:val>
                                        </p:tav>
                                        <p:tav tm="100000">
                                          <p:val>
                                            <p:strVal val="#ppt_w"/>
                                          </p:val>
                                        </p:tav>
                                      </p:tavLst>
                                    </p:anim>
                                    <p:anim calcmode="lin" valueType="num">
                                      <p:cBhvr>
                                        <p:cTn id="13" dur="1000" fill="hold"/>
                                        <p:tgtEl>
                                          <p:spTgt spid="5">
                                            <p:graphicEl>
                                              <a:dgm id="{C91F8CC2-DDB4-4770-B8D1-E7535A0F1C0C}"/>
                                            </p:graphicEl>
                                          </p:spTgt>
                                        </p:tgtEl>
                                        <p:attrNameLst>
                                          <p:attrName>ppt_h</p:attrName>
                                        </p:attrNameLst>
                                      </p:cBhvr>
                                      <p:tavLst>
                                        <p:tav tm="0">
                                          <p:val>
                                            <p:strVal val="#ppt_h"/>
                                          </p:val>
                                        </p:tav>
                                        <p:tav tm="100000">
                                          <p:val>
                                            <p:strVal val="#ppt_h"/>
                                          </p:val>
                                        </p:tav>
                                      </p:tavLst>
                                    </p:anim>
                                    <p:animEffect transition="in" filter="fade">
                                      <p:cBhvr>
                                        <p:cTn id="14" dur="1000"/>
                                        <p:tgtEl>
                                          <p:spTgt spid="5">
                                            <p:graphicEl>
                                              <a:dgm id="{C91F8CC2-DDB4-4770-B8D1-E7535A0F1C0C}"/>
                                            </p:graphicEl>
                                          </p:spTgt>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5">
                                            <p:graphicEl>
                                              <a:dgm id="{6365E3FF-7FA4-4799-82F8-64738E6013FA}"/>
                                            </p:graphicEl>
                                          </p:spTgt>
                                        </p:tgtEl>
                                        <p:attrNameLst>
                                          <p:attrName>style.visibility</p:attrName>
                                        </p:attrNameLst>
                                      </p:cBhvr>
                                      <p:to>
                                        <p:strVal val="visible"/>
                                      </p:to>
                                    </p:set>
                                    <p:anim calcmode="lin" valueType="num">
                                      <p:cBhvr>
                                        <p:cTn id="17" dur="1000" fill="hold"/>
                                        <p:tgtEl>
                                          <p:spTgt spid="5">
                                            <p:graphicEl>
                                              <a:dgm id="{6365E3FF-7FA4-4799-82F8-64738E6013FA}"/>
                                            </p:graphicEl>
                                          </p:spTgt>
                                        </p:tgtEl>
                                        <p:attrNameLst>
                                          <p:attrName>ppt_w</p:attrName>
                                        </p:attrNameLst>
                                      </p:cBhvr>
                                      <p:tavLst>
                                        <p:tav tm="0">
                                          <p:val>
                                            <p:strVal val="#ppt_w*0.70"/>
                                          </p:val>
                                        </p:tav>
                                        <p:tav tm="100000">
                                          <p:val>
                                            <p:strVal val="#ppt_w"/>
                                          </p:val>
                                        </p:tav>
                                      </p:tavLst>
                                    </p:anim>
                                    <p:anim calcmode="lin" valueType="num">
                                      <p:cBhvr>
                                        <p:cTn id="18" dur="1000" fill="hold"/>
                                        <p:tgtEl>
                                          <p:spTgt spid="5">
                                            <p:graphicEl>
                                              <a:dgm id="{6365E3FF-7FA4-4799-82F8-64738E6013FA}"/>
                                            </p:graphicEl>
                                          </p:spTgt>
                                        </p:tgtEl>
                                        <p:attrNameLst>
                                          <p:attrName>ppt_h</p:attrName>
                                        </p:attrNameLst>
                                      </p:cBhvr>
                                      <p:tavLst>
                                        <p:tav tm="0">
                                          <p:val>
                                            <p:strVal val="#ppt_h"/>
                                          </p:val>
                                        </p:tav>
                                        <p:tav tm="100000">
                                          <p:val>
                                            <p:strVal val="#ppt_h"/>
                                          </p:val>
                                        </p:tav>
                                      </p:tavLst>
                                    </p:anim>
                                    <p:animEffect transition="in" filter="fade">
                                      <p:cBhvr>
                                        <p:cTn id="19" dur="1000"/>
                                        <p:tgtEl>
                                          <p:spTgt spid="5">
                                            <p:graphicEl>
                                              <a:dgm id="{6365E3FF-7FA4-4799-82F8-64738E6013FA}"/>
                                            </p:graphicEl>
                                          </p:spTgt>
                                        </p:tgtEl>
                                      </p:cBhvr>
                                    </p:animEffect>
                                  </p:childTnLst>
                                </p:cTn>
                              </p:par>
                              <p:par>
                                <p:cTn id="20" presetID="55" presetClass="entr" presetSubtype="0" fill="hold" grpId="0" nodeType="withEffect">
                                  <p:stCondLst>
                                    <p:cond delay="0"/>
                                  </p:stCondLst>
                                  <p:childTnLst>
                                    <p:set>
                                      <p:cBhvr>
                                        <p:cTn id="21" dur="1" fill="hold">
                                          <p:stCondLst>
                                            <p:cond delay="0"/>
                                          </p:stCondLst>
                                        </p:cTn>
                                        <p:tgtEl>
                                          <p:spTgt spid="5">
                                            <p:graphicEl>
                                              <a:dgm id="{56EB3A89-036D-4A26-80D8-9835F026AC98}"/>
                                            </p:graphicEl>
                                          </p:spTgt>
                                        </p:tgtEl>
                                        <p:attrNameLst>
                                          <p:attrName>style.visibility</p:attrName>
                                        </p:attrNameLst>
                                      </p:cBhvr>
                                      <p:to>
                                        <p:strVal val="visible"/>
                                      </p:to>
                                    </p:set>
                                    <p:anim calcmode="lin" valueType="num">
                                      <p:cBhvr>
                                        <p:cTn id="22" dur="1000" fill="hold"/>
                                        <p:tgtEl>
                                          <p:spTgt spid="5">
                                            <p:graphicEl>
                                              <a:dgm id="{56EB3A89-036D-4A26-80D8-9835F026AC98}"/>
                                            </p:graphicEl>
                                          </p:spTgt>
                                        </p:tgtEl>
                                        <p:attrNameLst>
                                          <p:attrName>ppt_w</p:attrName>
                                        </p:attrNameLst>
                                      </p:cBhvr>
                                      <p:tavLst>
                                        <p:tav tm="0">
                                          <p:val>
                                            <p:strVal val="#ppt_w*0.70"/>
                                          </p:val>
                                        </p:tav>
                                        <p:tav tm="100000">
                                          <p:val>
                                            <p:strVal val="#ppt_w"/>
                                          </p:val>
                                        </p:tav>
                                      </p:tavLst>
                                    </p:anim>
                                    <p:anim calcmode="lin" valueType="num">
                                      <p:cBhvr>
                                        <p:cTn id="23" dur="1000" fill="hold"/>
                                        <p:tgtEl>
                                          <p:spTgt spid="5">
                                            <p:graphicEl>
                                              <a:dgm id="{56EB3A89-036D-4A26-80D8-9835F026AC98}"/>
                                            </p:graphicEl>
                                          </p:spTgt>
                                        </p:tgtEl>
                                        <p:attrNameLst>
                                          <p:attrName>ppt_h</p:attrName>
                                        </p:attrNameLst>
                                      </p:cBhvr>
                                      <p:tavLst>
                                        <p:tav tm="0">
                                          <p:val>
                                            <p:strVal val="#ppt_h"/>
                                          </p:val>
                                        </p:tav>
                                        <p:tav tm="100000">
                                          <p:val>
                                            <p:strVal val="#ppt_h"/>
                                          </p:val>
                                        </p:tav>
                                      </p:tavLst>
                                    </p:anim>
                                    <p:animEffect transition="in" filter="fade">
                                      <p:cBhvr>
                                        <p:cTn id="24" dur="1000"/>
                                        <p:tgtEl>
                                          <p:spTgt spid="5">
                                            <p:graphicEl>
                                              <a:dgm id="{56EB3A89-036D-4A26-80D8-9835F026AC98}"/>
                                            </p:graphicEl>
                                          </p:spTgt>
                                        </p:tgtEl>
                                      </p:cBhvr>
                                    </p:animEffect>
                                  </p:childTnLst>
                                </p:cTn>
                              </p:par>
                              <p:par>
                                <p:cTn id="25" presetID="55" presetClass="entr" presetSubtype="0" fill="hold" grpId="0" nodeType="withEffect">
                                  <p:stCondLst>
                                    <p:cond delay="0"/>
                                  </p:stCondLst>
                                  <p:childTnLst>
                                    <p:set>
                                      <p:cBhvr>
                                        <p:cTn id="26" dur="1" fill="hold">
                                          <p:stCondLst>
                                            <p:cond delay="0"/>
                                          </p:stCondLst>
                                        </p:cTn>
                                        <p:tgtEl>
                                          <p:spTgt spid="5">
                                            <p:graphicEl>
                                              <a:dgm id="{22FA442B-6F56-4979-A637-D7CF026E8D56}"/>
                                            </p:graphicEl>
                                          </p:spTgt>
                                        </p:tgtEl>
                                        <p:attrNameLst>
                                          <p:attrName>style.visibility</p:attrName>
                                        </p:attrNameLst>
                                      </p:cBhvr>
                                      <p:to>
                                        <p:strVal val="visible"/>
                                      </p:to>
                                    </p:set>
                                    <p:anim calcmode="lin" valueType="num">
                                      <p:cBhvr>
                                        <p:cTn id="27" dur="1000" fill="hold"/>
                                        <p:tgtEl>
                                          <p:spTgt spid="5">
                                            <p:graphicEl>
                                              <a:dgm id="{22FA442B-6F56-4979-A637-D7CF026E8D56}"/>
                                            </p:graphicEl>
                                          </p:spTgt>
                                        </p:tgtEl>
                                        <p:attrNameLst>
                                          <p:attrName>ppt_w</p:attrName>
                                        </p:attrNameLst>
                                      </p:cBhvr>
                                      <p:tavLst>
                                        <p:tav tm="0">
                                          <p:val>
                                            <p:strVal val="#ppt_w*0.70"/>
                                          </p:val>
                                        </p:tav>
                                        <p:tav tm="100000">
                                          <p:val>
                                            <p:strVal val="#ppt_w"/>
                                          </p:val>
                                        </p:tav>
                                      </p:tavLst>
                                    </p:anim>
                                    <p:anim calcmode="lin" valueType="num">
                                      <p:cBhvr>
                                        <p:cTn id="28" dur="1000" fill="hold"/>
                                        <p:tgtEl>
                                          <p:spTgt spid="5">
                                            <p:graphicEl>
                                              <a:dgm id="{22FA442B-6F56-4979-A637-D7CF026E8D56}"/>
                                            </p:graphicEl>
                                          </p:spTgt>
                                        </p:tgtEl>
                                        <p:attrNameLst>
                                          <p:attrName>ppt_h</p:attrName>
                                        </p:attrNameLst>
                                      </p:cBhvr>
                                      <p:tavLst>
                                        <p:tav tm="0">
                                          <p:val>
                                            <p:strVal val="#ppt_h"/>
                                          </p:val>
                                        </p:tav>
                                        <p:tav tm="100000">
                                          <p:val>
                                            <p:strVal val="#ppt_h"/>
                                          </p:val>
                                        </p:tav>
                                      </p:tavLst>
                                    </p:anim>
                                    <p:animEffect transition="in" filter="fade">
                                      <p:cBhvr>
                                        <p:cTn id="29" dur="1000"/>
                                        <p:tgtEl>
                                          <p:spTgt spid="5">
                                            <p:graphicEl>
                                              <a:dgm id="{22FA442B-6F56-4979-A637-D7CF026E8D56}"/>
                                            </p:graphicEl>
                                          </p:spTgt>
                                        </p:tgtEl>
                                      </p:cBhvr>
                                    </p:animEffect>
                                  </p:childTnLst>
                                </p:cTn>
                              </p:par>
                              <p:par>
                                <p:cTn id="30" presetID="55" presetClass="entr" presetSubtype="0" fill="hold" grpId="0" nodeType="withEffect">
                                  <p:stCondLst>
                                    <p:cond delay="0"/>
                                  </p:stCondLst>
                                  <p:childTnLst>
                                    <p:set>
                                      <p:cBhvr>
                                        <p:cTn id="31" dur="1" fill="hold">
                                          <p:stCondLst>
                                            <p:cond delay="0"/>
                                          </p:stCondLst>
                                        </p:cTn>
                                        <p:tgtEl>
                                          <p:spTgt spid="5">
                                            <p:graphicEl>
                                              <a:dgm id="{DF7D488F-AAC6-4C73-9F3A-64E9140A6309}"/>
                                            </p:graphicEl>
                                          </p:spTgt>
                                        </p:tgtEl>
                                        <p:attrNameLst>
                                          <p:attrName>style.visibility</p:attrName>
                                        </p:attrNameLst>
                                      </p:cBhvr>
                                      <p:to>
                                        <p:strVal val="visible"/>
                                      </p:to>
                                    </p:set>
                                    <p:anim calcmode="lin" valueType="num">
                                      <p:cBhvr>
                                        <p:cTn id="32" dur="1000" fill="hold"/>
                                        <p:tgtEl>
                                          <p:spTgt spid="5">
                                            <p:graphicEl>
                                              <a:dgm id="{DF7D488F-AAC6-4C73-9F3A-64E9140A6309}"/>
                                            </p:graphicEl>
                                          </p:spTgt>
                                        </p:tgtEl>
                                        <p:attrNameLst>
                                          <p:attrName>ppt_w</p:attrName>
                                        </p:attrNameLst>
                                      </p:cBhvr>
                                      <p:tavLst>
                                        <p:tav tm="0">
                                          <p:val>
                                            <p:strVal val="#ppt_w*0.70"/>
                                          </p:val>
                                        </p:tav>
                                        <p:tav tm="100000">
                                          <p:val>
                                            <p:strVal val="#ppt_w"/>
                                          </p:val>
                                        </p:tav>
                                      </p:tavLst>
                                    </p:anim>
                                    <p:anim calcmode="lin" valueType="num">
                                      <p:cBhvr>
                                        <p:cTn id="33" dur="1000" fill="hold"/>
                                        <p:tgtEl>
                                          <p:spTgt spid="5">
                                            <p:graphicEl>
                                              <a:dgm id="{DF7D488F-AAC6-4C73-9F3A-64E9140A6309}"/>
                                            </p:graphicEl>
                                          </p:spTgt>
                                        </p:tgtEl>
                                        <p:attrNameLst>
                                          <p:attrName>ppt_h</p:attrName>
                                        </p:attrNameLst>
                                      </p:cBhvr>
                                      <p:tavLst>
                                        <p:tav tm="0">
                                          <p:val>
                                            <p:strVal val="#ppt_h"/>
                                          </p:val>
                                        </p:tav>
                                        <p:tav tm="100000">
                                          <p:val>
                                            <p:strVal val="#ppt_h"/>
                                          </p:val>
                                        </p:tav>
                                      </p:tavLst>
                                    </p:anim>
                                    <p:animEffect transition="in" filter="fade">
                                      <p:cBhvr>
                                        <p:cTn id="34" dur="1000"/>
                                        <p:tgtEl>
                                          <p:spTgt spid="5">
                                            <p:graphicEl>
                                              <a:dgm id="{DF7D488F-AAC6-4C73-9F3A-64E9140A6309}"/>
                                            </p:graphicEl>
                                          </p:spTgt>
                                        </p:tgtEl>
                                      </p:cBhvr>
                                    </p:animEffect>
                                  </p:childTnLst>
                                </p:cTn>
                              </p:par>
                              <p:par>
                                <p:cTn id="35" presetID="55" presetClass="entr" presetSubtype="0" fill="hold" grpId="0" nodeType="withEffect">
                                  <p:stCondLst>
                                    <p:cond delay="0"/>
                                  </p:stCondLst>
                                  <p:childTnLst>
                                    <p:set>
                                      <p:cBhvr>
                                        <p:cTn id="36" dur="1" fill="hold">
                                          <p:stCondLst>
                                            <p:cond delay="0"/>
                                          </p:stCondLst>
                                        </p:cTn>
                                        <p:tgtEl>
                                          <p:spTgt spid="5">
                                            <p:graphicEl>
                                              <a:dgm id="{8AECE971-0DDF-48B0-AA72-72C5D41E31AD}"/>
                                            </p:graphicEl>
                                          </p:spTgt>
                                        </p:tgtEl>
                                        <p:attrNameLst>
                                          <p:attrName>style.visibility</p:attrName>
                                        </p:attrNameLst>
                                      </p:cBhvr>
                                      <p:to>
                                        <p:strVal val="visible"/>
                                      </p:to>
                                    </p:set>
                                    <p:anim calcmode="lin" valueType="num">
                                      <p:cBhvr>
                                        <p:cTn id="37" dur="1000" fill="hold"/>
                                        <p:tgtEl>
                                          <p:spTgt spid="5">
                                            <p:graphicEl>
                                              <a:dgm id="{8AECE971-0DDF-48B0-AA72-72C5D41E31AD}"/>
                                            </p:graphicEl>
                                          </p:spTgt>
                                        </p:tgtEl>
                                        <p:attrNameLst>
                                          <p:attrName>ppt_w</p:attrName>
                                        </p:attrNameLst>
                                      </p:cBhvr>
                                      <p:tavLst>
                                        <p:tav tm="0">
                                          <p:val>
                                            <p:strVal val="#ppt_w*0.70"/>
                                          </p:val>
                                        </p:tav>
                                        <p:tav tm="100000">
                                          <p:val>
                                            <p:strVal val="#ppt_w"/>
                                          </p:val>
                                        </p:tav>
                                      </p:tavLst>
                                    </p:anim>
                                    <p:anim calcmode="lin" valueType="num">
                                      <p:cBhvr>
                                        <p:cTn id="38" dur="1000" fill="hold"/>
                                        <p:tgtEl>
                                          <p:spTgt spid="5">
                                            <p:graphicEl>
                                              <a:dgm id="{8AECE971-0DDF-48B0-AA72-72C5D41E31AD}"/>
                                            </p:graphicEl>
                                          </p:spTgt>
                                        </p:tgtEl>
                                        <p:attrNameLst>
                                          <p:attrName>ppt_h</p:attrName>
                                        </p:attrNameLst>
                                      </p:cBhvr>
                                      <p:tavLst>
                                        <p:tav tm="0">
                                          <p:val>
                                            <p:strVal val="#ppt_h"/>
                                          </p:val>
                                        </p:tav>
                                        <p:tav tm="100000">
                                          <p:val>
                                            <p:strVal val="#ppt_h"/>
                                          </p:val>
                                        </p:tav>
                                      </p:tavLst>
                                    </p:anim>
                                    <p:animEffect transition="in" filter="fade">
                                      <p:cBhvr>
                                        <p:cTn id="39" dur="1000"/>
                                        <p:tgtEl>
                                          <p:spTgt spid="5">
                                            <p:graphicEl>
                                              <a:dgm id="{8AECE971-0DDF-48B0-AA72-72C5D41E31AD}"/>
                                            </p:graphicEl>
                                          </p:spTgt>
                                        </p:tgtEl>
                                      </p:cBhvr>
                                    </p:animEffect>
                                  </p:childTnLst>
                                </p:cTn>
                              </p:par>
                              <p:par>
                                <p:cTn id="40" presetID="55" presetClass="entr" presetSubtype="0" fill="hold" grpId="0" nodeType="withEffect">
                                  <p:stCondLst>
                                    <p:cond delay="0"/>
                                  </p:stCondLst>
                                  <p:childTnLst>
                                    <p:set>
                                      <p:cBhvr>
                                        <p:cTn id="41" dur="1" fill="hold">
                                          <p:stCondLst>
                                            <p:cond delay="0"/>
                                          </p:stCondLst>
                                        </p:cTn>
                                        <p:tgtEl>
                                          <p:spTgt spid="5">
                                            <p:graphicEl>
                                              <a:dgm id="{483E9008-F45C-48C2-81E7-D565AD6FC3E5}"/>
                                            </p:graphicEl>
                                          </p:spTgt>
                                        </p:tgtEl>
                                        <p:attrNameLst>
                                          <p:attrName>style.visibility</p:attrName>
                                        </p:attrNameLst>
                                      </p:cBhvr>
                                      <p:to>
                                        <p:strVal val="visible"/>
                                      </p:to>
                                    </p:set>
                                    <p:anim calcmode="lin" valueType="num">
                                      <p:cBhvr>
                                        <p:cTn id="42" dur="1000" fill="hold"/>
                                        <p:tgtEl>
                                          <p:spTgt spid="5">
                                            <p:graphicEl>
                                              <a:dgm id="{483E9008-F45C-48C2-81E7-D565AD6FC3E5}"/>
                                            </p:graphicEl>
                                          </p:spTgt>
                                        </p:tgtEl>
                                        <p:attrNameLst>
                                          <p:attrName>ppt_w</p:attrName>
                                        </p:attrNameLst>
                                      </p:cBhvr>
                                      <p:tavLst>
                                        <p:tav tm="0">
                                          <p:val>
                                            <p:strVal val="#ppt_w*0.70"/>
                                          </p:val>
                                        </p:tav>
                                        <p:tav tm="100000">
                                          <p:val>
                                            <p:strVal val="#ppt_w"/>
                                          </p:val>
                                        </p:tav>
                                      </p:tavLst>
                                    </p:anim>
                                    <p:anim calcmode="lin" valueType="num">
                                      <p:cBhvr>
                                        <p:cTn id="43" dur="1000" fill="hold"/>
                                        <p:tgtEl>
                                          <p:spTgt spid="5">
                                            <p:graphicEl>
                                              <a:dgm id="{483E9008-F45C-48C2-81E7-D565AD6FC3E5}"/>
                                            </p:graphicEl>
                                          </p:spTgt>
                                        </p:tgtEl>
                                        <p:attrNameLst>
                                          <p:attrName>ppt_h</p:attrName>
                                        </p:attrNameLst>
                                      </p:cBhvr>
                                      <p:tavLst>
                                        <p:tav tm="0">
                                          <p:val>
                                            <p:strVal val="#ppt_h"/>
                                          </p:val>
                                        </p:tav>
                                        <p:tav tm="100000">
                                          <p:val>
                                            <p:strVal val="#ppt_h"/>
                                          </p:val>
                                        </p:tav>
                                      </p:tavLst>
                                    </p:anim>
                                    <p:animEffect transition="in" filter="fade">
                                      <p:cBhvr>
                                        <p:cTn id="44" dur="1000"/>
                                        <p:tgtEl>
                                          <p:spTgt spid="5">
                                            <p:graphicEl>
                                              <a:dgm id="{483E9008-F45C-48C2-81E7-D565AD6FC3E5}"/>
                                            </p:graphicEl>
                                          </p:spTgt>
                                        </p:tgtEl>
                                      </p:cBhvr>
                                    </p:animEffect>
                                  </p:childTnLst>
                                </p:cTn>
                              </p:par>
                              <p:par>
                                <p:cTn id="45" presetID="55" presetClass="entr" presetSubtype="0" fill="hold" grpId="0" nodeType="withEffect">
                                  <p:stCondLst>
                                    <p:cond delay="0"/>
                                  </p:stCondLst>
                                  <p:childTnLst>
                                    <p:set>
                                      <p:cBhvr>
                                        <p:cTn id="46" dur="1" fill="hold">
                                          <p:stCondLst>
                                            <p:cond delay="0"/>
                                          </p:stCondLst>
                                        </p:cTn>
                                        <p:tgtEl>
                                          <p:spTgt spid="5">
                                            <p:graphicEl>
                                              <a:dgm id="{F60FB5F8-F1FF-4F7F-B0C1-CAE61DA0568E}"/>
                                            </p:graphicEl>
                                          </p:spTgt>
                                        </p:tgtEl>
                                        <p:attrNameLst>
                                          <p:attrName>style.visibility</p:attrName>
                                        </p:attrNameLst>
                                      </p:cBhvr>
                                      <p:to>
                                        <p:strVal val="visible"/>
                                      </p:to>
                                    </p:set>
                                    <p:anim calcmode="lin" valueType="num">
                                      <p:cBhvr>
                                        <p:cTn id="47" dur="1000" fill="hold"/>
                                        <p:tgtEl>
                                          <p:spTgt spid="5">
                                            <p:graphicEl>
                                              <a:dgm id="{F60FB5F8-F1FF-4F7F-B0C1-CAE61DA0568E}"/>
                                            </p:graphicEl>
                                          </p:spTgt>
                                        </p:tgtEl>
                                        <p:attrNameLst>
                                          <p:attrName>ppt_w</p:attrName>
                                        </p:attrNameLst>
                                      </p:cBhvr>
                                      <p:tavLst>
                                        <p:tav tm="0">
                                          <p:val>
                                            <p:strVal val="#ppt_w*0.70"/>
                                          </p:val>
                                        </p:tav>
                                        <p:tav tm="100000">
                                          <p:val>
                                            <p:strVal val="#ppt_w"/>
                                          </p:val>
                                        </p:tav>
                                      </p:tavLst>
                                    </p:anim>
                                    <p:anim calcmode="lin" valueType="num">
                                      <p:cBhvr>
                                        <p:cTn id="48" dur="1000" fill="hold"/>
                                        <p:tgtEl>
                                          <p:spTgt spid="5">
                                            <p:graphicEl>
                                              <a:dgm id="{F60FB5F8-F1FF-4F7F-B0C1-CAE61DA0568E}"/>
                                            </p:graphicEl>
                                          </p:spTgt>
                                        </p:tgtEl>
                                        <p:attrNameLst>
                                          <p:attrName>ppt_h</p:attrName>
                                        </p:attrNameLst>
                                      </p:cBhvr>
                                      <p:tavLst>
                                        <p:tav tm="0">
                                          <p:val>
                                            <p:strVal val="#ppt_h"/>
                                          </p:val>
                                        </p:tav>
                                        <p:tav tm="100000">
                                          <p:val>
                                            <p:strVal val="#ppt_h"/>
                                          </p:val>
                                        </p:tav>
                                      </p:tavLst>
                                    </p:anim>
                                    <p:animEffect transition="in" filter="fade">
                                      <p:cBhvr>
                                        <p:cTn id="49" dur="1000"/>
                                        <p:tgtEl>
                                          <p:spTgt spid="5">
                                            <p:graphicEl>
                                              <a:dgm id="{F60FB5F8-F1FF-4F7F-B0C1-CAE61DA0568E}"/>
                                            </p:graphicEl>
                                          </p:spTgt>
                                        </p:tgtEl>
                                      </p:cBhvr>
                                    </p:animEffect>
                                  </p:childTnLst>
                                </p:cTn>
                              </p:par>
                              <p:par>
                                <p:cTn id="50" presetID="55" presetClass="entr" presetSubtype="0" fill="hold" grpId="0" nodeType="withEffect">
                                  <p:stCondLst>
                                    <p:cond delay="0"/>
                                  </p:stCondLst>
                                  <p:childTnLst>
                                    <p:set>
                                      <p:cBhvr>
                                        <p:cTn id="51" dur="1" fill="hold">
                                          <p:stCondLst>
                                            <p:cond delay="0"/>
                                          </p:stCondLst>
                                        </p:cTn>
                                        <p:tgtEl>
                                          <p:spTgt spid="5">
                                            <p:graphicEl>
                                              <a:dgm id="{8B3895CF-6435-4797-8228-FED5F815BD0E}"/>
                                            </p:graphicEl>
                                          </p:spTgt>
                                        </p:tgtEl>
                                        <p:attrNameLst>
                                          <p:attrName>style.visibility</p:attrName>
                                        </p:attrNameLst>
                                      </p:cBhvr>
                                      <p:to>
                                        <p:strVal val="visible"/>
                                      </p:to>
                                    </p:set>
                                    <p:anim calcmode="lin" valueType="num">
                                      <p:cBhvr>
                                        <p:cTn id="52" dur="1000" fill="hold"/>
                                        <p:tgtEl>
                                          <p:spTgt spid="5">
                                            <p:graphicEl>
                                              <a:dgm id="{8B3895CF-6435-4797-8228-FED5F815BD0E}"/>
                                            </p:graphicEl>
                                          </p:spTgt>
                                        </p:tgtEl>
                                        <p:attrNameLst>
                                          <p:attrName>ppt_w</p:attrName>
                                        </p:attrNameLst>
                                      </p:cBhvr>
                                      <p:tavLst>
                                        <p:tav tm="0">
                                          <p:val>
                                            <p:strVal val="#ppt_w*0.70"/>
                                          </p:val>
                                        </p:tav>
                                        <p:tav tm="100000">
                                          <p:val>
                                            <p:strVal val="#ppt_w"/>
                                          </p:val>
                                        </p:tav>
                                      </p:tavLst>
                                    </p:anim>
                                    <p:anim calcmode="lin" valueType="num">
                                      <p:cBhvr>
                                        <p:cTn id="53" dur="1000" fill="hold"/>
                                        <p:tgtEl>
                                          <p:spTgt spid="5">
                                            <p:graphicEl>
                                              <a:dgm id="{8B3895CF-6435-4797-8228-FED5F815BD0E}"/>
                                            </p:graphicEl>
                                          </p:spTgt>
                                        </p:tgtEl>
                                        <p:attrNameLst>
                                          <p:attrName>ppt_h</p:attrName>
                                        </p:attrNameLst>
                                      </p:cBhvr>
                                      <p:tavLst>
                                        <p:tav tm="0">
                                          <p:val>
                                            <p:strVal val="#ppt_h"/>
                                          </p:val>
                                        </p:tav>
                                        <p:tav tm="100000">
                                          <p:val>
                                            <p:strVal val="#ppt_h"/>
                                          </p:val>
                                        </p:tav>
                                      </p:tavLst>
                                    </p:anim>
                                    <p:animEffect transition="in" filter="fade">
                                      <p:cBhvr>
                                        <p:cTn id="54" dur="1000"/>
                                        <p:tgtEl>
                                          <p:spTgt spid="5">
                                            <p:graphicEl>
                                              <a:dgm id="{8B3895CF-6435-4797-8228-FED5F815BD0E}"/>
                                            </p:graphicEl>
                                          </p:spTgt>
                                        </p:tgtEl>
                                      </p:cBhvr>
                                    </p:animEffect>
                                  </p:childTnLst>
                                </p:cTn>
                              </p:par>
                              <p:par>
                                <p:cTn id="55" presetID="55" presetClass="entr" presetSubtype="0" fill="hold" grpId="0" nodeType="withEffect">
                                  <p:stCondLst>
                                    <p:cond delay="0"/>
                                  </p:stCondLst>
                                  <p:childTnLst>
                                    <p:set>
                                      <p:cBhvr>
                                        <p:cTn id="56" dur="1" fill="hold">
                                          <p:stCondLst>
                                            <p:cond delay="0"/>
                                          </p:stCondLst>
                                        </p:cTn>
                                        <p:tgtEl>
                                          <p:spTgt spid="5">
                                            <p:graphicEl>
                                              <a:dgm id="{12653770-736B-48E9-AA8B-D23F881F7BCF}"/>
                                            </p:graphicEl>
                                          </p:spTgt>
                                        </p:tgtEl>
                                        <p:attrNameLst>
                                          <p:attrName>style.visibility</p:attrName>
                                        </p:attrNameLst>
                                      </p:cBhvr>
                                      <p:to>
                                        <p:strVal val="visible"/>
                                      </p:to>
                                    </p:set>
                                    <p:anim calcmode="lin" valueType="num">
                                      <p:cBhvr>
                                        <p:cTn id="57" dur="1000" fill="hold"/>
                                        <p:tgtEl>
                                          <p:spTgt spid="5">
                                            <p:graphicEl>
                                              <a:dgm id="{12653770-736B-48E9-AA8B-D23F881F7BCF}"/>
                                            </p:graphicEl>
                                          </p:spTgt>
                                        </p:tgtEl>
                                        <p:attrNameLst>
                                          <p:attrName>ppt_w</p:attrName>
                                        </p:attrNameLst>
                                      </p:cBhvr>
                                      <p:tavLst>
                                        <p:tav tm="0">
                                          <p:val>
                                            <p:strVal val="#ppt_w*0.70"/>
                                          </p:val>
                                        </p:tav>
                                        <p:tav tm="100000">
                                          <p:val>
                                            <p:strVal val="#ppt_w"/>
                                          </p:val>
                                        </p:tav>
                                      </p:tavLst>
                                    </p:anim>
                                    <p:anim calcmode="lin" valueType="num">
                                      <p:cBhvr>
                                        <p:cTn id="58" dur="1000" fill="hold"/>
                                        <p:tgtEl>
                                          <p:spTgt spid="5">
                                            <p:graphicEl>
                                              <a:dgm id="{12653770-736B-48E9-AA8B-D23F881F7BCF}"/>
                                            </p:graphicEl>
                                          </p:spTgt>
                                        </p:tgtEl>
                                        <p:attrNameLst>
                                          <p:attrName>ppt_h</p:attrName>
                                        </p:attrNameLst>
                                      </p:cBhvr>
                                      <p:tavLst>
                                        <p:tav tm="0">
                                          <p:val>
                                            <p:strVal val="#ppt_h"/>
                                          </p:val>
                                        </p:tav>
                                        <p:tav tm="100000">
                                          <p:val>
                                            <p:strVal val="#ppt_h"/>
                                          </p:val>
                                        </p:tav>
                                      </p:tavLst>
                                    </p:anim>
                                    <p:animEffect transition="in" filter="fade">
                                      <p:cBhvr>
                                        <p:cTn id="59" dur="1000"/>
                                        <p:tgtEl>
                                          <p:spTgt spid="5">
                                            <p:graphicEl>
                                              <a:dgm id="{12653770-736B-48E9-AA8B-D23F881F7BCF}"/>
                                            </p:graphicEl>
                                          </p:spTgt>
                                        </p:tgtEl>
                                      </p:cBhvr>
                                    </p:animEffect>
                                  </p:childTnLst>
                                </p:cTn>
                              </p:par>
                              <p:par>
                                <p:cTn id="60" presetID="55" presetClass="entr" presetSubtype="0" fill="hold" grpId="0" nodeType="withEffect">
                                  <p:stCondLst>
                                    <p:cond delay="0"/>
                                  </p:stCondLst>
                                  <p:childTnLst>
                                    <p:set>
                                      <p:cBhvr>
                                        <p:cTn id="61" dur="1" fill="hold">
                                          <p:stCondLst>
                                            <p:cond delay="0"/>
                                          </p:stCondLst>
                                        </p:cTn>
                                        <p:tgtEl>
                                          <p:spTgt spid="5">
                                            <p:graphicEl>
                                              <a:dgm id="{FBFC542D-A50E-48AA-AD20-4684B280A6F2}"/>
                                            </p:graphicEl>
                                          </p:spTgt>
                                        </p:tgtEl>
                                        <p:attrNameLst>
                                          <p:attrName>style.visibility</p:attrName>
                                        </p:attrNameLst>
                                      </p:cBhvr>
                                      <p:to>
                                        <p:strVal val="visible"/>
                                      </p:to>
                                    </p:set>
                                    <p:anim calcmode="lin" valueType="num">
                                      <p:cBhvr>
                                        <p:cTn id="62" dur="1000" fill="hold"/>
                                        <p:tgtEl>
                                          <p:spTgt spid="5">
                                            <p:graphicEl>
                                              <a:dgm id="{FBFC542D-A50E-48AA-AD20-4684B280A6F2}"/>
                                            </p:graphicEl>
                                          </p:spTgt>
                                        </p:tgtEl>
                                        <p:attrNameLst>
                                          <p:attrName>ppt_w</p:attrName>
                                        </p:attrNameLst>
                                      </p:cBhvr>
                                      <p:tavLst>
                                        <p:tav tm="0">
                                          <p:val>
                                            <p:strVal val="#ppt_w*0.70"/>
                                          </p:val>
                                        </p:tav>
                                        <p:tav tm="100000">
                                          <p:val>
                                            <p:strVal val="#ppt_w"/>
                                          </p:val>
                                        </p:tav>
                                      </p:tavLst>
                                    </p:anim>
                                    <p:anim calcmode="lin" valueType="num">
                                      <p:cBhvr>
                                        <p:cTn id="63" dur="1000" fill="hold"/>
                                        <p:tgtEl>
                                          <p:spTgt spid="5">
                                            <p:graphicEl>
                                              <a:dgm id="{FBFC542D-A50E-48AA-AD20-4684B280A6F2}"/>
                                            </p:graphicEl>
                                          </p:spTgt>
                                        </p:tgtEl>
                                        <p:attrNameLst>
                                          <p:attrName>ppt_h</p:attrName>
                                        </p:attrNameLst>
                                      </p:cBhvr>
                                      <p:tavLst>
                                        <p:tav tm="0">
                                          <p:val>
                                            <p:strVal val="#ppt_h"/>
                                          </p:val>
                                        </p:tav>
                                        <p:tav tm="100000">
                                          <p:val>
                                            <p:strVal val="#ppt_h"/>
                                          </p:val>
                                        </p:tav>
                                      </p:tavLst>
                                    </p:anim>
                                    <p:animEffect transition="in" filter="fade">
                                      <p:cBhvr>
                                        <p:cTn id="64" dur="1000"/>
                                        <p:tgtEl>
                                          <p:spTgt spid="5">
                                            <p:graphicEl>
                                              <a:dgm id="{FBFC542D-A50E-48AA-AD20-4684B280A6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726C4-5071-6C80-DE3A-E9F53678B32C}"/>
              </a:ext>
            </a:extLst>
          </p:cNvPr>
          <p:cNvSpPr>
            <a:spLocks noGrp="1"/>
          </p:cNvSpPr>
          <p:nvPr>
            <p:ph type="title"/>
          </p:nvPr>
        </p:nvSpPr>
        <p:spPr>
          <a:xfrm>
            <a:off x="5297762" y="329184"/>
            <a:ext cx="6251110" cy="1783080"/>
          </a:xfrm>
        </p:spPr>
        <p:txBody>
          <a:bodyPr anchor="b">
            <a:normAutofit/>
          </a:bodyPr>
          <a:lstStyle/>
          <a:p>
            <a:r>
              <a:rPr lang="en-US" sz="3000" b="1">
                <a:latin typeface="Arial" panose="020B0604020202020204" pitchFamily="34" charset="0"/>
                <a:cs typeface="Arial" panose="020B0604020202020204" pitchFamily="34" charset="0"/>
              </a:rPr>
              <a:t>How can businesses/organisations benefit from using 360 feedback tool?</a:t>
            </a:r>
          </a:p>
        </p:txBody>
      </p:sp>
      <p:pic>
        <p:nvPicPr>
          <p:cNvPr id="5" name="Picture 4" descr="Light bulb on yellow background with sketched light beams and cord">
            <a:extLst>
              <a:ext uri="{FF2B5EF4-FFF2-40B4-BE49-F238E27FC236}">
                <a16:creationId xmlns:a16="http://schemas.microsoft.com/office/drawing/2014/main" id="{B7BA9838-A0D9-6A7B-720E-0530EF6F48F5}"/>
              </a:ext>
            </a:extLst>
          </p:cNvPr>
          <p:cNvPicPr>
            <a:picLocks noChangeAspect="1"/>
          </p:cNvPicPr>
          <p:nvPr/>
        </p:nvPicPr>
        <p:blipFill rotWithShape="1">
          <a:blip r:embed="rId3"/>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C9DDD-C8C3-DA91-C580-EBABB5005942}"/>
              </a:ext>
            </a:extLst>
          </p:cNvPr>
          <p:cNvSpPr>
            <a:spLocks noGrp="1"/>
          </p:cNvSpPr>
          <p:nvPr>
            <p:ph idx="1"/>
          </p:nvPr>
        </p:nvSpPr>
        <p:spPr>
          <a:xfrm>
            <a:off x="5297762" y="2706624"/>
            <a:ext cx="6251110" cy="3483864"/>
          </a:xfrm>
        </p:spPr>
        <p:txBody>
          <a:bodyPr>
            <a:normAutofit lnSpcReduction="10000"/>
          </a:bodyPr>
          <a:lstStyle/>
          <a:p>
            <a:r>
              <a:rPr lang="en-US" sz="2200" dirty="0">
                <a:latin typeface="Arial" panose="020B0604020202020204" pitchFamily="34" charset="0"/>
                <a:cs typeface="Arial" panose="020B0604020202020204" pitchFamily="34" charset="0"/>
              </a:rPr>
              <a:t>Develops a strong communication between employer, management and employees.</a:t>
            </a:r>
          </a:p>
          <a:p>
            <a:r>
              <a:rPr lang="en-US" sz="2200" dirty="0">
                <a:latin typeface="Arial" panose="020B0604020202020204" pitchFamily="34" charset="0"/>
                <a:cs typeface="Arial" panose="020B0604020202020204" pitchFamily="34" charset="0"/>
              </a:rPr>
              <a:t>Enhances the personal qualities of workers</a:t>
            </a:r>
          </a:p>
          <a:p>
            <a:r>
              <a:rPr lang="en-US" sz="2200" dirty="0">
                <a:latin typeface="Arial" panose="020B0604020202020204" pitchFamily="34" charset="0"/>
                <a:cs typeface="Arial" panose="020B0604020202020204" pitchFamily="34" charset="0"/>
              </a:rPr>
              <a:t>Decreases chances of misunderstanding between all parties.</a:t>
            </a:r>
          </a:p>
          <a:p>
            <a:r>
              <a:rPr lang="en-US" sz="2200" dirty="0">
                <a:latin typeface="Arial" panose="020B0604020202020204" pitchFamily="34" charset="0"/>
                <a:cs typeface="Arial" panose="020B0604020202020204" pitchFamily="34" charset="0"/>
              </a:rPr>
              <a:t>Involves external overview such as the one from loyal customers, regular suppliers and more..</a:t>
            </a:r>
          </a:p>
          <a:p>
            <a:r>
              <a:rPr lang="en-US" sz="2200" dirty="0">
                <a:latin typeface="Arial" panose="020B0604020202020204" pitchFamily="34" charset="0"/>
                <a:cs typeface="Arial" panose="020B0604020202020204" pitchFamily="34" charset="0"/>
              </a:rPr>
              <a:t>Initiates productivity and development</a:t>
            </a:r>
          </a:p>
          <a:p>
            <a:r>
              <a:rPr lang="en-US" sz="2200" dirty="0">
                <a:latin typeface="Arial" panose="020B0604020202020204" pitchFamily="34" charset="0"/>
                <a:cs typeface="Arial" panose="020B0604020202020204" pitchFamily="34" charset="0"/>
              </a:rPr>
              <a:t>(Curtis, 1996)</a:t>
            </a:r>
          </a:p>
        </p:txBody>
      </p:sp>
    </p:spTree>
    <p:extLst>
      <p:ext uri="{BB962C8B-B14F-4D97-AF65-F5344CB8AC3E}">
        <p14:creationId xmlns:p14="http://schemas.microsoft.com/office/powerpoint/2010/main" val="2621300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69BC5-0193-FDCA-976A-3223D48FE4FA}"/>
              </a:ext>
            </a:extLst>
          </p:cNvPr>
          <p:cNvSpPr>
            <a:spLocks noGrp="1"/>
          </p:cNvSpPr>
          <p:nvPr>
            <p:ph type="title"/>
          </p:nvPr>
        </p:nvSpPr>
        <p:spPr>
          <a:xfrm>
            <a:off x="586478" y="1683756"/>
            <a:ext cx="3115265" cy="2396359"/>
          </a:xfrm>
        </p:spPr>
        <p:txBody>
          <a:bodyPr anchor="b">
            <a:normAutofit/>
          </a:bodyPr>
          <a:lstStyle/>
          <a:p>
            <a:pPr algn="r"/>
            <a:r>
              <a:rPr lang="en-US" sz="3100" b="1" dirty="0">
                <a:solidFill>
                  <a:srgbClr val="FFFFFF"/>
                </a:solidFill>
                <a:latin typeface="Arial" panose="020B0604020202020204" pitchFamily="34" charset="0"/>
                <a:cs typeface="Arial" panose="020B0604020202020204" pitchFamily="34" charset="0"/>
              </a:rPr>
              <a:t>Problems and Limitations of 360-degree feedback concept.</a:t>
            </a:r>
          </a:p>
        </p:txBody>
      </p:sp>
      <p:graphicFrame>
        <p:nvGraphicFramePr>
          <p:cNvPr id="5" name="Content Placeholder 2">
            <a:extLst>
              <a:ext uri="{FF2B5EF4-FFF2-40B4-BE49-F238E27FC236}">
                <a16:creationId xmlns:a16="http://schemas.microsoft.com/office/drawing/2014/main" id="{53F400B2-9AE4-2658-1ED2-4D25BD947BA1}"/>
              </a:ext>
            </a:extLst>
          </p:cNvPr>
          <p:cNvGraphicFramePr>
            <a:graphicFrameLocks noGrp="1"/>
          </p:cNvGraphicFramePr>
          <p:nvPr>
            <p:ph idx="1"/>
            <p:extLst>
              <p:ext uri="{D42A27DB-BD31-4B8C-83A1-F6EECF244321}">
                <p14:modId xmlns:p14="http://schemas.microsoft.com/office/powerpoint/2010/main" val="5686489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3122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3"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4"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5" grpId="1">
        <p:bldAsOne/>
      </p:bldGraphic>
      <p:bldGraphic spid="5" grpId="2">
        <p:bldAsOne/>
      </p:bldGraphic>
      <p:bldGraphic spid="5" grpId="3">
        <p:bldAsOne/>
      </p:bldGraphic>
      <p:bldGraphic spid="5" grpId="4">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45E1927C-B3C8-4E1E-A8D4-048EFA2B61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90D7F90-457E-8968-D011-08DE9ABFC6E9}"/>
              </a:ext>
            </a:extLst>
          </p:cNvPr>
          <p:cNvSpPr>
            <a:spLocks noGrp="1"/>
          </p:cNvSpPr>
          <p:nvPr>
            <p:ph type="title"/>
          </p:nvPr>
        </p:nvSpPr>
        <p:spPr>
          <a:xfrm>
            <a:off x="4944979" y="3554960"/>
            <a:ext cx="6769184" cy="1757135"/>
          </a:xfrm>
        </p:spPr>
        <p:txBody>
          <a:bodyPr vert="horz" lIns="91440" tIns="45720" rIns="91440" bIns="45720" rtlCol="0" anchor="b">
            <a:normAutofit/>
          </a:bodyPr>
          <a:lstStyle/>
          <a:p>
            <a:r>
              <a:rPr lang="en-US" sz="5000" kern="1200">
                <a:solidFill>
                  <a:schemeClr val="tx1"/>
                </a:solidFill>
                <a:latin typeface="+mj-lt"/>
                <a:ea typeface="+mj-ea"/>
                <a:cs typeface="+mj-cs"/>
              </a:rPr>
              <a:t>Guidance about using 360-degree feedback tool </a:t>
            </a:r>
          </a:p>
        </p:txBody>
      </p:sp>
      <p:sp>
        <p:nvSpPr>
          <p:cNvPr id="5" name="TextBox 4">
            <a:extLst>
              <a:ext uri="{FF2B5EF4-FFF2-40B4-BE49-F238E27FC236}">
                <a16:creationId xmlns:a16="http://schemas.microsoft.com/office/drawing/2014/main" id="{EB73B698-B407-002A-5390-DF63199DFA7F}"/>
              </a:ext>
            </a:extLst>
          </p:cNvPr>
          <p:cNvSpPr txBox="1"/>
          <p:nvPr/>
        </p:nvSpPr>
        <p:spPr>
          <a:xfrm>
            <a:off x="4671164" y="5560890"/>
            <a:ext cx="6761573" cy="791841"/>
          </a:xfrm>
          <a:prstGeom prst="rect">
            <a:avLst/>
          </a:prstGeom>
        </p:spPr>
        <p:txBody>
          <a:bodyPr vert="horz" lIns="91440" tIns="45720" rIns="91440" bIns="45720" rtlCol="0" anchor="t">
            <a:normAutofit/>
          </a:bodyPr>
          <a:lstStyle/>
          <a:p>
            <a:pPr algn="r">
              <a:lnSpc>
                <a:spcPct val="90000"/>
              </a:lnSpc>
              <a:spcBef>
                <a:spcPts val="1000"/>
              </a:spcBef>
            </a:pPr>
            <a:r>
              <a:rPr lang="en-US" kern="1200" dirty="0">
                <a:solidFill>
                  <a:schemeClr val="tx1"/>
                </a:solidFill>
                <a:latin typeface="Arial" panose="020B0604020202020204" pitchFamily="34" charset="0"/>
                <a:cs typeface="Arial" panose="020B0604020202020204" pitchFamily="34" charset="0"/>
              </a:rPr>
              <a:t>Do not underestimate the importance of honesty when applying this way of providing feedback.</a:t>
            </a:r>
          </a:p>
        </p:txBody>
      </p:sp>
      <p:pic>
        <p:nvPicPr>
          <p:cNvPr id="37" name="Picture 36" descr="Large skydiving group mid-air">
            <a:extLst>
              <a:ext uri="{FF2B5EF4-FFF2-40B4-BE49-F238E27FC236}">
                <a16:creationId xmlns:a16="http://schemas.microsoft.com/office/drawing/2014/main" id="{DBBF3238-2AE2-D137-4F0F-876BDCFF6802}"/>
              </a:ext>
            </a:extLst>
          </p:cNvPr>
          <p:cNvPicPr>
            <a:picLocks noChangeAspect="1"/>
          </p:cNvPicPr>
          <p:nvPr/>
        </p:nvPicPr>
        <p:blipFill rotWithShape="1">
          <a:blip r:embed="rId3"/>
          <a:srcRect l="23562" r="22392" b="-2"/>
          <a:stretch/>
        </p:blipFill>
        <p:spPr>
          <a:xfrm>
            <a:off x="-5" y="1676465"/>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43" name="Freeform: Shape 42">
            <a:extLst>
              <a:ext uri="{FF2B5EF4-FFF2-40B4-BE49-F238E27FC236}">
                <a16:creationId xmlns:a16="http://schemas.microsoft.com/office/drawing/2014/main" id="{C24CD456-79B8-4425-95A0-5344971E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3C9C3854-C672-47D2-8FD3-15A88F6CE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3824" y="-15902"/>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AE886DDB-D248-47D2-9A3C-8E203F69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6555"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F36FEC56-B33E-40ED-923C-498D3BEEE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71" y="1473959"/>
            <a:ext cx="4454769" cy="5404513"/>
          </a:xfrm>
          <a:custGeom>
            <a:avLst/>
            <a:gdLst>
              <a:gd name="connsiteX0" fmla="*/ 1149113 w 4454769"/>
              <a:gd name="connsiteY0" fmla="*/ 1055 h 5404513"/>
              <a:gd name="connsiteX1" fmla="*/ 2508788 w 4454769"/>
              <a:gd name="connsiteY1" fmla="*/ 391365 h 5404513"/>
              <a:gd name="connsiteX2" fmla="*/ 4075595 w 4454769"/>
              <a:gd name="connsiteY2" fmla="*/ 5060115 h 5404513"/>
              <a:gd name="connsiteX3" fmla="*/ 3862163 w 4454769"/>
              <a:gd name="connsiteY3" fmla="*/ 5346252 h 5404513"/>
              <a:gd name="connsiteX4" fmla="*/ 3803547 w 4454769"/>
              <a:gd name="connsiteY4" fmla="*/ 5404513 h 5404513"/>
              <a:gd name="connsiteX5" fmla="*/ 0 w 4454769"/>
              <a:gd name="connsiteY5" fmla="*/ 5404513 h 5404513"/>
              <a:gd name="connsiteX6" fmla="*/ 0 w 4454769"/>
              <a:gd name="connsiteY6" fmla="*/ 218736 h 5404513"/>
              <a:gd name="connsiteX7" fmla="*/ 56694 w 4454769"/>
              <a:gd name="connsiteY7" fmla="*/ 194549 h 5404513"/>
              <a:gd name="connsiteX8" fmla="*/ 1149113 w 4454769"/>
              <a:gd name="connsiteY8" fmla="*/ 1055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54769" h="5404513">
                <a:moveTo>
                  <a:pt x="1149113" y="1055"/>
                </a:moveTo>
                <a:cubicBezTo>
                  <a:pt x="1597515" y="13563"/>
                  <a:pt x="2057293" y="137708"/>
                  <a:pt x="2508788" y="391365"/>
                </a:cubicBezTo>
                <a:cubicBezTo>
                  <a:pt x="4123552" y="1298564"/>
                  <a:pt x="5006684" y="3490819"/>
                  <a:pt x="4075595" y="5060115"/>
                </a:cubicBezTo>
                <a:cubicBezTo>
                  <a:pt x="4010128" y="5170459"/>
                  <a:pt x="3938758" y="5264482"/>
                  <a:pt x="3862163" y="5346252"/>
                </a:cubicBezTo>
                <a:lnTo>
                  <a:pt x="3803547" y="5404513"/>
                </a:lnTo>
                <a:lnTo>
                  <a:pt x="0" y="5404513"/>
                </a:lnTo>
                <a:lnTo>
                  <a:pt x="0" y="218736"/>
                </a:lnTo>
                <a:lnTo>
                  <a:pt x="56694" y="194549"/>
                </a:lnTo>
                <a:cubicBezTo>
                  <a:pt x="405107" y="58578"/>
                  <a:pt x="773111" y="-9433"/>
                  <a:pt x="1149113" y="1055"/>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D99B66FE-83E7-4E7B-9C00-1A61ADF87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3" name="Freeform: Shape 52">
            <a:extLst>
              <a:ext uri="{FF2B5EF4-FFF2-40B4-BE49-F238E27FC236}">
                <a16:creationId xmlns:a16="http://schemas.microsoft.com/office/drawing/2014/main" id="{7EB76DC5-F703-43FB-A5D9-A9ADE420A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FD463705-BD23-77C1-BD10-0C53F7A20F1A}"/>
              </a:ext>
            </a:extLst>
          </p:cNvPr>
          <p:cNvSpPr txBox="1"/>
          <p:nvPr/>
        </p:nvSpPr>
        <p:spPr>
          <a:xfrm>
            <a:off x="7828702" y="1660797"/>
            <a:ext cx="3744521" cy="1477328"/>
          </a:xfrm>
          <a:prstGeom prst="rect">
            <a:avLst/>
          </a:prstGeom>
          <a:noFill/>
        </p:spPr>
        <p:txBody>
          <a:bodyPr wrap="square" rtlCol="0">
            <a:spAutoFit/>
          </a:bodyPr>
          <a:lstStyle/>
          <a:p>
            <a:pPr algn="ctr">
              <a:spcAft>
                <a:spcPts val="600"/>
              </a:spcAft>
            </a:pPr>
            <a:r>
              <a:rPr lang="en-US" dirty="0">
                <a:latin typeface="Arial" panose="020B0604020202020204" pitchFamily="34" charset="0"/>
                <a:cs typeface="Arial" panose="020B0604020202020204" pitchFamily="34" charset="0"/>
              </a:rPr>
              <a:t>If you are looking to improve and celebrate individual errors and successes it is a great tool, however not so efficient in giving a group/team feedback.</a:t>
            </a:r>
          </a:p>
        </p:txBody>
      </p:sp>
      <p:sp>
        <p:nvSpPr>
          <p:cNvPr id="7" name="TextBox 6">
            <a:extLst>
              <a:ext uri="{FF2B5EF4-FFF2-40B4-BE49-F238E27FC236}">
                <a16:creationId xmlns:a16="http://schemas.microsoft.com/office/drawing/2014/main" id="{AA1A4A00-DCCD-1A6D-46EF-DE719DF18A74}"/>
              </a:ext>
            </a:extLst>
          </p:cNvPr>
          <p:cNvSpPr txBox="1"/>
          <p:nvPr/>
        </p:nvSpPr>
        <p:spPr>
          <a:xfrm>
            <a:off x="1375610" y="639262"/>
            <a:ext cx="4892843" cy="923330"/>
          </a:xfrm>
          <a:prstGeom prst="rect">
            <a:avLst/>
          </a:prstGeom>
          <a:noFill/>
        </p:spPr>
        <p:txBody>
          <a:bodyPr wrap="square" rtlCol="0">
            <a:spAutoFit/>
          </a:bodyPr>
          <a:lstStyle/>
          <a:p>
            <a:pPr algn="ctr">
              <a:spcAft>
                <a:spcPts val="600"/>
              </a:spcAft>
            </a:pPr>
            <a:r>
              <a:rPr lang="en-US" dirty="0">
                <a:latin typeface="Arial" panose="020B0604020202020204" pitchFamily="34" charset="0"/>
                <a:cs typeface="Arial" panose="020B0604020202020204" pitchFamily="34" charset="0"/>
              </a:rPr>
              <a:t>Adopting the idea of 360-degree feedback could help your career path and design your future.</a:t>
            </a:r>
          </a:p>
        </p:txBody>
      </p:sp>
      <p:sp>
        <p:nvSpPr>
          <p:cNvPr id="13" name="TextBox 12">
            <a:extLst>
              <a:ext uri="{FF2B5EF4-FFF2-40B4-BE49-F238E27FC236}">
                <a16:creationId xmlns:a16="http://schemas.microsoft.com/office/drawing/2014/main" id="{C0E4033D-568B-9075-3B01-B9217A9F49D9}"/>
              </a:ext>
            </a:extLst>
          </p:cNvPr>
          <p:cNvSpPr txBox="1"/>
          <p:nvPr/>
        </p:nvSpPr>
        <p:spPr>
          <a:xfrm>
            <a:off x="6985631" y="393213"/>
            <a:ext cx="3092116" cy="923330"/>
          </a:xfrm>
          <a:prstGeom prst="rect">
            <a:avLst/>
          </a:prstGeom>
          <a:noFill/>
        </p:spPr>
        <p:txBody>
          <a:bodyPr wrap="square" rtlCol="0">
            <a:spAutoFit/>
          </a:bodyPr>
          <a:lstStyle/>
          <a:p>
            <a:pPr algn="ctr"/>
            <a:r>
              <a:rPr kumimoji="0" lang="en-GB" sz="1800" b="0" i="0" u="none" strike="noStrike" cap="none" normalizeH="0" baseline="0" dirty="0">
                <a:ln>
                  <a:noFill/>
                </a:ln>
                <a:solidFill>
                  <a:schemeClr val="tx1"/>
                </a:solidFill>
                <a:effectLst/>
                <a:latin typeface="Arial" pitchFamily="34" charset="0"/>
                <a:ea typeface="Times New Roman" pitchFamily="18" charset="0"/>
                <a:cs typeface="Arial" pitchFamily="34" charset="0"/>
              </a:rPr>
              <a:t>Feedback questionnaires are easy to complete.</a:t>
            </a:r>
            <a:endParaRPr lang="en-GB" sz="1800" dirty="0">
              <a:latin typeface="Arial" pitchFamily="34" charset="0"/>
              <a:cs typeface="Arial" pitchFamily="34" charset="0"/>
            </a:endParaRPr>
          </a:p>
          <a:p>
            <a:endParaRPr lang="en-US"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C5BCB93-3DEC-065D-16E1-BF7E4D5A96FD}"/>
              </a:ext>
            </a:extLst>
          </p:cNvPr>
          <p:cNvSpPr txBox="1"/>
          <p:nvPr/>
        </p:nvSpPr>
        <p:spPr>
          <a:xfrm>
            <a:off x="3994484" y="2225842"/>
            <a:ext cx="2991147" cy="1477328"/>
          </a:xfrm>
          <a:prstGeom prst="rect">
            <a:avLst/>
          </a:prstGeom>
          <a:noFill/>
        </p:spPr>
        <p:txBody>
          <a:bodyPr wrap="square" rtlCol="0">
            <a:spAutoFit/>
          </a:bodyPr>
          <a:lstStyle/>
          <a:p>
            <a:pPr algn="ctr"/>
            <a:r>
              <a:rPr kumimoji="0" lang="en-GB" sz="1800" b="0" i="0" u="none" strike="noStrike" cap="none" normalizeH="0" dirty="0">
                <a:ln>
                  <a:noFill/>
                </a:ln>
                <a:solidFill>
                  <a:schemeClr val="tx1"/>
                </a:solidFill>
                <a:effectLst/>
                <a:latin typeface="Arial" pitchFamily="34" charset="0"/>
                <a:cs typeface="Arial" pitchFamily="34" charset="0"/>
              </a:rPr>
              <a:t>De</a:t>
            </a:r>
            <a:r>
              <a:rPr kumimoji="0" lang="en-GB" sz="1800" b="0" i="0" u="none" strike="noStrike" cap="none" normalizeH="0" baseline="0" dirty="0">
                <a:ln>
                  <a:noFill/>
                </a:ln>
                <a:solidFill>
                  <a:schemeClr val="tx1"/>
                </a:solidFill>
                <a:effectLst/>
                <a:latin typeface="Arial" pitchFamily="34" charset="0"/>
                <a:ea typeface="Times New Roman" pitchFamily="18" charset="0"/>
                <a:cs typeface="Arial" pitchFamily="34" charset="0"/>
              </a:rPr>
              <a:t>termination by all concerned to use feedback data as the basis for development</a:t>
            </a:r>
          </a:p>
          <a:p>
            <a:endParaRPr lang="en-US" dirty="0"/>
          </a:p>
        </p:txBody>
      </p:sp>
    </p:spTree>
    <p:extLst>
      <p:ext uri="{BB962C8B-B14F-4D97-AF65-F5344CB8AC3E}">
        <p14:creationId xmlns:p14="http://schemas.microsoft.com/office/powerpoint/2010/main" val="270632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6A4435D-2381-1F9B-79B0-235A6E8F5254}"/>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4364E92-AC60-AD22-E764-325FC320C2BA}"/>
              </a:ext>
            </a:extLst>
          </p:cNvPr>
          <p:cNvSpPr>
            <a:spLocks noGrp="1"/>
          </p:cNvSpPr>
          <p:nvPr>
            <p:ph type="title"/>
          </p:nvPr>
        </p:nvSpPr>
        <p:spPr>
          <a:xfrm>
            <a:off x="838200" y="365125"/>
            <a:ext cx="10515600" cy="1325563"/>
          </a:xfrm>
        </p:spPr>
        <p:txBody>
          <a:bodyPr>
            <a:normAutofit/>
          </a:bodyPr>
          <a:lstStyle/>
          <a:p>
            <a:r>
              <a:rPr lang="en-US">
                <a:solidFill>
                  <a:srgbClr val="FFFFFF"/>
                </a:solidFill>
              </a:rPr>
              <a:t>Conclusion on 360 feedback</a:t>
            </a:r>
          </a:p>
        </p:txBody>
      </p:sp>
      <p:graphicFrame>
        <p:nvGraphicFramePr>
          <p:cNvPr id="5" name="Content Placeholder 2">
            <a:extLst>
              <a:ext uri="{FF2B5EF4-FFF2-40B4-BE49-F238E27FC236}">
                <a16:creationId xmlns:a16="http://schemas.microsoft.com/office/drawing/2014/main" id="{33A6C0CE-23FA-B4B5-8AE3-E1C6C7EC9750}"/>
              </a:ext>
            </a:extLst>
          </p:cNvPr>
          <p:cNvGraphicFramePr>
            <a:graphicFrameLocks noGrp="1"/>
          </p:cNvGraphicFramePr>
          <p:nvPr>
            <p:ph idx="1"/>
            <p:extLst>
              <p:ext uri="{D42A27DB-BD31-4B8C-83A1-F6EECF244321}">
                <p14:modId xmlns:p14="http://schemas.microsoft.com/office/powerpoint/2010/main" val="21965862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555172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2F404704-DCA1-AC00-B7E5-688F698D27A1}"/>
              </a:ext>
            </a:extLst>
          </p:cNvPr>
          <p:cNvPicPr>
            <a:picLocks noChangeAspect="1"/>
          </p:cNvPicPr>
          <p:nvPr/>
        </p:nvPicPr>
        <p:blipFill rotWithShape="1">
          <a:blip r:embed="rId2">
            <a:alphaModFix amt="50000"/>
          </a:blip>
          <a:srcRect r="25"/>
          <a:stretch/>
        </p:blipFill>
        <p:spPr>
          <a:xfrm>
            <a:off x="20" y="10"/>
            <a:ext cx="12188930" cy="6857990"/>
          </a:xfrm>
          <a:prstGeom prst="rect">
            <a:avLst/>
          </a:prstGeom>
        </p:spPr>
      </p:pic>
      <p:sp>
        <p:nvSpPr>
          <p:cNvPr id="2" name="Title 1">
            <a:extLst>
              <a:ext uri="{FF2B5EF4-FFF2-40B4-BE49-F238E27FC236}">
                <a16:creationId xmlns:a16="http://schemas.microsoft.com/office/drawing/2014/main" id="{9F37C59D-F623-112D-47AE-EAFD6D8E3423}"/>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THANK YOU FOR LISTENING</a:t>
            </a:r>
          </a:p>
        </p:txBody>
      </p:sp>
      <p:sp>
        <p:nvSpPr>
          <p:cNvPr id="3" name="Content Placeholder 2">
            <a:extLst>
              <a:ext uri="{FF2B5EF4-FFF2-40B4-BE49-F238E27FC236}">
                <a16:creationId xmlns:a16="http://schemas.microsoft.com/office/drawing/2014/main" id="{3AF7345E-8CDD-8543-C419-74CA9D092DCE}"/>
              </a:ext>
            </a:extLst>
          </p:cNvPr>
          <p:cNvSpPr>
            <a:spLocks noGrp="1"/>
          </p:cNvSpPr>
          <p:nvPr>
            <p:ph idx="1"/>
          </p:nvPr>
        </p:nvSpPr>
        <p:spPr>
          <a:xfrm>
            <a:off x="1527048" y="4599432"/>
            <a:ext cx="9144000" cy="1536192"/>
          </a:xfrm>
        </p:spPr>
        <p:txBody>
          <a:bodyPr vert="horz" lIns="91440" tIns="45720" rIns="91440" bIns="45720" rtlCol="0">
            <a:normAutofit/>
          </a:bodyPr>
          <a:lstStyle/>
          <a:p>
            <a:pPr marL="0" indent="0" algn="ctr">
              <a:buNone/>
            </a:pPr>
            <a:r>
              <a:rPr lang="en-US" sz="2400" dirty="0">
                <a:solidFill>
                  <a:schemeClr val="bg1"/>
                </a:solidFill>
              </a:rPr>
              <a:t>Any questions?</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203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3766-E47B-CA98-174B-A1D585551D55}"/>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49B9D2F6-249A-6DC7-B332-98CDCB2A0A96}"/>
              </a:ext>
            </a:extLst>
          </p:cNvPr>
          <p:cNvSpPr>
            <a:spLocks noGrp="1"/>
          </p:cNvSpPr>
          <p:nvPr>
            <p:ph idx="1"/>
          </p:nvPr>
        </p:nvSpPr>
        <p:spPr/>
        <p:txBody>
          <a:bodyPr>
            <a:normAutofit lnSpcReduction="10000"/>
          </a:bodyPr>
          <a:lstStyle/>
          <a:p>
            <a:r>
              <a:rPr lang="en-GB" sz="1200" dirty="0" err="1">
                <a:latin typeface="Arial" panose="020B0604020202020204" pitchFamily="34" charset="0"/>
                <a:cs typeface="Arial" panose="020B0604020202020204" pitchFamily="34" charset="0"/>
              </a:rPr>
              <a:t>Alimo</a:t>
            </a:r>
            <a:r>
              <a:rPr lang="en-GB" sz="1200" dirty="0">
                <a:latin typeface="Arial" panose="020B0604020202020204" pitchFamily="34" charset="0"/>
                <a:cs typeface="Arial" panose="020B0604020202020204" pitchFamily="34" charset="0"/>
              </a:rPr>
              <a:t>‐Metcalfe, B., 1998. 360-degree feedback and leadership development. </a:t>
            </a:r>
            <a:r>
              <a:rPr lang="en-GB" sz="1200" i="1" dirty="0">
                <a:latin typeface="Arial" panose="020B0604020202020204" pitchFamily="34" charset="0"/>
                <a:cs typeface="Arial" panose="020B0604020202020204" pitchFamily="34" charset="0"/>
              </a:rPr>
              <a:t>International Journal of Selection and Assessment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6</a:t>
            </a:r>
            <a:r>
              <a:rPr lang="en-GB" sz="1200" dirty="0">
                <a:latin typeface="Arial" panose="020B0604020202020204" pitchFamily="34" charset="0"/>
                <a:cs typeface="Arial" panose="020B0604020202020204" pitchFamily="34" charset="0"/>
              </a:rPr>
              <a:t>(1), pp.35-44.</a:t>
            </a:r>
          </a:p>
          <a:p>
            <a:r>
              <a:rPr lang="en-GB" sz="1200" dirty="0">
                <a:latin typeface="Arial" panose="020B0604020202020204" pitchFamily="34" charset="0"/>
                <a:cs typeface="Arial" panose="020B0604020202020204" pitchFamily="34" charset="0"/>
              </a:rPr>
              <a:t>Curtis, D. (1996). Employers appreciate 360-degree feedback. Management Development Review. 9(5), 34-36.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10.1108/09622519610131563 | 5. Edwards, M. R. (1996). Improving performance with 360-degree feedback. ... of 360-Degree Feedback is individual development through self-awareness and recognizing the perception of the related</a:t>
            </a:r>
          </a:p>
          <a:p>
            <a:r>
              <a:rPr lang="en-GB" sz="1200" dirty="0">
                <a:latin typeface="Arial" panose="020B0604020202020204" pitchFamily="34" charset="0"/>
                <a:cs typeface="Arial" panose="020B0604020202020204" pitchFamily="34" charset="0"/>
              </a:rPr>
              <a:t>Fleenor, J.W. and Prince, J.M., 1997. Using 360-degree feedback in organizations. </a:t>
            </a:r>
            <a:r>
              <a:rPr lang="en-GB" sz="1200" i="1" dirty="0" err="1">
                <a:latin typeface="Arial" panose="020B0604020202020204" pitchFamily="34" charset="0"/>
                <a:cs typeface="Arial" panose="020B0604020202020204" pitchFamily="34" charset="0"/>
              </a:rPr>
              <a:t>Center</a:t>
            </a:r>
            <a:r>
              <a:rPr lang="en-GB" sz="1200" i="1" dirty="0">
                <a:latin typeface="Arial" panose="020B0604020202020204" pitchFamily="34" charset="0"/>
                <a:cs typeface="Arial" panose="020B0604020202020204" pitchFamily="34" charset="0"/>
              </a:rPr>
              <a:t> for Creative Leadership, Greensboro, North Carolina</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https://</a:t>
            </a:r>
            <a:r>
              <a:rPr lang="en-GB" sz="1200" dirty="0" err="1">
                <a:latin typeface="Arial" panose="020B0604020202020204" pitchFamily="34" charset="0"/>
                <a:cs typeface="Arial" panose="020B0604020202020204" pitchFamily="34" charset="0"/>
              </a:rPr>
              <a:t>www.emerald.com</a:t>
            </a:r>
            <a:r>
              <a:rPr lang="en-GB" sz="1200" dirty="0">
                <a:latin typeface="Arial" panose="020B0604020202020204" pitchFamily="34" charset="0"/>
                <a:cs typeface="Arial" panose="020B0604020202020204" pitchFamily="34" charset="0"/>
              </a:rPr>
              <a:t>/insight/content/</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/10.1108/09622519610131563/full/html</a:t>
            </a:r>
            <a:endParaRPr lang="en-GB" sz="1200" dirty="0">
              <a:effectLst/>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Information Systems Conference of New Zealand: Proceedings (1996), Palmerston North, New Zealand</a:t>
            </a:r>
          </a:p>
          <a:p>
            <a:r>
              <a:rPr lang="en-GB" sz="1200" dirty="0">
                <a:latin typeface="Arial" panose="020B0604020202020204" pitchFamily="34" charset="0"/>
                <a:cs typeface="Arial" panose="020B0604020202020204" pitchFamily="34" charset="0"/>
              </a:rPr>
              <a:t>Indeed Career Guide. (2022). </a:t>
            </a:r>
            <a:r>
              <a:rPr lang="en-GB" sz="1200" i="1" dirty="0">
                <a:latin typeface="Arial" panose="020B0604020202020204" pitchFamily="34" charset="0"/>
                <a:cs typeface="Arial" panose="020B0604020202020204" pitchFamily="34" charset="0"/>
              </a:rPr>
              <a:t>What is 360 feedback? (with examples, benefits and FAQs)</a:t>
            </a:r>
            <a:r>
              <a:rPr lang="en-GB" sz="1200" dirty="0">
                <a:latin typeface="Arial" panose="020B0604020202020204" pitchFamily="34" charset="0"/>
                <a:cs typeface="Arial" panose="020B0604020202020204" pitchFamily="34" charset="0"/>
              </a:rPr>
              <a:t>. [online] Available at: https://</a:t>
            </a:r>
            <a:r>
              <a:rPr lang="en-GB" sz="1200" dirty="0" err="1">
                <a:latin typeface="Arial" panose="020B0604020202020204" pitchFamily="34" charset="0"/>
                <a:cs typeface="Arial" panose="020B0604020202020204" pitchFamily="34" charset="0"/>
              </a:rPr>
              <a:t>uk.indeed.com</a:t>
            </a:r>
            <a:r>
              <a:rPr lang="en-GB" sz="1200" dirty="0">
                <a:latin typeface="Arial" panose="020B0604020202020204" pitchFamily="34" charset="0"/>
                <a:cs typeface="Arial" panose="020B0604020202020204" pitchFamily="34" charset="0"/>
              </a:rPr>
              <a:t>/career-advice/career-development/360-feedback.</a:t>
            </a:r>
          </a:p>
          <a:p>
            <a:r>
              <a:rPr lang="en-GB" sz="1200" dirty="0">
                <a:latin typeface="Arial" panose="020B0604020202020204" pitchFamily="34" charset="0"/>
                <a:cs typeface="Arial" panose="020B0604020202020204" pitchFamily="34" charset="0"/>
              </a:rPr>
              <a:t>Implications for human resource management (Francis Yammarino, Leanne E., 1993) Atwater Pages: 231-247</a:t>
            </a:r>
          </a:p>
          <a:p>
            <a:r>
              <a:rPr lang="en-GB" sz="1300" dirty="0">
                <a:effectLst/>
                <a:latin typeface="Arial" panose="020B0604020202020204" pitchFamily="34" charset="0"/>
                <a:cs typeface="Arial" panose="020B0604020202020204" pitchFamily="34" charset="0"/>
              </a:rPr>
              <a:t>Jones, J.E. and </a:t>
            </a:r>
            <a:r>
              <a:rPr lang="en-GB" sz="1300" dirty="0" err="1">
                <a:effectLst/>
                <a:latin typeface="Arial" panose="020B0604020202020204" pitchFamily="34" charset="0"/>
                <a:cs typeface="Arial" panose="020B0604020202020204" pitchFamily="34" charset="0"/>
              </a:rPr>
              <a:t>Bearley</a:t>
            </a:r>
            <a:r>
              <a:rPr lang="en-GB" sz="1300" dirty="0">
                <a:effectLst/>
                <a:latin typeface="Arial" panose="020B0604020202020204" pitchFamily="34" charset="0"/>
                <a:cs typeface="Arial" panose="020B0604020202020204" pitchFamily="34" charset="0"/>
              </a:rPr>
              <a:t>, W. (1996) </a:t>
            </a:r>
            <a:r>
              <a:rPr lang="en-GB" sz="1300" i="1" dirty="0">
                <a:effectLst/>
                <a:latin typeface="Arial" panose="020B0604020202020204" pitchFamily="34" charset="0"/>
                <a:cs typeface="Arial" panose="020B0604020202020204" pitchFamily="34" charset="0"/>
              </a:rPr>
              <a:t>360-degree feedback: Strategies, Tactics, and Techniques for Developing Leaders</a:t>
            </a:r>
            <a:r>
              <a:rPr lang="en-GB" sz="1300" dirty="0">
                <a:effectLst/>
                <a:latin typeface="Arial" panose="020B0604020202020204" pitchFamily="34" charset="0"/>
                <a:cs typeface="Arial" panose="020B0604020202020204" pitchFamily="34" charset="0"/>
              </a:rPr>
              <a:t>. Human Resource Development.</a:t>
            </a:r>
            <a:endParaRPr lang="en-GB" sz="1200" dirty="0">
              <a:latin typeface="Arial" panose="020B0604020202020204" pitchFamily="34" charset="0"/>
              <a:cs typeface="Arial" panose="020B0604020202020204" pitchFamily="34" charset="0"/>
            </a:endParaRPr>
          </a:p>
          <a:p>
            <a:r>
              <a:rPr kumimoji="0" lang="en-US" sz="12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Knesek</a:t>
            </a:r>
            <a:r>
              <a:rPr kumimoji="0" lang="en-US" sz="12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G., 2015. Creating a feedback-rich workplace environment: Lessons learned over a 35+ year career in human resources. </a:t>
            </a:r>
            <a:r>
              <a:rPr kumimoji="0" lang="en-US" sz="12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The Psychologist-Manager Journal</a:t>
            </a:r>
            <a:r>
              <a:rPr kumimoji="0" lang="en-US" sz="12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US" sz="12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18</a:t>
            </a:r>
            <a:r>
              <a:rPr kumimoji="0" lang="en-US" sz="12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(3-4), p.109.</a:t>
            </a:r>
            <a:endParaRPr lang="en-US" sz="1200" dirty="0">
              <a:latin typeface="Arial" panose="020B0604020202020204" pitchFamily="34" charset="0"/>
              <a:cs typeface="Arial" panose="020B0604020202020204" pitchFamily="34" charset="0"/>
            </a:endParaRPr>
          </a:p>
          <a:p>
            <a:r>
              <a:rPr lang="en-GB" sz="1200" dirty="0">
                <a:effectLst/>
                <a:latin typeface="Arial" panose="020B0604020202020204" pitchFamily="34" charset="0"/>
                <a:cs typeface="Arial" panose="020B0604020202020204" pitchFamily="34" charset="0"/>
              </a:rPr>
              <a:t>Thomas, C., (2004). </a:t>
            </a:r>
            <a:r>
              <a:rPr lang="en-GB" sz="1200" i="1" dirty="0">
                <a:effectLst/>
                <a:latin typeface="Arial" panose="020B0604020202020204" pitchFamily="34" charset="0"/>
                <a:cs typeface="Arial" panose="020B0604020202020204" pitchFamily="34" charset="0"/>
              </a:rPr>
              <a:t>(PDF) Human Resource Management International Digest - Researchgate</a:t>
            </a:r>
            <a:r>
              <a:rPr lang="en-GB" sz="1200" dirty="0">
                <a:effectLst/>
                <a:latin typeface="Arial" panose="020B0604020202020204" pitchFamily="34" charset="0"/>
                <a:cs typeface="Arial" panose="020B0604020202020204" pitchFamily="34" charset="0"/>
              </a:rPr>
              <a:t>, www.researchgate.net/publication/331649073_Human_Resource_Management_International_Digest. Accessed 29 Oct. 2023. </a:t>
            </a:r>
          </a:p>
          <a:p>
            <a:r>
              <a:rPr lang="en-GB" sz="1200" dirty="0" err="1">
                <a:latin typeface="Arial" panose="020B0604020202020204" pitchFamily="34" charset="0"/>
                <a:cs typeface="Arial" panose="020B0604020202020204" pitchFamily="34" charset="0"/>
              </a:rPr>
              <a:t>Tornow</a:t>
            </a:r>
            <a:r>
              <a:rPr lang="en-GB" sz="1200" dirty="0">
                <a:latin typeface="Arial" panose="020B0604020202020204" pitchFamily="34" charset="0"/>
                <a:cs typeface="Arial" panose="020B0604020202020204" pitchFamily="34" charset="0"/>
              </a:rPr>
              <a:t>, W.W. and London, M. (1998) </a:t>
            </a:r>
            <a:r>
              <a:rPr lang="en-GB" sz="1200" i="1" dirty="0">
                <a:latin typeface="Arial" panose="020B0604020202020204" pitchFamily="34" charset="0"/>
                <a:cs typeface="Arial" panose="020B0604020202020204" pitchFamily="34" charset="0"/>
              </a:rPr>
              <a:t>Maximizing the value of 360-degree feedback: A Process for Successful Individual and Organizational Development</a:t>
            </a:r>
            <a:r>
              <a:rPr lang="en-GB" sz="1200" dirty="0">
                <a:latin typeface="Arial" panose="020B0604020202020204" pitchFamily="34" charset="0"/>
                <a:cs typeface="Arial" panose="020B0604020202020204" pitchFamily="34" charset="0"/>
              </a:rPr>
              <a:t>. Jossey-Bass.</a:t>
            </a:r>
            <a:endParaRPr lang="en-GB" sz="1200" dirty="0">
              <a:effectLst/>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endParaRPr lang="en-GB" dirty="0">
              <a:effectLst/>
            </a:endParaRPr>
          </a:p>
          <a:p>
            <a:endParaRPr lang="en-US" dirty="0"/>
          </a:p>
        </p:txBody>
      </p:sp>
    </p:spTree>
    <p:extLst>
      <p:ext uri="{BB962C8B-B14F-4D97-AF65-F5344CB8AC3E}">
        <p14:creationId xmlns:p14="http://schemas.microsoft.com/office/powerpoint/2010/main" val="4122654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5028</TotalTime>
  <Words>1808</Words>
  <Application>Microsoft Macintosh PowerPoint</Application>
  <PresentationFormat>Widescreen</PresentationFormat>
  <Paragraphs>101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Meiryo</vt:lpstr>
      <vt:lpstr>Arial</vt:lpstr>
      <vt:lpstr>Calibri</vt:lpstr>
      <vt:lpstr>Calibri Light</vt:lpstr>
      <vt:lpstr>Times New Roman</vt:lpstr>
      <vt:lpstr>Office Theme</vt:lpstr>
      <vt:lpstr>360-degree feedback concept.</vt:lpstr>
      <vt:lpstr>Introduction to the concept. Why would a manager/HR implement 360-degree feedback strategy?</vt:lpstr>
      <vt:lpstr>What is 360-degree feedback?</vt:lpstr>
      <vt:lpstr>Importance of the 360- degree feedback concept to employees </vt:lpstr>
      <vt:lpstr>360-degree feedback and importance for employers</vt:lpstr>
      <vt:lpstr>Benefits for employees</vt:lpstr>
      <vt:lpstr>Benefits for employers</vt:lpstr>
      <vt:lpstr>How can businesses/organisations benefit from using 360 feedback tool?</vt:lpstr>
      <vt:lpstr>Problems and Limitations of 360-degree feedback concept.</vt:lpstr>
      <vt:lpstr>Guidance about using 360-degree feedback tool </vt:lpstr>
      <vt:lpstr>Conclusion on 360 feedback</vt:lpstr>
      <vt:lpstr>THANK YOU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360-degree feedback concept.</dc:title>
  <dc:creator>Petko Petkov (2125440)</dc:creator>
  <cp:lastModifiedBy>Petko Petkov (2125440)</cp:lastModifiedBy>
  <cp:revision>1</cp:revision>
  <dcterms:created xsi:type="dcterms:W3CDTF">2023-10-26T12:19:24Z</dcterms:created>
  <dcterms:modified xsi:type="dcterms:W3CDTF">2023-10-30T00:11:54Z</dcterms:modified>
</cp:coreProperties>
</file>