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0"/>
  </p:notesMasterIdLst>
  <p:sldIdLst>
    <p:sldId id="261" r:id="rId5"/>
    <p:sldId id="258" r:id="rId6"/>
    <p:sldId id="259" r:id="rId7"/>
    <p:sldId id="262" r:id="rId8"/>
    <p:sldId id="263" r:id="rId9"/>
    <p:sldId id="265" r:id="rId10"/>
    <p:sldId id="267" r:id="rId11"/>
    <p:sldId id="264" r:id="rId12"/>
    <p:sldId id="268" r:id="rId13"/>
    <p:sldId id="266" r:id="rId14"/>
    <p:sldId id="273" r:id="rId15"/>
    <p:sldId id="275" r:id="rId16"/>
    <p:sldId id="271" r:id="rId17"/>
    <p:sldId id="272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52" autoAdjust="0"/>
    <p:restoredTop sz="93447" autoAdjust="0"/>
  </p:normalViewPr>
  <p:slideViewPr>
    <p:cSldViewPr snapToGrid="0">
      <p:cViewPr>
        <p:scale>
          <a:sx n="66" d="100"/>
          <a:sy n="66" d="100"/>
        </p:scale>
        <p:origin x="6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BC6E98-C082-43E2-8250-E2C80F953282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698181E-BC15-4164-9B28-F80F0F03CA3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/>
            <a:t>History</a:t>
          </a:r>
          <a:endParaRPr lang="en-US" sz="2000"/>
        </a:p>
      </dgm:t>
    </dgm:pt>
    <dgm:pt modelId="{4AA1551E-64C9-48D2-8667-502DDE642B57}" type="parTrans" cxnId="{F9DFC289-5FAF-43DB-A70B-23AE64E1382B}">
      <dgm:prSet/>
      <dgm:spPr/>
      <dgm:t>
        <a:bodyPr/>
        <a:lstStyle/>
        <a:p>
          <a:endParaRPr lang="en-US" sz="2000"/>
        </a:p>
      </dgm:t>
    </dgm:pt>
    <dgm:pt modelId="{A1332D39-A059-4E58-AB55-C121BDB1E2AB}" type="sibTrans" cxnId="{F9DFC289-5FAF-43DB-A70B-23AE64E1382B}">
      <dgm:prSet/>
      <dgm:spPr/>
      <dgm:t>
        <a:bodyPr/>
        <a:lstStyle/>
        <a:p>
          <a:endParaRPr lang="en-US" sz="2000"/>
        </a:p>
      </dgm:t>
    </dgm:pt>
    <dgm:pt modelId="{68584870-AD97-4EDD-A781-38218E821E6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Organisation structure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ED67B22-DF1C-4C16-8121-87BE74D3A230}" type="parTrans" cxnId="{0C15A4BE-2F9F-4CB5-8BD1-4FB4D7CB3508}">
      <dgm:prSet/>
      <dgm:spPr/>
      <dgm:t>
        <a:bodyPr/>
        <a:lstStyle/>
        <a:p>
          <a:endParaRPr lang="en-US" sz="2000"/>
        </a:p>
      </dgm:t>
    </dgm:pt>
    <dgm:pt modelId="{24EC80E2-D1A0-4434-A6BC-FF7232069A41}" type="sibTrans" cxnId="{0C15A4BE-2F9F-4CB5-8BD1-4FB4D7CB3508}">
      <dgm:prSet/>
      <dgm:spPr/>
      <dgm:t>
        <a:bodyPr/>
        <a:lstStyle/>
        <a:p>
          <a:endParaRPr lang="en-US" sz="2000"/>
        </a:p>
      </dgm:t>
    </dgm:pt>
    <dgm:pt modelId="{90EA83A1-0045-4A7E-87C6-73C5F2E74C6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Swot analysis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8543AAA-9382-4F47-948F-73CB56919465}" type="parTrans" cxnId="{7D41A3E1-C330-4FD6-BEA1-94143ABF4F86}">
      <dgm:prSet/>
      <dgm:spPr/>
      <dgm:t>
        <a:bodyPr/>
        <a:lstStyle/>
        <a:p>
          <a:endParaRPr lang="en-US" sz="2000"/>
        </a:p>
      </dgm:t>
    </dgm:pt>
    <dgm:pt modelId="{E8F49BFE-EA82-4410-A08A-2C78DB965D1F}" type="sibTrans" cxnId="{7D41A3E1-C330-4FD6-BEA1-94143ABF4F86}">
      <dgm:prSet/>
      <dgm:spPr/>
      <dgm:t>
        <a:bodyPr/>
        <a:lstStyle/>
        <a:p>
          <a:endParaRPr lang="en-US" sz="2000"/>
        </a:p>
      </dgm:t>
    </dgm:pt>
    <dgm:pt modelId="{F6293CC6-5F8D-4D1C-AB6B-389C7CFFC5F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Pestle analysis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0C9C261-EEDD-4356-9930-3135BF9A65CF}" type="parTrans" cxnId="{2D69FEC0-9969-465E-950B-AA4CD69F604A}">
      <dgm:prSet/>
      <dgm:spPr/>
      <dgm:t>
        <a:bodyPr/>
        <a:lstStyle/>
        <a:p>
          <a:endParaRPr lang="en-US" sz="2000"/>
        </a:p>
      </dgm:t>
    </dgm:pt>
    <dgm:pt modelId="{A5C52945-F62D-4CB0-BBE8-3C92B846DF39}" type="sibTrans" cxnId="{2D69FEC0-9969-465E-950B-AA4CD69F604A}">
      <dgm:prSet/>
      <dgm:spPr/>
      <dgm:t>
        <a:bodyPr/>
        <a:lstStyle/>
        <a:p>
          <a:endParaRPr lang="en-US" sz="2000"/>
        </a:p>
      </dgm:t>
    </dgm:pt>
    <dgm:pt modelId="{80FB6E50-E1CD-4FEA-8AE4-E70DF7E07E6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Stakeholders' organisation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109D4E4-14B5-4CE8-9C97-142CC8736EF8}" type="parTrans" cxnId="{AED03378-F1E5-4B29-AF47-BD738792C34C}">
      <dgm:prSet/>
      <dgm:spPr/>
      <dgm:t>
        <a:bodyPr/>
        <a:lstStyle/>
        <a:p>
          <a:endParaRPr lang="en-US" sz="2000"/>
        </a:p>
      </dgm:t>
    </dgm:pt>
    <dgm:pt modelId="{2F39BE9D-B581-42E9-8FB6-5C141D574223}" type="sibTrans" cxnId="{AED03378-F1E5-4B29-AF47-BD738792C34C}">
      <dgm:prSet/>
      <dgm:spPr/>
      <dgm:t>
        <a:bodyPr/>
        <a:lstStyle/>
        <a:p>
          <a:endParaRPr lang="en-US" sz="2000"/>
        </a:p>
      </dgm:t>
    </dgm:pt>
    <dgm:pt modelId="{701D44C0-B1B1-42B7-9A9E-D999528D5D0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Conclusion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654F7BC-17C9-4E6B-947E-6E7AFB658B95}" type="parTrans" cxnId="{5A94FDE6-894F-4325-A793-FB73C09AEB97}">
      <dgm:prSet/>
      <dgm:spPr/>
      <dgm:t>
        <a:bodyPr/>
        <a:lstStyle/>
        <a:p>
          <a:endParaRPr lang="en-US" sz="2000"/>
        </a:p>
      </dgm:t>
    </dgm:pt>
    <dgm:pt modelId="{368D6527-4F58-4742-ACBC-6512A89A9706}" type="sibTrans" cxnId="{5A94FDE6-894F-4325-A793-FB73C09AEB97}">
      <dgm:prSet/>
      <dgm:spPr/>
      <dgm:t>
        <a:bodyPr/>
        <a:lstStyle/>
        <a:p>
          <a:endParaRPr lang="en-US" sz="2000"/>
        </a:p>
      </dgm:t>
    </dgm:pt>
    <dgm:pt modelId="{FEE4D366-94A6-43B6-8BF2-844061C0B156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References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44066639-C929-4A45-8E0E-433454EDD1D6}" type="parTrans" cxnId="{47880FFF-5737-4FC2-9489-B61E2144DA00}">
      <dgm:prSet/>
      <dgm:spPr/>
      <dgm:t>
        <a:bodyPr/>
        <a:lstStyle/>
        <a:p>
          <a:endParaRPr lang="en-US" sz="2000"/>
        </a:p>
      </dgm:t>
    </dgm:pt>
    <dgm:pt modelId="{84AD4EF2-D87E-418B-96A9-4D6C87BFDCB7}" type="sibTrans" cxnId="{47880FFF-5737-4FC2-9489-B61E2144DA00}">
      <dgm:prSet/>
      <dgm:spPr/>
      <dgm:t>
        <a:bodyPr/>
        <a:lstStyle/>
        <a:p>
          <a:endParaRPr lang="en-US" sz="2000"/>
        </a:p>
      </dgm:t>
    </dgm:pt>
    <dgm:pt modelId="{2606BD6C-A0DC-4A44-9F8F-4B081DF6C1F8}" type="pres">
      <dgm:prSet presAssocID="{8FBC6E98-C082-43E2-8250-E2C80F953282}" presName="vert0" presStyleCnt="0">
        <dgm:presLayoutVars>
          <dgm:dir/>
          <dgm:animOne val="branch"/>
          <dgm:animLvl val="lvl"/>
        </dgm:presLayoutVars>
      </dgm:prSet>
      <dgm:spPr/>
    </dgm:pt>
    <dgm:pt modelId="{D259A2C9-3E61-41C8-B411-EE230F253E70}" type="pres">
      <dgm:prSet presAssocID="{6698181E-BC15-4164-9B28-F80F0F03CA3A}" presName="thickLine" presStyleLbl="alignNode1" presStyleIdx="0" presStyleCnt="7"/>
      <dgm:spPr/>
    </dgm:pt>
    <dgm:pt modelId="{36707137-4A5C-4FE8-AB0C-7E2A64E7CF6B}" type="pres">
      <dgm:prSet presAssocID="{6698181E-BC15-4164-9B28-F80F0F03CA3A}" presName="horz1" presStyleCnt="0"/>
      <dgm:spPr/>
    </dgm:pt>
    <dgm:pt modelId="{EC2538C2-CD34-48A4-9CF8-C18751AC7401}" type="pres">
      <dgm:prSet presAssocID="{6698181E-BC15-4164-9B28-F80F0F03CA3A}" presName="tx1" presStyleLbl="revTx" presStyleIdx="0" presStyleCnt="7"/>
      <dgm:spPr/>
    </dgm:pt>
    <dgm:pt modelId="{67B75BDD-243B-4A48-8B8D-50B9FF0FB015}" type="pres">
      <dgm:prSet presAssocID="{6698181E-BC15-4164-9B28-F80F0F03CA3A}" presName="vert1" presStyleCnt="0"/>
      <dgm:spPr/>
    </dgm:pt>
    <dgm:pt modelId="{9A891EF4-F65A-4E14-9311-6D1C1D78238D}" type="pres">
      <dgm:prSet presAssocID="{68584870-AD97-4EDD-A781-38218E821E6A}" presName="thickLine" presStyleLbl="alignNode1" presStyleIdx="1" presStyleCnt="7"/>
      <dgm:spPr/>
    </dgm:pt>
    <dgm:pt modelId="{D2C5FF39-7721-4958-8E0D-2CF95DA74788}" type="pres">
      <dgm:prSet presAssocID="{68584870-AD97-4EDD-A781-38218E821E6A}" presName="horz1" presStyleCnt="0"/>
      <dgm:spPr/>
    </dgm:pt>
    <dgm:pt modelId="{575F012B-6227-4880-BCAE-3F9E400758DA}" type="pres">
      <dgm:prSet presAssocID="{68584870-AD97-4EDD-A781-38218E821E6A}" presName="tx1" presStyleLbl="revTx" presStyleIdx="1" presStyleCnt="7"/>
      <dgm:spPr/>
    </dgm:pt>
    <dgm:pt modelId="{CD2248ED-1852-4F79-856C-9999FD5859DD}" type="pres">
      <dgm:prSet presAssocID="{68584870-AD97-4EDD-A781-38218E821E6A}" presName="vert1" presStyleCnt="0"/>
      <dgm:spPr/>
    </dgm:pt>
    <dgm:pt modelId="{4C6A1ADA-2183-4A78-BDB0-0F9F662D76EC}" type="pres">
      <dgm:prSet presAssocID="{90EA83A1-0045-4A7E-87C6-73C5F2E74C65}" presName="thickLine" presStyleLbl="alignNode1" presStyleIdx="2" presStyleCnt="7"/>
      <dgm:spPr/>
    </dgm:pt>
    <dgm:pt modelId="{7DB3A58C-E8A6-47E4-B5B8-6A0BDB482B8A}" type="pres">
      <dgm:prSet presAssocID="{90EA83A1-0045-4A7E-87C6-73C5F2E74C65}" presName="horz1" presStyleCnt="0"/>
      <dgm:spPr/>
    </dgm:pt>
    <dgm:pt modelId="{7349DC09-8789-486B-A8D9-75209424F100}" type="pres">
      <dgm:prSet presAssocID="{90EA83A1-0045-4A7E-87C6-73C5F2E74C65}" presName="tx1" presStyleLbl="revTx" presStyleIdx="2" presStyleCnt="7"/>
      <dgm:spPr/>
    </dgm:pt>
    <dgm:pt modelId="{C9102875-BB03-4572-95CF-8D4FBC0C2DD0}" type="pres">
      <dgm:prSet presAssocID="{90EA83A1-0045-4A7E-87C6-73C5F2E74C65}" presName="vert1" presStyleCnt="0"/>
      <dgm:spPr/>
    </dgm:pt>
    <dgm:pt modelId="{6F23F209-63C7-4F3D-8F16-9F8B56D73129}" type="pres">
      <dgm:prSet presAssocID="{F6293CC6-5F8D-4D1C-AB6B-389C7CFFC5FB}" presName="thickLine" presStyleLbl="alignNode1" presStyleIdx="3" presStyleCnt="7"/>
      <dgm:spPr/>
    </dgm:pt>
    <dgm:pt modelId="{AE6F8AFA-A189-4526-B1E8-59DB37454D2D}" type="pres">
      <dgm:prSet presAssocID="{F6293CC6-5F8D-4D1C-AB6B-389C7CFFC5FB}" presName="horz1" presStyleCnt="0"/>
      <dgm:spPr/>
    </dgm:pt>
    <dgm:pt modelId="{B63B5BC6-D047-42AB-ADF1-724BFDBFEBA9}" type="pres">
      <dgm:prSet presAssocID="{F6293CC6-5F8D-4D1C-AB6B-389C7CFFC5FB}" presName="tx1" presStyleLbl="revTx" presStyleIdx="3" presStyleCnt="7"/>
      <dgm:spPr/>
    </dgm:pt>
    <dgm:pt modelId="{643AED2A-9CB1-44AF-8C2E-6250A4494ADF}" type="pres">
      <dgm:prSet presAssocID="{F6293CC6-5F8D-4D1C-AB6B-389C7CFFC5FB}" presName="vert1" presStyleCnt="0"/>
      <dgm:spPr/>
    </dgm:pt>
    <dgm:pt modelId="{B51130AD-D241-436A-B539-D67C5318A72E}" type="pres">
      <dgm:prSet presAssocID="{80FB6E50-E1CD-4FEA-8AE4-E70DF7E07E61}" presName="thickLine" presStyleLbl="alignNode1" presStyleIdx="4" presStyleCnt="7"/>
      <dgm:spPr/>
    </dgm:pt>
    <dgm:pt modelId="{51C96EDF-9559-4DEE-AA28-563699AC63ED}" type="pres">
      <dgm:prSet presAssocID="{80FB6E50-E1CD-4FEA-8AE4-E70DF7E07E61}" presName="horz1" presStyleCnt="0"/>
      <dgm:spPr/>
    </dgm:pt>
    <dgm:pt modelId="{16CD18D9-E663-4C2A-83AC-8E9A9EBE3199}" type="pres">
      <dgm:prSet presAssocID="{80FB6E50-E1CD-4FEA-8AE4-E70DF7E07E61}" presName="tx1" presStyleLbl="revTx" presStyleIdx="4" presStyleCnt="7"/>
      <dgm:spPr/>
    </dgm:pt>
    <dgm:pt modelId="{E75D27DD-CE2F-470D-BD00-22E7FE68E46B}" type="pres">
      <dgm:prSet presAssocID="{80FB6E50-E1CD-4FEA-8AE4-E70DF7E07E61}" presName="vert1" presStyleCnt="0"/>
      <dgm:spPr/>
    </dgm:pt>
    <dgm:pt modelId="{4AF9AE88-DAEE-4EB7-ABC0-CFCE98AB5C56}" type="pres">
      <dgm:prSet presAssocID="{701D44C0-B1B1-42B7-9A9E-D999528D5D0F}" presName="thickLine" presStyleLbl="alignNode1" presStyleIdx="5" presStyleCnt="7"/>
      <dgm:spPr/>
    </dgm:pt>
    <dgm:pt modelId="{E2246D09-35D2-41D9-A2DD-890D0CCF964D}" type="pres">
      <dgm:prSet presAssocID="{701D44C0-B1B1-42B7-9A9E-D999528D5D0F}" presName="horz1" presStyleCnt="0"/>
      <dgm:spPr/>
    </dgm:pt>
    <dgm:pt modelId="{4D80878C-34A7-4BF6-B36B-7302AE17EC55}" type="pres">
      <dgm:prSet presAssocID="{701D44C0-B1B1-42B7-9A9E-D999528D5D0F}" presName="tx1" presStyleLbl="revTx" presStyleIdx="5" presStyleCnt="7"/>
      <dgm:spPr/>
    </dgm:pt>
    <dgm:pt modelId="{9BEE868F-0F77-4B6C-AFF1-14663A4CCDDE}" type="pres">
      <dgm:prSet presAssocID="{701D44C0-B1B1-42B7-9A9E-D999528D5D0F}" presName="vert1" presStyleCnt="0"/>
      <dgm:spPr/>
    </dgm:pt>
    <dgm:pt modelId="{416D7528-F218-4EC4-BE97-F1535FF29D2F}" type="pres">
      <dgm:prSet presAssocID="{FEE4D366-94A6-43B6-8BF2-844061C0B156}" presName="thickLine" presStyleLbl="alignNode1" presStyleIdx="6" presStyleCnt="7"/>
      <dgm:spPr/>
    </dgm:pt>
    <dgm:pt modelId="{48CAD0EF-96D4-402C-8C39-10E8162388F4}" type="pres">
      <dgm:prSet presAssocID="{FEE4D366-94A6-43B6-8BF2-844061C0B156}" presName="horz1" presStyleCnt="0"/>
      <dgm:spPr/>
    </dgm:pt>
    <dgm:pt modelId="{42521613-E926-46CF-9960-B05C8245DDF5}" type="pres">
      <dgm:prSet presAssocID="{FEE4D366-94A6-43B6-8BF2-844061C0B156}" presName="tx1" presStyleLbl="revTx" presStyleIdx="6" presStyleCnt="7"/>
      <dgm:spPr/>
    </dgm:pt>
    <dgm:pt modelId="{AA5AB3AF-933A-4F6B-BAE2-6419CF483697}" type="pres">
      <dgm:prSet presAssocID="{FEE4D366-94A6-43B6-8BF2-844061C0B156}" presName="vert1" presStyleCnt="0"/>
      <dgm:spPr/>
    </dgm:pt>
  </dgm:ptLst>
  <dgm:cxnLst>
    <dgm:cxn modelId="{10640F06-BCAC-4623-BB42-7F54DF56927C}" type="presOf" srcId="{80FB6E50-E1CD-4FEA-8AE4-E70DF7E07E61}" destId="{16CD18D9-E663-4C2A-83AC-8E9A9EBE3199}" srcOrd="0" destOrd="0" presId="urn:microsoft.com/office/officeart/2008/layout/LinedList"/>
    <dgm:cxn modelId="{32876E19-9070-42CE-B06F-C68E11A35974}" type="presOf" srcId="{701D44C0-B1B1-42B7-9A9E-D999528D5D0F}" destId="{4D80878C-34A7-4BF6-B36B-7302AE17EC55}" srcOrd="0" destOrd="0" presId="urn:microsoft.com/office/officeart/2008/layout/LinedList"/>
    <dgm:cxn modelId="{20ED592D-0AD3-4EC2-ACCD-9BE03219EAC0}" type="presOf" srcId="{8FBC6E98-C082-43E2-8250-E2C80F953282}" destId="{2606BD6C-A0DC-4A44-9F8F-4B081DF6C1F8}" srcOrd="0" destOrd="0" presId="urn:microsoft.com/office/officeart/2008/layout/LinedList"/>
    <dgm:cxn modelId="{7B6F2640-ED7B-4744-B43E-A9E5ADB35626}" type="presOf" srcId="{F6293CC6-5F8D-4D1C-AB6B-389C7CFFC5FB}" destId="{B63B5BC6-D047-42AB-ADF1-724BFDBFEBA9}" srcOrd="0" destOrd="0" presId="urn:microsoft.com/office/officeart/2008/layout/LinedList"/>
    <dgm:cxn modelId="{32010E5E-CA3A-43AC-A7B7-D14A79094F84}" type="presOf" srcId="{90EA83A1-0045-4A7E-87C6-73C5F2E74C65}" destId="{7349DC09-8789-486B-A8D9-75209424F100}" srcOrd="0" destOrd="0" presId="urn:microsoft.com/office/officeart/2008/layout/LinedList"/>
    <dgm:cxn modelId="{58DE6260-33C5-4E83-8961-297A62C9965E}" type="presOf" srcId="{6698181E-BC15-4164-9B28-F80F0F03CA3A}" destId="{EC2538C2-CD34-48A4-9CF8-C18751AC7401}" srcOrd="0" destOrd="0" presId="urn:microsoft.com/office/officeart/2008/layout/LinedList"/>
    <dgm:cxn modelId="{AED03378-F1E5-4B29-AF47-BD738792C34C}" srcId="{8FBC6E98-C082-43E2-8250-E2C80F953282}" destId="{80FB6E50-E1CD-4FEA-8AE4-E70DF7E07E61}" srcOrd="4" destOrd="0" parTransId="{9109D4E4-14B5-4CE8-9C97-142CC8736EF8}" sibTransId="{2F39BE9D-B581-42E9-8FB6-5C141D574223}"/>
    <dgm:cxn modelId="{F86F0088-6542-4B8A-BF92-C67CBD9EF9B6}" type="presOf" srcId="{FEE4D366-94A6-43B6-8BF2-844061C0B156}" destId="{42521613-E926-46CF-9960-B05C8245DDF5}" srcOrd="0" destOrd="0" presId="urn:microsoft.com/office/officeart/2008/layout/LinedList"/>
    <dgm:cxn modelId="{F9DFC289-5FAF-43DB-A70B-23AE64E1382B}" srcId="{8FBC6E98-C082-43E2-8250-E2C80F953282}" destId="{6698181E-BC15-4164-9B28-F80F0F03CA3A}" srcOrd="0" destOrd="0" parTransId="{4AA1551E-64C9-48D2-8667-502DDE642B57}" sibTransId="{A1332D39-A059-4E58-AB55-C121BDB1E2AB}"/>
    <dgm:cxn modelId="{0C15A4BE-2F9F-4CB5-8BD1-4FB4D7CB3508}" srcId="{8FBC6E98-C082-43E2-8250-E2C80F953282}" destId="{68584870-AD97-4EDD-A781-38218E821E6A}" srcOrd="1" destOrd="0" parTransId="{CED67B22-DF1C-4C16-8121-87BE74D3A230}" sibTransId="{24EC80E2-D1A0-4434-A6BC-FF7232069A41}"/>
    <dgm:cxn modelId="{2D69FEC0-9969-465E-950B-AA4CD69F604A}" srcId="{8FBC6E98-C082-43E2-8250-E2C80F953282}" destId="{F6293CC6-5F8D-4D1C-AB6B-389C7CFFC5FB}" srcOrd="3" destOrd="0" parTransId="{50C9C261-EEDD-4356-9930-3135BF9A65CF}" sibTransId="{A5C52945-F62D-4CB0-BBE8-3C92B846DF39}"/>
    <dgm:cxn modelId="{4DBD69C7-48CD-45E1-B843-62DF9E329FB0}" type="presOf" srcId="{68584870-AD97-4EDD-A781-38218E821E6A}" destId="{575F012B-6227-4880-BCAE-3F9E400758DA}" srcOrd="0" destOrd="0" presId="urn:microsoft.com/office/officeart/2008/layout/LinedList"/>
    <dgm:cxn modelId="{7D41A3E1-C330-4FD6-BEA1-94143ABF4F86}" srcId="{8FBC6E98-C082-43E2-8250-E2C80F953282}" destId="{90EA83A1-0045-4A7E-87C6-73C5F2E74C65}" srcOrd="2" destOrd="0" parTransId="{F8543AAA-9382-4F47-948F-73CB56919465}" sibTransId="{E8F49BFE-EA82-4410-A08A-2C78DB965D1F}"/>
    <dgm:cxn modelId="{5A94FDE6-894F-4325-A793-FB73C09AEB97}" srcId="{8FBC6E98-C082-43E2-8250-E2C80F953282}" destId="{701D44C0-B1B1-42B7-9A9E-D999528D5D0F}" srcOrd="5" destOrd="0" parTransId="{F654F7BC-17C9-4E6B-947E-6E7AFB658B95}" sibTransId="{368D6527-4F58-4742-ACBC-6512A89A9706}"/>
    <dgm:cxn modelId="{47880FFF-5737-4FC2-9489-B61E2144DA00}" srcId="{8FBC6E98-C082-43E2-8250-E2C80F953282}" destId="{FEE4D366-94A6-43B6-8BF2-844061C0B156}" srcOrd="6" destOrd="0" parTransId="{44066639-C929-4A45-8E0E-433454EDD1D6}" sibTransId="{84AD4EF2-D87E-418B-96A9-4D6C87BFDCB7}"/>
    <dgm:cxn modelId="{79F38331-8146-4713-A5D6-6A259B9D74A1}" type="presParOf" srcId="{2606BD6C-A0DC-4A44-9F8F-4B081DF6C1F8}" destId="{D259A2C9-3E61-41C8-B411-EE230F253E70}" srcOrd="0" destOrd="0" presId="urn:microsoft.com/office/officeart/2008/layout/LinedList"/>
    <dgm:cxn modelId="{04F036FB-EEF1-4CED-9E63-BBA42B397613}" type="presParOf" srcId="{2606BD6C-A0DC-4A44-9F8F-4B081DF6C1F8}" destId="{36707137-4A5C-4FE8-AB0C-7E2A64E7CF6B}" srcOrd="1" destOrd="0" presId="urn:microsoft.com/office/officeart/2008/layout/LinedList"/>
    <dgm:cxn modelId="{17B8D8A4-427B-4417-8E58-5307C34FEEAC}" type="presParOf" srcId="{36707137-4A5C-4FE8-AB0C-7E2A64E7CF6B}" destId="{EC2538C2-CD34-48A4-9CF8-C18751AC7401}" srcOrd="0" destOrd="0" presId="urn:microsoft.com/office/officeart/2008/layout/LinedList"/>
    <dgm:cxn modelId="{0ACDECF7-24BE-4FB7-94C0-0C4AB3178662}" type="presParOf" srcId="{36707137-4A5C-4FE8-AB0C-7E2A64E7CF6B}" destId="{67B75BDD-243B-4A48-8B8D-50B9FF0FB015}" srcOrd="1" destOrd="0" presId="urn:microsoft.com/office/officeart/2008/layout/LinedList"/>
    <dgm:cxn modelId="{8AEE195A-B22A-4319-B439-2EF42B055E9A}" type="presParOf" srcId="{2606BD6C-A0DC-4A44-9F8F-4B081DF6C1F8}" destId="{9A891EF4-F65A-4E14-9311-6D1C1D78238D}" srcOrd="2" destOrd="0" presId="urn:microsoft.com/office/officeart/2008/layout/LinedList"/>
    <dgm:cxn modelId="{ABA5A6D9-0B2B-4F48-B523-D97B27030BDF}" type="presParOf" srcId="{2606BD6C-A0DC-4A44-9F8F-4B081DF6C1F8}" destId="{D2C5FF39-7721-4958-8E0D-2CF95DA74788}" srcOrd="3" destOrd="0" presId="urn:microsoft.com/office/officeart/2008/layout/LinedList"/>
    <dgm:cxn modelId="{C21A0E32-4086-4D6D-B879-A49EA203C7A1}" type="presParOf" srcId="{D2C5FF39-7721-4958-8E0D-2CF95DA74788}" destId="{575F012B-6227-4880-BCAE-3F9E400758DA}" srcOrd="0" destOrd="0" presId="urn:microsoft.com/office/officeart/2008/layout/LinedList"/>
    <dgm:cxn modelId="{0D3FB474-7740-45C7-8DFB-BAA3B1EF0E90}" type="presParOf" srcId="{D2C5FF39-7721-4958-8E0D-2CF95DA74788}" destId="{CD2248ED-1852-4F79-856C-9999FD5859DD}" srcOrd="1" destOrd="0" presId="urn:microsoft.com/office/officeart/2008/layout/LinedList"/>
    <dgm:cxn modelId="{6C51EACB-C104-47BE-81B0-1AFCEAC0AC24}" type="presParOf" srcId="{2606BD6C-A0DC-4A44-9F8F-4B081DF6C1F8}" destId="{4C6A1ADA-2183-4A78-BDB0-0F9F662D76EC}" srcOrd="4" destOrd="0" presId="urn:microsoft.com/office/officeart/2008/layout/LinedList"/>
    <dgm:cxn modelId="{3E7494E8-71A5-4EE7-A9A7-C214E5EAF064}" type="presParOf" srcId="{2606BD6C-A0DC-4A44-9F8F-4B081DF6C1F8}" destId="{7DB3A58C-E8A6-47E4-B5B8-6A0BDB482B8A}" srcOrd="5" destOrd="0" presId="urn:microsoft.com/office/officeart/2008/layout/LinedList"/>
    <dgm:cxn modelId="{74F1E128-4177-4584-AB4A-B4F985775F1A}" type="presParOf" srcId="{7DB3A58C-E8A6-47E4-B5B8-6A0BDB482B8A}" destId="{7349DC09-8789-486B-A8D9-75209424F100}" srcOrd="0" destOrd="0" presId="urn:microsoft.com/office/officeart/2008/layout/LinedList"/>
    <dgm:cxn modelId="{D71757FE-2BB9-44CA-9E71-FFC2A7E53539}" type="presParOf" srcId="{7DB3A58C-E8A6-47E4-B5B8-6A0BDB482B8A}" destId="{C9102875-BB03-4572-95CF-8D4FBC0C2DD0}" srcOrd="1" destOrd="0" presId="urn:microsoft.com/office/officeart/2008/layout/LinedList"/>
    <dgm:cxn modelId="{7B2BB5E0-D95D-49A7-8B03-041C92C6B588}" type="presParOf" srcId="{2606BD6C-A0DC-4A44-9F8F-4B081DF6C1F8}" destId="{6F23F209-63C7-4F3D-8F16-9F8B56D73129}" srcOrd="6" destOrd="0" presId="urn:microsoft.com/office/officeart/2008/layout/LinedList"/>
    <dgm:cxn modelId="{B2F1F1DC-1F0B-4B84-A9D2-F01FDBCDACC4}" type="presParOf" srcId="{2606BD6C-A0DC-4A44-9F8F-4B081DF6C1F8}" destId="{AE6F8AFA-A189-4526-B1E8-59DB37454D2D}" srcOrd="7" destOrd="0" presId="urn:microsoft.com/office/officeart/2008/layout/LinedList"/>
    <dgm:cxn modelId="{BB54BCF7-E8ED-4B48-BDB2-4127B836DC96}" type="presParOf" srcId="{AE6F8AFA-A189-4526-B1E8-59DB37454D2D}" destId="{B63B5BC6-D047-42AB-ADF1-724BFDBFEBA9}" srcOrd="0" destOrd="0" presId="urn:microsoft.com/office/officeart/2008/layout/LinedList"/>
    <dgm:cxn modelId="{26C06DA7-CD58-4ABF-A927-8456C3F00318}" type="presParOf" srcId="{AE6F8AFA-A189-4526-B1E8-59DB37454D2D}" destId="{643AED2A-9CB1-44AF-8C2E-6250A4494ADF}" srcOrd="1" destOrd="0" presId="urn:microsoft.com/office/officeart/2008/layout/LinedList"/>
    <dgm:cxn modelId="{498BBF9A-B3EE-449E-88C3-EEBF9239F318}" type="presParOf" srcId="{2606BD6C-A0DC-4A44-9F8F-4B081DF6C1F8}" destId="{B51130AD-D241-436A-B539-D67C5318A72E}" srcOrd="8" destOrd="0" presId="urn:microsoft.com/office/officeart/2008/layout/LinedList"/>
    <dgm:cxn modelId="{0E1DDBDB-F235-49FA-93B7-D5EFBE2DFA16}" type="presParOf" srcId="{2606BD6C-A0DC-4A44-9F8F-4B081DF6C1F8}" destId="{51C96EDF-9559-4DEE-AA28-563699AC63ED}" srcOrd="9" destOrd="0" presId="urn:microsoft.com/office/officeart/2008/layout/LinedList"/>
    <dgm:cxn modelId="{B1A81EA6-2543-4B6E-A8B2-65AC5769871D}" type="presParOf" srcId="{51C96EDF-9559-4DEE-AA28-563699AC63ED}" destId="{16CD18D9-E663-4C2A-83AC-8E9A9EBE3199}" srcOrd="0" destOrd="0" presId="urn:microsoft.com/office/officeart/2008/layout/LinedList"/>
    <dgm:cxn modelId="{1812917C-CD66-4224-82E8-683807EE18CF}" type="presParOf" srcId="{51C96EDF-9559-4DEE-AA28-563699AC63ED}" destId="{E75D27DD-CE2F-470D-BD00-22E7FE68E46B}" srcOrd="1" destOrd="0" presId="urn:microsoft.com/office/officeart/2008/layout/LinedList"/>
    <dgm:cxn modelId="{87D5ED34-47B7-4A6D-BD25-13FEDF360B36}" type="presParOf" srcId="{2606BD6C-A0DC-4A44-9F8F-4B081DF6C1F8}" destId="{4AF9AE88-DAEE-4EB7-ABC0-CFCE98AB5C56}" srcOrd="10" destOrd="0" presId="urn:microsoft.com/office/officeart/2008/layout/LinedList"/>
    <dgm:cxn modelId="{25EDCC0E-2EF6-43A0-A622-653C9E0841B8}" type="presParOf" srcId="{2606BD6C-A0DC-4A44-9F8F-4B081DF6C1F8}" destId="{E2246D09-35D2-41D9-A2DD-890D0CCF964D}" srcOrd="11" destOrd="0" presId="urn:microsoft.com/office/officeart/2008/layout/LinedList"/>
    <dgm:cxn modelId="{759C0D64-D286-4FF5-A058-61D1C69D233F}" type="presParOf" srcId="{E2246D09-35D2-41D9-A2DD-890D0CCF964D}" destId="{4D80878C-34A7-4BF6-B36B-7302AE17EC55}" srcOrd="0" destOrd="0" presId="urn:microsoft.com/office/officeart/2008/layout/LinedList"/>
    <dgm:cxn modelId="{8CF72528-A8D6-4126-A251-D4BF40C348FF}" type="presParOf" srcId="{E2246D09-35D2-41D9-A2DD-890D0CCF964D}" destId="{9BEE868F-0F77-4B6C-AFF1-14663A4CCDDE}" srcOrd="1" destOrd="0" presId="urn:microsoft.com/office/officeart/2008/layout/LinedList"/>
    <dgm:cxn modelId="{7D9BFEBB-34A0-467D-A92B-58DB927D7E73}" type="presParOf" srcId="{2606BD6C-A0DC-4A44-9F8F-4B081DF6C1F8}" destId="{416D7528-F218-4EC4-BE97-F1535FF29D2F}" srcOrd="12" destOrd="0" presId="urn:microsoft.com/office/officeart/2008/layout/LinedList"/>
    <dgm:cxn modelId="{2A32345A-1D4D-41CF-B45A-AF2987E5262C}" type="presParOf" srcId="{2606BD6C-A0DC-4A44-9F8F-4B081DF6C1F8}" destId="{48CAD0EF-96D4-402C-8C39-10E8162388F4}" srcOrd="13" destOrd="0" presId="urn:microsoft.com/office/officeart/2008/layout/LinedList"/>
    <dgm:cxn modelId="{AE60DEB0-6F10-4E02-9B1C-B619866F72B0}" type="presParOf" srcId="{48CAD0EF-96D4-402C-8C39-10E8162388F4}" destId="{42521613-E926-46CF-9960-B05C8245DDF5}" srcOrd="0" destOrd="0" presId="urn:microsoft.com/office/officeart/2008/layout/LinedList"/>
    <dgm:cxn modelId="{62CDA496-2AF2-473E-A539-C9ABF8DF411D}" type="presParOf" srcId="{48CAD0EF-96D4-402C-8C39-10E8162388F4}" destId="{AA5AB3AF-933A-4F6B-BAE2-6419CF4836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9A2C9-3E61-41C8-B411-EE230F253E70}">
      <dsp:nvSpPr>
        <dsp:cNvPr id="0" name=""/>
        <dsp:cNvSpPr/>
      </dsp:nvSpPr>
      <dsp:spPr>
        <a:xfrm>
          <a:off x="0" y="528"/>
          <a:ext cx="378422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2538C2-CD34-48A4-9CF8-C18751AC7401}">
      <dsp:nvSpPr>
        <dsp:cNvPr id="0" name=""/>
        <dsp:cNvSpPr/>
      </dsp:nvSpPr>
      <dsp:spPr>
        <a:xfrm>
          <a:off x="0" y="528"/>
          <a:ext cx="3784225" cy="618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History</a:t>
          </a:r>
          <a:endParaRPr lang="en-US" sz="2000" kern="1200"/>
        </a:p>
      </dsp:txBody>
      <dsp:txXfrm>
        <a:off x="0" y="528"/>
        <a:ext cx="3784225" cy="618223"/>
      </dsp:txXfrm>
    </dsp:sp>
    <dsp:sp modelId="{9A891EF4-F65A-4E14-9311-6D1C1D78238D}">
      <dsp:nvSpPr>
        <dsp:cNvPr id="0" name=""/>
        <dsp:cNvSpPr/>
      </dsp:nvSpPr>
      <dsp:spPr>
        <a:xfrm>
          <a:off x="0" y="618751"/>
          <a:ext cx="3784225" cy="0"/>
        </a:xfrm>
        <a:prstGeom prst="line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F012B-6227-4880-BCAE-3F9E400758DA}">
      <dsp:nvSpPr>
        <dsp:cNvPr id="0" name=""/>
        <dsp:cNvSpPr/>
      </dsp:nvSpPr>
      <dsp:spPr>
        <a:xfrm>
          <a:off x="0" y="618751"/>
          <a:ext cx="3784225" cy="618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Organisation structure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618751"/>
        <a:ext cx="3784225" cy="618223"/>
      </dsp:txXfrm>
    </dsp:sp>
    <dsp:sp modelId="{4C6A1ADA-2183-4A78-BDB0-0F9F662D76EC}">
      <dsp:nvSpPr>
        <dsp:cNvPr id="0" name=""/>
        <dsp:cNvSpPr/>
      </dsp:nvSpPr>
      <dsp:spPr>
        <a:xfrm>
          <a:off x="0" y="1236974"/>
          <a:ext cx="3784225" cy="0"/>
        </a:xfrm>
        <a:prstGeom prst="line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49DC09-8789-486B-A8D9-75209424F100}">
      <dsp:nvSpPr>
        <dsp:cNvPr id="0" name=""/>
        <dsp:cNvSpPr/>
      </dsp:nvSpPr>
      <dsp:spPr>
        <a:xfrm>
          <a:off x="0" y="1236974"/>
          <a:ext cx="3784225" cy="618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Swot analysis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236974"/>
        <a:ext cx="3784225" cy="618223"/>
      </dsp:txXfrm>
    </dsp:sp>
    <dsp:sp modelId="{6F23F209-63C7-4F3D-8F16-9F8B56D73129}">
      <dsp:nvSpPr>
        <dsp:cNvPr id="0" name=""/>
        <dsp:cNvSpPr/>
      </dsp:nvSpPr>
      <dsp:spPr>
        <a:xfrm>
          <a:off x="0" y="1855197"/>
          <a:ext cx="3784225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B5BC6-D047-42AB-ADF1-724BFDBFEBA9}">
      <dsp:nvSpPr>
        <dsp:cNvPr id="0" name=""/>
        <dsp:cNvSpPr/>
      </dsp:nvSpPr>
      <dsp:spPr>
        <a:xfrm>
          <a:off x="0" y="1855197"/>
          <a:ext cx="3784225" cy="618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Pestle analysis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855197"/>
        <a:ext cx="3784225" cy="618223"/>
      </dsp:txXfrm>
    </dsp:sp>
    <dsp:sp modelId="{B51130AD-D241-436A-B539-D67C5318A72E}">
      <dsp:nvSpPr>
        <dsp:cNvPr id="0" name=""/>
        <dsp:cNvSpPr/>
      </dsp:nvSpPr>
      <dsp:spPr>
        <a:xfrm>
          <a:off x="0" y="2473420"/>
          <a:ext cx="3784225" cy="0"/>
        </a:xfrm>
        <a:prstGeom prst="lin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D18D9-E663-4C2A-83AC-8E9A9EBE3199}">
      <dsp:nvSpPr>
        <dsp:cNvPr id="0" name=""/>
        <dsp:cNvSpPr/>
      </dsp:nvSpPr>
      <dsp:spPr>
        <a:xfrm>
          <a:off x="0" y="2473420"/>
          <a:ext cx="3784225" cy="618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Stakeholders' organisation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473420"/>
        <a:ext cx="3784225" cy="618223"/>
      </dsp:txXfrm>
    </dsp:sp>
    <dsp:sp modelId="{4AF9AE88-DAEE-4EB7-ABC0-CFCE98AB5C56}">
      <dsp:nvSpPr>
        <dsp:cNvPr id="0" name=""/>
        <dsp:cNvSpPr/>
      </dsp:nvSpPr>
      <dsp:spPr>
        <a:xfrm>
          <a:off x="0" y="3091643"/>
          <a:ext cx="3784225" cy="0"/>
        </a:xfrm>
        <a:prstGeom prst="line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0878C-34A7-4BF6-B36B-7302AE17EC55}">
      <dsp:nvSpPr>
        <dsp:cNvPr id="0" name=""/>
        <dsp:cNvSpPr/>
      </dsp:nvSpPr>
      <dsp:spPr>
        <a:xfrm>
          <a:off x="0" y="3091643"/>
          <a:ext cx="3784225" cy="618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Conclusion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3091643"/>
        <a:ext cx="3784225" cy="618223"/>
      </dsp:txXfrm>
    </dsp:sp>
    <dsp:sp modelId="{416D7528-F218-4EC4-BE97-F1535FF29D2F}">
      <dsp:nvSpPr>
        <dsp:cNvPr id="0" name=""/>
        <dsp:cNvSpPr/>
      </dsp:nvSpPr>
      <dsp:spPr>
        <a:xfrm>
          <a:off x="0" y="3709866"/>
          <a:ext cx="3784225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521613-E926-46CF-9960-B05C8245DDF5}">
      <dsp:nvSpPr>
        <dsp:cNvPr id="0" name=""/>
        <dsp:cNvSpPr/>
      </dsp:nvSpPr>
      <dsp:spPr>
        <a:xfrm>
          <a:off x="0" y="3709866"/>
          <a:ext cx="3784225" cy="618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References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3709866"/>
        <a:ext cx="3784225" cy="618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7258A-8EC9-4CDA-85CF-9849721814DF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064E35-FD30-4A60-A9C8-97818B889E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11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064E35-FD30-4A60-A9C8-97818B889EE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158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12803-5D8E-F4B1-05ED-D32138DC54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CADFCC-4F47-075D-5747-E62DF63717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2FEA9-3BA3-CC9B-99C2-D44ECA3D0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72D42-05EC-E44B-A0EF-D97BF4C16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6C0C0-5317-C0D4-3D92-137CC93B1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15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F5316-CF39-8B6F-72F6-253470F8D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FF6F4-2682-4306-8CF3-E0FE72682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84B63-3D65-4E03-656F-676738F95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FE22F4-1B34-B671-91CE-849056079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1F858-4965-9DA0-A9A5-7B5DBE685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524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F02D1-6E9A-6570-070B-389EBD572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A8CD9-D476-8E40-3453-6DA9402284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F5274-5C42-FB04-7DC9-C9E47E86F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EE7241-4633-B48E-77E0-B856A2805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834A1-1822-1947-29E0-3E12EC3C1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487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BB598-2C8C-2F95-4A03-7136701F1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974E7-51AC-7BCF-C306-7908984ED7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3B6E9A-DE63-6700-30ED-104CF67555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DBBBED-F943-3DF7-097E-301F4EEBB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3ED36-8C0E-72B9-47BE-B30D6E7A8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BA7A2F-6444-EBE6-4F1C-3861393D7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057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DF4F4-2EF4-40B0-B666-B7E37AE30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7933BB-CC35-A8CB-6783-163CCB948C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D06460-CBBB-83B8-01FF-1592A0F4A3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DE03D9-40D0-3978-8DFC-9834506F0B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A031E4-CC3A-BF7C-3549-8214276334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7AFC52-384E-4311-BB65-00946173C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7B2129-0726-86DE-08F2-085983D5F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195542-9B38-2EA2-6EBA-FA1875A00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849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E2BE3-F167-2CA7-6EDE-FA68FAB61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A3C5FC-B322-2DE0-6FE5-5E22593AB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3034E3-A39A-31FE-FFAB-A4FF3BB4C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53AA2-0AA4-2164-60BC-EE294FF9C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45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A32483-4B4E-0047-37E7-146318D52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F6A5CF-6650-F439-C5DF-8C00A5242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C79C6-AAC3-BFC4-C93E-FC4FA5407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285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BB32-BB2D-4054-32CB-3067211EF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7AC21-C35A-7861-4E19-CCCB0A1CF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F1477-81A6-EA92-042A-467A5C5BE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78D53-C3C2-A386-EE4B-FB70645CF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99434F-A6BC-F5B0-D4B0-4D7E0B2E5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56A93F-F86E-CDB9-95F5-8445F4468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744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85874-81C2-3308-18B9-A364D576E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64CC8A-BCA1-32D6-443C-1488F7269D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14DD78-1BCD-211B-43EC-A0D9B9A8FB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E5D0A1-A529-C30F-1DA8-E0412202C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E6F8CF-2730-B09D-6E5A-4FE96B25B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F054CF-592A-ED3D-230C-EF2785F9B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140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0FD27-C66C-B0C5-0E9B-0D66ECC04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B0DE69-F657-9283-C7B6-61883F4F2D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18C577-6B64-D43D-9A14-51005C12A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76800D-1261-CF80-9AD9-65E0B0E16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CBA3AA-3935-1B4C-D825-31B3C161A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428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98BE00-350E-22DE-BE28-B180EBBAE0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CD4114-FF46-74DD-9C75-AD4AF6A163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10244-1ECD-A2AF-71E4-E71942B62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2453B-3BDC-FF71-4CEE-0407DC8F2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BE17E-A367-F2C5-973B-2975CD83D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07E4B8-63F6-5662-3013-6CC475266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624AB-F30E-AEAF-94D3-8164FA5C28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C20AC-FED7-F2FB-09C4-F536F8DABE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DAAEFD-FC89-457A-8B10-68EDBE06527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09DF0D-23F2-EB92-69CC-83FED1242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79614B-E3FD-4391-C6F2-07154AE8C3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58D240-C406-40C5-A710-4F9213474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935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bus-car-classic-coca-coca-cola-coke-products-tuning-wallpaper-tuzt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wallpaperflare.com/bus-car-classic-coca-coca-cola-coke-products-tuning-wallpaper-tuztl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425-coca-cola-bottle-png-image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exels.com/photo/coca-cola-bottle-844875/" TargetMode="External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www.pngall.com/coca-cola-png/download/4592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logo-coca-cola-logo-brand-wallpaper-tkmje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://flickr.com/photos/jeanlouis_zimmermann/3055864480" TargetMode="Externa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bus-car-classic-coca-coca-cola-coke-products-tuning-wallpaper-tuzt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nio.com/es/diverso/gorra-coca-cola-jugo-agua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de/trinken-coca-cola-strand-935434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c.gov/Archives/edgar/data/21344/000002134423000011/ko-20221231.htm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gartesvisuales.net/identidad-corporativa/4-rasgos-del-diseno-de-marca-en-los-que-coca-cola-es-experta/attachment/coca_cola_siente_el_sabor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ottle cap with a logo on it&#10;&#10;Description automatically generated">
            <a:extLst>
              <a:ext uri="{FF2B5EF4-FFF2-40B4-BE49-F238E27FC236}">
                <a16:creationId xmlns:a16="http://schemas.microsoft.com/office/drawing/2014/main" id="{966E979D-1364-69B1-985B-4FE90BE7D3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55" r="2827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34FC0-5FD0-D7D3-AAB6-0833D92417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070" y="365125"/>
            <a:ext cx="4465320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115713-9394-4361-1C65-66619DC9B2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6634" y="2556121"/>
            <a:ext cx="4465320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Students name: 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Valentin Masala(2236548)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Sorin Daniel Dascalu(2237755)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Codrin Chirciu(2027548)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Flaviu-Ioan-Costin Stefan (2212282)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Lecturer:Dr Faizu Edu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Module:LCBB4007</a:t>
            </a:r>
          </a:p>
          <a:p>
            <a:pPr algn="l"/>
            <a:endParaRPr lang="en-US" sz="2000" dirty="0"/>
          </a:p>
        </p:txBody>
      </p:sp>
      <p:pic>
        <p:nvPicPr>
          <p:cNvPr id="8" name="Picture 7" descr="A black and yellow shield with blue and yellow stripes&#10;&#10;Description automatically generated">
            <a:extLst>
              <a:ext uri="{FF2B5EF4-FFF2-40B4-BE49-F238E27FC236}">
                <a16:creationId xmlns:a16="http://schemas.microsoft.com/office/drawing/2014/main" id="{BF9257D3-FC6A-B540-D7FD-4D49FCED4A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5040" y="5691163"/>
            <a:ext cx="787440" cy="9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250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DEB8C-F8EF-6289-7ACB-67267D04E4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74320" y="203200"/>
            <a:ext cx="5059680" cy="1584499"/>
          </a:xfrm>
        </p:spPr>
        <p:txBody>
          <a:bodyPr>
            <a:normAutofit/>
          </a:bodyPr>
          <a:lstStyle/>
          <a:p>
            <a:pPr lvl="0"/>
            <a:r>
              <a:rPr lang="en-GB" sz="3400" b="1" dirty="0"/>
              <a:t>       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Table of content</a:t>
            </a:r>
          </a:p>
        </p:txBody>
      </p:sp>
      <p:pic>
        <p:nvPicPr>
          <p:cNvPr id="8" name="Picture 7" descr="A glass of cola with ice cubes and splashing liquid&#10;&#10;Description automatically generated">
            <a:extLst>
              <a:ext uri="{FF2B5EF4-FFF2-40B4-BE49-F238E27FC236}">
                <a16:creationId xmlns:a16="http://schemas.microsoft.com/office/drawing/2014/main" id="{90D4C1D7-3149-03A1-1D52-04CB77697B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694" r="19290"/>
          <a:stretch/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675BD8D-9D54-CCE7-655E-4131BCA9DA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3878531"/>
              </p:ext>
            </p:extLst>
          </p:nvPr>
        </p:nvGraphicFramePr>
        <p:xfrm>
          <a:off x="406400" y="1706422"/>
          <a:ext cx="3784225" cy="43286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ottle of soda with a red label&#10;&#10;Description automatically generated">
            <a:extLst>
              <a:ext uri="{FF2B5EF4-FFF2-40B4-BE49-F238E27FC236}">
                <a16:creationId xmlns:a16="http://schemas.microsoft.com/office/drawing/2014/main" id="{6679C92D-0BC1-021C-8AB4-D10CCBD1E3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05" r="-8" b="5617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18" name="Picture 17" descr="Medical drug vials with red lids">
            <a:extLst>
              <a:ext uri="{FF2B5EF4-FFF2-40B4-BE49-F238E27FC236}">
                <a16:creationId xmlns:a16="http://schemas.microsoft.com/office/drawing/2014/main" id="{1527B08C-C942-C412-6686-BA1C2CCB5B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924" r="11265" b="1"/>
          <a:stretch/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0" name="Picture 9" descr="A bottle of soda on a table&#10;&#10;Description automatically generated">
            <a:extLst>
              <a:ext uri="{FF2B5EF4-FFF2-40B4-BE49-F238E27FC236}">
                <a16:creationId xmlns:a16="http://schemas.microsoft.com/office/drawing/2014/main" id="{83704362-6DA7-748F-7292-FA62F76D347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-1" b="13901"/>
          <a:stretch/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8E789-B66F-DCA1-6D62-C9EEA6797FE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48056" y="685800"/>
            <a:ext cx="49223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algn="l"/>
            <a:r>
              <a:rPr lang="en-US" sz="3200" u="sng" kern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History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596B3C-6254-5CF1-1C15-A556BF0F5FD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48056" y="2514600"/>
            <a:ext cx="4922338" cy="366674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Atlanta, Georgia, is where Coca-Cola was first made on May 8, 1886.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Local pharmacist Dr. John Stith Pemberton invented Coca-Cola syrup (The Coca-Cola Company, 2023).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Frank Robinson suggested the name "Coca-Cola."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2DFDE0-EE89-A15B-3261-BC1D4B9440E8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freepngimg.com/png/2425-coca-cola-bottle-png-imag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61C17-235C-E09C-FC71-81C880E8D7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5515" y="284163"/>
            <a:ext cx="8316686" cy="64112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20E98-5CF0-E96D-CB81-779C31AEE4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836" y="1181118"/>
            <a:ext cx="5096107" cy="3992137"/>
          </a:xfrm>
        </p:spPr>
        <p:txBody>
          <a:bodyPr>
            <a:normAutofit/>
          </a:bodyPr>
          <a:lstStyle/>
          <a:p>
            <a:pPr lvl="0" algn="l"/>
            <a:endParaRPr lang="en-GB" sz="2000" dirty="0">
              <a:latin typeface="Calibri" pitchFamily="34"/>
              <a:ea typeface="Calibri" pitchFamily="34"/>
              <a:cs typeface="Calibri" pitchFamily="34"/>
            </a:endParaRPr>
          </a:p>
          <a:p>
            <a:pPr lvl="0" algn="l"/>
            <a:r>
              <a:rPr lang="en-GB" sz="2000" dirty="0">
                <a:latin typeface="Calibri" pitchFamily="34"/>
                <a:ea typeface="Calibri" pitchFamily="34"/>
                <a:cs typeface="Calibri" pitchFamily="34"/>
              </a:rPr>
              <a:t>Business size-Large(over 700,000 people).</a:t>
            </a:r>
          </a:p>
          <a:p>
            <a:pPr lvl="0" algn="l"/>
            <a:endParaRPr lang="en-GB" sz="2000" dirty="0">
              <a:latin typeface="Calibri" pitchFamily="34"/>
              <a:ea typeface="Calibri" pitchFamily="34"/>
              <a:cs typeface="Calibri" pitchFamily="34"/>
            </a:endParaRPr>
          </a:p>
          <a:p>
            <a:pPr lvl="0" algn="l"/>
            <a:r>
              <a:rPr lang="en-GB" sz="2000" dirty="0">
                <a:latin typeface="Calibri" pitchFamily="34"/>
                <a:ea typeface="Calibri" pitchFamily="34"/>
                <a:cs typeface="Calibri" pitchFamily="34"/>
              </a:rPr>
              <a:t>Structure-Matrix structure(</a:t>
            </a:r>
            <a:r>
              <a:rPr lang="en-GB" sz="2000" dirty="0">
                <a:solidFill>
                  <a:srgbClr val="2C3E50"/>
                </a:solidFill>
                <a:latin typeface="Calibri" pitchFamily="34"/>
                <a:ea typeface="Calibri" pitchFamily="34"/>
                <a:cs typeface="Calibri" pitchFamily="34"/>
              </a:rPr>
              <a:t>j</a:t>
            </a:r>
            <a:r>
              <a:rPr lang="en-GB" sz="2000" dirty="0">
                <a:latin typeface="Calibri" pitchFamily="34"/>
                <a:ea typeface="Calibri" pitchFamily="34"/>
                <a:cs typeface="Calibri" pitchFamily="34"/>
              </a:rPr>
              <a:t>l</a:t>
            </a:r>
            <a:r>
              <a:rPr lang="en-GB" sz="2000" dirty="0">
                <a:solidFill>
                  <a:srgbClr val="2C3E50"/>
                </a:solidFill>
                <a:latin typeface="Calibri" pitchFamily="34"/>
                <a:ea typeface="Calibri" pitchFamily="34"/>
                <a:cs typeface="Calibri" pitchFamily="34"/>
              </a:rPr>
              <a:t>uliegilhuly, 2014).</a:t>
            </a:r>
            <a:endParaRPr lang="en-GB" sz="2000" dirty="0">
              <a:latin typeface="Calibri" pitchFamily="34"/>
              <a:ea typeface="Calibri" pitchFamily="34"/>
              <a:cs typeface="Calibri" pitchFamily="34"/>
            </a:endParaRPr>
          </a:p>
          <a:p>
            <a:pPr lvl="0" algn="l"/>
            <a:endParaRPr lang="en-GB" sz="2000" dirty="0">
              <a:latin typeface="Calibri" pitchFamily="34"/>
              <a:ea typeface="Calibri" pitchFamily="34"/>
              <a:cs typeface="Calibri" pitchFamily="34"/>
            </a:endParaRPr>
          </a:p>
          <a:p>
            <a:pPr lvl="0" algn="l"/>
            <a:r>
              <a:rPr lang="en-GB" sz="2000" dirty="0">
                <a:latin typeface="Calibri" pitchFamily="34"/>
                <a:ea typeface="Calibri" pitchFamily="34"/>
                <a:cs typeface="Calibri" pitchFamily="34"/>
              </a:rPr>
              <a:t>Sector- </a:t>
            </a:r>
            <a:r>
              <a:rPr lang="en-GB" sz="2000" dirty="0">
                <a:solidFill>
                  <a:srgbClr val="202124"/>
                </a:solidFill>
                <a:latin typeface="Calibri" pitchFamily="34"/>
                <a:ea typeface="Calibri" pitchFamily="34"/>
                <a:cs typeface="Calibri" pitchFamily="34"/>
              </a:rPr>
              <a:t>Public</a:t>
            </a:r>
          </a:p>
          <a:p>
            <a:pPr lvl="0" algn="l"/>
            <a:endParaRPr lang="en-GB" sz="2000" dirty="0">
              <a:latin typeface="Calibri" pitchFamily="34"/>
              <a:ea typeface="Calibri" pitchFamily="34"/>
              <a:cs typeface="Calibri" pitchFamily="34"/>
            </a:endParaRPr>
          </a:p>
          <a:p>
            <a:pPr lvl="0" algn="l"/>
            <a:r>
              <a:rPr lang="en-GB" sz="2000" dirty="0">
                <a:latin typeface="Calibri" pitchFamily="34"/>
                <a:ea typeface="Calibri" pitchFamily="34"/>
                <a:cs typeface="Calibri" pitchFamily="34"/>
              </a:rPr>
              <a:t>Industry-Beverage(Production and Distribution).</a:t>
            </a:r>
          </a:p>
          <a:p>
            <a:endParaRPr lang="en-GB" dirty="0"/>
          </a:p>
        </p:txBody>
      </p:sp>
      <p:pic>
        <p:nvPicPr>
          <p:cNvPr id="4" name="Picture 4" descr="A diagram of company's company's company's company's company's company's company's company's company's company's company's company's&#10;&#10;Description automatically generated">
            <a:extLst>
              <a:ext uri="{FF2B5EF4-FFF2-40B4-BE49-F238E27FC236}">
                <a16:creationId xmlns:a16="http://schemas.microsoft.com/office/drawing/2014/main" id="{4FFE8FB3-C3AE-06CA-7249-CF02190BBC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8720" y="1181118"/>
            <a:ext cx="6394964" cy="449576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A6405A-D5B8-38C6-DD8F-5DA95F49AA88}"/>
              </a:ext>
            </a:extLst>
          </p:cNvPr>
          <p:cNvSpPr txBox="1"/>
          <p:nvPr/>
        </p:nvSpPr>
        <p:spPr>
          <a:xfrm rot="10800000" flipV="1">
            <a:off x="5239072" y="5765324"/>
            <a:ext cx="8665029" cy="336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https://juliegilhuly.wordpress.com/2014/03/01/coca-cola-organizational-complexity/</a:t>
            </a:r>
          </a:p>
        </p:txBody>
      </p:sp>
      <p:pic>
        <p:nvPicPr>
          <p:cNvPr id="13" name="Picture 12" descr="A red circle with a bottle of soda&#10;&#10;Description automatically generated">
            <a:extLst>
              <a:ext uri="{FF2B5EF4-FFF2-40B4-BE49-F238E27FC236}">
                <a16:creationId xmlns:a16="http://schemas.microsoft.com/office/drawing/2014/main" id="{C2212675-B93A-AF68-8F0F-4EB91D0560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4000" y="5421085"/>
            <a:ext cx="1360714" cy="13607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8E38108-6889-495C-D240-BD7F45EF11DF}"/>
              </a:ext>
            </a:extLst>
          </p:cNvPr>
          <p:cNvSpPr txBox="1"/>
          <p:nvPr/>
        </p:nvSpPr>
        <p:spPr>
          <a:xfrm>
            <a:off x="1363542" y="6488668"/>
            <a:ext cx="1714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www.pngall.com/coca-cola-png/download/4592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774032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249A9-A659-C164-7FBB-D18B441B4C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365125"/>
            <a:ext cx="3816095" cy="19380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kern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Swot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B6547-EC3F-6364-C530-12A1D66C19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257" y="2482589"/>
            <a:ext cx="4393040" cy="4175356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Strengths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C3E5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Branding strength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C3E5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brand value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C3E5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reach</a:t>
            </a:r>
            <a:r>
              <a:rPr lang="en-GB" sz="2000" b="0" i="0" dirty="0">
                <a:solidFill>
                  <a:srgbClr val="2C3E5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(Pereira, 2023)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Weaknesses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Competing with Pepsi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Adding New Products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Health Concerns</a:t>
            </a:r>
          </a:p>
        </p:txBody>
      </p:sp>
      <p:pic>
        <p:nvPicPr>
          <p:cNvPr id="8" name="Picture 7" descr="A bottle of soda in the grass&#10;&#10;Description automatically generated">
            <a:extLst>
              <a:ext uri="{FF2B5EF4-FFF2-40B4-BE49-F238E27FC236}">
                <a16:creationId xmlns:a16="http://schemas.microsoft.com/office/drawing/2014/main" id="{451E1B2D-4FC0-CC02-F801-AB9193CF93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891" r="-1" b="-1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 descr="A diagram of a swot analysis&#10;&#10;Description automatically generated">
            <a:extLst>
              <a:ext uri="{FF2B5EF4-FFF2-40B4-BE49-F238E27FC236}">
                <a16:creationId xmlns:a16="http://schemas.microsoft.com/office/drawing/2014/main" id="{4FFCAF75-9D71-79BF-8CF5-BEE5E15ECE0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7729" r="-1" b="33782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7FF120-4106-0512-D769-EE854355074C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flickr.com/photos/jeanlouis_zimmermann/305586448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989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n of soda on a table&#10;&#10;Description automatically generated">
            <a:extLst>
              <a:ext uri="{FF2B5EF4-FFF2-40B4-BE49-F238E27FC236}">
                <a16:creationId xmlns:a16="http://schemas.microsoft.com/office/drawing/2014/main" id="{05E92A76-8C66-9EBB-4321-8D285F95B7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951" r="4925"/>
          <a:stretch/>
        </p:blipFill>
        <p:spPr>
          <a:xfrm>
            <a:off x="0" y="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E9CFEF-0967-9BB4-D726-375EB5F9B63B}"/>
              </a:ext>
            </a:extLst>
          </p:cNvPr>
          <p:cNvSpPr txBox="1"/>
          <p:nvPr/>
        </p:nvSpPr>
        <p:spPr>
          <a:xfrm>
            <a:off x="8195639" y="1160573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Opportunities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7089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Bring more new goods to the market and cut down on sugar.</a:t>
            </a:r>
          </a:p>
          <a:p>
            <a:pPr marL="27089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Extension of The Ready-to-drink (RTD) Coffee Industry in the United States</a:t>
            </a:r>
          </a:p>
          <a:p>
            <a:pPr marL="27089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7089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Threats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574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Water Usage Controversy</a:t>
            </a:r>
          </a:p>
          <a:p>
            <a:pPr marL="22574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Pollution Lawsuit</a:t>
            </a:r>
          </a:p>
        </p:txBody>
      </p:sp>
    </p:spTree>
    <p:extLst>
      <p:ext uri="{BB962C8B-B14F-4D97-AF65-F5344CB8AC3E}">
        <p14:creationId xmlns:p14="http://schemas.microsoft.com/office/powerpoint/2010/main" val="3227696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ed sign with white text">
            <a:extLst>
              <a:ext uri="{FF2B5EF4-FFF2-40B4-BE49-F238E27FC236}">
                <a16:creationId xmlns:a16="http://schemas.microsoft.com/office/drawing/2014/main" id="{D6A72191-4338-128E-BD68-93DF95A914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9" r="-1" b="-1"/>
          <a:stretch/>
        </p:blipFill>
        <p:spPr>
          <a:xfrm>
            <a:off x="-1" y="10"/>
            <a:ext cx="12228129" cy="4083689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858A8-3F66-7544-4635-D28E5D169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2161" y="4102075"/>
            <a:ext cx="9344338" cy="2428861"/>
          </a:xfrm>
        </p:spPr>
        <p:txBody>
          <a:bodyPr anchor="ctr">
            <a:noAutofit/>
          </a:bodyPr>
          <a:lstStyle/>
          <a:p>
            <a:r>
              <a:rPr lang="en-GB" sz="2000" u="sng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Political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-Governmental policies;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-International trade regulations;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-Tax policies. (The Coca-Cola Company, 2024</a:t>
            </a:r>
          </a:p>
          <a:p>
            <a:pPr marL="0" indent="0">
              <a:buNone/>
            </a:pPr>
            <a:r>
              <a:rPr lang="en-GB" sz="2000" u="sng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Economical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-Income levels for each country;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-Inflation. (Lucas, 2024)</a:t>
            </a:r>
          </a:p>
        </p:txBody>
      </p:sp>
    </p:spTree>
    <p:extLst>
      <p:ext uri="{BB962C8B-B14F-4D97-AF65-F5344CB8AC3E}">
        <p14:creationId xmlns:p14="http://schemas.microsoft.com/office/powerpoint/2010/main" val="1823289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red bottle cap on rocks&#10;&#10;Description automatically generated">
            <a:extLst>
              <a:ext uri="{FF2B5EF4-FFF2-40B4-BE49-F238E27FC236}">
                <a16:creationId xmlns:a16="http://schemas.microsoft.com/office/drawing/2014/main" id="{FA25996F-599B-D844-F529-CC074282AF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43984-B866-84DE-7C2F-9A2C81509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55831-CFC1-4EA2-314B-3CA0B57B92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Autofit/>
          </a:bodyPr>
          <a:lstStyle/>
          <a:p>
            <a:r>
              <a:rPr lang="en-GB" sz="24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-Festivals;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-Public health concerns.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Technological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-Factories that are using new machinery;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-Vending machines;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-Promotional campaigns.</a:t>
            </a:r>
          </a:p>
        </p:txBody>
      </p:sp>
    </p:spTree>
    <p:extLst>
      <p:ext uri="{BB962C8B-B14F-4D97-AF65-F5344CB8AC3E}">
        <p14:creationId xmlns:p14="http://schemas.microsoft.com/office/powerpoint/2010/main" val="2040044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ottle of soda in the sand&#10;&#10;Description automatically generated">
            <a:extLst>
              <a:ext uri="{FF2B5EF4-FFF2-40B4-BE49-F238E27FC236}">
                <a16:creationId xmlns:a16="http://schemas.microsoft.com/office/drawing/2014/main" id="{5914916F-D26A-7730-F383-1475941727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0" r="4453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64B04-D90C-2174-6FDE-87C1D292B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5EFBE-5721-4191-3415-40D84C3A0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Legal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Beverage's regulations; 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-Advertising and marketing;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-Tax policies.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Environmental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Environmentally friendly materials; (The Coca-Cola Company, 2024)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-Water management.</a:t>
            </a:r>
          </a:p>
        </p:txBody>
      </p:sp>
    </p:spTree>
    <p:extLst>
      <p:ext uri="{BB962C8B-B14F-4D97-AF65-F5344CB8AC3E}">
        <p14:creationId xmlns:p14="http://schemas.microsoft.com/office/powerpoint/2010/main" val="2682055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217B1-6509-B0F4-CB1D-46431C289F04}"/>
              </a:ext>
            </a:extLst>
          </p:cNvPr>
          <p:cNvSpPr txBox="1"/>
          <p:nvPr/>
        </p:nvSpPr>
        <p:spPr>
          <a:xfrm>
            <a:off x="5541263" y="457200"/>
            <a:ext cx="6007608" cy="1929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 stock is owned by institutional, retail, and individual investors. Institutions own 55.61%, Insiders 5.83%, and Public Companies and Individuals 38.57%.</a:t>
            </a:r>
          </a:p>
        </p:txBody>
      </p:sp>
      <p:pic>
        <p:nvPicPr>
          <p:cNvPr id="24" name="Picture 23" descr="A red and orange line art of a group of people holding a puzzle&#10;&#10;Description automatically generated">
            <a:extLst>
              <a:ext uri="{FF2B5EF4-FFF2-40B4-BE49-F238E27FC236}">
                <a16:creationId xmlns:a16="http://schemas.microsoft.com/office/drawing/2014/main" id="{32D18ECE-AAB3-0B9E-4255-EDDB08890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835" y="2569464"/>
            <a:ext cx="4063129" cy="3678936"/>
          </a:xfrm>
          <a:prstGeom prst="rect">
            <a:avLst/>
          </a:prstGeom>
        </p:spPr>
      </p:pic>
      <p:pic>
        <p:nvPicPr>
          <p:cNvPr id="2" name="image1.jpg">
            <a:extLst>
              <a:ext uri="{FF2B5EF4-FFF2-40B4-BE49-F238E27FC236}">
                <a16:creationId xmlns:a16="http://schemas.microsoft.com/office/drawing/2014/main" id="{006C0E13-B413-CCF8-BB64-0162536E564B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6254496" y="3342650"/>
            <a:ext cx="5468112" cy="213256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5F3B912-F236-59EC-A274-38D525AB051F}"/>
              </a:ext>
            </a:extLst>
          </p:cNvPr>
          <p:cNvSpPr txBox="1"/>
          <p:nvPr/>
        </p:nvSpPr>
        <p:spPr>
          <a:xfrm>
            <a:off x="8500871" y="5535270"/>
            <a:ext cx="6096000" cy="3879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n-AU" sz="1800" b="1" dirty="0">
                <a:effectLst/>
                <a:highlight>
                  <a:srgbClr val="FFFFFF"/>
                </a:highlight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(</a:t>
            </a:r>
            <a:r>
              <a:rPr lang="en-AU" sz="1400" dirty="0"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TipRanks | Know Who to Trust, n.d.)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427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DF290C-4F6A-7B0A-8657-511E384A41FA}"/>
              </a:ext>
            </a:extLst>
          </p:cNvPr>
          <p:cNvSpPr txBox="1"/>
          <p:nvPr/>
        </p:nvSpPr>
        <p:spPr>
          <a:xfrm>
            <a:off x="804672" y="2421683"/>
            <a:ext cx="4765949" cy="3353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1764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Coca-Cola stockholders with the most voting power are Berkshire Hathaway (9.2%), Vanguard (8.5%), and BlackRock (7.2%). (2023, Franek)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image2.jpg">
            <a:extLst>
              <a:ext uri="{FF2B5EF4-FFF2-40B4-BE49-F238E27FC236}">
                <a16:creationId xmlns:a16="http://schemas.microsoft.com/office/drawing/2014/main" id="{5BE8E509-7856-21AE-925E-7CDC30DBBCAE}"/>
              </a:ext>
            </a:extLst>
          </p:cNvPr>
          <p:cNvPicPr>
            <a:picLocks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76720" y="1700784"/>
            <a:ext cx="5031211" cy="30610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B0A990-4EA1-9B91-F2DD-1D1D66469DF5}"/>
              </a:ext>
            </a:extLst>
          </p:cNvPr>
          <p:cNvSpPr txBox="1"/>
          <p:nvPr/>
        </p:nvSpPr>
        <p:spPr>
          <a:xfrm>
            <a:off x="8112062" y="5168347"/>
            <a:ext cx="3623353" cy="1133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14477">
              <a:lnSpc>
                <a:spcPct val="115000"/>
              </a:lnSpc>
              <a:spcAft>
                <a:spcPts val="480"/>
              </a:spcAft>
            </a:pPr>
            <a:r>
              <a:rPr lang="en-AU" sz="2000" kern="1200" dirty="0">
                <a:solidFill>
                  <a:srgbClr val="494E52"/>
                </a:solidFill>
                <a:highlight>
                  <a:srgbClr val="FFFFFF"/>
                </a:highlight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 Coca-Cola Company had a total of </a:t>
            </a:r>
            <a:r>
              <a:rPr lang="en-AU" sz="2000" kern="1200" dirty="0">
                <a:solidFill>
                  <a:srgbClr val="52ADC8"/>
                </a:solidFill>
                <a:highlight>
                  <a:srgbClr val="FFFFFF"/>
                </a:highlight>
                <a:latin typeface="Calibri" panose="020F0502020204030204" pitchFamily="34" charset="0"/>
                <a:ea typeface="+mn-ea"/>
                <a:cs typeface="Calibri" panose="020F0502020204030204" pitchFamily="34" charset="0"/>
                <a:hlinkClick r:id="rId3"/>
              </a:rPr>
              <a:t>4,328 million</a:t>
            </a:r>
            <a:r>
              <a:rPr lang="en-AU" sz="2000" kern="1200" dirty="0">
                <a:solidFill>
                  <a:srgbClr val="494E52"/>
                </a:solidFill>
                <a:highlight>
                  <a:srgbClr val="FFFFFF"/>
                </a:highlight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outstanding shares as of December 2022.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586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holding bottles of soda&#10;&#10;Description automatically generated">
            <a:extLst>
              <a:ext uri="{FF2B5EF4-FFF2-40B4-BE49-F238E27FC236}">
                <a16:creationId xmlns:a16="http://schemas.microsoft.com/office/drawing/2014/main" id="{A277F827-208C-BEC1-DAB7-4F741E7D28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277" r="27684" b="909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03A17-8DC8-5E52-B528-5F5F1B5699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173FD-7ABB-3A85-3573-196040BA33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8025940" cy="1208141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Coca-Cola can keep being a top global beverage business and reach long-term growth and profitability by keeping a strategic focus on innovation, efficiency, and putting the customer first.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74911E-BAAF-C9A5-F97F-AA1C6BB4B5E3}"/>
              </a:ext>
            </a:extLst>
          </p:cNvPr>
          <p:cNvSpPr txBox="1"/>
          <p:nvPr/>
        </p:nvSpPr>
        <p:spPr>
          <a:xfrm>
            <a:off x="9602830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logartesvisuales.net/identidad-corporativa/4-rasgos-del-diseno-de-marca-en-los-que-coca-cola-es-experta/attachment/coca_cola_siente_el_sabo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54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32AA8-A88A-EE93-AA2A-303F768B95B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868328" y="282470"/>
            <a:ext cx="5307187" cy="477838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87244A-D734-2E16-6207-66683D5E3CE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28655" y="816989"/>
            <a:ext cx="10561435" cy="5758541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Franek, K. (2023b)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 Owns Coca-Cola: The Largest Shareholders Overview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KAMIL FRANEK | Business Analytics. Available at: https://www.kamilfranek.com/who-owns-coca-cola-largest-shareholders(Accessed: 28 March 2024).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juliegilhuly (2014)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Coca-Cola Organizational Complexity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juliegilhuly. Available at: https://juliegilhuly.wordpress.com/2014/03/01/coca-cola-organizational-complexity/( Accessed: 3 Apr 2024).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Lucas, A. 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Coca-Cola CEO says inflation is moderating in most markets after higher prices boost revenue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CNBC. Available at: https://www.cnbc.com/2024/02/13/coca-cola-earnings-ceo-says-inflation-is-moderating-in-most-markets.html#:~:text=Inflation%20is%20moderating%20in%20most%20markets%2C%20after%20a%20stretch%20in(Accessed:14 March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Pereira, D. (2023) </a:t>
            </a:r>
            <a:r>
              <a:rPr lang="en-US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Coca-Cola SWOT Analysis (2023)</a:t>
            </a: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The Business Model Analyst. Available at: </a:t>
            </a:r>
            <a:r>
              <a:rPr lang="en-US" sz="1800" strike="noStrike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https://businessmodelanalyst.com/coca-cola-swot-analysis/</a:t>
            </a:r>
            <a:r>
              <a:rPr lang="en-US" sz="18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800" strike="noStrike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Accessed:</a:t>
            </a: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 March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l">
              <a:lnSpc>
                <a:spcPct val="140000"/>
              </a:lnSpc>
              <a:spcAft>
                <a:spcPts val="1200"/>
              </a:spcAft>
            </a:pPr>
            <a:endParaRPr lang="en-US" sz="1600" dirty="0">
              <a:latin typeface="Times New Roman" pitchFamily="18"/>
            </a:endParaRPr>
          </a:p>
          <a:p>
            <a:pPr lvl="0">
              <a:lnSpc>
                <a:spcPct val="140000"/>
              </a:lnSpc>
              <a:spcAft>
                <a:spcPts val="1200"/>
              </a:spcAft>
            </a:pPr>
            <a:endParaRPr lang="en-US" sz="1600" dirty="0">
              <a:latin typeface="Times New Roman" pitchFamily="18"/>
            </a:endParaRPr>
          </a:p>
          <a:p>
            <a:pPr lvl="0">
              <a:lnSpc>
                <a:spcPct val="140000"/>
              </a:lnSpc>
              <a:spcAft>
                <a:spcPts val="1200"/>
              </a:spcAft>
            </a:pPr>
            <a:endParaRPr lang="en-GB" sz="1600" dirty="0">
              <a:latin typeface="Times New Roman" pitchFamily="18"/>
            </a:endParaRPr>
          </a:p>
          <a:p>
            <a:pPr lvl="0">
              <a:lnSpc>
                <a:spcPct val="140000"/>
              </a:lnSpc>
              <a:spcAft>
                <a:spcPts val="1200"/>
              </a:spcAft>
            </a:pPr>
            <a:endParaRPr lang="en-GB" sz="1600" dirty="0">
              <a:latin typeface="Times New Roman" pitchFamily="18"/>
            </a:endParaRPr>
          </a:p>
          <a:p>
            <a:pPr lvl="0">
              <a:lnSpc>
                <a:spcPct val="80000"/>
              </a:lnSpc>
            </a:pPr>
            <a:endParaRPr lang="en-GB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5FF6BB6-5B50-1F0B-8E8F-88CBCA3E2DA9}"/>
              </a:ext>
            </a:extLst>
          </p:cNvPr>
          <p:cNvSpPr txBox="1"/>
          <p:nvPr/>
        </p:nvSpPr>
        <p:spPr>
          <a:xfrm>
            <a:off x="416617" y="1045892"/>
            <a:ext cx="11358765" cy="568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AU" dirty="0"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TipRanks | Know Who to Trust (n.d.) </a:t>
            </a:r>
            <a:r>
              <a:rPr lang="en-AU" i="1" dirty="0"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 owns Coca-Cola? KO Stock Ownership - TipRanks.com</a:t>
            </a:r>
            <a:r>
              <a:rPr lang="en-AU" dirty="0"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https://www.tipranks.com/stocks/ko/ownership (Accessed: 20 Mar</a:t>
            </a:r>
            <a:r>
              <a:rPr lang="en-AU" dirty="0"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 </a:t>
            </a:r>
            <a:r>
              <a:rPr lang="en-AU" dirty="0"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2024).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Coca-Cola Company (2023)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Birth of a Refreshing Idea - News &amp; Articles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www.coca-colacompany.com. Available at: https://www.coca-colacompany.com/about-us/history/the-birth-of-a-refreshing-idea(Accessed :12 March 2024).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Coca-Cola Company (2024)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Public Policy: U.S. Focus.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https://investors.coca-colacompany.com/corporate-governance/public-policy-engagement/public-policy-us-focus (Accessed : 25 March 2024).</a:t>
            </a:r>
          </a:p>
          <a:p>
            <a:pPr lvl="0">
              <a:lnSpc>
                <a:spcPct val="150000"/>
              </a:lnSpc>
              <a:spcAft>
                <a:spcPts val="12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www.coca-cola.com (n.d.)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many countries sell Coca-Cola?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Available at: https://www.coca-cola.com/ke/en/about-us/faq/how-many-countries-sell-coca-cola#:~:text=More%20than%20200%20countries(Accessed :10 March 2024).</a:t>
            </a:r>
          </a:p>
          <a:p>
            <a:pPr lvl="0" algn="l">
              <a:lnSpc>
                <a:spcPct val="140000"/>
              </a:lnSpc>
              <a:spcAft>
                <a:spcPts val="1200"/>
              </a:spcAft>
            </a:pPr>
            <a:endParaRPr lang="en-US" sz="800" dirty="0">
              <a:latin typeface="Times New Roman" pitchFamily="18"/>
            </a:endParaRPr>
          </a:p>
          <a:p>
            <a:pPr lvl="0">
              <a:lnSpc>
                <a:spcPct val="140000"/>
              </a:lnSpc>
              <a:spcAft>
                <a:spcPts val="1200"/>
              </a:spcAft>
            </a:pPr>
            <a:endParaRPr lang="en-US" sz="800" dirty="0">
              <a:latin typeface="Times New Roman" pitchFamily="18"/>
            </a:endParaRPr>
          </a:p>
          <a:p>
            <a:pPr lvl="0">
              <a:lnSpc>
                <a:spcPct val="140000"/>
              </a:lnSpc>
              <a:spcAft>
                <a:spcPts val="1200"/>
              </a:spcAft>
            </a:pPr>
            <a:endParaRPr lang="en-GB" sz="800" dirty="0">
              <a:latin typeface="Times New Roman" pitchFamily="18"/>
            </a:endParaRPr>
          </a:p>
          <a:p>
            <a:pPr lvl="0">
              <a:lnSpc>
                <a:spcPct val="140000"/>
              </a:lnSpc>
              <a:spcAft>
                <a:spcPts val="1200"/>
              </a:spcAft>
            </a:pPr>
            <a:endParaRPr lang="en-GB" sz="800" dirty="0">
              <a:latin typeface="Times New Roman" pitchFamily="18"/>
            </a:endParaRPr>
          </a:p>
          <a:p>
            <a:pPr algn="l">
              <a:lnSpc>
                <a:spcPct val="140000"/>
              </a:lnSpc>
              <a:spcAft>
                <a:spcPts val="1200"/>
              </a:spcAft>
            </a:pPr>
            <a:endParaRPr lang="en-GB" sz="1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306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80F1D3-7650-4307-A001-0163AD371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ed background with white hands&#10;&#10;Description automatically generated">
            <a:extLst>
              <a:ext uri="{FF2B5EF4-FFF2-40B4-BE49-F238E27FC236}">
                <a16:creationId xmlns:a16="http://schemas.microsoft.com/office/drawing/2014/main" id="{00FB9F26-E087-C886-928D-9DA8E47EA7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90"/>
          <a:stretch/>
        </p:blipFill>
        <p:spPr>
          <a:xfrm>
            <a:off x="1695450" y="283941"/>
            <a:ext cx="8801100" cy="5955873"/>
          </a:xfrm>
          <a:custGeom>
            <a:avLst/>
            <a:gdLst/>
            <a:ahLst/>
            <a:cxnLst/>
            <a:rect l="l" t="t" r="r" b="b"/>
            <a:pathLst>
              <a:path w="8678780" h="5873097">
                <a:moveTo>
                  <a:pt x="1379513" y="25"/>
                </a:moveTo>
                <a:cubicBezTo>
                  <a:pt x="1399326" y="458"/>
                  <a:pt x="1419819" y="6516"/>
                  <a:pt x="1438386" y="8439"/>
                </a:cubicBezTo>
                <a:cubicBezTo>
                  <a:pt x="1848256" y="51517"/>
                  <a:pt x="2258124" y="98056"/>
                  <a:pt x="2668443" y="139209"/>
                </a:cubicBezTo>
                <a:cubicBezTo>
                  <a:pt x="3052045" y="177671"/>
                  <a:pt x="3438361" y="186516"/>
                  <a:pt x="3823773" y="206516"/>
                </a:cubicBezTo>
                <a:cubicBezTo>
                  <a:pt x="4290252" y="230748"/>
                  <a:pt x="4755825" y="264980"/>
                  <a:pt x="5219588" y="318825"/>
                </a:cubicBezTo>
                <a:cubicBezTo>
                  <a:pt x="5541595" y="356518"/>
                  <a:pt x="5866772" y="382670"/>
                  <a:pt x="6193307" y="352672"/>
                </a:cubicBezTo>
                <a:cubicBezTo>
                  <a:pt x="6209610" y="351131"/>
                  <a:pt x="6228180" y="346134"/>
                  <a:pt x="6241767" y="351131"/>
                </a:cubicBezTo>
                <a:cubicBezTo>
                  <a:pt x="6400280" y="407287"/>
                  <a:pt x="6573284" y="366901"/>
                  <a:pt x="6737683" y="402287"/>
                </a:cubicBezTo>
                <a:cubicBezTo>
                  <a:pt x="6695564" y="538826"/>
                  <a:pt x="6514862" y="527670"/>
                  <a:pt x="6412962" y="622288"/>
                </a:cubicBezTo>
                <a:cubicBezTo>
                  <a:pt x="6579172" y="659979"/>
                  <a:pt x="6728627" y="698057"/>
                  <a:pt x="6880346" y="726518"/>
                </a:cubicBezTo>
                <a:cubicBezTo>
                  <a:pt x="7041122" y="756519"/>
                  <a:pt x="7177442" y="837673"/>
                  <a:pt x="7334594" y="873826"/>
                </a:cubicBezTo>
                <a:cubicBezTo>
                  <a:pt x="7368112" y="881518"/>
                  <a:pt x="7408419" y="908442"/>
                  <a:pt x="7420192" y="934596"/>
                </a:cubicBezTo>
                <a:cubicBezTo>
                  <a:pt x="7458235" y="1019211"/>
                  <a:pt x="8217735" y="1256521"/>
                  <a:pt x="8128063" y="1331904"/>
                </a:cubicBezTo>
                <a:cubicBezTo>
                  <a:pt x="8090926" y="1363059"/>
                  <a:pt x="8042918" y="1385367"/>
                  <a:pt x="7992648" y="1416136"/>
                </a:cubicBezTo>
                <a:cubicBezTo>
                  <a:pt x="8068283" y="1474214"/>
                  <a:pt x="8153426" y="1499598"/>
                  <a:pt x="8244004" y="1516906"/>
                </a:cubicBezTo>
                <a:cubicBezTo>
                  <a:pt x="8271178" y="1522290"/>
                  <a:pt x="8297900" y="1533059"/>
                  <a:pt x="8300615" y="1559214"/>
                </a:cubicBezTo>
                <a:cubicBezTo>
                  <a:pt x="8303332" y="1586521"/>
                  <a:pt x="8275706" y="1597289"/>
                  <a:pt x="8252610" y="1609983"/>
                </a:cubicBezTo>
                <a:cubicBezTo>
                  <a:pt x="8220454" y="1627674"/>
                  <a:pt x="8189205" y="1643059"/>
                  <a:pt x="8148444" y="1645368"/>
                </a:cubicBezTo>
                <a:cubicBezTo>
                  <a:pt x="8081415" y="1648828"/>
                  <a:pt x="8049262" y="1698059"/>
                  <a:pt x="8010314" y="1734983"/>
                </a:cubicBezTo>
                <a:cubicBezTo>
                  <a:pt x="7988574" y="1755753"/>
                  <a:pt x="7977704" y="1797675"/>
                  <a:pt x="8015746" y="1804984"/>
                </a:cubicBezTo>
                <a:cubicBezTo>
                  <a:pt x="8107232" y="1822675"/>
                  <a:pt x="8099984" y="1873831"/>
                  <a:pt x="8097722" y="1931908"/>
                </a:cubicBezTo>
                <a:cubicBezTo>
                  <a:pt x="8094550" y="2003830"/>
                  <a:pt x="8040654" y="2036908"/>
                  <a:pt x="7974534" y="2064601"/>
                </a:cubicBezTo>
                <a:cubicBezTo>
                  <a:pt x="7951888" y="2074215"/>
                  <a:pt x="7919734" y="2073829"/>
                  <a:pt x="7911128" y="2103831"/>
                </a:cubicBezTo>
                <a:cubicBezTo>
                  <a:pt x="7948266" y="2132293"/>
                  <a:pt x="7993555" y="2109215"/>
                  <a:pt x="8033411" y="2117292"/>
                </a:cubicBezTo>
                <a:cubicBezTo>
                  <a:pt x="8066471" y="2123831"/>
                  <a:pt x="8121271" y="2120370"/>
                  <a:pt x="8075982" y="2172677"/>
                </a:cubicBezTo>
                <a:cubicBezTo>
                  <a:pt x="8062847" y="2187676"/>
                  <a:pt x="8078246" y="2199215"/>
                  <a:pt x="8095004" y="2200369"/>
                </a:cubicBezTo>
                <a:cubicBezTo>
                  <a:pt x="8229060" y="2212293"/>
                  <a:pt x="8167466" y="2318063"/>
                  <a:pt x="8210492" y="2373833"/>
                </a:cubicBezTo>
                <a:cubicBezTo>
                  <a:pt x="8222264" y="2389215"/>
                  <a:pt x="8209584" y="2415754"/>
                  <a:pt x="8191016" y="2422293"/>
                </a:cubicBezTo>
                <a:cubicBezTo>
                  <a:pt x="8072357" y="2465372"/>
                  <a:pt x="8056054" y="2568063"/>
                  <a:pt x="7998536" y="2656525"/>
                </a:cubicBezTo>
                <a:cubicBezTo>
                  <a:pt x="8061036" y="2691525"/>
                  <a:pt x="8135764" y="2699217"/>
                  <a:pt x="8203244" y="2721909"/>
                </a:cubicBezTo>
                <a:cubicBezTo>
                  <a:pt x="8273442" y="2745756"/>
                  <a:pt x="8273442" y="2763447"/>
                  <a:pt x="8215472" y="2832678"/>
                </a:cubicBezTo>
                <a:cubicBezTo>
                  <a:pt x="8366284" y="2847680"/>
                  <a:pt x="8366284" y="2847680"/>
                  <a:pt x="8319638" y="2956526"/>
                </a:cubicBezTo>
                <a:cubicBezTo>
                  <a:pt x="8445996" y="2966525"/>
                  <a:pt x="8529327" y="3018064"/>
                  <a:pt x="8548800" y="3130757"/>
                </a:cubicBezTo>
                <a:cubicBezTo>
                  <a:pt x="8558311" y="3185372"/>
                  <a:pt x="8615377" y="3211141"/>
                  <a:pt x="8678780" y="3247679"/>
                </a:cubicBezTo>
                <a:cubicBezTo>
                  <a:pt x="8599978" y="3283066"/>
                  <a:pt x="8546537" y="3356911"/>
                  <a:pt x="8454599" y="3278833"/>
                </a:cubicBezTo>
                <a:cubicBezTo>
                  <a:pt x="8421087" y="3250373"/>
                  <a:pt x="8424254" y="3286526"/>
                  <a:pt x="8419728" y="3296911"/>
                </a:cubicBezTo>
                <a:cubicBezTo>
                  <a:pt x="8408859" y="3322295"/>
                  <a:pt x="8431501" y="3339218"/>
                  <a:pt x="8446448" y="3358448"/>
                </a:cubicBezTo>
                <a:cubicBezTo>
                  <a:pt x="8460939" y="3377681"/>
                  <a:pt x="8478149" y="3398064"/>
                  <a:pt x="8482226" y="3419605"/>
                </a:cubicBezTo>
                <a:cubicBezTo>
                  <a:pt x="8484942" y="3434604"/>
                  <a:pt x="8471809" y="3456526"/>
                  <a:pt x="8457318" y="3467682"/>
                </a:cubicBezTo>
                <a:cubicBezTo>
                  <a:pt x="8381232" y="3526527"/>
                  <a:pt x="8426520" y="3658836"/>
                  <a:pt x="8282501" y="3675759"/>
                </a:cubicBezTo>
                <a:cubicBezTo>
                  <a:pt x="8217735" y="3683450"/>
                  <a:pt x="8186486" y="3731913"/>
                  <a:pt x="8138932" y="3758451"/>
                </a:cubicBezTo>
                <a:cubicBezTo>
                  <a:pt x="7973628" y="3851144"/>
                  <a:pt x="7863120" y="3970376"/>
                  <a:pt x="7811946" y="4134221"/>
                </a:cubicBezTo>
                <a:cubicBezTo>
                  <a:pt x="7797906" y="4179605"/>
                  <a:pt x="7744010" y="4216145"/>
                  <a:pt x="7709139" y="4256145"/>
                </a:cubicBezTo>
                <a:cubicBezTo>
                  <a:pt x="7725896" y="4285376"/>
                  <a:pt x="7817379" y="4222298"/>
                  <a:pt x="7785224" y="4299221"/>
                </a:cubicBezTo>
                <a:cubicBezTo>
                  <a:pt x="7760768" y="4356915"/>
                  <a:pt x="7698269" y="4392684"/>
                  <a:pt x="7639392" y="4426916"/>
                </a:cubicBezTo>
                <a:cubicBezTo>
                  <a:pt x="7572364" y="4465762"/>
                  <a:pt x="7498091" y="4496914"/>
                  <a:pt x="7467746" y="4568838"/>
                </a:cubicBezTo>
                <a:cubicBezTo>
                  <a:pt x="7461405" y="4584223"/>
                  <a:pt x="7441025" y="4600376"/>
                  <a:pt x="7422910" y="4606531"/>
                </a:cubicBezTo>
                <a:cubicBezTo>
                  <a:pt x="6478176" y="5872304"/>
                  <a:pt x="4152572" y="5880765"/>
                  <a:pt x="3884462" y="5871919"/>
                </a:cubicBezTo>
                <a:cubicBezTo>
                  <a:pt x="3559738" y="5860765"/>
                  <a:pt x="3252674" y="5782688"/>
                  <a:pt x="2951503" y="5685381"/>
                </a:cubicBezTo>
                <a:cubicBezTo>
                  <a:pt x="2824239" y="5644226"/>
                  <a:pt x="2706035" y="5585765"/>
                  <a:pt x="2582393" y="5540381"/>
                </a:cubicBezTo>
                <a:cubicBezTo>
                  <a:pt x="2411654" y="5477686"/>
                  <a:pt x="2279862" y="5358071"/>
                  <a:pt x="2109575" y="5307686"/>
                </a:cubicBezTo>
                <a:cubicBezTo>
                  <a:pt x="1934305" y="5255763"/>
                  <a:pt x="1784398" y="5160762"/>
                  <a:pt x="1604145" y="5120379"/>
                </a:cubicBezTo>
                <a:cubicBezTo>
                  <a:pt x="1509040" y="5098840"/>
                  <a:pt x="1417102" y="5059994"/>
                  <a:pt x="1432046" y="4948840"/>
                </a:cubicBezTo>
                <a:cubicBezTo>
                  <a:pt x="1436123" y="4917301"/>
                  <a:pt x="1411214" y="4891532"/>
                  <a:pt x="1371813" y="4900763"/>
                </a:cubicBezTo>
                <a:cubicBezTo>
                  <a:pt x="1296633" y="4918071"/>
                  <a:pt x="1262665" y="4872300"/>
                  <a:pt x="1220998" y="4838069"/>
                </a:cubicBezTo>
                <a:cubicBezTo>
                  <a:pt x="1146725" y="4777302"/>
                  <a:pt x="1076074" y="4712685"/>
                  <a:pt x="957869" y="4702684"/>
                </a:cubicBezTo>
                <a:cubicBezTo>
                  <a:pt x="980512" y="4654991"/>
                  <a:pt x="1019009" y="4661916"/>
                  <a:pt x="1054336" y="4671915"/>
                </a:cubicBezTo>
                <a:cubicBezTo>
                  <a:pt x="1147177" y="4698070"/>
                  <a:pt x="1239115" y="4727684"/>
                  <a:pt x="1331957" y="4753839"/>
                </a:cubicBezTo>
                <a:cubicBezTo>
                  <a:pt x="1392645" y="4770763"/>
                  <a:pt x="1452881" y="4794609"/>
                  <a:pt x="1533949" y="4775761"/>
                </a:cubicBezTo>
                <a:cubicBezTo>
                  <a:pt x="1464202" y="4679607"/>
                  <a:pt x="1345545" y="4662300"/>
                  <a:pt x="1249533" y="4632685"/>
                </a:cubicBezTo>
                <a:cubicBezTo>
                  <a:pt x="1129515" y="4595378"/>
                  <a:pt x="1058865" y="4524991"/>
                  <a:pt x="974172" y="4446530"/>
                </a:cubicBezTo>
                <a:cubicBezTo>
                  <a:pt x="1062487" y="4427683"/>
                  <a:pt x="1117287" y="4485377"/>
                  <a:pt x="1186579" y="4482299"/>
                </a:cubicBezTo>
                <a:cubicBezTo>
                  <a:pt x="1190203" y="4472300"/>
                  <a:pt x="1196544" y="4457684"/>
                  <a:pt x="1195637" y="4457299"/>
                </a:cubicBezTo>
                <a:cubicBezTo>
                  <a:pt x="1082415" y="4414222"/>
                  <a:pt x="1029426" y="4333453"/>
                  <a:pt x="1011761" y="4235759"/>
                </a:cubicBezTo>
                <a:cubicBezTo>
                  <a:pt x="1002706" y="4185376"/>
                  <a:pt x="961492" y="4169607"/>
                  <a:pt x="920731" y="4146528"/>
                </a:cubicBezTo>
                <a:cubicBezTo>
                  <a:pt x="778522" y="4064606"/>
                  <a:pt x="628163" y="3990375"/>
                  <a:pt x="511316" y="3877683"/>
                </a:cubicBezTo>
                <a:cubicBezTo>
                  <a:pt x="646279" y="3892682"/>
                  <a:pt x="754521" y="3966143"/>
                  <a:pt x="899898" y="3997682"/>
                </a:cubicBezTo>
                <a:cubicBezTo>
                  <a:pt x="784411" y="3873836"/>
                  <a:pt x="634956" y="3811144"/>
                  <a:pt x="498636" y="3736143"/>
                </a:cubicBezTo>
                <a:cubicBezTo>
                  <a:pt x="436588" y="3701912"/>
                  <a:pt x="379073" y="3658065"/>
                  <a:pt x="303890" y="3639604"/>
                </a:cubicBezTo>
                <a:cubicBezTo>
                  <a:pt x="277170" y="3633065"/>
                  <a:pt x="233240" y="3619219"/>
                  <a:pt x="254527" y="3582680"/>
                </a:cubicBezTo>
                <a:cubicBezTo>
                  <a:pt x="272641" y="3552297"/>
                  <a:pt x="308419" y="3561526"/>
                  <a:pt x="341028" y="3570373"/>
                </a:cubicBezTo>
                <a:cubicBezTo>
                  <a:pt x="419378" y="3592297"/>
                  <a:pt x="500446" y="3592682"/>
                  <a:pt x="606424" y="3592297"/>
                </a:cubicBezTo>
                <a:cubicBezTo>
                  <a:pt x="517657" y="3491912"/>
                  <a:pt x="355067" y="3521913"/>
                  <a:pt x="278984" y="3416526"/>
                </a:cubicBezTo>
                <a:cubicBezTo>
                  <a:pt x="374088" y="3398064"/>
                  <a:pt x="447458" y="3436142"/>
                  <a:pt x="524452" y="3443448"/>
                </a:cubicBezTo>
                <a:cubicBezTo>
                  <a:pt x="594195" y="3449987"/>
                  <a:pt x="611405" y="3432296"/>
                  <a:pt x="595102" y="3374218"/>
                </a:cubicBezTo>
                <a:cubicBezTo>
                  <a:pt x="569741" y="3283833"/>
                  <a:pt x="607782" y="3237678"/>
                  <a:pt x="709231" y="3262295"/>
                </a:cubicBezTo>
                <a:cubicBezTo>
                  <a:pt x="803432" y="3285372"/>
                  <a:pt x="813394" y="3251526"/>
                  <a:pt x="788033" y="3199987"/>
                </a:cubicBezTo>
                <a:cubicBezTo>
                  <a:pt x="751802" y="3124988"/>
                  <a:pt x="793015" y="3066910"/>
                  <a:pt x="821094" y="3003833"/>
                </a:cubicBezTo>
                <a:cubicBezTo>
                  <a:pt x="864120" y="2907680"/>
                  <a:pt x="846003" y="2860755"/>
                  <a:pt x="753161" y="2789218"/>
                </a:cubicBezTo>
                <a:cubicBezTo>
                  <a:pt x="701080" y="2749216"/>
                  <a:pt x="644921" y="2715371"/>
                  <a:pt x="569285" y="2680756"/>
                </a:cubicBezTo>
                <a:cubicBezTo>
                  <a:pt x="743651" y="2661909"/>
                  <a:pt x="560683" y="2598448"/>
                  <a:pt x="622275" y="2558832"/>
                </a:cubicBezTo>
                <a:cubicBezTo>
                  <a:pt x="745462" y="2542678"/>
                  <a:pt x="846003" y="2668833"/>
                  <a:pt x="1013576" y="2632679"/>
                </a:cubicBezTo>
                <a:cubicBezTo>
                  <a:pt x="806602" y="2523446"/>
                  <a:pt x="577892" y="2487677"/>
                  <a:pt x="427984" y="2342293"/>
                </a:cubicBezTo>
                <a:cubicBezTo>
                  <a:pt x="462405" y="2309216"/>
                  <a:pt x="496823" y="2339985"/>
                  <a:pt x="526263" y="2327678"/>
                </a:cubicBezTo>
                <a:cubicBezTo>
                  <a:pt x="525356" y="2319985"/>
                  <a:pt x="527622" y="2308446"/>
                  <a:pt x="522186" y="2304986"/>
                </a:cubicBezTo>
                <a:cubicBezTo>
                  <a:pt x="410323" y="2225754"/>
                  <a:pt x="408509" y="2223831"/>
                  <a:pt x="528526" y="2165368"/>
                </a:cubicBezTo>
                <a:cubicBezTo>
                  <a:pt x="570645" y="2144984"/>
                  <a:pt x="567023" y="2126906"/>
                  <a:pt x="544832" y="2101138"/>
                </a:cubicBezTo>
                <a:cubicBezTo>
                  <a:pt x="528978" y="2083061"/>
                  <a:pt x="509957" y="2066906"/>
                  <a:pt x="519016" y="2027291"/>
                </a:cubicBezTo>
                <a:cubicBezTo>
                  <a:pt x="584685" y="2078062"/>
                  <a:pt x="902162" y="2061522"/>
                  <a:pt x="958321" y="2056137"/>
                </a:cubicBezTo>
                <a:cubicBezTo>
                  <a:pt x="1021272" y="2050369"/>
                  <a:pt x="1083319" y="2025753"/>
                  <a:pt x="1149440" y="2039214"/>
                </a:cubicBezTo>
                <a:cubicBezTo>
                  <a:pt x="1202430" y="2049985"/>
                  <a:pt x="1447897" y="2154215"/>
                  <a:pt x="1482772" y="2034599"/>
                </a:cubicBezTo>
                <a:cubicBezTo>
                  <a:pt x="1484583" y="2028831"/>
                  <a:pt x="1583765" y="2042293"/>
                  <a:pt x="1637208" y="2048831"/>
                </a:cubicBezTo>
                <a:cubicBezTo>
                  <a:pt x="1684309" y="2054216"/>
                  <a:pt x="1737297" y="2078062"/>
                  <a:pt x="1768999" y="2030369"/>
                </a:cubicBezTo>
                <a:cubicBezTo>
                  <a:pt x="1787568" y="2002293"/>
                  <a:pt x="1711030" y="1948062"/>
                  <a:pt x="1642642" y="1943445"/>
                </a:cubicBezTo>
                <a:cubicBezTo>
                  <a:pt x="1583312" y="1939214"/>
                  <a:pt x="1521266" y="1933060"/>
                  <a:pt x="1464655" y="1944599"/>
                </a:cubicBezTo>
                <a:cubicBezTo>
                  <a:pt x="1394911" y="1958446"/>
                  <a:pt x="1357322" y="1936138"/>
                  <a:pt x="1337846" y="1888061"/>
                </a:cubicBezTo>
                <a:cubicBezTo>
                  <a:pt x="1316106" y="1834985"/>
                  <a:pt x="1274439" y="1810368"/>
                  <a:pt x="1216924" y="1785752"/>
                </a:cubicBezTo>
                <a:cubicBezTo>
                  <a:pt x="1077431" y="1726138"/>
                  <a:pt x="943377" y="1657291"/>
                  <a:pt x="790299" y="1622676"/>
                </a:cubicBezTo>
                <a:cubicBezTo>
                  <a:pt x="759953" y="1615751"/>
                  <a:pt x="726441" y="1606521"/>
                  <a:pt x="712401" y="1560751"/>
                </a:cubicBezTo>
                <a:cubicBezTo>
                  <a:pt x="1126798" y="1629213"/>
                  <a:pt x="1504511" y="1807676"/>
                  <a:pt x="1932039" y="1797291"/>
                </a:cubicBezTo>
                <a:cubicBezTo>
                  <a:pt x="1815195" y="1740752"/>
                  <a:pt x="1679780" y="1737675"/>
                  <a:pt x="1555234" y="1698059"/>
                </a:cubicBezTo>
                <a:cubicBezTo>
                  <a:pt x="1643549" y="1668444"/>
                  <a:pt x="1726428" y="1699213"/>
                  <a:pt x="1810212" y="1716137"/>
                </a:cubicBezTo>
                <a:cubicBezTo>
                  <a:pt x="1880410" y="1729982"/>
                  <a:pt x="1943817" y="1732290"/>
                  <a:pt x="1951515" y="1649598"/>
                </a:cubicBezTo>
                <a:cubicBezTo>
                  <a:pt x="1948798" y="1644214"/>
                  <a:pt x="1949249" y="1637291"/>
                  <a:pt x="1949704" y="1630753"/>
                </a:cubicBezTo>
                <a:cubicBezTo>
                  <a:pt x="1926152" y="1596522"/>
                  <a:pt x="1889468" y="1578830"/>
                  <a:pt x="1845990" y="1568828"/>
                </a:cubicBezTo>
                <a:cubicBezTo>
                  <a:pt x="1819722" y="1562674"/>
                  <a:pt x="1784851" y="1553443"/>
                  <a:pt x="1785302" y="1528829"/>
                </a:cubicBezTo>
                <a:cubicBezTo>
                  <a:pt x="1786662" y="1437674"/>
                  <a:pt x="1702878" y="1411136"/>
                  <a:pt x="1619092" y="1384597"/>
                </a:cubicBezTo>
                <a:cubicBezTo>
                  <a:pt x="1665740" y="1339213"/>
                  <a:pt x="1702423" y="1372674"/>
                  <a:pt x="1737750" y="1369214"/>
                </a:cubicBezTo>
                <a:cubicBezTo>
                  <a:pt x="1760848" y="1366906"/>
                  <a:pt x="1781679" y="1362675"/>
                  <a:pt x="1781679" y="1339213"/>
                </a:cubicBezTo>
                <a:cubicBezTo>
                  <a:pt x="1782132" y="1319597"/>
                  <a:pt x="1771262" y="1297288"/>
                  <a:pt x="1748620" y="1296905"/>
                </a:cubicBezTo>
                <a:cubicBezTo>
                  <a:pt x="1606863" y="1293442"/>
                  <a:pt x="1528513" y="1167288"/>
                  <a:pt x="1381324" y="1166904"/>
                </a:cubicBezTo>
                <a:cubicBezTo>
                  <a:pt x="1293462" y="1166904"/>
                  <a:pt x="1427065" y="1095751"/>
                  <a:pt x="1352792" y="1066135"/>
                </a:cubicBezTo>
                <a:cubicBezTo>
                  <a:pt x="1336486" y="1059596"/>
                  <a:pt x="1395363" y="1049597"/>
                  <a:pt x="1421631" y="1051135"/>
                </a:cubicBezTo>
                <a:cubicBezTo>
                  <a:pt x="1447445" y="1052673"/>
                  <a:pt x="1470543" y="1071519"/>
                  <a:pt x="1501793" y="1058058"/>
                </a:cubicBezTo>
                <a:cubicBezTo>
                  <a:pt x="1519003" y="1009981"/>
                  <a:pt x="1474621" y="992289"/>
                  <a:pt x="1437935" y="978826"/>
                </a:cubicBezTo>
                <a:cubicBezTo>
                  <a:pt x="1353244" y="947673"/>
                  <a:pt x="1270817" y="909981"/>
                  <a:pt x="1177975" y="898826"/>
                </a:cubicBezTo>
                <a:cubicBezTo>
                  <a:pt x="1144915" y="894980"/>
                  <a:pt x="1225528" y="843440"/>
                  <a:pt x="1241378" y="825366"/>
                </a:cubicBezTo>
                <a:cubicBezTo>
                  <a:pt x="867743" y="635366"/>
                  <a:pt x="418474" y="644980"/>
                  <a:pt x="0" y="491517"/>
                </a:cubicBezTo>
                <a:cubicBezTo>
                  <a:pt x="92391" y="461518"/>
                  <a:pt x="160326" y="483440"/>
                  <a:pt x="223277" y="488057"/>
                </a:cubicBezTo>
                <a:cubicBezTo>
                  <a:pt x="380429" y="499594"/>
                  <a:pt x="535773" y="523440"/>
                  <a:pt x="692473" y="537671"/>
                </a:cubicBezTo>
                <a:cubicBezTo>
                  <a:pt x="769465" y="544594"/>
                  <a:pt x="841022" y="570749"/>
                  <a:pt x="927071" y="529211"/>
                </a:cubicBezTo>
                <a:cubicBezTo>
                  <a:pt x="984589" y="501518"/>
                  <a:pt x="1076527" y="531517"/>
                  <a:pt x="1147177" y="556134"/>
                </a:cubicBezTo>
                <a:cubicBezTo>
                  <a:pt x="1205600" y="576517"/>
                  <a:pt x="1261306" y="581901"/>
                  <a:pt x="1338752" y="556134"/>
                </a:cubicBezTo>
                <a:cubicBezTo>
                  <a:pt x="1268554" y="540364"/>
                  <a:pt x="1214658" y="526519"/>
                  <a:pt x="1159406" y="516901"/>
                </a:cubicBezTo>
                <a:cubicBezTo>
                  <a:pt x="1115475" y="509211"/>
                  <a:pt x="1220094" y="478056"/>
                  <a:pt x="1273535" y="481902"/>
                </a:cubicBezTo>
                <a:cubicBezTo>
                  <a:pt x="1348263" y="487287"/>
                  <a:pt x="1306144" y="467287"/>
                  <a:pt x="1293462" y="439595"/>
                </a:cubicBezTo>
                <a:cubicBezTo>
                  <a:pt x="1279875" y="409979"/>
                  <a:pt x="1320183" y="400749"/>
                  <a:pt x="1345545" y="406900"/>
                </a:cubicBezTo>
                <a:cubicBezTo>
                  <a:pt x="1442916" y="431133"/>
                  <a:pt x="1539834" y="388441"/>
                  <a:pt x="1640379" y="423057"/>
                </a:cubicBezTo>
                <a:cubicBezTo>
                  <a:pt x="1615015" y="337670"/>
                  <a:pt x="1560215" y="300363"/>
                  <a:pt x="1445634" y="288439"/>
                </a:cubicBezTo>
                <a:cubicBezTo>
                  <a:pt x="1402608" y="283826"/>
                  <a:pt x="1357773" y="290748"/>
                  <a:pt x="1320636" y="266131"/>
                </a:cubicBezTo>
                <a:cubicBezTo>
                  <a:pt x="1299349" y="251902"/>
                  <a:pt x="1275346" y="234978"/>
                  <a:pt x="1292104" y="208824"/>
                </a:cubicBezTo>
                <a:cubicBezTo>
                  <a:pt x="1303877" y="190363"/>
                  <a:pt x="1329242" y="190363"/>
                  <a:pt x="1350074" y="196517"/>
                </a:cubicBezTo>
                <a:cubicBezTo>
                  <a:pt x="1443371" y="223826"/>
                  <a:pt x="1540741" y="233825"/>
                  <a:pt x="1638113" y="243826"/>
                </a:cubicBezTo>
                <a:cubicBezTo>
                  <a:pt x="1653059" y="245364"/>
                  <a:pt x="1669814" y="250365"/>
                  <a:pt x="1686573" y="224977"/>
                </a:cubicBezTo>
                <a:cubicBezTo>
                  <a:pt x="1504511" y="183824"/>
                  <a:pt x="1331505" y="125362"/>
                  <a:pt x="1144459" y="102670"/>
                </a:cubicBezTo>
                <a:cubicBezTo>
                  <a:pt x="1147177" y="91900"/>
                  <a:pt x="1149896" y="81131"/>
                  <a:pt x="1152614" y="70362"/>
                </a:cubicBezTo>
                <a:cubicBezTo>
                  <a:pt x="1298896" y="85746"/>
                  <a:pt x="1445182" y="101131"/>
                  <a:pt x="1629961" y="120363"/>
                </a:cubicBezTo>
                <a:cubicBezTo>
                  <a:pt x="1516284" y="59207"/>
                  <a:pt x="1408951" y="79594"/>
                  <a:pt x="1324712" y="25362"/>
                </a:cubicBezTo>
                <a:cubicBezTo>
                  <a:pt x="1340563" y="4786"/>
                  <a:pt x="1359698" y="-407"/>
                  <a:pt x="1379513" y="2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30905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4" ma:contentTypeDescription="Create a new document." ma:contentTypeScope="" ma:versionID="85dcba788401873d9c87e79bd85ec0f3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a66c0fad3fc2499115f56cb773b3dfbf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9A7C3D0-ADE2-4931-948D-0FB1834329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6B15C0-C0BC-4D5B-BDF2-13D8A5B9745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636EE01-D612-4D7F-AF55-36BC6AA79C0E}">
  <ds:schemaRefs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dcmitype/"/>
    <ds:schemaRef ds:uri="http://schemas.microsoft.com/office/2006/metadata/properties"/>
    <ds:schemaRef ds:uri="http://purl.org/dc/terms/"/>
    <ds:schemaRef ds:uri="http://schemas.microsoft.com/office/infopath/2007/PartnerControls"/>
    <ds:schemaRef ds:uri="d8e79d84-78fb-44a9-92e9-d04bdd8f0359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1875</TotalTime>
  <Words>812</Words>
  <Application>Microsoft Office PowerPoint</Application>
  <PresentationFormat>Widescreen</PresentationFormat>
  <Paragraphs>101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Roboto</vt:lpstr>
      <vt:lpstr>Times New Roman</vt:lpstr>
      <vt:lpstr>Office Theme</vt:lpstr>
      <vt:lpstr>Group presentation </vt:lpstr>
      <vt:lpstr>        Table of content</vt:lpstr>
      <vt:lpstr>History</vt:lpstr>
      <vt:lpstr>Organisation structure</vt:lpstr>
      <vt:lpstr>Swot Analysis </vt:lpstr>
      <vt:lpstr>PowerPoint Presentation</vt:lpstr>
      <vt:lpstr>PowerPoint Presentation</vt:lpstr>
      <vt:lpstr>PESTLE Analysis</vt:lpstr>
      <vt:lpstr>PESTLE Analysis</vt:lpstr>
      <vt:lpstr>PowerPoint Presentation</vt:lpstr>
      <vt:lpstr>PowerPoint Presentation</vt:lpstr>
      <vt:lpstr>Conclusion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Business                          Group presentation</dc:title>
  <dc:creator>Valentin Masala (2236548)</dc:creator>
  <cp:lastModifiedBy>Valentin Masala (2236548)</cp:lastModifiedBy>
  <cp:revision>21</cp:revision>
  <dcterms:created xsi:type="dcterms:W3CDTF">2024-04-02T10:45:27Z</dcterms:created>
  <dcterms:modified xsi:type="dcterms:W3CDTF">2024-04-03T18:57:04Z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