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23"/>
  </p:notesMasterIdLst>
  <p:handoutMasterIdLst>
    <p:handoutMasterId r:id="rId24"/>
  </p:handoutMasterIdLst>
  <p:sldIdLst>
    <p:sldId id="264" r:id="rId2"/>
    <p:sldId id="276" r:id="rId3"/>
    <p:sldId id="350" r:id="rId4"/>
    <p:sldId id="283" r:id="rId5"/>
    <p:sldId id="295" r:id="rId6"/>
    <p:sldId id="351" r:id="rId7"/>
    <p:sldId id="352" r:id="rId8"/>
    <p:sldId id="353" r:id="rId9"/>
    <p:sldId id="284" r:id="rId10"/>
    <p:sldId id="354" r:id="rId11"/>
    <p:sldId id="355" r:id="rId12"/>
    <p:sldId id="356" r:id="rId13"/>
    <p:sldId id="357" r:id="rId14"/>
    <p:sldId id="358" r:id="rId15"/>
    <p:sldId id="285" r:id="rId16"/>
    <p:sldId id="296" r:id="rId17"/>
    <p:sldId id="286" r:id="rId18"/>
    <p:sldId id="287" r:id="rId19"/>
    <p:sldId id="288" r:id="rId20"/>
    <p:sldId id="359" r:id="rId21"/>
    <p:sldId id="360" r:id="rId22"/>
  </p:sldIdLst>
  <p:sldSz cx="12188825" cy="6858000"/>
  <p:notesSz cx="6669088" cy="9753600"/>
  <p:embeddedFontLst>
    <p:embeddedFont>
      <p:font typeface="Century Gothic" panose="020B0502020202020204" pitchFamily="34" charset="0"/>
      <p:regular r:id="rId25"/>
      <p:bold r:id="rId26"/>
      <p:italic r:id="rId27"/>
      <p:boldItalic r:id="rId28"/>
    </p:embeddedFont>
  </p:embeddedFontLst>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94280" autoAdjust="0"/>
  </p:normalViewPr>
  <p:slideViewPr>
    <p:cSldViewPr showGuides="1">
      <p:cViewPr varScale="1">
        <p:scale>
          <a:sx n="73" d="100"/>
          <a:sy n="73" d="100"/>
        </p:scale>
        <p:origin x="72" y="355"/>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2/9/2024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2/9/2024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There may be a breach of </a:t>
            </a:r>
            <a:r>
              <a:rPr lang="en-GB" b="1" i="0" dirty="0">
                <a:solidFill>
                  <a:srgbClr val="000000"/>
                </a:solidFill>
                <a:effectLst/>
                <a:latin typeface="Times New Roman" panose="02020603050405020304" pitchFamily="18" charset="0"/>
              </a:rPr>
              <a:t>Art 6 ECHR</a:t>
            </a:r>
            <a:r>
              <a:rPr lang="en-GB" b="0" i="0" dirty="0">
                <a:solidFill>
                  <a:srgbClr val="000000"/>
                </a:solidFill>
                <a:effectLst/>
                <a:latin typeface="Times New Roman" panose="02020603050405020304" pitchFamily="18" charset="0"/>
              </a:rPr>
              <a:t> (right to a fair trial) if evidence is admitted in court that was obtained before the accused was given access to a solicitor.</a:t>
            </a:r>
          </a:p>
          <a:p>
            <a:pPr algn="just"/>
            <a:r>
              <a:rPr lang="en-GB" b="0" i="0" dirty="0">
                <a:solidFill>
                  <a:srgbClr val="000000"/>
                </a:solidFill>
                <a:effectLst/>
                <a:latin typeface="Times New Roman" panose="02020603050405020304" pitchFamily="18" charset="0"/>
              </a:rPr>
              <a:t>A question that arises in respect of England and Wales is whether the provisions for delaying access to a lawyer under </a:t>
            </a:r>
            <a:r>
              <a:rPr lang="en-GB" b="1" i="0" dirty="0">
                <a:solidFill>
                  <a:srgbClr val="000000"/>
                </a:solidFill>
                <a:effectLst/>
                <a:latin typeface="Times New Roman" panose="02020603050405020304" pitchFamily="18" charset="0"/>
              </a:rPr>
              <a:t>s58(6) PACE 1984</a:t>
            </a:r>
            <a:r>
              <a:rPr lang="en-GB" b="0" i="0" dirty="0">
                <a:solidFill>
                  <a:srgbClr val="000000"/>
                </a:solidFill>
                <a:effectLst/>
                <a:latin typeface="Times New Roman" panose="02020603050405020304" pitchFamily="18" charset="0"/>
              </a:rPr>
              <a:t>, and for questioning a suspect who has requested legal advice before they have received it are compliant with </a:t>
            </a:r>
            <a:r>
              <a:rPr lang="en-GB" b="1" i="0" dirty="0">
                <a:solidFill>
                  <a:srgbClr val="000000"/>
                </a:solidFill>
                <a:effectLst/>
                <a:latin typeface="Times New Roman" panose="02020603050405020304" pitchFamily="18" charset="0"/>
              </a:rPr>
              <a:t>Art 6</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Ibrahim v UK [2016]</a:t>
            </a:r>
            <a:r>
              <a:rPr lang="en-GB" b="0" i="0" dirty="0">
                <a:solidFill>
                  <a:srgbClr val="000000"/>
                </a:solidFill>
                <a:effectLst/>
                <a:latin typeface="Times New Roman" panose="02020603050405020304" pitchFamily="18" charset="0"/>
              </a:rPr>
              <a:t>, it was suggested that the court – when considering whether there has been a breach of </a:t>
            </a:r>
            <a:r>
              <a:rPr lang="en-GB" b="1" i="0" dirty="0">
                <a:solidFill>
                  <a:srgbClr val="000000"/>
                </a:solidFill>
                <a:effectLst/>
                <a:latin typeface="Times New Roman" panose="02020603050405020304" pitchFamily="18" charset="0"/>
              </a:rPr>
              <a:t>Art 6 </a:t>
            </a:r>
            <a:r>
              <a:rPr lang="en-GB" b="0" i="0" dirty="0">
                <a:solidFill>
                  <a:srgbClr val="000000"/>
                </a:solidFill>
                <a:effectLst/>
                <a:latin typeface="Times New Roman" panose="02020603050405020304" pitchFamily="18" charset="0"/>
              </a:rPr>
              <a:t>– should determine: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Was there a compelling reason to justify the restriction in the individual case bearing in mind the provisions of </a:t>
            </a:r>
            <a:r>
              <a:rPr lang="en-GB" b="1" i="0" dirty="0">
                <a:solidFill>
                  <a:srgbClr val="000000"/>
                </a:solidFill>
                <a:effectLst/>
                <a:latin typeface="Times New Roman" panose="02020603050405020304" pitchFamily="18" charset="0"/>
              </a:rPr>
              <a:t>PACE</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What is the impact on the overall fairness of the proceedings, taking into account the restriction on access?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8648768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2/9/2024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2/9/2024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2/9/2024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2/9/2024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2/9/2024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2/9/2024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2/9/2024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ukpga/1984/60/section/56" TargetMode="External"/><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58"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assets.publishing.service.gov.uk/government/uploads/system/uploads/attachment_data/file/729842/pace-code-c-2018.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95716/52344_00_Pace_Code_E_Accessible_v0.3.pdf" TargetMode="External"/><Relationship Id="rId2" Type="http://schemas.openxmlformats.org/officeDocument/2006/relationships/hyperlink" Target="https://www.legislation.gov.uk/ukpga/1984/60/section/60" TargetMode="External"/><Relationship Id="rId1" Type="http://schemas.openxmlformats.org/officeDocument/2006/relationships/slideLayout" Target="../slideLayouts/slideLayout2.xml"/><Relationship Id="rId4" Type="http://schemas.openxmlformats.org/officeDocument/2006/relationships/hyperlink" Target="https://www.legislation.gov.uk/ukpga/1994/33/section/34"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sra.org.uk/solicitors/handbook/code/part2/rule4/content.pag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721" y="692696"/>
            <a:ext cx="5645675" cy="3853904"/>
          </a:xfrm>
        </p:spPr>
        <p:txBody>
          <a:bodyPr anchor="b">
            <a:normAutofit/>
          </a:bodyPr>
          <a:lstStyle/>
          <a:p>
            <a:r>
              <a:rPr lang="en-US" sz="4800" dirty="0"/>
              <a:t>Week 3 – Early Procedure and Funding</a:t>
            </a:r>
            <a:br>
              <a:rPr lang="en-US" sz="4800" dirty="0"/>
            </a:br>
            <a:r>
              <a:rPr lang="en-US" sz="4800" dirty="0"/>
              <a:t>Lecture Part 1</a:t>
            </a:r>
          </a:p>
        </p:txBody>
      </p:sp>
      <p:sp>
        <p:nvSpPr>
          <p:cNvPr id="3" name="Subtitle 2"/>
          <p:cNvSpPr>
            <a:spLocks noGrp="1"/>
          </p:cNvSpPr>
          <p:nvPr>
            <p:ph type="body" sz="half" idx="2"/>
          </p:nvPr>
        </p:nvSpPr>
        <p:spPr>
          <a:xfrm>
            <a:off x="304721" y="4648200"/>
            <a:ext cx="3351927" cy="1727200"/>
          </a:xfrm>
        </p:spPr>
        <p:txBody>
          <a:bodyPr>
            <a:normAutofit/>
          </a:bodyPr>
          <a:lstStyle/>
          <a:p>
            <a:pPr>
              <a:spcAft>
                <a:spcPts val="600"/>
              </a:spcAft>
            </a:pPr>
            <a:r>
              <a:rPr lang="en-US" sz="3200" dirty="0"/>
              <a:t>Criminal Litigation</a:t>
            </a:r>
          </a:p>
        </p:txBody>
      </p:sp>
      <p:pic>
        <p:nvPicPr>
          <p:cNvPr id="5" name="Picture 4">
            <a:extLst>
              <a:ext uri="{FF2B5EF4-FFF2-40B4-BE49-F238E27FC236}">
                <a16:creationId xmlns:a16="http://schemas.microsoft.com/office/drawing/2014/main" id="{9417B395-25CB-A11E-088A-D90461717501}"/>
              </a:ext>
            </a:extLst>
          </p:cNvPr>
          <p:cNvPicPr>
            <a:picLocks noChangeAspect="1"/>
          </p:cNvPicPr>
          <p:nvPr/>
        </p:nvPicPr>
        <p:blipFill rotWithShape="1">
          <a:blip r:embed="rId2"/>
          <a:srcRect l="14611" r="34575" b="1"/>
          <a:stretch/>
        </p:blipFill>
        <p:spPr>
          <a:xfrm>
            <a:off x="6382444" y="2025804"/>
            <a:ext cx="4933219" cy="4271660"/>
          </a:xfrm>
          <a:prstGeom prst="rect">
            <a:avLst/>
          </a:prstGeom>
          <a:noFill/>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dirty="0"/>
              <a:t>Aims</a:t>
            </a:r>
          </a:p>
        </p:txBody>
      </p:sp>
      <p:sp>
        <p:nvSpPr>
          <p:cNvPr id="14" name="Content Placeholder 13"/>
          <p:cNvSpPr>
            <a:spLocks noGrp="1"/>
          </p:cNvSpPr>
          <p:nvPr>
            <p:ph sz="half" idx="1"/>
          </p:nvPr>
        </p:nvSpPr>
        <p:spPr>
          <a:xfrm>
            <a:off x="1117309" y="1701800"/>
            <a:ext cx="4977104" cy="4470400"/>
          </a:xfrm>
        </p:spPr>
        <p:txBody>
          <a:bodyPr>
            <a:normAutofit/>
          </a:bodyPr>
          <a:lstStyle/>
          <a:p>
            <a:r>
              <a:rPr lang="en-US" sz="1900" dirty="0"/>
              <a:t>To understand the rights of the defendant</a:t>
            </a:r>
          </a:p>
          <a:p>
            <a:r>
              <a:rPr lang="en-US" sz="1900" dirty="0"/>
              <a:t>To understand the role of the solicitor</a:t>
            </a:r>
          </a:p>
          <a:p>
            <a:r>
              <a:rPr lang="en-US" sz="1900" dirty="0"/>
              <a:t>Advising at the police station and ethical considerations</a:t>
            </a:r>
          </a:p>
          <a:p>
            <a:r>
              <a:rPr lang="en-US" sz="1900" dirty="0"/>
              <a:t>To understand early procedure process</a:t>
            </a:r>
          </a:p>
          <a:p>
            <a:r>
              <a:rPr lang="en-US" sz="1900" dirty="0"/>
              <a:t>Understand the provisions for publicly </a:t>
            </a:r>
            <a:r>
              <a:rPr lang="en-US" sz="1900"/>
              <a:t>funded advice</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6556499" y="1701800"/>
            <a:ext cx="4459224" cy="4470400"/>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FC9C-DE58-C4A4-AF84-36BC0E8E5178}"/>
              </a:ext>
            </a:extLst>
          </p:cNvPr>
          <p:cNvSpPr>
            <a:spLocks noGrp="1"/>
          </p:cNvSpPr>
          <p:nvPr>
            <p:ph type="title"/>
          </p:nvPr>
        </p:nvSpPr>
        <p:spPr>
          <a:xfrm>
            <a:off x="1117309" y="76200"/>
            <a:ext cx="10157354" cy="1397000"/>
          </a:xfrm>
        </p:spPr>
        <p:txBody>
          <a:bodyPr anchor="b">
            <a:normAutofit/>
          </a:bodyPr>
          <a:lstStyle/>
          <a:p>
            <a:r>
              <a:rPr lang="en-GB" dirty="0"/>
              <a:t>Rights of the suspect after arrest</a:t>
            </a:r>
          </a:p>
        </p:txBody>
      </p:sp>
      <p:sp>
        <p:nvSpPr>
          <p:cNvPr id="3" name="Content Placeholder 2">
            <a:extLst>
              <a:ext uri="{FF2B5EF4-FFF2-40B4-BE49-F238E27FC236}">
                <a16:creationId xmlns:a16="http://schemas.microsoft.com/office/drawing/2014/main" id="{1C8C856B-427C-E82B-5A9A-824B545415CF}"/>
              </a:ext>
            </a:extLst>
          </p:cNvPr>
          <p:cNvSpPr>
            <a:spLocks noGrp="1"/>
          </p:cNvSpPr>
          <p:nvPr>
            <p:ph sz="half" idx="1"/>
          </p:nvPr>
        </p:nvSpPr>
        <p:spPr>
          <a:xfrm>
            <a:off x="1117309" y="1701800"/>
            <a:ext cx="4977104" cy="4751536"/>
          </a:xfrm>
        </p:spPr>
        <p:txBody>
          <a:bodyPr>
            <a:noAutofit/>
          </a:bodyPr>
          <a:lstStyle/>
          <a:p>
            <a:r>
              <a:rPr lang="en-GB" sz="2000" b="0" i="0" dirty="0">
                <a:effectLst/>
              </a:rPr>
              <a:t>Suspects who have been detained in police custody have a number of important rights. </a:t>
            </a:r>
          </a:p>
          <a:p>
            <a:r>
              <a:rPr lang="en-GB" sz="2000" b="0" i="0" dirty="0">
                <a:effectLst/>
              </a:rPr>
              <a:t>Failure to adhere to those rights is a serious matter which can result in evidence being excluded. </a:t>
            </a:r>
          </a:p>
          <a:p>
            <a:r>
              <a:rPr lang="en-GB" sz="2000" b="0" i="0" dirty="0">
                <a:effectLst/>
              </a:rPr>
              <a:t>It is part of a legal adviser’s role to ensure that these rights have been given, understood and acted upon when required.</a:t>
            </a:r>
          </a:p>
          <a:p>
            <a:r>
              <a:rPr lang="en-GB" sz="2000" b="1" i="0" dirty="0">
                <a:effectLst/>
              </a:rPr>
              <a:t>para 3.1 PACE Code C</a:t>
            </a:r>
            <a:r>
              <a:rPr lang="en-GB" sz="2000" b="0" i="0" dirty="0">
                <a:effectLst/>
              </a:rPr>
              <a:t> states that a suspect must be told a number of rights that they have. </a:t>
            </a:r>
            <a:endParaRPr lang="en-GB" sz="2000" dirty="0"/>
          </a:p>
        </p:txBody>
      </p:sp>
      <p:pic>
        <p:nvPicPr>
          <p:cNvPr id="4" name="Picture 3">
            <a:extLst>
              <a:ext uri="{FF2B5EF4-FFF2-40B4-BE49-F238E27FC236}">
                <a16:creationId xmlns:a16="http://schemas.microsoft.com/office/drawing/2014/main" id="{42CA1B78-716A-B47A-288D-6F416E948DB9}"/>
              </a:ext>
            </a:extLst>
          </p:cNvPr>
          <p:cNvPicPr>
            <a:picLocks noChangeAspect="1"/>
          </p:cNvPicPr>
          <p:nvPr/>
        </p:nvPicPr>
        <p:blipFill>
          <a:blip r:embed="rId2"/>
          <a:stretch>
            <a:fillRect/>
          </a:stretch>
        </p:blipFill>
        <p:spPr>
          <a:xfrm>
            <a:off x="6540932" y="1701800"/>
            <a:ext cx="4490357" cy="4470400"/>
          </a:xfrm>
          <a:prstGeom prst="rect">
            <a:avLst/>
          </a:prstGeom>
          <a:noFill/>
        </p:spPr>
      </p:pic>
    </p:spTree>
    <p:extLst>
      <p:ext uri="{BB962C8B-B14F-4D97-AF65-F5344CB8AC3E}">
        <p14:creationId xmlns:p14="http://schemas.microsoft.com/office/powerpoint/2010/main" val="45571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9C6-0F86-44DE-B32A-06D38335681D}"/>
              </a:ext>
            </a:extLst>
          </p:cNvPr>
          <p:cNvSpPr>
            <a:spLocks noGrp="1"/>
          </p:cNvSpPr>
          <p:nvPr>
            <p:ph type="title"/>
          </p:nvPr>
        </p:nvSpPr>
        <p:spPr/>
        <p:txBody>
          <a:bodyPr/>
          <a:lstStyle/>
          <a:p>
            <a:r>
              <a:rPr lang="en-GB" dirty="0"/>
              <a:t>Rights of the suspect after arrest (PACE)</a:t>
            </a:r>
          </a:p>
        </p:txBody>
      </p:sp>
      <p:sp>
        <p:nvSpPr>
          <p:cNvPr id="3" name="Content Placeholder 2">
            <a:extLst>
              <a:ext uri="{FF2B5EF4-FFF2-40B4-BE49-F238E27FC236}">
                <a16:creationId xmlns:a16="http://schemas.microsoft.com/office/drawing/2014/main" id="{871AFB28-EEBD-4017-ADB9-AF1F21896757}"/>
              </a:ext>
            </a:extLst>
          </p:cNvPr>
          <p:cNvSpPr>
            <a:spLocks noGrp="1"/>
          </p:cNvSpPr>
          <p:nvPr>
            <p:ph idx="1"/>
          </p:nvPr>
        </p:nvSpPr>
        <p:spPr>
          <a:xfrm>
            <a:off x="909836" y="1844824"/>
            <a:ext cx="10157354" cy="4470400"/>
          </a:xfrm>
        </p:spPr>
        <p:txBody>
          <a:bodyPr/>
          <a:lstStyle/>
          <a:p>
            <a:pPr>
              <a:lnSpc>
                <a:spcPct val="80000"/>
              </a:lnSpc>
            </a:pPr>
            <a:r>
              <a:rPr lang="en-GB" altLang="en-US" dirty="0"/>
              <a:t>To be told the grounds for arrest (</a:t>
            </a:r>
            <a:r>
              <a:rPr lang="en-GB" altLang="en-US" dirty="0">
                <a:hlinkClick r:id="rId2"/>
              </a:rPr>
              <a:t>Code C:3.4</a:t>
            </a:r>
            <a:r>
              <a:rPr lang="en-GB" altLang="en-US" dirty="0"/>
              <a:t>) </a:t>
            </a:r>
          </a:p>
          <a:p>
            <a:pPr>
              <a:lnSpc>
                <a:spcPct val="80000"/>
              </a:lnSpc>
            </a:pPr>
            <a:r>
              <a:rPr lang="en-GB" altLang="en-US" dirty="0"/>
              <a:t>To inform someone about his arrest – </a:t>
            </a:r>
            <a:r>
              <a:rPr lang="en-GB" altLang="en-US" u="sng" dirty="0">
                <a:hlinkClick r:id="rId3"/>
              </a:rPr>
              <a:t>s56</a:t>
            </a:r>
            <a:endParaRPr lang="en-GB" altLang="en-US" u="sng" dirty="0"/>
          </a:p>
          <a:p>
            <a:pPr>
              <a:lnSpc>
                <a:spcPct val="80000"/>
              </a:lnSpc>
            </a:pPr>
            <a:r>
              <a:rPr lang="en-GB" altLang="en-US" dirty="0"/>
              <a:t>To have access to a solicitor – </a:t>
            </a:r>
            <a:r>
              <a:rPr lang="en-GB" altLang="en-US" u="sng" dirty="0">
                <a:hlinkClick r:id="rId4"/>
              </a:rPr>
              <a:t>s58</a:t>
            </a:r>
            <a:endParaRPr lang="en-US" altLang="en-US" u="sng" dirty="0"/>
          </a:p>
          <a:p>
            <a:pPr>
              <a:lnSpc>
                <a:spcPct val="80000"/>
              </a:lnSpc>
            </a:pPr>
            <a:r>
              <a:rPr lang="en-GB" altLang="en-US" dirty="0"/>
              <a:t>To be cautioned prior to being questioned and following any break(</a:t>
            </a:r>
            <a:r>
              <a:rPr lang="en-GB" altLang="en-US" dirty="0">
                <a:hlinkClick r:id="rId2"/>
              </a:rPr>
              <a:t>Code C:10</a:t>
            </a:r>
            <a:r>
              <a:rPr lang="en-GB" altLang="en-US" dirty="0"/>
              <a:t>) </a:t>
            </a:r>
          </a:p>
          <a:p>
            <a:pPr>
              <a:lnSpc>
                <a:spcPct val="80000"/>
              </a:lnSpc>
            </a:pPr>
            <a:r>
              <a:rPr lang="en-GB" altLang="en-US" dirty="0"/>
              <a:t>PACE CODE rights –  </a:t>
            </a:r>
            <a:r>
              <a:rPr lang="en-GB" altLang="en-US" dirty="0" err="1"/>
              <a:t>eg</a:t>
            </a:r>
            <a:r>
              <a:rPr lang="en-GB" altLang="en-US" dirty="0"/>
              <a:t> access to custody record; appropriate cell conditions; breaks; meals; rest; medical treatment etc </a:t>
            </a:r>
            <a:endParaRPr lang="en-GB" altLang="en-US" b="1" dirty="0"/>
          </a:p>
          <a:p>
            <a:endParaRPr lang="en-GB" dirty="0"/>
          </a:p>
        </p:txBody>
      </p:sp>
    </p:spTree>
    <p:extLst>
      <p:ext uri="{BB962C8B-B14F-4D97-AF65-F5344CB8AC3E}">
        <p14:creationId xmlns:p14="http://schemas.microsoft.com/office/powerpoint/2010/main" val="195190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F1EA-2073-43FB-A707-BB3DE9CBD317}"/>
              </a:ext>
            </a:extLst>
          </p:cNvPr>
          <p:cNvSpPr>
            <a:spLocks noGrp="1"/>
          </p:cNvSpPr>
          <p:nvPr>
            <p:ph type="title"/>
          </p:nvPr>
        </p:nvSpPr>
        <p:spPr>
          <a:xfrm>
            <a:off x="1117309" y="76200"/>
            <a:ext cx="10157354" cy="1397000"/>
          </a:xfrm>
        </p:spPr>
        <p:txBody>
          <a:bodyPr anchor="b">
            <a:normAutofit/>
          </a:bodyPr>
          <a:lstStyle/>
          <a:p>
            <a:r>
              <a:rPr lang="en-GB" dirty="0"/>
              <a:t>Right to legal advice</a:t>
            </a:r>
          </a:p>
        </p:txBody>
      </p:sp>
      <p:sp>
        <p:nvSpPr>
          <p:cNvPr id="3" name="Content Placeholder 2">
            <a:extLst>
              <a:ext uri="{FF2B5EF4-FFF2-40B4-BE49-F238E27FC236}">
                <a16:creationId xmlns:a16="http://schemas.microsoft.com/office/drawing/2014/main" id="{818C9DF0-756D-4CED-9CBE-48B500F65AB4}"/>
              </a:ext>
            </a:extLst>
          </p:cNvPr>
          <p:cNvSpPr>
            <a:spLocks noGrp="1"/>
          </p:cNvSpPr>
          <p:nvPr>
            <p:ph sz="half" idx="1"/>
          </p:nvPr>
        </p:nvSpPr>
        <p:spPr>
          <a:xfrm>
            <a:off x="1117309" y="1701800"/>
            <a:ext cx="4977104" cy="4470400"/>
          </a:xfrm>
        </p:spPr>
        <p:txBody>
          <a:bodyPr>
            <a:normAutofit/>
          </a:bodyPr>
          <a:lstStyle/>
          <a:p>
            <a:r>
              <a:rPr lang="en-GB" sz="2000"/>
              <a:t>Can request access to a solicitor at any time.</a:t>
            </a:r>
          </a:p>
          <a:p>
            <a:r>
              <a:rPr lang="en-GB" sz="2000"/>
              <a:t>Request is noted in the custody record.</a:t>
            </a:r>
          </a:p>
          <a:p>
            <a:r>
              <a:rPr lang="en-GB" sz="2000"/>
              <a:t>Code C states that nothing must be said or done by the police to dissuade the suspect from seeking legal advice.</a:t>
            </a:r>
          </a:p>
          <a:p>
            <a:r>
              <a:rPr lang="en-GB" sz="2000"/>
              <a:t>Consultation must be in private. </a:t>
            </a:r>
          </a:p>
          <a:p>
            <a:r>
              <a:rPr lang="en-GB" sz="2000"/>
              <a:t>Telephone or face to face advice permitted. </a:t>
            </a:r>
          </a:p>
        </p:txBody>
      </p:sp>
      <p:pic>
        <p:nvPicPr>
          <p:cNvPr id="5" name="Picture 4">
            <a:extLst>
              <a:ext uri="{FF2B5EF4-FFF2-40B4-BE49-F238E27FC236}">
                <a16:creationId xmlns:a16="http://schemas.microsoft.com/office/drawing/2014/main" id="{958E5B25-7CBC-FFDC-F243-BB49EBC1E276}"/>
              </a:ext>
            </a:extLst>
          </p:cNvPr>
          <p:cNvPicPr>
            <a:picLocks noChangeAspect="1"/>
          </p:cNvPicPr>
          <p:nvPr/>
        </p:nvPicPr>
        <p:blipFill>
          <a:blip r:embed="rId2"/>
          <a:stretch>
            <a:fillRect/>
          </a:stretch>
        </p:blipFill>
        <p:spPr>
          <a:xfrm>
            <a:off x="6297559" y="1979601"/>
            <a:ext cx="4977104" cy="3914797"/>
          </a:xfrm>
          <a:prstGeom prst="rect">
            <a:avLst/>
          </a:prstGeom>
          <a:noFill/>
        </p:spPr>
      </p:pic>
    </p:spTree>
    <p:extLst>
      <p:ext uri="{BB962C8B-B14F-4D97-AF65-F5344CB8AC3E}">
        <p14:creationId xmlns:p14="http://schemas.microsoft.com/office/powerpoint/2010/main" val="242968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39AA-30B9-9A9E-6A65-3692623DA801}"/>
              </a:ext>
            </a:extLst>
          </p:cNvPr>
          <p:cNvSpPr>
            <a:spLocks noGrp="1"/>
          </p:cNvSpPr>
          <p:nvPr>
            <p:ph type="title"/>
          </p:nvPr>
        </p:nvSpPr>
        <p:spPr>
          <a:xfrm>
            <a:off x="837828" y="332656"/>
            <a:ext cx="9644747" cy="564480"/>
          </a:xfrm>
        </p:spPr>
        <p:txBody>
          <a:bodyPr anchor="b">
            <a:normAutofit fontScale="90000"/>
          </a:bodyPr>
          <a:lstStyle/>
          <a:p>
            <a:r>
              <a:rPr lang="en-GB" dirty="0"/>
              <a:t>Telephone legal advice</a:t>
            </a:r>
          </a:p>
        </p:txBody>
      </p:sp>
      <p:sp>
        <p:nvSpPr>
          <p:cNvPr id="3" name="Content Placeholder 2">
            <a:extLst>
              <a:ext uri="{FF2B5EF4-FFF2-40B4-BE49-F238E27FC236}">
                <a16:creationId xmlns:a16="http://schemas.microsoft.com/office/drawing/2014/main" id="{8D206B93-6656-36E0-09F6-46CA4F1063F9}"/>
              </a:ext>
            </a:extLst>
          </p:cNvPr>
          <p:cNvSpPr>
            <a:spLocks noGrp="1"/>
          </p:cNvSpPr>
          <p:nvPr>
            <p:ph sz="half" idx="1"/>
          </p:nvPr>
        </p:nvSpPr>
        <p:spPr>
          <a:xfrm>
            <a:off x="693812" y="1340768"/>
            <a:ext cx="6840760" cy="5039568"/>
          </a:xfrm>
        </p:spPr>
        <p:txBody>
          <a:bodyPr>
            <a:normAutofit/>
          </a:bodyPr>
          <a:lstStyle/>
          <a:p>
            <a:r>
              <a:rPr lang="en-GB" sz="1800" b="1" i="0" dirty="0">
                <a:effectLst/>
              </a:rPr>
              <a:t>Note 6B, Code C</a:t>
            </a:r>
            <a:r>
              <a:rPr lang="en-GB" sz="1800" b="0" i="0" dirty="0">
                <a:effectLst/>
              </a:rPr>
              <a:t> states that free legal advice will be limited to telephone advice only where a suspect is</a:t>
            </a:r>
          </a:p>
          <a:p>
            <a:pPr>
              <a:buFont typeface="Arial" panose="020B0604020202020204" pitchFamily="34" charset="0"/>
              <a:buChar char="•"/>
            </a:pPr>
            <a:r>
              <a:rPr lang="en-GB" sz="1800" b="0" i="0" dirty="0">
                <a:effectLst/>
              </a:rPr>
              <a:t>detained for a non-imprisonable offence;</a:t>
            </a:r>
          </a:p>
          <a:p>
            <a:pPr>
              <a:buFont typeface="Arial" panose="020B0604020202020204" pitchFamily="34" charset="0"/>
              <a:buChar char="•"/>
            </a:pPr>
            <a:r>
              <a:rPr lang="en-GB" sz="1800" b="0" i="0" dirty="0">
                <a:effectLst/>
              </a:rPr>
              <a:t>arrested on a warrant issued at court for failing to appear and being held for production at court (except where the solicitor has clear documentary evidence available that would result in the client being released from custody);</a:t>
            </a:r>
          </a:p>
          <a:p>
            <a:pPr>
              <a:buFont typeface="Arial" panose="020B0604020202020204" pitchFamily="34" charset="0"/>
              <a:buChar char="•"/>
            </a:pPr>
            <a:r>
              <a:rPr lang="en-GB" sz="1800" b="0" i="0" dirty="0">
                <a:effectLst/>
              </a:rPr>
              <a:t>arrested for drink driving (driving/in charge with excess alcohol, failing to provide a specimen, driving/in charge whilst unfit through drink), or;</a:t>
            </a:r>
          </a:p>
          <a:p>
            <a:pPr>
              <a:buFont typeface="Arial" panose="020B0604020202020204" pitchFamily="34" charset="0"/>
              <a:buChar char="•"/>
            </a:pPr>
            <a:r>
              <a:rPr lang="en-GB" sz="1800" b="0" i="0" dirty="0">
                <a:effectLst/>
              </a:rPr>
              <a:t>detained in relation to breach of police or court bail conditions.</a:t>
            </a:r>
          </a:p>
          <a:p>
            <a:endParaRPr lang="en-GB" sz="1500" dirty="0"/>
          </a:p>
        </p:txBody>
      </p:sp>
      <p:pic>
        <p:nvPicPr>
          <p:cNvPr id="4" name="Picture 3">
            <a:extLst>
              <a:ext uri="{FF2B5EF4-FFF2-40B4-BE49-F238E27FC236}">
                <a16:creationId xmlns:a16="http://schemas.microsoft.com/office/drawing/2014/main" id="{085E13CD-6FF5-A430-ACC9-EF962084676A}"/>
              </a:ext>
            </a:extLst>
          </p:cNvPr>
          <p:cNvPicPr>
            <a:picLocks noChangeAspect="1"/>
          </p:cNvPicPr>
          <p:nvPr/>
        </p:nvPicPr>
        <p:blipFill>
          <a:blip r:embed="rId2"/>
          <a:stretch>
            <a:fillRect/>
          </a:stretch>
        </p:blipFill>
        <p:spPr>
          <a:xfrm>
            <a:off x="7966620" y="1700808"/>
            <a:ext cx="3380051" cy="2172889"/>
          </a:xfrm>
          <a:prstGeom prst="rect">
            <a:avLst/>
          </a:prstGeom>
          <a:noFill/>
        </p:spPr>
      </p:pic>
    </p:spTree>
    <p:extLst>
      <p:ext uri="{BB962C8B-B14F-4D97-AF65-F5344CB8AC3E}">
        <p14:creationId xmlns:p14="http://schemas.microsoft.com/office/powerpoint/2010/main" val="609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3588FE-C742-6D7D-358F-9353C1F42445}"/>
              </a:ext>
            </a:extLst>
          </p:cNvPr>
          <p:cNvSpPr>
            <a:spLocks noGrp="1"/>
          </p:cNvSpPr>
          <p:nvPr>
            <p:ph type="title"/>
          </p:nvPr>
        </p:nvSpPr>
        <p:spPr>
          <a:xfrm>
            <a:off x="1117309" y="76200"/>
            <a:ext cx="10157354" cy="1397000"/>
          </a:xfrm>
        </p:spPr>
        <p:txBody>
          <a:bodyPr/>
          <a:lstStyle/>
          <a:p>
            <a:r>
              <a:rPr lang="en-US" dirty="0"/>
              <a:t>Right to legal advice</a:t>
            </a:r>
          </a:p>
        </p:txBody>
      </p:sp>
      <p:sp>
        <p:nvSpPr>
          <p:cNvPr id="11" name="Content Placeholder 2">
            <a:extLst>
              <a:ext uri="{FF2B5EF4-FFF2-40B4-BE49-F238E27FC236}">
                <a16:creationId xmlns:a16="http://schemas.microsoft.com/office/drawing/2014/main" id="{FDD83779-6D5C-94F9-1AFB-70E722ECA4E3}"/>
              </a:ext>
            </a:extLst>
          </p:cNvPr>
          <p:cNvSpPr>
            <a:spLocks noGrp="1"/>
          </p:cNvSpPr>
          <p:nvPr>
            <p:ph idx="1"/>
          </p:nvPr>
        </p:nvSpPr>
        <p:spPr>
          <a:xfrm>
            <a:off x="1117309" y="1701800"/>
            <a:ext cx="10157354" cy="4470400"/>
          </a:xfrm>
        </p:spPr>
        <p:txBody>
          <a:bodyPr/>
          <a:lstStyle/>
          <a:p>
            <a:r>
              <a:rPr lang="en-GB" b="0" i="0" dirty="0">
                <a:effectLst/>
                <a:latin typeface="+mj-lt"/>
              </a:rPr>
              <a:t>In publicly funded police station matters, first contact must be made with a client within 45 minutes of the request for advice being received.</a:t>
            </a:r>
          </a:p>
          <a:p>
            <a:r>
              <a:rPr lang="en-GB" dirty="0">
                <a:latin typeface="+mj-lt"/>
              </a:rPr>
              <a:t>T</a:t>
            </a:r>
            <a:r>
              <a:rPr lang="en-GB" b="0" i="0" dirty="0">
                <a:effectLst/>
                <a:latin typeface="+mj-lt"/>
              </a:rPr>
              <a:t>his will usually be in the form of a telephone conversation to allow for an introduction, check that the client has been given and understands all their rights and deal with any immediate welfare issues. </a:t>
            </a:r>
          </a:p>
          <a:p>
            <a:r>
              <a:rPr lang="en-GB" b="0" i="0" dirty="0">
                <a:effectLst/>
                <a:latin typeface="+mj-lt"/>
              </a:rPr>
              <a:t>The client should also be told what to expect during detention.</a:t>
            </a:r>
            <a:endParaRPr lang="en-US" dirty="0">
              <a:latin typeface="+mj-lt"/>
            </a:endParaRPr>
          </a:p>
        </p:txBody>
      </p:sp>
    </p:spTree>
    <p:extLst>
      <p:ext uri="{BB962C8B-B14F-4D97-AF65-F5344CB8AC3E}">
        <p14:creationId xmlns:p14="http://schemas.microsoft.com/office/powerpoint/2010/main" val="282366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DBB4-B065-5009-C1B8-5BA3D7268EB3}"/>
              </a:ext>
            </a:extLst>
          </p:cNvPr>
          <p:cNvSpPr>
            <a:spLocks noGrp="1"/>
          </p:cNvSpPr>
          <p:nvPr>
            <p:ph type="title"/>
          </p:nvPr>
        </p:nvSpPr>
        <p:spPr/>
        <p:txBody>
          <a:bodyPr/>
          <a:lstStyle/>
          <a:p>
            <a:r>
              <a:rPr lang="en-GB" dirty="0"/>
              <a:t>Duty Solicitor Call Centre (DSCC)</a:t>
            </a:r>
          </a:p>
        </p:txBody>
      </p:sp>
      <p:sp>
        <p:nvSpPr>
          <p:cNvPr id="3" name="Content Placeholder 2">
            <a:extLst>
              <a:ext uri="{FF2B5EF4-FFF2-40B4-BE49-F238E27FC236}">
                <a16:creationId xmlns:a16="http://schemas.microsoft.com/office/drawing/2014/main" id="{45EF8557-24E6-08EE-CBEB-66F5FF8BE7F6}"/>
              </a:ext>
            </a:extLst>
          </p:cNvPr>
          <p:cNvSpPr>
            <a:spLocks noGrp="1"/>
          </p:cNvSpPr>
          <p:nvPr>
            <p:ph idx="1"/>
          </p:nvPr>
        </p:nvSpPr>
        <p:spPr/>
        <p:txBody>
          <a:bodyPr>
            <a:normAutofit fontScale="92500" lnSpcReduction="20000"/>
          </a:bodyPr>
          <a:lstStyle/>
          <a:p>
            <a:r>
              <a:rPr lang="en-GB" b="0" i="0" dirty="0">
                <a:effectLst/>
                <a:latin typeface="+mj-lt"/>
              </a:rPr>
              <a:t>When a suspect requests legal advice, the police should telephone the DSCC. </a:t>
            </a:r>
          </a:p>
          <a:p>
            <a:r>
              <a:rPr lang="en-GB" b="0" i="0" dirty="0">
                <a:effectLst/>
                <a:latin typeface="+mj-lt"/>
              </a:rPr>
              <a:t>Applies even where the client has requested a named solicitor.</a:t>
            </a:r>
          </a:p>
          <a:p>
            <a:r>
              <a:rPr lang="en-GB" b="0" i="0" dirty="0">
                <a:effectLst/>
                <a:latin typeface="+mj-lt"/>
              </a:rPr>
              <a:t>The DSCC decides whether legal advice should be limited to telephone advice from CDS Direct (which routes to specific criminal defence firms contracted to provide this service), or whether a solicitor known to the detainee or the duty solicitor should speak to the detainee. </a:t>
            </a:r>
          </a:p>
          <a:p>
            <a:r>
              <a:rPr lang="en-GB" b="0" i="0" dirty="0">
                <a:effectLst/>
                <a:latin typeface="+mj-lt"/>
              </a:rPr>
              <a:t>If a detainee wants to pay for legal advice, the DSCC will still handle the request and try to route it to the named solicitor. </a:t>
            </a:r>
          </a:p>
          <a:p>
            <a:r>
              <a:rPr lang="en-GB" b="0" i="0" dirty="0">
                <a:effectLst/>
                <a:latin typeface="+mj-lt"/>
              </a:rPr>
              <a:t>The suspect might be offered free legal advice from another provider if the named solicitor cannot be contacted.</a:t>
            </a:r>
            <a:endParaRPr lang="en-GB" dirty="0">
              <a:latin typeface="+mj-lt"/>
            </a:endParaRPr>
          </a:p>
        </p:txBody>
      </p:sp>
    </p:spTree>
    <p:extLst>
      <p:ext uri="{BB962C8B-B14F-4D97-AF65-F5344CB8AC3E}">
        <p14:creationId xmlns:p14="http://schemas.microsoft.com/office/powerpoint/2010/main" val="1186329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FE8-B3FF-4F9C-B6BD-A53BB9695B7A}"/>
              </a:ext>
            </a:extLst>
          </p:cNvPr>
          <p:cNvSpPr>
            <a:spLocks noGrp="1"/>
          </p:cNvSpPr>
          <p:nvPr>
            <p:ph type="title"/>
          </p:nvPr>
        </p:nvSpPr>
        <p:spPr>
          <a:xfrm>
            <a:off x="1117309" y="76200"/>
            <a:ext cx="10157354" cy="1397000"/>
          </a:xfrm>
        </p:spPr>
        <p:txBody>
          <a:bodyPr anchor="b">
            <a:normAutofit/>
          </a:bodyPr>
          <a:lstStyle/>
          <a:p>
            <a:r>
              <a:rPr lang="en-GB" dirty="0"/>
              <a:t>Police power to delay under section 56 and 58</a:t>
            </a:r>
          </a:p>
        </p:txBody>
      </p:sp>
      <p:pic>
        <p:nvPicPr>
          <p:cNvPr id="5" name="Picture 4">
            <a:extLst>
              <a:ext uri="{FF2B5EF4-FFF2-40B4-BE49-F238E27FC236}">
                <a16:creationId xmlns:a16="http://schemas.microsoft.com/office/drawing/2014/main" id="{7C7F00DC-02B6-4947-AEF5-785750781B7F}"/>
              </a:ext>
            </a:extLst>
          </p:cNvPr>
          <p:cNvPicPr>
            <a:picLocks noChangeAspect="1"/>
          </p:cNvPicPr>
          <p:nvPr/>
        </p:nvPicPr>
        <p:blipFill rotWithShape="1">
          <a:blip r:embed="rId3"/>
          <a:srcRect l="26848" r="1" b="1"/>
          <a:stretch/>
        </p:blipFill>
        <p:spPr>
          <a:xfrm>
            <a:off x="1117309" y="1701800"/>
            <a:ext cx="4977104" cy="4470400"/>
          </a:xfrm>
          <a:prstGeom prst="rect">
            <a:avLst/>
          </a:prstGeom>
          <a:noFill/>
        </p:spPr>
      </p:pic>
      <p:sp>
        <p:nvSpPr>
          <p:cNvPr id="3" name="Content Placeholder 2">
            <a:extLst>
              <a:ext uri="{FF2B5EF4-FFF2-40B4-BE49-F238E27FC236}">
                <a16:creationId xmlns:a16="http://schemas.microsoft.com/office/drawing/2014/main" id="{2BECCB54-E369-47C5-8E08-534829D0E04D}"/>
              </a:ext>
            </a:extLst>
          </p:cNvPr>
          <p:cNvSpPr>
            <a:spLocks noGrp="1"/>
          </p:cNvSpPr>
          <p:nvPr>
            <p:ph sz="half" idx="2"/>
          </p:nvPr>
        </p:nvSpPr>
        <p:spPr>
          <a:xfrm>
            <a:off x="6297559" y="1701800"/>
            <a:ext cx="4977104" cy="4823544"/>
          </a:xfrm>
        </p:spPr>
        <p:txBody>
          <a:bodyPr>
            <a:normAutofit lnSpcReduction="10000"/>
          </a:bodyPr>
          <a:lstStyle/>
          <a:p>
            <a:r>
              <a:rPr lang="en-GB" altLang="en-US" sz="2000" dirty="0"/>
              <a:t>The right to legal advice may be delayed in strictly defined circumstances in the case of an indictable offence</a:t>
            </a:r>
          </a:p>
          <a:p>
            <a:r>
              <a:rPr lang="en-GB" altLang="en-US" sz="2000" dirty="0"/>
              <a:t>Inspector (</a:t>
            </a:r>
            <a:r>
              <a:rPr lang="en-GB" altLang="en-US" sz="2000" u="sng" dirty="0"/>
              <a:t>s56</a:t>
            </a:r>
            <a:r>
              <a:rPr lang="en-GB" altLang="en-US" sz="2000" dirty="0"/>
              <a:t>)/Superintendent (</a:t>
            </a:r>
            <a:r>
              <a:rPr lang="en-GB" altLang="en-US" sz="2000" u="sng" dirty="0"/>
              <a:t>s58</a:t>
            </a:r>
            <a:r>
              <a:rPr lang="en-GB" altLang="en-US" sz="2000" dirty="0"/>
              <a:t>) or higher rank officer has reasonable grounds to believe there will be interference with evidence/physical injury; alerting of suspects; hindrance of recovery of property (</a:t>
            </a:r>
            <a:r>
              <a:rPr lang="en-GB" altLang="en-US" sz="2000" dirty="0">
                <a:hlinkClick r:id="rId4"/>
              </a:rPr>
              <a:t>Code C Annex B</a:t>
            </a:r>
            <a:r>
              <a:rPr lang="en-GB" altLang="en-US" sz="2000" dirty="0"/>
              <a:t>)</a:t>
            </a:r>
          </a:p>
          <a:p>
            <a:r>
              <a:rPr lang="en-GB" altLang="en-US" sz="2000" dirty="0"/>
              <a:t>Delay must not exceed 36 hours</a:t>
            </a:r>
          </a:p>
          <a:p>
            <a:r>
              <a:rPr lang="en-GB" altLang="en-US" sz="2000" dirty="0"/>
              <a:t>Reason to be set out in custody record</a:t>
            </a:r>
          </a:p>
          <a:p>
            <a:endParaRPr lang="en-GB" sz="1700" dirty="0"/>
          </a:p>
        </p:txBody>
      </p:sp>
    </p:spTree>
    <p:extLst>
      <p:ext uri="{BB962C8B-B14F-4D97-AF65-F5344CB8AC3E}">
        <p14:creationId xmlns:p14="http://schemas.microsoft.com/office/powerpoint/2010/main" val="411916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1FAA-C878-06C1-6D76-E07A8394E6B0}"/>
              </a:ext>
            </a:extLst>
          </p:cNvPr>
          <p:cNvSpPr>
            <a:spLocks noGrp="1"/>
          </p:cNvSpPr>
          <p:nvPr>
            <p:ph type="title"/>
          </p:nvPr>
        </p:nvSpPr>
        <p:spPr/>
        <p:txBody>
          <a:bodyPr/>
          <a:lstStyle/>
          <a:p>
            <a:r>
              <a:rPr lang="en-GB" dirty="0"/>
              <a:t>Right to inform someone about arrest</a:t>
            </a:r>
          </a:p>
        </p:txBody>
      </p:sp>
      <p:sp>
        <p:nvSpPr>
          <p:cNvPr id="3" name="Content Placeholder 2">
            <a:extLst>
              <a:ext uri="{FF2B5EF4-FFF2-40B4-BE49-F238E27FC236}">
                <a16:creationId xmlns:a16="http://schemas.microsoft.com/office/drawing/2014/main" id="{9AB033B2-8246-512E-5843-4DD1A8E5947F}"/>
              </a:ext>
            </a:extLst>
          </p:cNvPr>
          <p:cNvSpPr>
            <a:spLocks noGrp="1"/>
          </p:cNvSpPr>
          <p:nvPr>
            <p:ph idx="1"/>
          </p:nvPr>
        </p:nvSpPr>
        <p:spPr/>
        <p:txBody>
          <a:bodyPr>
            <a:normAutofit/>
          </a:bodyPr>
          <a:lstStyle/>
          <a:p>
            <a:r>
              <a:rPr lang="en-GB" b="1" i="0" dirty="0">
                <a:effectLst/>
                <a:latin typeface="+mj-lt"/>
              </a:rPr>
              <a:t>s56 PACE 1984</a:t>
            </a:r>
            <a:r>
              <a:rPr lang="en-GB" b="0" i="0" dirty="0">
                <a:effectLst/>
                <a:latin typeface="+mj-lt"/>
              </a:rPr>
              <a:t>/</a:t>
            </a:r>
            <a:r>
              <a:rPr lang="en-GB" b="1" i="0" dirty="0">
                <a:effectLst/>
                <a:latin typeface="+mj-lt"/>
              </a:rPr>
              <a:t>Code C</a:t>
            </a:r>
            <a:r>
              <a:rPr lang="en-GB" b="0" i="0" dirty="0">
                <a:effectLst/>
                <a:latin typeface="+mj-lt"/>
              </a:rPr>
              <a:t> provides that when a person has been arrested and taken to a police station they are entitled to request that a relative or other person be informed of their arrest and whereabouts. </a:t>
            </a:r>
          </a:p>
          <a:p>
            <a:r>
              <a:rPr lang="en-GB" b="0" i="0" dirty="0">
                <a:effectLst/>
                <a:latin typeface="+mj-lt"/>
              </a:rPr>
              <a:t>The right may be delayed in the case of an indictable offence in the same circumstances as for access to legal advice but this time on the authority of an inspector.</a:t>
            </a:r>
            <a:endParaRPr lang="en-GB" dirty="0">
              <a:latin typeface="+mj-lt"/>
            </a:endParaRPr>
          </a:p>
        </p:txBody>
      </p:sp>
    </p:spTree>
    <p:extLst>
      <p:ext uri="{BB962C8B-B14F-4D97-AF65-F5344CB8AC3E}">
        <p14:creationId xmlns:p14="http://schemas.microsoft.com/office/powerpoint/2010/main" val="44950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A0D2-2582-AC6D-E8D8-AB2E046A13CB}"/>
              </a:ext>
            </a:extLst>
          </p:cNvPr>
          <p:cNvSpPr>
            <a:spLocks noGrp="1"/>
          </p:cNvSpPr>
          <p:nvPr>
            <p:ph type="title"/>
          </p:nvPr>
        </p:nvSpPr>
        <p:spPr/>
        <p:txBody>
          <a:bodyPr/>
          <a:lstStyle/>
          <a:p>
            <a:r>
              <a:rPr lang="en-GB" dirty="0"/>
              <a:t>Right to rest food and exercise</a:t>
            </a:r>
          </a:p>
        </p:txBody>
      </p:sp>
      <p:sp>
        <p:nvSpPr>
          <p:cNvPr id="3" name="Content Placeholder 2">
            <a:extLst>
              <a:ext uri="{FF2B5EF4-FFF2-40B4-BE49-F238E27FC236}">
                <a16:creationId xmlns:a16="http://schemas.microsoft.com/office/drawing/2014/main" id="{1457F56D-DD73-CED9-DFD4-1385F57BFE52}"/>
              </a:ext>
            </a:extLst>
          </p:cNvPr>
          <p:cNvSpPr>
            <a:spLocks noGrp="1"/>
          </p:cNvSpPr>
          <p:nvPr>
            <p:ph idx="1"/>
          </p:nvPr>
        </p:nvSpPr>
        <p:spPr/>
        <p:txBody>
          <a:bodyPr/>
          <a:lstStyle/>
          <a:p>
            <a:pPr algn="just"/>
            <a:r>
              <a:rPr lang="en-GB" b="1" i="0" dirty="0">
                <a:effectLst/>
                <a:latin typeface="+mj-lt"/>
              </a:rPr>
              <a:t>Para 8 Code C</a:t>
            </a:r>
            <a:r>
              <a:rPr lang="en-GB" b="0" i="0" dirty="0">
                <a:effectLst/>
                <a:latin typeface="+mj-lt"/>
              </a:rPr>
              <a:t> provides that there must be reasonable provision for rest, food and exercise. The detailed requirements are set out in the Code including the requirement to record the steps taken in relation to these rights.</a:t>
            </a:r>
          </a:p>
          <a:p>
            <a:pPr algn="just"/>
            <a:r>
              <a:rPr lang="en-GB" b="1" i="0" dirty="0">
                <a:effectLst/>
                <a:latin typeface="+mj-lt"/>
              </a:rPr>
              <a:t>Para 9 Code C</a:t>
            </a:r>
            <a:r>
              <a:rPr lang="en-GB" b="0" i="0" dirty="0">
                <a:effectLst/>
                <a:latin typeface="+mj-lt"/>
              </a:rPr>
              <a:t> ensures that suspects are entitled to medical treatment whilst in custody if required. </a:t>
            </a:r>
          </a:p>
          <a:p>
            <a:pPr algn="just"/>
            <a:r>
              <a:rPr lang="en-GB" b="1" i="0" dirty="0">
                <a:effectLst/>
                <a:latin typeface="+mj-lt"/>
              </a:rPr>
              <a:t>Para 9.3A, Code C</a:t>
            </a:r>
            <a:r>
              <a:rPr lang="en-GB" b="0" i="0" dirty="0">
                <a:effectLst/>
                <a:latin typeface="+mj-lt"/>
              </a:rPr>
              <a:t> allows detainees an opportunity to speak with a member of custody staff (of the same sex if requested) as soon as practical about any matter relating to the suspect’s health, hygiene or welfare (including a need for menstrual products) that might be of concern during the period of detention.</a:t>
            </a:r>
          </a:p>
          <a:p>
            <a:endParaRPr lang="en-GB" dirty="0"/>
          </a:p>
        </p:txBody>
      </p:sp>
    </p:spTree>
    <p:extLst>
      <p:ext uri="{BB962C8B-B14F-4D97-AF65-F5344CB8AC3E}">
        <p14:creationId xmlns:p14="http://schemas.microsoft.com/office/powerpoint/2010/main" val="154683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9E0C-9F22-9AF4-1DB2-35DF956559D6}"/>
              </a:ext>
            </a:extLst>
          </p:cNvPr>
          <p:cNvSpPr>
            <a:spLocks noGrp="1"/>
          </p:cNvSpPr>
          <p:nvPr>
            <p:ph type="title"/>
          </p:nvPr>
        </p:nvSpPr>
        <p:spPr/>
        <p:txBody>
          <a:bodyPr/>
          <a:lstStyle/>
          <a:p>
            <a:r>
              <a:rPr lang="en-GB" dirty="0"/>
              <a:t>Vulnerable clients</a:t>
            </a:r>
          </a:p>
        </p:txBody>
      </p:sp>
      <p:sp>
        <p:nvSpPr>
          <p:cNvPr id="3" name="Content Placeholder 2">
            <a:extLst>
              <a:ext uri="{FF2B5EF4-FFF2-40B4-BE49-F238E27FC236}">
                <a16:creationId xmlns:a16="http://schemas.microsoft.com/office/drawing/2014/main" id="{6E4626A8-C785-5680-1449-32D3EF6AA638}"/>
              </a:ext>
            </a:extLst>
          </p:cNvPr>
          <p:cNvSpPr>
            <a:spLocks noGrp="1"/>
          </p:cNvSpPr>
          <p:nvPr>
            <p:ph idx="1"/>
          </p:nvPr>
        </p:nvSpPr>
        <p:spPr/>
        <p:txBody>
          <a:bodyPr>
            <a:normAutofit fontScale="92500"/>
          </a:bodyPr>
          <a:lstStyle/>
          <a:p>
            <a:r>
              <a:rPr lang="en-GB" b="1" i="0" dirty="0">
                <a:effectLst/>
                <a:latin typeface="+mj-lt"/>
              </a:rPr>
              <a:t>Code C</a:t>
            </a:r>
            <a:r>
              <a:rPr lang="en-GB" b="0" i="0" dirty="0">
                <a:effectLst/>
                <a:latin typeface="+mj-lt"/>
              </a:rPr>
              <a:t> seeks to improve the procedures for the identification and treatment of vulnerable suspects and places greater responsibility on the custody officer for identifying the suspect’s needs and vulnerabilities, including suffering from a mental disorder or disability or that they are intoxicated (</a:t>
            </a:r>
            <a:r>
              <a:rPr lang="en-GB" b="1" i="0" dirty="0">
                <a:effectLst/>
                <a:latin typeface="+mj-lt"/>
              </a:rPr>
              <a:t>para 3.6–3.10 Code C</a:t>
            </a:r>
            <a:r>
              <a:rPr lang="en-GB" b="0" i="0" dirty="0">
                <a:effectLst/>
                <a:latin typeface="+mj-lt"/>
              </a:rPr>
              <a:t>). </a:t>
            </a:r>
          </a:p>
          <a:p>
            <a:r>
              <a:rPr lang="en-GB" b="0" i="0" dirty="0">
                <a:effectLst/>
                <a:latin typeface="+mj-lt"/>
              </a:rPr>
              <a:t>The custody officer is required to assess whether the suspect is a ‘vulnerable person’ and is likely to be a risk to himself or the custody staff, and to make an assessment of the suspect’s needs. </a:t>
            </a:r>
          </a:p>
          <a:p>
            <a:r>
              <a:rPr lang="en-GB" b="0" i="0" dirty="0">
                <a:effectLst/>
                <a:latin typeface="+mj-lt"/>
              </a:rPr>
              <a:t>Part of the purpose of the custody officer’s duties is to ensure that a vulnerable suspect who is a juvenile or is mentally disordered can be identified and dealt with accordingly.</a:t>
            </a:r>
            <a:endParaRPr lang="en-GB" dirty="0">
              <a:latin typeface="+mj-lt"/>
            </a:endParaRPr>
          </a:p>
        </p:txBody>
      </p:sp>
    </p:spTree>
    <p:extLst>
      <p:ext uri="{BB962C8B-B14F-4D97-AF65-F5344CB8AC3E}">
        <p14:creationId xmlns:p14="http://schemas.microsoft.com/office/powerpoint/2010/main" val="3491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660F-CA83-F600-12C9-2DA515A01A58}"/>
              </a:ext>
            </a:extLst>
          </p:cNvPr>
          <p:cNvSpPr>
            <a:spLocks noGrp="1"/>
          </p:cNvSpPr>
          <p:nvPr>
            <p:ph type="title"/>
          </p:nvPr>
        </p:nvSpPr>
        <p:spPr/>
        <p:txBody>
          <a:bodyPr/>
          <a:lstStyle/>
          <a:p>
            <a:r>
              <a:rPr lang="en-GB" dirty="0"/>
              <a:t>Juveniles</a:t>
            </a:r>
          </a:p>
        </p:txBody>
      </p:sp>
      <p:sp>
        <p:nvSpPr>
          <p:cNvPr id="3" name="Content Placeholder 2">
            <a:extLst>
              <a:ext uri="{FF2B5EF4-FFF2-40B4-BE49-F238E27FC236}">
                <a16:creationId xmlns:a16="http://schemas.microsoft.com/office/drawing/2014/main" id="{A2A91D9C-A9DC-13B0-AA62-1568ED07C9A9}"/>
              </a:ext>
            </a:extLst>
          </p:cNvPr>
          <p:cNvSpPr>
            <a:spLocks noGrp="1"/>
          </p:cNvSpPr>
          <p:nvPr>
            <p:ph idx="1"/>
          </p:nvPr>
        </p:nvSpPr>
        <p:spPr/>
        <p:txBody>
          <a:bodyPr>
            <a:normAutofit fontScale="92500" lnSpcReduction="20000"/>
          </a:bodyPr>
          <a:lstStyle/>
          <a:p>
            <a:pPr algn="just"/>
            <a:r>
              <a:rPr lang="en-GB" b="0" i="0" dirty="0">
                <a:effectLst/>
                <a:latin typeface="+mj-lt"/>
              </a:rPr>
              <a:t>The juvenile has the same rights to obtain legal advice under </a:t>
            </a:r>
            <a:r>
              <a:rPr lang="en-GB" b="1" i="0" dirty="0">
                <a:effectLst/>
                <a:latin typeface="+mj-lt"/>
              </a:rPr>
              <a:t>s58 PACE 1984</a:t>
            </a:r>
            <a:r>
              <a:rPr lang="en-GB" b="0" i="0" dirty="0">
                <a:effectLst/>
                <a:latin typeface="+mj-lt"/>
              </a:rPr>
              <a:t> as the adult offender. </a:t>
            </a:r>
          </a:p>
          <a:p>
            <a:pPr algn="just"/>
            <a:r>
              <a:rPr lang="en-GB" b="0" i="0" dirty="0">
                <a:effectLst/>
                <a:latin typeface="+mj-lt"/>
              </a:rPr>
              <a:t>The right of information under </a:t>
            </a:r>
            <a:r>
              <a:rPr lang="en-GB" b="1" i="0" dirty="0">
                <a:effectLst/>
                <a:latin typeface="+mj-lt"/>
              </a:rPr>
              <a:t>s56 PACE 1984</a:t>
            </a:r>
            <a:r>
              <a:rPr lang="en-GB" b="0" i="0" dirty="0">
                <a:effectLst/>
                <a:latin typeface="+mj-lt"/>
              </a:rPr>
              <a:t> similarly applies. </a:t>
            </a:r>
          </a:p>
          <a:p>
            <a:pPr algn="just"/>
            <a:r>
              <a:rPr lang="en-GB" b="1" i="0" dirty="0">
                <a:effectLst/>
                <a:latin typeface="+mj-lt"/>
              </a:rPr>
              <a:t>Para 8.8 Code C</a:t>
            </a:r>
            <a:r>
              <a:rPr lang="en-GB" b="0" i="0" dirty="0">
                <a:effectLst/>
                <a:latin typeface="+mj-lt"/>
              </a:rPr>
              <a:t> stipulates that a juvenile shall not be placed in a police cell unless no other secure accommodation is available and the custody officer considers it is not practicable to supervise the juvenile if they are not placed in a cell or that a cell provides more comfortable accommodation than other secure accommodation in the station. A juvenile may not be placed in a cell with an adult detainee.</a:t>
            </a:r>
          </a:p>
          <a:p>
            <a:pPr algn="just"/>
            <a:r>
              <a:rPr lang="en-GB" b="0" i="0" dirty="0">
                <a:effectLst/>
                <a:latin typeface="+mj-lt"/>
              </a:rPr>
              <a:t>With regard to the taking of an intimate sample from a juvenile, the consent of a parent or guardian is required if the juvenile is under 14. If the juvenile is aged between 14 and 17, both their consent and that of their parent or guardian are required (</a:t>
            </a:r>
            <a:r>
              <a:rPr lang="en-GB" b="1" i="0" dirty="0">
                <a:effectLst/>
                <a:latin typeface="+mj-lt"/>
              </a:rPr>
              <a:t>s65 PACE 1984</a:t>
            </a:r>
            <a:r>
              <a:rPr lang="en-GB" b="0" i="0" dirty="0">
                <a:effectLst/>
                <a:latin typeface="+mj-lt"/>
              </a:rPr>
              <a:t>).</a:t>
            </a:r>
          </a:p>
          <a:p>
            <a:endParaRPr lang="en-GB" dirty="0"/>
          </a:p>
        </p:txBody>
      </p:sp>
    </p:spTree>
    <p:extLst>
      <p:ext uri="{BB962C8B-B14F-4D97-AF65-F5344CB8AC3E}">
        <p14:creationId xmlns:p14="http://schemas.microsoft.com/office/powerpoint/2010/main" val="202491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720B7-033F-C77D-8E1B-A98EB68AA5C8}"/>
              </a:ext>
            </a:extLst>
          </p:cNvPr>
          <p:cNvSpPr>
            <a:spLocks noGrp="1"/>
          </p:cNvSpPr>
          <p:nvPr>
            <p:ph type="title"/>
          </p:nvPr>
        </p:nvSpPr>
        <p:spPr>
          <a:xfrm>
            <a:off x="2437765" y="4800600"/>
            <a:ext cx="7313295" cy="762000"/>
          </a:xfrm>
        </p:spPr>
        <p:txBody>
          <a:bodyPr>
            <a:normAutofit/>
          </a:bodyPr>
          <a:lstStyle/>
          <a:p>
            <a:r>
              <a:rPr lang="en-US" sz="3200" dirty="0"/>
              <a:t>The Police Interview</a:t>
            </a:r>
          </a:p>
        </p:txBody>
      </p:sp>
      <p:pic>
        <p:nvPicPr>
          <p:cNvPr id="4" name="Content Placeholder 3">
            <a:extLst>
              <a:ext uri="{FF2B5EF4-FFF2-40B4-BE49-F238E27FC236}">
                <a16:creationId xmlns:a16="http://schemas.microsoft.com/office/drawing/2014/main" id="{1496F113-EA32-167C-BF92-41E74F5EFBDC}"/>
              </a:ext>
            </a:extLst>
          </p:cNvPr>
          <p:cNvPicPr>
            <a:picLocks noGrp="1" noChangeAspect="1"/>
          </p:cNvPicPr>
          <p:nvPr>
            <p:ph type="pic" idx="1"/>
          </p:nvPr>
        </p:nvPicPr>
        <p:blipFill rotWithShape="1">
          <a:blip r:embed="rId2"/>
          <a:stretch/>
        </p:blipFill>
        <p:spPr>
          <a:xfrm>
            <a:off x="2437765" y="455766"/>
            <a:ext cx="7313295" cy="4095445"/>
          </a:xfrm>
          <a:prstGeom prst="rect">
            <a:avLst/>
          </a:prstGeom>
          <a:noFill/>
        </p:spPr>
      </p:pic>
      <p:sp>
        <p:nvSpPr>
          <p:cNvPr id="11" name="Text Placeholder 3">
            <a:extLst>
              <a:ext uri="{FF2B5EF4-FFF2-40B4-BE49-F238E27FC236}">
                <a16:creationId xmlns:a16="http://schemas.microsoft.com/office/drawing/2014/main" id="{5FA86B1D-E3A7-FF7C-4597-77FD8B4C3057}"/>
              </a:ext>
            </a:extLst>
          </p:cNvPr>
          <p:cNvSpPr>
            <a:spLocks noGrp="1"/>
          </p:cNvSpPr>
          <p:nvPr>
            <p:ph type="body" sz="half" idx="2"/>
          </p:nvPr>
        </p:nvSpPr>
        <p:spPr>
          <a:xfrm>
            <a:off x="2437765" y="5562600"/>
            <a:ext cx="7313295" cy="812800"/>
          </a:xfrm>
        </p:spPr>
        <p:txBody>
          <a:bodyPr/>
          <a:lstStyle/>
          <a:p>
            <a:endParaRPr lang="en-US"/>
          </a:p>
        </p:txBody>
      </p:sp>
    </p:spTree>
    <p:extLst>
      <p:ext uri="{BB962C8B-B14F-4D97-AF65-F5344CB8AC3E}">
        <p14:creationId xmlns:p14="http://schemas.microsoft.com/office/powerpoint/2010/main" val="223724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B5FB-DCA5-4F9D-B1E3-F48392B1FC4D}"/>
              </a:ext>
            </a:extLst>
          </p:cNvPr>
          <p:cNvSpPr>
            <a:spLocks noGrp="1"/>
          </p:cNvSpPr>
          <p:nvPr>
            <p:ph type="title"/>
          </p:nvPr>
        </p:nvSpPr>
        <p:spPr/>
        <p:txBody>
          <a:bodyPr/>
          <a:lstStyle/>
          <a:p>
            <a:r>
              <a:rPr lang="en-GB" dirty="0"/>
              <a:t>The Police Interview</a:t>
            </a:r>
          </a:p>
        </p:txBody>
      </p:sp>
      <p:sp>
        <p:nvSpPr>
          <p:cNvPr id="3" name="Content Placeholder 2">
            <a:extLst>
              <a:ext uri="{FF2B5EF4-FFF2-40B4-BE49-F238E27FC236}">
                <a16:creationId xmlns:a16="http://schemas.microsoft.com/office/drawing/2014/main" id="{ECDB9F64-015F-4516-B2D3-CB0A6487861A}"/>
              </a:ext>
            </a:extLst>
          </p:cNvPr>
          <p:cNvSpPr>
            <a:spLocks noGrp="1"/>
          </p:cNvSpPr>
          <p:nvPr>
            <p:ph idx="1"/>
          </p:nvPr>
        </p:nvSpPr>
        <p:spPr/>
        <p:txBody>
          <a:bodyPr>
            <a:normAutofit fontScale="92500" lnSpcReduction="20000"/>
          </a:bodyPr>
          <a:lstStyle/>
          <a:p>
            <a:pPr>
              <a:lnSpc>
                <a:spcPct val="90000"/>
              </a:lnSpc>
            </a:pPr>
            <a:r>
              <a:rPr lang="en-GB" altLang="en-US" sz="2400" dirty="0"/>
              <a:t>Purpose is to question a person regarding his involvement or suspected involvement in a criminal offence (Code C:11.1.A)</a:t>
            </a:r>
          </a:p>
          <a:p>
            <a:pPr>
              <a:lnSpc>
                <a:spcPct val="90000"/>
              </a:lnSpc>
            </a:pPr>
            <a:r>
              <a:rPr lang="en-GB" altLang="en-US" sz="2400" dirty="0"/>
              <a:t>No further questioning should take place after charge (Code C11.1 although note exceptions).</a:t>
            </a:r>
          </a:p>
          <a:p>
            <a:pPr>
              <a:lnSpc>
                <a:spcPct val="90000"/>
              </a:lnSpc>
            </a:pPr>
            <a:r>
              <a:rPr lang="en-GB" altLang="en-US" sz="2400" dirty="0"/>
              <a:t>Comments outside interview (Code C:11.4)</a:t>
            </a:r>
          </a:p>
          <a:p>
            <a:pPr>
              <a:lnSpc>
                <a:spcPct val="90000"/>
              </a:lnSpc>
            </a:pPr>
            <a:r>
              <a:rPr lang="en-GB" altLang="en-US" sz="2400" dirty="0"/>
              <a:t>Must be under caution (Code C11.5)</a:t>
            </a:r>
          </a:p>
          <a:p>
            <a:pPr>
              <a:lnSpc>
                <a:spcPct val="90000"/>
              </a:lnSpc>
            </a:pPr>
            <a:r>
              <a:rPr lang="en-GB" altLang="en-US" sz="2400" dirty="0"/>
              <a:t>Must be told of right to have a solicitor present (Code C 11.2).</a:t>
            </a:r>
          </a:p>
          <a:p>
            <a:pPr>
              <a:lnSpc>
                <a:spcPct val="90000"/>
              </a:lnSpc>
            </a:pPr>
            <a:r>
              <a:rPr lang="en-GB" altLang="en-US" sz="2400" dirty="0"/>
              <a:t>Taped/non-taped Interviews (</a:t>
            </a:r>
            <a:r>
              <a:rPr lang="en-GB" altLang="en-US" sz="2400" dirty="0">
                <a:hlinkClick r:id="rId2"/>
              </a:rPr>
              <a:t>PACE s60</a:t>
            </a:r>
            <a:r>
              <a:rPr lang="en-GB" altLang="en-US" sz="2400" dirty="0"/>
              <a:t>, </a:t>
            </a:r>
            <a:r>
              <a:rPr lang="en-GB" altLang="en-US" sz="2400" dirty="0">
                <a:hlinkClick r:id="rId3"/>
              </a:rPr>
              <a:t>Code E</a:t>
            </a:r>
            <a:r>
              <a:rPr lang="en-GB" altLang="en-US" sz="2400" dirty="0"/>
              <a:t>)</a:t>
            </a:r>
          </a:p>
          <a:p>
            <a:pPr eaLnBrk="1" hangingPunct="1"/>
            <a:endParaRPr lang="en-GB" altLang="en-US" dirty="0"/>
          </a:p>
          <a:p>
            <a:pPr eaLnBrk="1" hangingPunct="1"/>
            <a:r>
              <a:rPr lang="en-GB" altLang="en-US" b="1" dirty="0">
                <a:hlinkClick r:id="rId4"/>
              </a:rPr>
              <a:t>Failure to answer questions may lead to inferences under s34 CJPOA</a:t>
            </a:r>
            <a:endParaRPr lang="en-GB" altLang="en-US" b="1" dirty="0"/>
          </a:p>
          <a:p>
            <a:endParaRPr lang="en-GB" dirty="0"/>
          </a:p>
        </p:txBody>
      </p:sp>
    </p:spTree>
    <p:extLst>
      <p:ext uri="{BB962C8B-B14F-4D97-AF65-F5344CB8AC3E}">
        <p14:creationId xmlns:p14="http://schemas.microsoft.com/office/powerpoint/2010/main" val="114950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B7E-22CE-4D21-BCDC-314641B90A1E}"/>
              </a:ext>
            </a:extLst>
          </p:cNvPr>
          <p:cNvSpPr>
            <a:spLocks noGrp="1"/>
          </p:cNvSpPr>
          <p:nvPr>
            <p:ph type="title"/>
          </p:nvPr>
        </p:nvSpPr>
        <p:spPr/>
        <p:txBody>
          <a:bodyPr/>
          <a:lstStyle/>
          <a:p>
            <a:r>
              <a:rPr lang="en-GB" dirty="0"/>
              <a:t>The Police Interview</a:t>
            </a:r>
          </a:p>
        </p:txBody>
      </p:sp>
      <p:sp>
        <p:nvSpPr>
          <p:cNvPr id="3" name="Content Placeholder 2">
            <a:extLst>
              <a:ext uri="{FF2B5EF4-FFF2-40B4-BE49-F238E27FC236}">
                <a16:creationId xmlns:a16="http://schemas.microsoft.com/office/drawing/2014/main" id="{927CFB21-1889-4C30-AFA2-B463AD1A9B07}"/>
              </a:ext>
            </a:extLst>
          </p:cNvPr>
          <p:cNvSpPr>
            <a:spLocks noGrp="1"/>
          </p:cNvSpPr>
          <p:nvPr>
            <p:ph idx="1"/>
          </p:nvPr>
        </p:nvSpPr>
        <p:spPr/>
        <p:txBody>
          <a:bodyPr/>
          <a:lstStyle/>
          <a:p>
            <a:r>
              <a:rPr lang="en-GB" dirty="0"/>
              <a:t>There must be no inducements to encourage a confession.</a:t>
            </a:r>
          </a:p>
          <a:p>
            <a:r>
              <a:rPr lang="en-GB" dirty="0"/>
              <a:t>The interviewers must identify themselves.</a:t>
            </a:r>
          </a:p>
          <a:p>
            <a:r>
              <a:rPr lang="en-GB" dirty="0"/>
              <a:t>No limit on number of officers but more than two would be considered oppressive and intimidating.</a:t>
            </a:r>
          </a:p>
          <a:p>
            <a:r>
              <a:rPr lang="en-GB" dirty="0"/>
              <a:t>A juvenile or vulnerable person must not be interviewed without an appropriate adult.</a:t>
            </a:r>
          </a:p>
          <a:p>
            <a:r>
              <a:rPr lang="en-GB" dirty="0"/>
              <a:t>Suspect should be reminded of their right to legal advice prior to the interview and after any breaks. </a:t>
            </a:r>
          </a:p>
        </p:txBody>
      </p:sp>
    </p:spTree>
    <p:extLst>
      <p:ext uri="{BB962C8B-B14F-4D97-AF65-F5344CB8AC3E}">
        <p14:creationId xmlns:p14="http://schemas.microsoft.com/office/powerpoint/2010/main" val="178310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067C-96D2-420B-9149-2E4A39921F96}"/>
              </a:ext>
            </a:extLst>
          </p:cNvPr>
          <p:cNvSpPr>
            <a:spLocks noGrp="1"/>
          </p:cNvSpPr>
          <p:nvPr>
            <p:ph type="title"/>
          </p:nvPr>
        </p:nvSpPr>
        <p:spPr/>
        <p:txBody>
          <a:bodyPr/>
          <a:lstStyle/>
          <a:p>
            <a:r>
              <a:rPr lang="en-GB" dirty="0"/>
              <a:t>Role of the Solicitor</a:t>
            </a:r>
          </a:p>
        </p:txBody>
      </p:sp>
      <p:sp>
        <p:nvSpPr>
          <p:cNvPr id="3" name="Content Placeholder 2">
            <a:extLst>
              <a:ext uri="{FF2B5EF4-FFF2-40B4-BE49-F238E27FC236}">
                <a16:creationId xmlns:a16="http://schemas.microsoft.com/office/drawing/2014/main" id="{04F1DC30-9C45-4126-84BD-AB46FF20F526}"/>
              </a:ext>
            </a:extLst>
          </p:cNvPr>
          <p:cNvSpPr>
            <a:spLocks noGrp="1"/>
          </p:cNvSpPr>
          <p:nvPr>
            <p:ph idx="1"/>
          </p:nvPr>
        </p:nvSpPr>
        <p:spPr/>
        <p:txBody>
          <a:bodyPr/>
          <a:lstStyle/>
          <a:p>
            <a:pPr>
              <a:lnSpc>
                <a:spcPct val="90000"/>
              </a:lnSpc>
            </a:pPr>
            <a:r>
              <a:rPr lang="en-GB" altLang="en-US" dirty="0"/>
              <a:t>“To protect and advance the legal rights of the client” - </a:t>
            </a:r>
            <a:r>
              <a:rPr lang="en-GB" altLang="en-US" u="sng" dirty="0">
                <a:hlinkClick r:id="rId2"/>
              </a:rPr>
              <a:t>Code C,  Guidance Note 6D</a:t>
            </a:r>
            <a:endParaRPr lang="en-GB" altLang="en-US" u="sng" dirty="0"/>
          </a:p>
          <a:p>
            <a:pPr lvl="1">
              <a:lnSpc>
                <a:spcPct val="90000"/>
              </a:lnSpc>
            </a:pPr>
            <a:r>
              <a:rPr lang="en-GB" altLang="en-US" dirty="0"/>
              <a:t>Look at Custody record</a:t>
            </a:r>
          </a:p>
          <a:p>
            <a:pPr lvl="1">
              <a:lnSpc>
                <a:spcPct val="90000"/>
              </a:lnSpc>
            </a:pPr>
            <a:r>
              <a:rPr lang="en-GB" altLang="en-US" dirty="0"/>
              <a:t>Speak to Custody/Investigating Officer</a:t>
            </a:r>
          </a:p>
          <a:p>
            <a:pPr lvl="2">
              <a:lnSpc>
                <a:spcPct val="90000"/>
              </a:lnSpc>
            </a:pPr>
            <a:r>
              <a:rPr lang="en-GB" altLang="en-US" dirty="0"/>
              <a:t>What is the charge/evidence?</a:t>
            </a:r>
          </a:p>
          <a:p>
            <a:pPr lvl="1">
              <a:lnSpc>
                <a:spcPct val="90000"/>
              </a:lnSpc>
            </a:pPr>
            <a:r>
              <a:rPr lang="en-GB" altLang="en-US" dirty="0"/>
              <a:t>Speak to Client</a:t>
            </a:r>
          </a:p>
          <a:p>
            <a:pPr lvl="2">
              <a:lnSpc>
                <a:spcPct val="90000"/>
              </a:lnSpc>
            </a:pPr>
            <a:r>
              <a:rPr lang="en-GB" altLang="en-US" dirty="0"/>
              <a:t>His version of events - Defence?</a:t>
            </a:r>
          </a:p>
          <a:p>
            <a:pPr lvl="2">
              <a:lnSpc>
                <a:spcPct val="90000"/>
              </a:lnSpc>
            </a:pPr>
            <a:r>
              <a:rPr lang="en-GB" altLang="en-US" dirty="0"/>
              <a:t>What has he said so far?</a:t>
            </a:r>
          </a:p>
          <a:p>
            <a:pPr lvl="2">
              <a:lnSpc>
                <a:spcPct val="90000"/>
              </a:lnSpc>
            </a:pPr>
            <a:r>
              <a:rPr lang="en-GB" altLang="en-US" dirty="0"/>
              <a:t>Fit for interview?</a:t>
            </a:r>
          </a:p>
          <a:p>
            <a:pPr lvl="2">
              <a:lnSpc>
                <a:spcPct val="90000"/>
              </a:lnSpc>
            </a:pPr>
            <a:r>
              <a:rPr lang="en-GB" altLang="en-US" dirty="0"/>
              <a:t>PACE rights observed?</a:t>
            </a:r>
          </a:p>
          <a:p>
            <a:pPr lvl="1">
              <a:lnSpc>
                <a:spcPct val="90000"/>
              </a:lnSpc>
            </a:pPr>
            <a:r>
              <a:rPr lang="en-GB" altLang="en-US" dirty="0"/>
              <a:t>Advise re interview.</a:t>
            </a:r>
          </a:p>
          <a:p>
            <a:endParaRPr lang="en-GB" dirty="0"/>
          </a:p>
        </p:txBody>
      </p:sp>
    </p:spTree>
    <p:extLst>
      <p:ext uri="{BB962C8B-B14F-4D97-AF65-F5344CB8AC3E}">
        <p14:creationId xmlns:p14="http://schemas.microsoft.com/office/powerpoint/2010/main" val="149654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129-96CB-47E9-A48D-A6623EE4AE9B}"/>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3CA95FEF-B5EC-4A2C-AC86-4BA1AD3B1BDC}"/>
              </a:ext>
            </a:extLst>
          </p:cNvPr>
          <p:cNvSpPr>
            <a:spLocks noGrp="1"/>
          </p:cNvSpPr>
          <p:nvPr>
            <p:ph idx="1"/>
          </p:nvPr>
        </p:nvSpPr>
        <p:spPr/>
        <p:txBody>
          <a:bodyPr/>
          <a:lstStyle/>
          <a:p>
            <a:pPr>
              <a:buFont typeface="Arial" charset="0"/>
              <a:buChar char="•"/>
              <a:defRPr/>
            </a:pPr>
            <a:r>
              <a:rPr lang="en-GB" dirty="0">
                <a:latin typeface="+mj-lt"/>
              </a:rPr>
              <a:t>The Client who tells you he is guilty.</a:t>
            </a:r>
          </a:p>
          <a:p>
            <a:pPr>
              <a:buFont typeface="Arial" charset="0"/>
              <a:buChar char="•"/>
              <a:defRPr/>
            </a:pPr>
            <a:r>
              <a:rPr lang="en-GB" dirty="0">
                <a:latin typeface="+mj-lt"/>
              </a:rPr>
              <a:t>The Client who gives inconsistent instructions.</a:t>
            </a:r>
          </a:p>
          <a:p>
            <a:pPr>
              <a:buFont typeface="Arial" charset="0"/>
              <a:buChar char="•"/>
              <a:defRPr/>
            </a:pPr>
            <a:r>
              <a:rPr lang="en-GB" dirty="0">
                <a:latin typeface="+mj-lt"/>
              </a:rPr>
              <a:t>Acting for co-defendants with differing versions of events/interests</a:t>
            </a:r>
          </a:p>
          <a:p>
            <a:pPr>
              <a:buFont typeface="Arial" charset="0"/>
              <a:buChar char="•"/>
              <a:defRPr/>
            </a:pPr>
            <a:r>
              <a:rPr lang="en-GB" dirty="0">
                <a:latin typeface="+mj-lt"/>
              </a:rPr>
              <a:t>Third party dealings - confidentiality</a:t>
            </a:r>
          </a:p>
          <a:p>
            <a:pPr marL="0" indent="0">
              <a:buNone/>
              <a:defRPr/>
            </a:pPr>
            <a:r>
              <a:rPr lang="en-GB" u="sng" dirty="0">
                <a:latin typeface="+mj-lt"/>
              </a:rPr>
              <a:t> </a:t>
            </a:r>
            <a:r>
              <a:rPr lang="en-GB" u="sng" dirty="0">
                <a:latin typeface="+mj-lt"/>
                <a:hlinkClick r:id="rId2"/>
              </a:rPr>
              <a:t>SRA Code of Conduct</a:t>
            </a:r>
            <a:endParaRPr lang="en-US" u="sng" dirty="0">
              <a:latin typeface="+mj-lt"/>
            </a:endParaRPr>
          </a:p>
          <a:p>
            <a:pPr eaLnBrk="1" hangingPunct="1">
              <a:buFont typeface="Arial" charset="0"/>
              <a:buChar char="•"/>
              <a:defRPr/>
            </a:pPr>
            <a:endParaRPr lang="en-GB" dirty="0">
              <a:latin typeface="Arial" charset="0"/>
              <a:cs typeface="Arial" charset="0"/>
            </a:endParaRPr>
          </a:p>
          <a:p>
            <a:endParaRPr lang="en-GB" dirty="0"/>
          </a:p>
        </p:txBody>
      </p:sp>
    </p:spTree>
    <p:extLst>
      <p:ext uri="{BB962C8B-B14F-4D97-AF65-F5344CB8AC3E}">
        <p14:creationId xmlns:p14="http://schemas.microsoft.com/office/powerpoint/2010/main" val="1840934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8D01-E5AF-4BEC-9762-5F4B2AFEB0A2}"/>
              </a:ext>
            </a:extLst>
          </p:cNvPr>
          <p:cNvSpPr>
            <a:spLocks noGrp="1"/>
          </p:cNvSpPr>
          <p:nvPr>
            <p:ph type="title"/>
          </p:nvPr>
        </p:nvSpPr>
        <p:spPr/>
        <p:txBody>
          <a:bodyPr/>
          <a:lstStyle/>
          <a:p>
            <a:r>
              <a:rPr lang="en-GB" dirty="0"/>
              <a:t>Suspect’s options at interview</a:t>
            </a:r>
          </a:p>
        </p:txBody>
      </p:sp>
      <p:sp>
        <p:nvSpPr>
          <p:cNvPr id="3" name="Content Placeholder 2">
            <a:extLst>
              <a:ext uri="{FF2B5EF4-FFF2-40B4-BE49-F238E27FC236}">
                <a16:creationId xmlns:a16="http://schemas.microsoft.com/office/drawing/2014/main" id="{41E35EA2-5F3B-4EFF-AEFD-623A4A712FE1}"/>
              </a:ext>
            </a:extLst>
          </p:cNvPr>
          <p:cNvSpPr>
            <a:spLocks noGrp="1"/>
          </p:cNvSpPr>
          <p:nvPr>
            <p:ph idx="1"/>
          </p:nvPr>
        </p:nvSpPr>
        <p:spPr/>
        <p:txBody>
          <a:bodyPr/>
          <a:lstStyle/>
          <a:p>
            <a:r>
              <a:rPr lang="en-GB" altLang="en-US" sz="2400" dirty="0"/>
              <a:t>Answer police questions fully.</a:t>
            </a:r>
          </a:p>
          <a:p>
            <a:r>
              <a:rPr lang="en-GB" altLang="en-US" sz="2400" dirty="0"/>
              <a:t>Answer some questions and not others.</a:t>
            </a:r>
          </a:p>
          <a:p>
            <a:r>
              <a:rPr lang="en-GB" altLang="en-US" sz="2400" dirty="0"/>
              <a:t>Give a full “no comment” interview.</a:t>
            </a:r>
          </a:p>
          <a:p>
            <a:r>
              <a:rPr lang="en-GB" altLang="en-US" sz="2400" dirty="0"/>
              <a:t>Hand in a written statement.</a:t>
            </a:r>
          </a:p>
          <a:p>
            <a:endParaRPr lang="en-GB" altLang="en-US" sz="2400" dirty="0"/>
          </a:p>
          <a:p>
            <a:r>
              <a:rPr lang="en-GB" altLang="en-US" sz="2400" dirty="0"/>
              <a:t>Note the wording of the caution:</a:t>
            </a:r>
          </a:p>
          <a:p>
            <a:pPr lvl="1"/>
            <a:r>
              <a:rPr lang="en-GB" altLang="en-US" sz="2000" dirty="0"/>
              <a:t>“You do not have to say anything. But it may harm your defence  if you do not mention when questioned something which you later rely on in court. Anything you do say may be mentioned in evidence”</a:t>
            </a:r>
          </a:p>
          <a:p>
            <a:endParaRPr lang="en-GB" dirty="0"/>
          </a:p>
        </p:txBody>
      </p:sp>
    </p:spTree>
    <p:extLst>
      <p:ext uri="{BB962C8B-B14F-4D97-AF65-F5344CB8AC3E}">
        <p14:creationId xmlns:p14="http://schemas.microsoft.com/office/powerpoint/2010/main" val="25999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F38F-D389-E8B9-98EF-BC5389427902}"/>
              </a:ext>
            </a:extLst>
          </p:cNvPr>
          <p:cNvSpPr>
            <a:spLocks noGrp="1"/>
          </p:cNvSpPr>
          <p:nvPr>
            <p:ph type="title"/>
          </p:nvPr>
        </p:nvSpPr>
        <p:spPr>
          <a:xfrm>
            <a:off x="2437765" y="4800600"/>
            <a:ext cx="7313295" cy="762000"/>
          </a:xfrm>
        </p:spPr>
        <p:txBody>
          <a:bodyPr anchor="b">
            <a:normAutofit/>
          </a:bodyPr>
          <a:lstStyle/>
          <a:p>
            <a:r>
              <a:rPr lang="en-GB" dirty="0"/>
              <a:t>	</a:t>
            </a:r>
          </a:p>
        </p:txBody>
      </p:sp>
      <p:pic>
        <p:nvPicPr>
          <p:cNvPr id="4" name="Picture 3">
            <a:extLst>
              <a:ext uri="{FF2B5EF4-FFF2-40B4-BE49-F238E27FC236}">
                <a16:creationId xmlns:a16="http://schemas.microsoft.com/office/drawing/2014/main" id="{F3AF47F2-F75F-058A-62A0-57B3FA53E89E}"/>
              </a:ext>
            </a:extLst>
          </p:cNvPr>
          <p:cNvPicPr>
            <a:picLocks noChangeAspect="1"/>
          </p:cNvPicPr>
          <p:nvPr/>
        </p:nvPicPr>
        <p:blipFill rotWithShape="1">
          <a:blip r:embed="rId2"/>
          <a:srcRect t="2558" r="-2" b="10735"/>
          <a:stretch/>
        </p:blipFill>
        <p:spPr>
          <a:xfrm>
            <a:off x="2437765" y="279401"/>
            <a:ext cx="7313295" cy="4448175"/>
          </a:xfrm>
          <a:prstGeom prst="rect">
            <a:avLst/>
          </a:prstGeom>
          <a:noFill/>
        </p:spPr>
      </p:pic>
      <p:sp>
        <p:nvSpPr>
          <p:cNvPr id="3" name="Content Placeholder 2">
            <a:extLst>
              <a:ext uri="{FF2B5EF4-FFF2-40B4-BE49-F238E27FC236}">
                <a16:creationId xmlns:a16="http://schemas.microsoft.com/office/drawing/2014/main" id="{F3594D14-22F7-05C5-3629-5F84E839F1E8}"/>
              </a:ext>
            </a:extLst>
          </p:cNvPr>
          <p:cNvSpPr>
            <a:spLocks noGrp="1"/>
          </p:cNvSpPr>
          <p:nvPr>
            <p:ph type="body" sz="half" idx="2"/>
          </p:nvPr>
        </p:nvSpPr>
        <p:spPr>
          <a:xfrm>
            <a:off x="2437765" y="5013176"/>
            <a:ext cx="7313295" cy="1565423"/>
          </a:xfrm>
        </p:spPr>
        <p:txBody>
          <a:bodyPr>
            <a:noAutofit/>
          </a:bodyPr>
          <a:lstStyle/>
          <a:p>
            <a:pPr>
              <a:spcAft>
                <a:spcPts val="600"/>
              </a:spcAft>
            </a:pPr>
            <a:r>
              <a:rPr lang="en-GB" sz="3600" b="1" dirty="0"/>
              <a:t>What are the pros and cons of remaining silent at interview?</a:t>
            </a:r>
          </a:p>
        </p:txBody>
      </p:sp>
    </p:spTree>
    <p:extLst>
      <p:ext uri="{BB962C8B-B14F-4D97-AF65-F5344CB8AC3E}">
        <p14:creationId xmlns:p14="http://schemas.microsoft.com/office/powerpoint/2010/main" val="3442302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28FF319-A426-D142-9796-39C3262D0E1D}"/>
              </a:ext>
            </a:extLst>
          </p:cNvPr>
          <p:cNvPicPr>
            <a:picLocks noGrp="1" noChangeAspect="1"/>
          </p:cNvPicPr>
          <p:nvPr>
            <p:ph type="pic" idx="1"/>
          </p:nvPr>
        </p:nvPicPr>
        <p:blipFill rotWithShape="1">
          <a:blip r:embed="rId2"/>
          <a:stretch/>
        </p:blipFill>
        <p:spPr>
          <a:xfrm>
            <a:off x="3059460" y="279401"/>
            <a:ext cx="6069905" cy="4448175"/>
          </a:xfrm>
          <a:prstGeom prst="rect">
            <a:avLst/>
          </a:prstGeom>
          <a:noFill/>
        </p:spPr>
      </p:pic>
    </p:spTree>
    <p:extLst>
      <p:ext uri="{BB962C8B-B14F-4D97-AF65-F5344CB8AC3E}">
        <p14:creationId xmlns:p14="http://schemas.microsoft.com/office/powerpoint/2010/main" val="44280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1679</Words>
  <Application>Microsoft Office PowerPoint</Application>
  <PresentationFormat>Custom</PresentationFormat>
  <Paragraphs>110</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Times New Roman</vt:lpstr>
      <vt:lpstr>Century Gothic</vt:lpstr>
      <vt:lpstr>Arial</vt:lpstr>
      <vt:lpstr>Books 16x9</vt:lpstr>
      <vt:lpstr>Week 3 – Early Procedure and Funding Lecture Part 1</vt:lpstr>
      <vt:lpstr>Aims</vt:lpstr>
      <vt:lpstr>Rights of the suspect after arrest</vt:lpstr>
      <vt:lpstr>Rights of the suspect after arrest (PACE)</vt:lpstr>
      <vt:lpstr>Right to legal advice</vt:lpstr>
      <vt:lpstr>Telephone legal advice</vt:lpstr>
      <vt:lpstr>Right to legal advice</vt:lpstr>
      <vt:lpstr>Duty Solicitor Call Centre (DSCC)</vt:lpstr>
      <vt:lpstr>Police power to delay under section 56 and 58</vt:lpstr>
      <vt:lpstr>Right to inform someone about arrest</vt:lpstr>
      <vt:lpstr>Right to rest food and exercise</vt:lpstr>
      <vt:lpstr>Vulnerable clients</vt:lpstr>
      <vt:lpstr>Juveniles</vt:lpstr>
      <vt:lpstr>The Police Interview</vt:lpstr>
      <vt:lpstr>The Police Interview</vt:lpstr>
      <vt:lpstr>The Police Interview</vt:lpstr>
      <vt:lpstr>Role of the Solicitor</vt:lpstr>
      <vt:lpstr>Ethical considerations</vt:lpstr>
      <vt:lpstr>Suspect’s options at interview</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 Early Procedure</dc:title>
  <dc:creator>Sian Turvey</dc:creator>
  <cp:lastModifiedBy>Cerys Davies</cp:lastModifiedBy>
  <cp:revision>5</cp:revision>
  <cp:lastPrinted>2024-01-16T13:34:29Z</cp:lastPrinted>
  <dcterms:created xsi:type="dcterms:W3CDTF">2021-01-13T18:19:34Z</dcterms:created>
  <dcterms:modified xsi:type="dcterms:W3CDTF">2024-02-09T18:37:22Z</dcterms:modified>
</cp:coreProperties>
</file>