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 id="2147483661" r:id="rId2"/>
  </p:sldMasterIdLst>
  <p:notesMasterIdLst>
    <p:notesMasterId r:id="rId10"/>
  </p:notesMasterIdLst>
  <p:sldIdLst>
    <p:sldId id="256" r:id="rId3"/>
    <p:sldId id="260" r:id="rId4"/>
    <p:sldId id="257" r:id="rId5"/>
    <p:sldId id="264" r:id="rId6"/>
    <p:sldId id="263" r:id="rId7"/>
    <p:sldId id="262" r:id="rId8"/>
    <p:sldId id="259" r:id="rId9"/>
  </p:sldIdLst>
  <p:sldSz cx="12192000" cy="6858000"/>
  <p:notesSz cx="7559675" cy="10691813"/>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p:cViewPr varScale="1">
        <p:scale>
          <a:sx n="106" d="100"/>
          <a:sy n="106" d="100"/>
        </p:scale>
        <p:origin x="756" y="90"/>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6.xml"/><Relationship Id="rId13" Type="http://schemas.openxmlformats.org/officeDocument/2006/relationships/theme" Target="theme/theme1.xml"/><Relationship Id="rId3" Type="http://schemas.openxmlformats.org/officeDocument/2006/relationships/slide" Target="slides/slide1.xml"/><Relationship Id="rId7" Type="http://schemas.openxmlformats.org/officeDocument/2006/relationships/slide" Target="slides/slide5.xml"/><Relationship Id="rId12" Type="http://schemas.openxmlformats.org/officeDocument/2006/relationships/viewProps" Target="viewProps.xml"/><Relationship Id="rId2" Type="http://schemas.openxmlformats.org/officeDocument/2006/relationships/slideMaster" Target="slideMasters/slideMaster2.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presProps" Target="presProps.xml"/><Relationship Id="rId5" Type="http://schemas.openxmlformats.org/officeDocument/2006/relationships/slide" Target="slides/slide3.xml"/><Relationship Id="rId10" Type="http://schemas.openxmlformats.org/officeDocument/2006/relationships/notesMaster" Target="notesMasters/notesMaster1.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tableStyles" Target="tableStyle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3276600" cy="536575"/>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4281488" y="0"/>
            <a:ext cx="3276600" cy="536575"/>
          </a:xfrm>
          <a:prstGeom prst="rect">
            <a:avLst/>
          </a:prstGeom>
        </p:spPr>
        <p:txBody>
          <a:bodyPr vert="horz" lIns="91440" tIns="45720" rIns="91440" bIns="45720" rtlCol="0"/>
          <a:lstStyle>
            <a:lvl1pPr algn="r">
              <a:defRPr sz="1200"/>
            </a:lvl1pPr>
          </a:lstStyle>
          <a:p>
            <a:fld id="{DB2522C5-4744-42BC-A491-4298CA0461AA}" type="datetimeFigureOut">
              <a:rPr lang="en-GB" smtClean="0"/>
              <a:t>12/11/2019</a:t>
            </a:fld>
            <a:endParaRPr lang="en-GB"/>
          </a:p>
        </p:txBody>
      </p:sp>
      <p:sp>
        <p:nvSpPr>
          <p:cNvPr id="4" name="Slide Image Placeholder 3"/>
          <p:cNvSpPr>
            <a:spLocks noGrp="1" noRot="1" noChangeAspect="1"/>
          </p:cNvSpPr>
          <p:nvPr>
            <p:ph type="sldImg" idx="2"/>
          </p:nvPr>
        </p:nvSpPr>
        <p:spPr>
          <a:xfrm>
            <a:off x="573088" y="1336675"/>
            <a:ext cx="6413500" cy="3608388"/>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755650" y="5145088"/>
            <a:ext cx="6048375" cy="4210050"/>
          </a:xfrm>
          <a:prstGeom prst="rect">
            <a:avLst/>
          </a:prstGeom>
        </p:spPr>
        <p:txBody>
          <a:bodyPr vert="horz" lIns="91440" tIns="45720" rIns="91440" bIns="45720" rtlCol="0"/>
          <a:lstStyle/>
          <a:p>
            <a:pPr lvl="0"/>
            <a:r>
              <a:rPr lang="en-US"/>
              <a:t>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10155238"/>
            <a:ext cx="3276600" cy="536575"/>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4281488" y="10155238"/>
            <a:ext cx="3276600" cy="536575"/>
          </a:xfrm>
          <a:prstGeom prst="rect">
            <a:avLst/>
          </a:prstGeom>
        </p:spPr>
        <p:txBody>
          <a:bodyPr vert="horz" lIns="91440" tIns="45720" rIns="91440" bIns="45720" rtlCol="0" anchor="b"/>
          <a:lstStyle>
            <a:lvl1pPr algn="r">
              <a:defRPr sz="1200"/>
            </a:lvl1pPr>
          </a:lstStyle>
          <a:p>
            <a:fld id="{8D710164-3589-4AEA-B8DF-1FFDA679BA23}" type="slidenum">
              <a:rPr lang="en-GB" smtClean="0"/>
              <a:t>‹#›</a:t>
            </a:fld>
            <a:endParaRPr lang="en-GB"/>
          </a:p>
        </p:txBody>
      </p:sp>
    </p:spTree>
    <p:extLst>
      <p:ext uri="{BB962C8B-B14F-4D97-AF65-F5344CB8AC3E}">
        <p14:creationId xmlns:p14="http://schemas.microsoft.com/office/powerpoint/2010/main" val="383313567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dirty="0"/>
          </a:p>
        </p:txBody>
      </p:sp>
      <p:sp>
        <p:nvSpPr>
          <p:cNvPr id="4" name="Slide Number Placeholder 3"/>
          <p:cNvSpPr>
            <a:spLocks noGrp="1"/>
          </p:cNvSpPr>
          <p:nvPr>
            <p:ph type="sldNum" sz="quarter" idx="5"/>
          </p:nvPr>
        </p:nvSpPr>
        <p:spPr/>
        <p:txBody>
          <a:bodyPr/>
          <a:lstStyle/>
          <a:p>
            <a:fld id="{8D710164-3589-4AEA-B8DF-1FFDA679BA23}" type="slidenum">
              <a:rPr lang="en-GB" smtClean="0"/>
              <a:t>4</a:t>
            </a:fld>
            <a:endParaRPr lang="en-GB"/>
          </a:p>
        </p:txBody>
      </p:sp>
    </p:spTree>
    <p:extLst>
      <p:ext uri="{BB962C8B-B14F-4D97-AF65-F5344CB8AC3E}">
        <p14:creationId xmlns:p14="http://schemas.microsoft.com/office/powerpoint/2010/main" val="618310811"/>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11"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12" name="PlaceHolder 2"/>
          <p:cNvSpPr>
            <a:spLocks noGrp="1"/>
          </p:cNvSpPr>
          <p:nvPr>
            <p:ph type="subTitle"/>
          </p:nvPr>
        </p:nvSpPr>
        <p:spPr>
          <a:xfrm>
            <a:off x="1103400" y="2053080"/>
            <a:ext cx="8946360" cy="41950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13"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14" name="PlaceHolder 2"/>
          <p:cNvSpPr>
            <a:spLocks noGrp="1"/>
          </p:cNvSpPr>
          <p:nvPr>
            <p:ph type="body"/>
          </p:nvPr>
        </p:nvSpPr>
        <p:spPr>
          <a:xfrm>
            <a:off x="1103400" y="2053080"/>
            <a:ext cx="894636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15"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16" name="PlaceHolder 2"/>
          <p:cNvSpPr>
            <a:spLocks noGrp="1"/>
          </p:cNvSpPr>
          <p:nvPr>
            <p:ph type="body"/>
          </p:nvPr>
        </p:nvSpPr>
        <p:spPr>
          <a:xfrm>
            <a:off x="1103400" y="2053080"/>
            <a:ext cx="436572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17" name="PlaceHolder 3"/>
          <p:cNvSpPr>
            <a:spLocks noGrp="1"/>
          </p:cNvSpPr>
          <p:nvPr>
            <p:ph type="body"/>
          </p:nvPr>
        </p:nvSpPr>
        <p:spPr>
          <a:xfrm>
            <a:off x="5687640" y="2053080"/>
            <a:ext cx="436572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18"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19" name="PlaceHolder 1"/>
          <p:cNvSpPr>
            <a:spLocks noGrp="1"/>
          </p:cNvSpPr>
          <p:nvPr>
            <p:ph type="subTitle"/>
          </p:nvPr>
        </p:nvSpPr>
        <p:spPr>
          <a:xfrm>
            <a:off x="646200" y="452880"/>
            <a:ext cx="9404280" cy="64911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20"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21" name="PlaceHolder 2"/>
          <p:cNvSpPr>
            <a:spLocks noGrp="1"/>
          </p:cNvSpPr>
          <p:nvPr>
            <p:ph type="body"/>
          </p:nvPr>
        </p:nvSpPr>
        <p:spPr>
          <a:xfrm>
            <a:off x="110340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22" name="PlaceHolder 3"/>
          <p:cNvSpPr>
            <a:spLocks noGrp="1"/>
          </p:cNvSpPr>
          <p:nvPr>
            <p:ph type="body"/>
          </p:nvPr>
        </p:nvSpPr>
        <p:spPr>
          <a:xfrm>
            <a:off x="5687640" y="2053080"/>
            <a:ext cx="436572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23" name="PlaceHolder 4"/>
          <p:cNvSpPr>
            <a:spLocks noGrp="1"/>
          </p:cNvSpPr>
          <p:nvPr>
            <p:ph type="body"/>
          </p:nvPr>
        </p:nvSpPr>
        <p:spPr>
          <a:xfrm>
            <a:off x="1103400" y="424440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24"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25" name="PlaceHolder 2"/>
          <p:cNvSpPr>
            <a:spLocks noGrp="1"/>
          </p:cNvSpPr>
          <p:nvPr>
            <p:ph type="body"/>
          </p:nvPr>
        </p:nvSpPr>
        <p:spPr>
          <a:xfrm>
            <a:off x="1103400" y="2053080"/>
            <a:ext cx="436572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26" name="PlaceHolder 3"/>
          <p:cNvSpPr>
            <a:spLocks noGrp="1"/>
          </p:cNvSpPr>
          <p:nvPr>
            <p:ph type="body"/>
          </p:nvPr>
        </p:nvSpPr>
        <p:spPr>
          <a:xfrm>
            <a:off x="568764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27" name="PlaceHolder 4"/>
          <p:cNvSpPr>
            <a:spLocks noGrp="1"/>
          </p:cNvSpPr>
          <p:nvPr>
            <p:ph type="body"/>
          </p:nvPr>
        </p:nvSpPr>
        <p:spPr>
          <a:xfrm>
            <a:off x="5687640" y="424440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28"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29" name="PlaceHolder 2"/>
          <p:cNvSpPr>
            <a:spLocks noGrp="1"/>
          </p:cNvSpPr>
          <p:nvPr>
            <p:ph type="body"/>
          </p:nvPr>
        </p:nvSpPr>
        <p:spPr>
          <a:xfrm>
            <a:off x="110340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30" name="PlaceHolder 3"/>
          <p:cNvSpPr>
            <a:spLocks noGrp="1"/>
          </p:cNvSpPr>
          <p:nvPr>
            <p:ph type="body"/>
          </p:nvPr>
        </p:nvSpPr>
        <p:spPr>
          <a:xfrm>
            <a:off x="568764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31" name="PlaceHolder 4"/>
          <p:cNvSpPr>
            <a:spLocks noGrp="1"/>
          </p:cNvSpPr>
          <p:nvPr>
            <p:ph type="body"/>
          </p:nvPr>
        </p:nvSpPr>
        <p:spPr>
          <a:xfrm>
            <a:off x="1103400" y="4244400"/>
            <a:ext cx="8946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32"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33" name="PlaceHolder 2"/>
          <p:cNvSpPr>
            <a:spLocks noGrp="1"/>
          </p:cNvSpPr>
          <p:nvPr>
            <p:ph type="body"/>
          </p:nvPr>
        </p:nvSpPr>
        <p:spPr>
          <a:xfrm>
            <a:off x="1103400" y="2053080"/>
            <a:ext cx="8946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34" name="PlaceHolder 3"/>
          <p:cNvSpPr>
            <a:spLocks noGrp="1"/>
          </p:cNvSpPr>
          <p:nvPr>
            <p:ph type="body"/>
          </p:nvPr>
        </p:nvSpPr>
        <p:spPr>
          <a:xfrm>
            <a:off x="1103400" y="4244400"/>
            <a:ext cx="8946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35"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36" name="PlaceHolder 2"/>
          <p:cNvSpPr>
            <a:spLocks noGrp="1"/>
          </p:cNvSpPr>
          <p:nvPr>
            <p:ph type="body"/>
          </p:nvPr>
        </p:nvSpPr>
        <p:spPr>
          <a:xfrm>
            <a:off x="110340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37" name="PlaceHolder 3"/>
          <p:cNvSpPr>
            <a:spLocks noGrp="1"/>
          </p:cNvSpPr>
          <p:nvPr>
            <p:ph type="body"/>
          </p:nvPr>
        </p:nvSpPr>
        <p:spPr>
          <a:xfrm>
            <a:off x="568764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38" name="PlaceHolder 4"/>
          <p:cNvSpPr>
            <a:spLocks noGrp="1"/>
          </p:cNvSpPr>
          <p:nvPr>
            <p:ph type="body"/>
          </p:nvPr>
        </p:nvSpPr>
        <p:spPr>
          <a:xfrm>
            <a:off x="1103400" y="424440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39" name="PlaceHolder 5"/>
          <p:cNvSpPr>
            <a:spLocks noGrp="1"/>
          </p:cNvSpPr>
          <p:nvPr>
            <p:ph type="body"/>
          </p:nvPr>
        </p:nvSpPr>
        <p:spPr>
          <a:xfrm>
            <a:off x="5687640" y="424440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40"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41" name="PlaceHolder 2"/>
          <p:cNvSpPr>
            <a:spLocks noGrp="1"/>
          </p:cNvSpPr>
          <p:nvPr>
            <p:ph type="body"/>
          </p:nvPr>
        </p:nvSpPr>
        <p:spPr>
          <a:xfrm>
            <a:off x="1103400" y="205308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42" name="PlaceHolder 3"/>
          <p:cNvSpPr>
            <a:spLocks noGrp="1"/>
          </p:cNvSpPr>
          <p:nvPr>
            <p:ph type="body"/>
          </p:nvPr>
        </p:nvSpPr>
        <p:spPr>
          <a:xfrm>
            <a:off x="4128120" y="205308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43" name="PlaceHolder 4"/>
          <p:cNvSpPr>
            <a:spLocks noGrp="1"/>
          </p:cNvSpPr>
          <p:nvPr>
            <p:ph type="body"/>
          </p:nvPr>
        </p:nvSpPr>
        <p:spPr>
          <a:xfrm>
            <a:off x="7152840" y="205308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44" name="PlaceHolder 5"/>
          <p:cNvSpPr>
            <a:spLocks noGrp="1"/>
          </p:cNvSpPr>
          <p:nvPr>
            <p:ph type="body"/>
          </p:nvPr>
        </p:nvSpPr>
        <p:spPr>
          <a:xfrm>
            <a:off x="1103400" y="424440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45" name="PlaceHolder 6"/>
          <p:cNvSpPr>
            <a:spLocks noGrp="1"/>
          </p:cNvSpPr>
          <p:nvPr>
            <p:ph type="body"/>
          </p:nvPr>
        </p:nvSpPr>
        <p:spPr>
          <a:xfrm>
            <a:off x="4128120" y="424440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46" name="PlaceHolder 7"/>
          <p:cNvSpPr>
            <a:spLocks noGrp="1"/>
          </p:cNvSpPr>
          <p:nvPr>
            <p:ph type="body"/>
          </p:nvPr>
        </p:nvSpPr>
        <p:spPr>
          <a:xfrm>
            <a:off x="7152840" y="424440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blank" preserve="1">
  <p:cSld name="Blank Slide">
    <p:spTree>
      <p:nvGrpSpPr>
        <p:cNvPr id="1" name=""/>
        <p:cNvGrpSpPr/>
        <p:nvPr/>
      </p:nvGrpSpPr>
      <p:grpSpPr>
        <a:xfrm>
          <a:off x="0" y="0"/>
          <a:ext cx="0" cy="0"/>
          <a:chOff x="0" y="0"/>
          <a:chExt cx="0" cy="0"/>
        </a:xfrm>
      </p:grpSpPr>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tx" preserve="1">
  <p:cSld name="Title Slide">
    <p:spTree>
      <p:nvGrpSpPr>
        <p:cNvPr id="1" name=""/>
        <p:cNvGrpSpPr/>
        <p:nvPr/>
      </p:nvGrpSpPr>
      <p:grpSpPr>
        <a:xfrm>
          <a:off x="0" y="0"/>
          <a:ext cx="0" cy="0"/>
          <a:chOff x="0" y="0"/>
          <a:chExt cx="0" cy="0"/>
        </a:xfrm>
      </p:grpSpPr>
      <p:sp>
        <p:nvSpPr>
          <p:cNvPr id="58"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59" name="PlaceHolder 2"/>
          <p:cNvSpPr>
            <a:spLocks noGrp="1"/>
          </p:cNvSpPr>
          <p:nvPr>
            <p:ph type="subTitle"/>
          </p:nvPr>
        </p:nvSpPr>
        <p:spPr>
          <a:xfrm>
            <a:off x="1103400" y="2053080"/>
            <a:ext cx="8946360" cy="419508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obj" preserve="1">
  <p:cSld name="Title, Content">
    <p:spTree>
      <p:nvGrpSpPr>
        <p:cNvPr id="1" name=""/>
        <p:cNvGrpSpPr/>
        <p:nvPr/>
      </p:nvGrpSpPr>
      <p:grpSpPr>
        <a:xfrm>
          <a:off x="0" y="0"/>
          <a:ext cx="0" cy="0"/>
          <a:chOff x="0" y="0"/>
          <a:chExt cx="0" cy="0"/>
        </a:xfrm>
      </p:grpSpPr>
      <p:sp>
        <p:nvSpPr>
          <p:cNvPr id="60"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61" name="PlaceHolder 2"/>
          <p:cNvSpPr>
            <a:spLocks noGrp="1"/>
          </p:cNvSpPr>
          <p:nvPr>
            <p:ph type="body"/>
          </p:nvPr>
        </p:nvSpPr>
        <p:spPr>
          <a:xfrm>
            <a:off x="1103400" y="2053080"/>
            <a:ext cx="894636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itle, 2 Content">
    <p:spTree>
      <p:nvGrpSpPr>
        <p:cNvPr id="1" name=""/>
        <p:cNvGrpSpPr/>
        <p:nvPr/>
      </p:nvGrpSpPr>
      <p:grpSpPr>
        <a:xfrm>
          <a:off x="0" y="0"/>
          <a:ext cx="0" cy="0"/>
          <a:chOff x="0" y="0"/>
          <a:chExt cx="0" cy="0"/>
        </a:xfrm>
      </p:grpSpPr>
      <p:sp>
        <p:nvSpPr>
          <p:cNvPr id="62"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63" name="PlaceHolder 2"/>
          <p:cNvSpPr>
            <a:spLocks noGrp="1"/>
          </p:cNvSpPr>
          <p:nvPr>
            <p:ph type="body"/>
          </p:nvPr>
        </p:nvSpPr>
        <p:spPr>
          <a:xfrm>
            <a:off x="1103400" y="2053080"/>
            <a:ext cx="436572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64" name="PlaceHolder 3"/>
          <p:cNvSpPr>
            <a:spLocks noGrp="1"/>
          </p:cNvSpPr>
          <p:nvPr>
            <p:ph type="body"/>
          </p:nvPr>
        </p:nvSpPr>
        <p:spPr>
          <a:xfrm>
            <a:off x="5687640" y="2053080"/>
            <a:ext cx="436572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5"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objOnly" preserve="1">
  <p:cSld name="Centered Text">
    <p:spTree>
      <p:nvGrpSpPr>
        <p:cNvPr id="1" name=""/>
        <p:cNvGrpSpPr/>
        <p:nvPr/>
      </p:nvGrpSpPr>
      <p:grpSpPr>
        <a:xfrm>
          <a:off x="0" y="0"/>
          <a:ext cx="0" cy="0"/>
          <a:chOff x="0" y="0"/>
          <a:chExt cx="0" cy="0"/>
        </a:xfrm>
      </p:grpSpPr>
      <p:sp>
        <p:nvSpPr>
          <p:cNvPr id="66" name="PlaceHolder 1"/>
          <p:cNvSpPr>
            <a:spLocks noGrp="1"/>
          </p:cNvSpPr>
          <p:nvPr>
            <p:ph type="subTitle"/>
          </p:nvPr>
        </p:nvSpPr>
        <p:spPr>
          <a:xfrm>
            <a:off x="646200" y="452880"/>
            <a:ext cx="9404280" cy="6491160"/>
          </a:xfrm>
          <a:prstGeom prst="rect">
            <a:avLst/>
          </a:prstGeom>
        </p:spPr>
        <p:txBody>
          <a:bodyPr lIns="0" tIns="0" rIns="0" bIns="0" anchor="ctr"/>
          <a:lstStyle/>
          <a:p>
            <a:pPr algn="ctr"/>
            <a:endParaRPr lang="en-GB" sz="3200" b="0" strike="noStrike" spc="-1">
              <a:latin typeface="Arial"/>
            </a:endParaRPr>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twoObjAndObj" preserve="1">
  <p:cSld name="Title, 2 Content and Content">
    <p:spTree>
      <p:nvGrpSpPr>
        <p:cNvPr id="1" name=""/>
        <p:cNvGrpSpPr/>
        <p:nvPr/>
      </p:nvGrpSpPr>
      <p:grpSpPr>
        <a:xfrm>
          <a:off x="0" y="0"/>
          <a:ext cx="0" cy="0"/>
          <a:chOff x="0" y="0"/>
          <a:chExt cx="0" cy="0"/>
        </a:xfrm>
      </p:grpSpPr>
      <p:sp>
        <p:nvSpPr>
          <p:cNvPr id="67"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68" name="PlaceHolder 2"/>
          <p:cNvSpPr>
            <a:spLocks noGrp="1"/>
          </p:cNvSpPr>
          <p:nvPr>
            <p:ph type="body"/>
          </p:nvPr>
        </p:nvSpPr>
        <p:spPr>
          <a:xfrm>
            <a:off x="110340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69" name="PlaceHolder 3"/>
          <p:cNvSpPr>
            <a:spLocks noGrp="1"/>
          </p:cNvSpPr>
          <p:nvPr>
            <p:ph type="body"/>
          </p:nvPr>
        </p:nvSpPr>
        <p:spPr>
          <a:xfrm>
            <a:off x="5687640" y="2053080"/>
            <a:ext cx="436572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70" name="PlaceHolder 4"/>
          <p:cNvSpPr>
            <a:spLocks noGrp="1"/>
          </p:cNvSpPr>
          <p:nvPr>
            <p:ph type="body"/>
          </p:nvPr>
        </p:nvSpPr>
        <p:spPr>
          <a:xfrm>
            <a:off x="1103400" y="424440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AndTwoObj" preserve="1">
  <p:cSld name="Title Content and 2 Content">
    <p:spTree>
      <p:nvGrpSpPr>
        <p:cNvPr id="1" name=""/>
        <p:cNvGrpSpPr/>
        <p:nvPr/>
      </p:nvGrpSpPr>
      <p:grpSpPr>
        <a:xfrm>
          <a:off x="0" y="0"/>
          <a:ext cx="0" cy="0"/>
          <a:chOff x="0" y="0"/>
          <a:chExt cx="0" cy="0"/>
        </a:xfrm>
      </p:grpSpPr>
      <p:sp>
        <p:nvSpPr>
          <p:cNvPr id="71"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72" name="PlaceHolder 2"/>
          <p:cNvSpPr>
            <a:spLocks noGrp="1"/>
          </p:cNvSpPr>
          <p:nvPr>
            <p:ph type="body"/>
          </p:nvPr>
        </p:nvSpPr>
        <p:spPr>
          <a:xfrm>
            <a:off x="1103400" y="2053080"/>
            <a:ext cx="4365720" cy="41950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73" name="PlaceHolder 3"/>
          <p:cNvSpPr>
            <a:spLocks noGrp="1"/>
          </p:cNvSpPr>
          <p:nvPr>
            <p:ph type="body"/>
          </p:nvPr>
        </p:nvSpPr>
        <p:spPr>
          <a:xfrm>
            <a:off x="568764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74" name="PlaceHolder 4"/>
          <p:cNvSpPr>
            <a:spLocks noGrp="1"/>
          </p:cNvSpPr>
          <p:nvPr>
            <p:ph type="body"/>
          </p:nvPr>
        </p:nvSpPr>
        <p:spPr>
          <a:xfrm>
            <a:off x="5687640" y="424440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twoObjOverTx" preserve="1">
  <p:cSld name="Title, 2 Content over Content">
    <p:spTree>
      <p:nvGrpSpPr>
        <p:cNvPr id="1" name=""/>
        <p:cNvGrpSpPr/>
        <p:nvPr/>
      </p:nvGrpSpPr>
      <p:grpSpPr>
        <a:xfrm>
          <a:off x="0" y="0"/>
          <a:ext cx="0" cy="0"/>
          <a:chOff x="0" y="0"/>
          <a:chExt cx="0" cy="0"/>
        </a:xfrm>
      </p:grpSpPr>
      <p:sp>
        <p:nvSpPr>
          <p:cNvPr id="75"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76" name="PlaceHolder 2"/>
          <p:cNvSpPr>
            <a:spLocks noGrp="1"/>
          </p:cNvSpPr>
          <p:nvPr>
            <p:ph type="body"/>
          </p:nvPr>
        </p:nvSpPr>
        <p:spPr>
          <a:xfrm>
            <a:off x="110340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77" name="PlaceHolder 3"/>
          <p:cNvSpPr>
            <a:spLocks noGrp="1"/>
          </p:cNvSpPr>
          <p:nvPr>
            <p:ph type="body"/>
          </p:nvPr>
        </p:nvSpPr>
        <p:spPr>
          <a:xfrm>
            <a:off x="568764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78" name="PlaceHolder 4"/>
          <p:cNvSpPr>
            <a:spLocks noGrp="1"/>
          </p:cNvSpPr>
          <p:nvPr>
            <p:ph type="body"/>
          </p:nvPr>
        </p:nvSpPr>
        <p:spPr>
          <a:xfrm>
            <a:off x="1103400" y="4244400"/>
            <a:ext cx="8946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objOverTx" preserve="1">
  <p:cSld name="Title, Content over Content">
    <p:spTree>
      <p:nvGrpSpPr>
        <p:cNvPr id="1" name=""/>
        <p:cNvGrpSpPr/>
        <p:nvPr/>
      </p:nvGrpSpPr>
      <p:grpSpPr>
        <a:xfrm>
          <a:off x="0" y="0"/>
          <a:ext cx="0" cy="0"/>
          <a:chOff x="0" y="0"/>
          <a:chExt cx="0" cy="0"/>
        </a:xfrm>
      </p:grpSpPr>
      <p:sp>
        <p:nvSpPr>
          <p:cNvPr id="79"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80" name="PlaceHolder 2"/>
          <p:cNvSpPr>
            <a:spLocks noGrp="1"/>
          </p:cNvSpPr>
          <p:nvPr>
            <p:ph type="body"/>
          </p:nvPr>
        </p:nvSpPr>
        <p:spPr>
          <a:xfrm>
            <a:off x="1103400" y="2053080"/>
            <a:ext cx="8946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81" name="PlaceHolder 3"/>
          <p:cNvSpPr>
            <a:spLocks noGrp="1"/>
          </p:cNvSpPr>
          <p:nvPr>
            <p:ph type="body"/>
          </p:nvPr>
        </p:nvSpPr>
        <p:spPr>
          <a:xfrm>
            <a:off x="1103400" y="4244400"/>
            <a:ext cx="8946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fourObj" preserve="1">
  <p:cSld name="Title, 4 Content">
    <p:spTree>
      <p:nvGrpSpPr>
        <p:cNvPr id="1" name=""/>
        <p:cNvGrpSpPr/>
        <p:nvPr/>
      </p:nvGrpSpPr>
      <p:grpSpPr>
        <a:xfrm>
          <a:off x="0" y="0"/>
          <a:ext cx="0" cy="0"/>
          <a:chOff x="0" y="0"/>
          <a:chExt cx="0" cy="0"/>
        </a:xfrm>
      </p:grpSpPr>
      <p:sp>
        <p:nvSpPr>
          <p:cNvPr id="82"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83" name="PlaceHolder 2"/>
          <p:cNvSpPr>
            <a:spLocks noGrp="1"/>
          </p:cNvSpPr>
          <p:nvPr>
            <p:ph type="body"/>
          </p:nvPr>
        </p:nvSpPr>
        <p:spPr>
          <a:xfrm>
            <a:off x="110340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84" name="PlaceHolder 3"/>
          <p:cNvSpPr>
            <a:spLocks noGrp="1"/>
          </p:cNvSpPr>
          <p:nvPr>
            <p:ph type="body"/>
          </p:nvPr>
        </p:nvSpPr>
        <p:spPr>
          <a:xfrm>
            <a:off x="5687640" y="205308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85" name="PlaceHolder 4"/>
          <p:cNvSpPr>
            <a:spLocks noGrp="1"/>
          </p:cNvSpPr>
          <p:nvPr>
            <p:ph type="body"/>
          </p:nvPr>
        </p:nvSpPr>
        <p:spPr>
          <a:xfrm>
            <a:off x="1103400" y="424440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86" name="PlaceHolder 5"/>
          <p:cNvSpPr>
            <a:spLocks noGrp="1"/>
          </p:cNvSpPr>
          <p:nvPr>
            <p:ph type="body"/>
          </p:nvPr>
        </p:nvSpPr>
        <p:spPr>
          <a:xfrm>
            <a:off x="5687640" y="4244400"/>
            <a:ext cx="436572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Layouts/slideLayout24.xml><?xml version="1.0" encoding="utf-8"?>
<p:sldLayout xmlns:a="http://schemas.openxmlformats.org/drawingml/2006/main" xmlns:r="http://schemas.openxmlformats.org/officeDocument/2006/relationships" xmlns:p="http://schemas.openxmlformats.org/presentationml/2006/main" type="blank" preserve="1">
  <p:cSld name="Title, 6 Content">
    <p:spTree>
      <p:nvGrpSpPr>
        <p:cNvPr id="1" name=""/>
        <p:cNvGrpSpPr/>
        <p:nvPr/>
      </p:nvGrpSpPr>
      <p:grpSpPr>
        <a:xfrm>
          <a:off x="0" y="0"/>
          <a:ext cx="0" cy="0"/>
          <a:chOff x="0" y="0"/>
          <a:chExt cx="0" cy="0"/>
        </a:xfrm>
      </p:grpSpPr>
      <p:sp>
        <p:nvSpPr>
          <p:cNvPr id="87" name="PlaceHolder 1"/>
          <p:cNvSpPr>
            <a:spLocks noGrp="1"/>
          </p:cNvSpPr>
          <p:nvPr>
            <p:ph type="title"/>
          </p:nvPr>
        </p:nvSpPr>
        <p:spPr>
          <a:xfrm>
            <a:off x="646200" y="452880"/>
            <a:ext cx="9404280" cy="1400040"/>
          </a:xfrm>
          <a:prstGeom prst="rect">
            <a:avLst/>
          </a:prstGeom>
        </p:spPr>
        <p:txBody>
          <a:bodyPr lIns="0" tIns="0" rIns="0" bIns="0" anchor="ctr"/>
          <a:lstStyle/>
          <a:p>
            <a:endParaRPr lang="en-US" sz="1800" b="0" strike="noStrike" spc="-1">
              <a:solidFill>
                <a:srgbClr val="FFFFFF"/>
              </a:solidFill>
              <a:latin typeface="Century Gothic"/>
            </a:endParaRPr>
          </a:p>
        </p:txBody>
      </p:sp>
      <p:sp>
        <p:nvSpPr>
          <p:cNvPr id="88" name="PlaceHolder 2"/>
          <p:cNvSpPr>
            <a:spLocks noGrp="1"/>
          </p:cNvSpPr>
          <p:nvPr>
            <p:ph type="body"/>
          </p:nvPr>
        </p:nvSpPr>
        <p:spPr>
          <a:xfrm>
            <a:off x="1103400" y="205308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89" name="PlaceHolder 3"/>
          <p:cNvSpPr>
            <a:spLocks noGrp="1"/>
          </p:cNvSpPr>
          <p:nvPr>
            <p:ph type="body"/>
          </p:nvPr>
        </p:nvSpPr>
        <p:spPr>
          <a:xfrm>
            <a:off x="4128120" y="205308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90" name="PlaceHolder 4"/>
          <p:cNvSpPr>
            <a:spLocks noGrp="1"/>
          </p:cNvSpPr>
          <p:nvPr>
            <p:ph type="body"/>
          </p:nvPr>
        </p:nvSpPr>
        <p:spPr>
          <a:xfrm>
            <a:off x="7152840" y="205308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91" name="PlaceHolder 5"/>
          <p:cNvSpPr>
            <a:spLocks noGrp="1"/>
          </p:cNvSpPr>
          <p:nvPr>
            <p:ph type="body"/>
          </p:nvPr>
        </p:nvSpPr>
        <p:spPr>
          <a:xfrm>
            <a:off x="1103400" y="424440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92" name="PlaceHolder 6"/>
          <p:cNvSpPr>
            <a:spLocks noGrp="1"/>
          </p:cNvSpPr>
          <p:nvPr>
            <p:ph type="body"/>
          </p:nvPr>
        </p:nvSpPr>
        <p:spPr>
          <a:xfrm>
            <a:off x="4128120" y="424440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
        <p:nvSpPr>
          <p:cNvPr id="93" name="PlaceHolder 7"/>
          <p:cNvSpPr>
            <a:spLocks noGrp="1"/>
          </p:cNvSpPr>
          <p:nvPr>
            <p:ph type="body"/>
          </p:nvPr>
        </p:nvSpPr>
        <p:spPr>
          <a:xfrm>
            <a:off x="7152840" y="4244400"/>
            <a:ext cx="2880360" cy="2000880"/>
          </a:xfrm>
          <a:prstGeom prst="rect">
            <a:avLst/>
          </a:prstGeom>
        </p:spPr>
        <p:txBody>
          <a:bodyPr lIns="0" tIns="0" rIns="0" bIns="0">
            <a:normAutofit/>
          </a:bodyPr>
          <a:lstStyle/>
          <a:p>
            <a:endParaRPr lang="en-US" sz="2000" b="0" strike="noStrike" spc="-1">
              <a:solidFill>
                <a:srgbClr val="FFFFFF"/>
              </a:solidFill>
              <a:latin typeface="Century Gothic"/>
            </a:endParaRP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18" Type="http://schemas.openxmlformats.org/officeDocument/2006/relationships/image" Target="../media/image5.pn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image" Target="../media/image4.png"/><Relationship Id="rId2" Type="http://schemas.openxmlformats.org/officeDocument/2006/relationships/slideLayout" Target="../slideLayouts/slideLayout2.xml"/><Relationship Id="rId16" Type="http://schemas.openxmlformats.org/officeDocument/2006/relationships/image" Target="../media/image3.png"/><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2.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pn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theme" Target="../theme/theme2.xml"/><Relationship Id="rId18" Type="http://schemas.openxmlformats.org/officeDocument/2006/relationships/image" Target="../media/image5.pn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slideLayout" Target="../slideLayouts/slideLayout24.xml"/><Relationship Id="rId17" Type="http://schemas.openxmlformats.org/officeDocument/2006/relationships/image" Target="../media/image4.png"/><Relationship Id="rId2" Type="http://schemas.openxmlformats.org/officeDocument/2006/relationships/slideLayout" Target="../slideLayouts/slideLayout14.xml"/><Relationship Id="rId16" Type="http://schemas.openxmlformats.org/officeDocument/2006/relationships/image" Target="../media/image3.png"/><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5" Type="http://schemas.openxmlformats.org/officeDocument/2006/relationships/image" Target="../media/image2.png"/><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 Id="rId14" Type="http://schemas.openxmlformats.org/officeDocument/2006/relationships/image" Target="../media/image1.png"/></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fillRect/>
          </a:stretch>
        </a:blipFill>
        <a:effectLst/>
      </p:bgPr>
    </p:bg>
    <p:spTree>
      <p:nvGrpSpPr>
        <p:cNvPr id="1" name=""/>
        <p:cNvGrpSpPr/>
        <p:nvPr/>
      </p:nvGrpSpPr>
      <p:grpSpPr>
        <a:xfrm>
          <a:off x="0" y="0"/>
          <a:ext cx="0" cy="0"/>
          <a:chOff x="0" y="0"/>
          <a:chExt cx="0" cy="0"/>
        </a:xfrm>
      </p:grpSpPr>
      <p:pic>
        <p:nvPicPr>
          <p:cNvPr id="11" name="Picture 7"/>
          <p:cNvPicPr/>
          <p:nvPr/>
        </p:nvPicPr>
        <p:blipFill>
          <a:blip r:embed="rId15"/>
          <a:srcRect l="3610"/>
          <a:stretch/>
        </p:blipFill>
        <p:spPr>
          <a:xfrm>
            <a:off x="0" y="2669760"/>
            <a:ext cx="4036680" cy="4187880"/>
          </a:xfrm>
          <a:prstGeom prst="rect">
            <a:avLst/>
          </a:prstGeom>
          <a:ln>
            <a:noFill/>
          </a:ln>
        </p:spPr>
      </p:pic>
      <p:pic>
        <p:nvPicPr>
          <p:cNvPr id="12" name="Picture 6"/>
          <p:cNvPicPr/>
          <p:nvPr/>
        </p:nvPicPr>
        <p:blipFill>
          <a:blip r:embed="rId16"/>
          <a:srcRect l="35647"/>
          <a:stretch/>
        </p:blipFill>
        <p:spPr>
          <a:xfrm>
            <a:off x="0" y="2892240"/>
            <a:ext cx="1522080" cy="2365200"/>
          </a:xfrm>
          <a:prstGeom prst="rect">
            <a:avLst/>
          </a:prstGeom>
          <a:ln>
            <a:noFill/>
          </a:ln>
        </p:spPr>
      </p:pic>
      <p:sp>
        <p:nvSpPr>
          <p:cNvPr id="2" name="CustomShape 1"/>
          <p:cNvSpPr/>
          <p:nvPr/>
        </p:nvSpPr>
        <p:spPr>
          <a:xfrm>
            <a:off x="8609040" y="1676520"/>
            <a:ext cx="2819160" cy="2819160"/>
          </a:xfrm>
          <a:prstGeom prst="ellipse">
            <a:avLst/>
          </a:prstGeom>
          <a:gradFill rotWithShape="0">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lin ang="0"/>
          </a:gradFill>
          <a:ln>
            <a:noFill/>
          </a:ln>
          <a:effectLst>
            <a:outerShdw blurRad="3810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pic>
        <p:nvPicPr>
          <p:cNvPr id="3" name="Picture 8"/>
          <p:cNvPicPr/>
          <p:nvPr/>
        </p:nvPicPr>
        <p:blipFill>
          <a:blip r:embed="rId17"/>
          <a:srcRect t="28812"/>
          <a:stretch/>
        </p:blipFill>
        <p:spPr>
          <a:xfrm>
            <a:off x="7999560" y="0"/>
            <a:ext cx="1603080" cy="1141200"/>
          </a:xfrm>
          <a:prstGeom prst="rect">
            <a:avLst/>
          </a:prstGeom>
          <a:ln>
            <a:noFill/>
          </a:ln>
        </p:spPr>
      </p:pic>
      <p:pic>
        <p:nvPicPr>
          <p:cNvPr id="4" name="Picture 9"/>
          <p:cNvPicPr/>
          <p:nvPr/>
        </p:nvPicPr>
        <p:blipFill>
          <a:blip r:embed="rId18"/>
          <a:srcRect b="23333"/>
          <a:stretch/>
        </p:blipFill>
        <p:spPr>
          <a:xfrm>
            <a:off x="8605800" y="6095880"/>
            <a:ext cx="993240" cy="761760"/>
          </a:xfrm>
          <a:prstGeom prst="rect">
            <a:avLst/>
          </a:prstGeom>
          <a:ln>
            <a:noFill/>
          </a:ln>
        </p:spPr>
      </p:pic>
      <p:sp>
        <p:nvSpPr>
          <p:cNvPr id="5" name="CustomShape 2"/>
          <p:cNvSpPr/>
          <p:nvPr/>
        </p:nvSpPr>
        <p:spPr>
          <a:xfrm>
            <a:off x="10437840" y="0"/>
            <a:ext cx="685440" cy="1142640"/>
          </a:xfrm>
          <a:prstGeom prst="rect">
            <a:avLst/>
          </a:prstGeom>
          <a:solidFill>
            <a:schemeClr val="accent1"/>
          </a:solidFill>
          <a:ln>
            <a:noFill/>
          </a:ln>
          <a:effectLst>
            <a:outerShdw blurRad="3810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6" name="PlaceHolder 3"/>
          <p:cNvSpPr>
            <a:spLocks noGrp="1"/>
          </p:cNvSpPr>
          <p:nvPr>
            <p:ph type="title"/>
          </p:nvPr>
        </p:nvSpPr>
        <p:spPr>
          <a:xfrm>
            <a:off x="1154880" y="1447920"/>
            <a:ext cx="8825400" cy="3329280"/>
          </a:xfrm>
          <a:prstGeom prst="rect">
            <a:avLst/>
          </a:prstGeom>
        </p:spPr>
        <p:txBody>
          <a:bodyPr anchor="b"/>
          <a:lstStyle/>
          <a:p>
            <a:pPr>
              <a:lnSpc>
                <a:spcPct val="100000"/>
              </a:lnSpc>
            </a:pPr>
            <a:r>
              <a:rPr lang="en-US" sz="7200" b="0" strike="noStrike" spc="-1">
                <a:solidFill>
                  <a:srgbClr val="EBEBEB"/>
                </a:solidFill>
                <a:latin typeface="Century Gothic"/>
              </a:rPr>
              <a:t>Click to edit Master title style</a:t>
            </a:r>
            <a:endParaRPr lang="en-US" sz="7200" b="0" strike="noStrike" spc="-1">
              <a:solidFill>
                <a:srgbClr val="FFFFFF"/>
              </a:solidFill>
              <a:latin typeface="Century Gothic"/>
            </a:endParaRPr>
          </a:p>
        </p:txBody>
      </p:sp>
      <p:sp>
        <p:nvSpPr>
          <p:cNvPr id="7" name="PlaceHolder 4"/>
          <p:cNvSpPr>
            <a:spLocks noGrp="1"/>
          </p:cNvSpPr>
          <p:nvPr>
            <p:ph type="dt"/>
          </p:nvPr>
        </p:nvSpPr>
        <p:spPr>
          <a:xfrm rot="5400000">
            <a:off x="10155600" y="1790640"/>
            <a:ext cx="990360" cy="304560"/>
          </a:xfrm>
          <a:prstGeom prst="rect">
            <a:avLst/>
          </a:prstGeom>
        </p:spPr>
        <p:txBody>
          <a:bodyPr/>
          <a:lstStyle/>
          <a:p>
            <a:pPr>
              <a:lnSpc>
                <a:spcPct val="100000"/>
              </a:lnSpc>
            </a:pPr>
            <a:fld id="{288810D2-2A85-4912-AA91-2954B8F5688B}" type="datetime">
              <a:rPr lang="en-GB" sz="1100" b="0" strike="noStrike" spc="-1">
                <a:solidFill>
                  <a:srgbClr val="FFFFFF"/>
                </a:solidFill>
                <a:latin typeface="Century Gothic"/>
              </a:rPr>
              <a:t>12/11/2019</a:t>
            </a:fld>
            <a:endParaRPr lang="en-GB" sz="1100" b="0" strike="noStrike" spc="-1">
              <a:latin typeface="Times New Roman"/>
            </a:endParaRPr>
          </a:p>
        </p:txBody>
      </p:sp>
      <p:sp>
        <p:nvSpPr>
          <p:cNvPr id="8" name="PlaceHolder 5"/>
          <p:cNvSpPr>
            <a:spLocks noGrp="1"/>
          </p:cNvSpPr>
          <p:nvPr>
            <p:ph type="ftr"/>
          </p:nvPr>
        </p:nvSpPr>
        <p:spPr>
          <a:xfrm rot="5400000">
            <a:off x="8951760" y="3225240"/>
            <a:ext cx="3859560" cy="304560"/>
          </a:xfrm>
          <a:prstGeom prst="rect">
            <a:avLst/>
          </a:prstGeom>
        </p:spPr>
        <p:txBody>
          <a:bodyPr anchor="b"/>
          <a:lstStyle/>
          <a:p>
            <a:endParaRPr lang="en-GB" sz="2400" b="0" strike="noStrike" spc="-1">
              <a:latin typeface="Times New Roman"/>
            </a:endParaRPr>
          </a:p>
        </p:txBody>
      </p:sp>
      <p:sp>
        <p:nvSpPr>
          <p:cNvPr id="9" name="PlaceHolder 6"/>
          <p:cNvSpPr>
            <a:spLocks noGrp="1"/>
          </p:cNvSpPr>
          <p:nvPr>
            <p:ph type="sldNum"/>
          </p:nvPr>
        </p:nvSpPr>
        <p:spPr>
          <a:xfrm>
            <a:off x="10352520" y="295560"/>
            <a:ext cx="837720" cy="767160"/>
          </a:xfrm>
          <a:prstGeom prst="rect">
            <a:avLst/>
          </a:prstGeom>
        </p:spPr>
        <p:txBody>
          <a:bodyPr anchor="b"/>
          <a:lstStyle/>
          <a:p>
            <a:pPr algn="ctr">
              <a:lnSpc>
                <a:spcPct val="100000"/>
              </a:lnSpc>
            </a:pPr>
            <a:fld id="{69E93D3D-F149-4906-BEEB-43751F021018}" type="slidenum">
              <a:rPr lang="en-GB" sz="2800" b="0" strike="noStrike" spc="-1">
                <a:solidFill>
                  <a:srgbClr val="FFFFFF"/>
                </a:solidFill>
                <a:latin typeface="Century Gothic"/>
              </a:rPr>
              <a:t>‹#›</a:t>
            </a:fld>
            <a:endParaRPr lang="en-GB" sz="2800" b="0" strike="noStrike" spc="-1">
              <a:latin typeface="Times New Roman"/>
            </a:endParaRPr>
          </a:p>
        </p:txBody>
      </p:sp>
      <p:sp>
        <p:nvSpPr>
          <p:cNvPr id="10" name="PlaceHolder 7"/>
          <p:cNvSpPr>
            <a:spLocks noGrp="1"/>
          </p:cNvSpPr>
          <p:nvPr>
            <p:ph type="body"/>
          </p:nvPr>
        </p:nvSpPr>
        <p:spPr>
          <a:xfrm>
            <a:off x="609480" y="1604520"/>
            <a:ext cx="10972440" cy="3977280"/>
          </a:xfrm>
          <a:prstGeom prst="rect">
            <a:avLst/>
          </a:prstGeom>
        </p:spPr>
        <p:txBody>
          <a:bodyPr lIns="0" tIns="0" rIns="0" bIns="0">
            <a:normAutofit/>
          </a:bodyPr>
          <a:lstStyle/>
          <a:p>
            <a:pPr marL="432000" indent="-324000">
              <a:spcBef>
                <a:spcPts val="1417"/>
              </a:spcBef>
              <a:buClr>
                <a:srgbClr val="000000"/>
              </a:buClr>
              <a:buSzPct val="45000"/>
              <a:buFont typeface="Wingdings" charset="2"/>
              <a:buChar char=""/>
            </a:pPr>
            <a:r>
              <a:rPr lang="en-US" sz="2000" b="0" strike="noStrike" spc="-1">
                <a:solidFill>
                  <a:srgbClr val="FFFFFF"/>
                </a:solidFill>
                <a:latin typeface="Century Gothic"/>
              </a:rPr>
              <a:t>Click to edit the outline text format</a:t>
            </a:r>
          </a:p>
          <a:p>
            <a:pPr marL="864000" lvl="1" indent="-324000">
              <a:spcBef>
                <a:spcPts val="1134"/>
              </a:spcBef>
              <a:buClr>
                <a:srgbClr val="000000"/>
              </a:buClr>
              <a:buSzPct val="75000"/>
              <a:buFont typeface="Symbol" charset="2"/>
              <a:buChar char=""/>
            </a:pPr>
            <a:r>
              <a:rPr lang="en-US" sz="1600" b="0" strike="noStrike" spc="-1">
                <a:solidFill>
                  <a:srgbClr val="FFFFFF"/>
                </a:solidFill>
                <a:latin typeface="Century Gothic"/>
              </a:rPr>
              <a:t>Second Outline Level</a:t>
            </a:r>
          </a:p>
          <a:p>
            <a:pPr marL="1296000" lvl="2" indent="-288000">
              <a:spcBef>
                <a:spcPts val="850"/>
              </a:spcBef>
              <a:buClr>
                <a:srgbClr val="000000"/>
              </a:buClr>
              <a:buSzPct val="45000"/>
              <a:buFont typeface="Wingdings" charset="2"/>
              <a:buChar char=""/>
            </a:pPr>
            <a:r>
              <a:rPr lang="en-US" sz="1400" b="0" strike="noStrike" spc="-1">
                <a:solidFill>
                  <a:srgbClr val="FFFFFF"/>
                </a:solidFill>
                <a:latin typeface="Century Gothic"/>
              </a:rPr>
              <a:t>Third Outline Level</a:t>
            </a:r>
          </a:p>
          <a:p>
            <a:pPr marL="1728000" lvl="3" indent="-216000">
              <a:spcBef>
                <a:spcPts val="567"/>
              </a:spcBef>
              <a:buClr>
                <a:srgbClr val="000000"/>
              </a:buClr>
              <a:buSzPct val="75000"/>
              <a:buFont typeface="Symbol" charset="2"/>
              <a:buChar char=""/>
            </a:pPr>
            <a:r>
              <a:rPr lang="en-US" sz="1400" b="0" strike="noStrike" spc="-1">
                <a:solidFill>
                  <a:srgbClr val="FFFFFF"/>
                </a:solidFill>
                <a:latin typeface="Century Gothic"/>
              </a:rPr>
              <a:t>Fourth Outline Level</a:t>
            </a:r>
          </a:p>
          <a:p>
            <a:pPr marL="2160000" lvl="4" indent="-216000">
              <a:spcBef>
                <a:spcPts val="283"/>
              </a:spcBef>
              <a:buClr>
                <a:srgbClr val="000000"/>
              </a:buClr>
              <a:buSzPct val="45000"/>
              <a:buFont typeface="Wingdings" charset="2"/>
              <a:buChar char=""/>
            </a:pPr>
            <a:r>
              <a:rPr lang="en-US" sz="2000" b="0" strike="noStrike" spc="-1">
                <a:solidFill>
                  <a:srgbClr val="FFFFFF"/>
                </a:solidFill>
                <a:latin typeface="Century Gothic"/>
              </a:rPr>
              <a:t>Fifth Outline Level</a:t>
            </a:r>
          </a:p>
          <a:p>
            <a:pPr marL="2592000" lvl="5" indent="-216000">
              <a:spcBef>
                <a:spcPts val="283"/>
              </a:spcBef>
              <a:buClr>
                <a:srgbClr val="000000"/>
              </a:buClr>
              <a:buSzPct val="45000"/>
              <a:buFont typeface="Wingdings" charset="2"/>
              <a:buChar char=""/>
            </a:pPr>
            <a:r>
              <a:rPr lang="en-US" sz="2000" b="0" strike="noStrike" spc="-1">
                <a:solidFill>
                  <a:srgbClr val="FFFFFF"/>
                </a:solidFill>
                <a:latin typeface="Century Gothic"/>
              </a:rPr>
              <a:t>Sixth Outline Level</a:t>
            </a:r>
          </a:p>
          <a:p>
            <a:pPr marL="3024000" lvl="6" indent="-216000">
              <a:spcBef>
                <a:spcPts val="283"/>
              </a:spcBef>
              <a:buClr>
                <a:srgbClr val="000000"/>
              </a:buClr>
              <a:buSzPct val="45000"/>
              <a:buFont typeface="Wingdings" charset="2"/>
              <a:buChar char=""/>
            </a:pPr>
            <a:r>
              <a:rPr lang="en-US" sz="2000" b="0" strike="noStrike" spc="-1">
                <a:solidFill>
                  <a:srgbClr val="FFFFFF"/>
                </a:solidFill>
                <a:latin typeface="Century Gothic"/>
              </a:rPr>
              <a:t>Seventh Outline Level</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rotWithShape="0">
          <a:blip r:embed="rId14"/>
          <a:stretch>
            <a:fillRect/>
          </a:stretch>
        </a:blipFill>
        <a:effectLst/>
      </p:bgPr>
    </p:bg>
    <p:spTree>
      <p:nvGrpSpPr>
        <p:cNvPr id="1" name=""/>
        <p:cNvGrpSpPr/>
        <p:nvPr/>
      </p:nvGrpSpPr>
      <p:grpSpPr>
        <a:xfrm>
          <a:off x="0" y="0"/>
          <a:ext cx="0" cy="0"/>
          <a:chOff x="0" y="0"/>
          <a:chExt cx="0" cy="0"/>
        </a:xfrm>
      </p:grpSpPr>
      <p:pic>
        <p:nvPicPr>
          <p:cNvPr id="47" name="Picture 7"/>
          <p:cNvPicPr/>
          <p:nvPr/>
        </p:nvPicPr>
        <p:blipFill>
          <a:blip r:embed="rId15"/>
          <a:srcRect l="3610"/>
          <a:stretch/>
        </p:blipFill>
        <p:spPr>
          <a:xfrm>
            <a:off x="0" y="2669760"/>
            <a:ext cx="4036680" cy="4187880"/>
          </a:xfrm>
          <a:prstGeom prst="rect">
            <a:avLst/>
          </a:prstGeom>
          <a:ln>
            <a:noFill/>
          </a:ln>
        </p:spPr>
      </p:pic>
      <p:pic>
        <p:nvPicPr>
          <p:cNvPr id="48" name="Picture 6"/>
          <p:cNvPicPr/>
          <p:nvPr/>
        </p:nvPicPr>
        <p:blipFill>
          <a:blip r:embed="rId16"/>
          <a:srcRect l="35647"/>
          <a:stretch/>
        </p:blipFill>
        <p:spPr>
          <a:xfrm>
            <a:off x="0" y="2892240"/>
            <a:ext cx="1522080" cy="2365200"/>
          </a:xfrm>
          <a:prstGeom prst="rect">
            <a:avLst/>
          </a:prstGeom>
          <a:ln>
            <a:noFill/>
          </a:ln>
        </p:spPr>
      </p:pic>
      <p:sp>
        <p:nvSpPr>
          <p:cNvPr id="49" name="CustomShape 1"/>
          <p:cNvSpPr/>
          <p:nvPr/>
        </p:nvSpPr>
        <p:spPr>
          <a:xfrm>
            <a:off x="8609040" y="1676520"/>
            <a:ext cx="2819160" cy="2819160"/>
          </a:xfrm>
          <a:prstGeom prst="ellipse">
            <a:avLst/>
          </a:prstGeom>
          <a:gradFill rotWithShape="0">
            <a:gsLst>
              <a:gs pos="0">
                <a:schemeClr val="bg2">
                  <a:lumMod val="60000"/>
                  <a:lumOff val="40000"/>
                  <a:alpha val="7000"/>
                </a:schemeClr>
              </a:gs>
              <a:gs pos="36000">
                <a:schemeClr val="bg2">
                  <a:lumMod val="60000"/>
                  <a:lumOff val="40000"/>
                  <a:alpha val="6000"/>
                </a:schemeClr>
              </a:gs>
              <a:gs pos="69000">
                <a:schemeClr val="bg2">
                  <a:lumMod val="60000"/>
                  <a:lumOff val="40000"/>
                  <a:alpha val="0"/>
                </a:schemeClr>
              </a:gs>
            </a:gsLst>
            <a:lin ang="0"/>
          </a:gradFill>
          <a:ln>
            <a:noFill/>
          </a:ln>
          <a:effectLst>
            <a:outerShdw blurRad="3810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pic>
        <p:nvPicPr>
          <p:cNvPr id="50" name="Picture 8"/>
          <p:cNvPicPr/>
          <p:nvPr/>
        </p:nvPicPr>
        <p:blipFill>
          <a:blip r:embed="rId17"/>
          <a:srcRect t="28812"/>
          <a:stretch/>
        </p:blipFill>
        <p:spPr>
          <a:xfrm>
            <a:off x="7999560" y="0"/>
            <a:ext cx="1603080" cy="1141200"/>
          </a:xfrm>
          <a:prstGeom prst="rect">
            <a:avLst/>
          </a:prstGeom>
          <a:ln>
            <a:noFill/>
          </a:ln>
        </p:spPr>
      </p:pic>
      <p:pic>
        <p:nvPicPr>
          <p:cNvPr id="51" name="Picture 9"/>
          <p:cNvPicPr/>
          <p:nvPr/>
        </p:nvPicPr>
        <p:blipFill>
          <a:blip r:embed="rId18"/>
          <a:srcRect b="23333"/>
          <a:stretch/>
        </p:blipFill>
        <p:spPr>
          <a:xfrm>
            <a:off x="8605800" y="6095880"/>
            <a:ext cx="993240" cy="761760"/>
          </a:xfrm>
          <a:prstGeom prst="rect">
            <a:avLst/>
          </a:prstGeom>
          <a:ln>
            <a:noFill/>
          </a:ln>
        </p:spPr>
      </p:pic>
      <p:sp>
        <p:nvSpPr>
          <p:cNvPr id="52" name="CustomShape 2"/>
          <p:cNvSpPr/>
          <p:nvPr/>
        </p:nvSpPr>
        <p:spPr>
          <a:xfrm>
            <a:off x="10437840" y="0"/>
            <a:ext cx="685440" cy="1142640"/>
          </a:xfrm>
          <a:prstGeom prst="rect">
            <a:avLst/>
          </a:prstGeom>
          <a:solidFill>
            <a:schemeClr val="accent1"/>
          </a:solidFill>
          <a:ln>
            <a:noFill/>
          </a:ln>
          <a:effectLst>
            <a:outerShdw blurRad="38100" dist="25560" dir="5400000" rotWithShape="0">
              <a:srgbClr val="000000">
                <a:alpha val="45000"/>
              </a:srgbClr>
            </a:outerShdw>
          </a:effectLst>
        </p:spPr>
        <p:style>
          <a:lnRef idx="1">
            <a:schemeClr val="accent1"/>
          </a:lnRef>
          <a:fillRef idx="3">
            <a:schemeClr val="accent1"/>
          </a:fillRef>
          <a:effectRef idx="2">
            <a:schemeClr val="accent1"/>
          </a:effectRef>
          <a:fontRef idx="minor"/>
        </p:style>
      </p:sp>
      <p:sp>
        <p:nvSpPr>
          <p:cNvPr id="53" name="PlaceHolder 3"/>
          <p:cNvSpPr>
            <a:spLocks noGrp="1"/>
          </p:cNvSpPr>
          <p:nvPr>
            <p:ph type="title"/>
          </p:nvPr>
        </p:nvSpPr>
        <p:spPr>
          <a:xfrm>
            <a:off x="646200" y="452880"/>
            <a:ext cx="9404280" cy="1400040"/>
          </a:xfrm>
          <a:prstGeom prst="rect">
            <a:avLst/>
          </a:prstGeom>
        </p:spPr>
        <p:txBody>
          <a:bodyPr/>
          <a:lstStyle/>
          <a:p>
            <a:pPr>
              <a:lnSpc>
                <a:spcPct val="100000"/>
              </a:lnSpc>
            </a:pPr>
            <a:r>
              <a:rPr lang="en-US" sz="4200" b="0" strike="noStrike" spc="-1">
                <a:solidFill>
                  <a:srgbClr val="EBEBEB"/>
                </a:solidFill>
                <a:latin typeface="Century Gothic"/>
              </a:rPr>
              <a:t>Click to edit Master title style</a:t>
            </a:r>
            <a:endParaRPr lang="en-US" sz="4200" b="0" strike="noStrike" spc="-1">
              <a:solidFill>
                <a:srgbClr val="FFFFFF"/>
              </a:solidFill>
              <a:latin typeface="Century Gothic"/>
            </a:endParaRPr>
          </a:p>
        </p:txBody>
      </p:sp>
      <p:sp>
        <p:nvSpPr>
          <p:cNvPr id="54" name="PlaceHolder 4"/>
          <p:cNvSpPr>
            <a:spLocks noGrp="1"/>
          </p:cNvSpPr>
          <p:nvPr>
            <p:ph type="body"/>
          </p:nvPr>
        </p:nvSpPr>
        <p:spPr>
          <a:xfrm>
            <a:off x="1103400" y="2053080"/>
            <a:ext cx="8946360" cy="4195080"/>
          </a:xfrm>
          <a:prstGeom prst="rect">
            <a:avLst/>
          </a:prstGeom>
        </p:spPr>
        <p:txBody>
          <a:bodyPr/>
          <a:lstStyle/>
          <a:p>
            <a:pPr marL="343080" indent="-342720">
              <a:lnSpc>
                <a:spcPct val="100000"/>
              </a:lnSpc>
              <a:spcBef>
                <a:spcPts val="1001"/>
              </a:spcBef>
              <a:buClr>
                <a:srgbClr val="8AD0D6"/>
              </a:buClr>
              <a:buSzPct val="80000"/>
              <a:buFont typeface="Wingdings 3" charset="2"/>
              <a:buChar char=""/>
            </a:pPr>
            <a:r>
              <a:rPr lang="en-US" sz="2000" b="0" strike="noStrike" spc="-1">
                <a:solidFill>
                  <a:srgbClr val="FFFFFF"/>
                </a:solidFill>
                <a:latin typeface="Century Gothic"/>
              </a:rPr>
              <a:t>Edit Master text styles</a:t>
            </a:r>
          </a:p>
          <a:p>
            <a:pPr marL="743040" lvl="1" indent="-285480">
              <a:lnSpc>
                <a:spcPct val="100000"/>
              </a:lnSpc>
              <a:spcBef>
                <a:spcPts val="1001"/>
              </a:spcBef>
              <a:buClr>
                <a:srgbClr val="8AD0D6"/>
              </a:buClr>
              <a:buSzPct val="80000"/>
              <a:buFont typeface="Wingdings 3" charset="2"/>
              <a:buChar char=""/>
            </a:pPr>
            <a:r>
              <a:rPr lang="en-US" sz="1800" b="0" strike="noStrike" spc="-1">
                <a:solidFill>
                  <a:srgbClr val="FFFFFF"/>
                </a:solidFill>
                <a:latin typeface="Century Gothic"/>
              </a:rPr>
              <a:t>Second level</a:t>
            </a:r>
          </a:p>
          <a:p>
            <a:pPr marL="1143000" lvl="2" indent="-228240">
              <a:lnSpc>
                <a:spcPct val="100000"/>
              </a:lnSpc>
              <a:spcBef>
                <a:spcPts val="1001"/>
              </a:spcBef>
              <a:buClr>
                <a:srgbClr val="8AD0D6"/>
              </a:buClr>
              <a:buSzPct val="80000"/>
              <a:buFont typeface="Wingdings 3" charset="2"/>
              <a:buChar char=""/>
            </a:pPr>
            <a:r>
              <a:rPr lang="en-US" sz="1600" b="0" strike="noStrike" spc="-1">
                <a:solidFill>
                  <a:srgbClr val="FFFFFF"/>
                </a:solidFill>
                <a:latin typeface="Century Gothic"/>
              </a:rPr>
              <a:t>Third level</a:t>
            </a:r>
          </a:p>
          <a:p>
            <a:pPr marL="1600200" lvl="3" indent="-228240">
              <a:lnSpc>
                <a:spcPct val="100000"/>
              </a:lnSpc>
              <a:spcBef>
                <a:spcPts val="1001"/>
              </a:spcBef>
              <a:buClr>
                <a:srgbClr val="8AD0D6"/>
              </a:buClr>
              <a:buSzPct val="80000"/>
              <a:buFont typeface="Wingdings 3" charset="2"/>
              <a:buChar char=""/>
            </a:pPr>
            <a:r>
              <a:rPr lang="en-US" sz="1400" b="0" strike="noStrike" spc="-1">
                <a:solidFill>
                  <a:srgbClr val="FFFFFF"/>
                </a:solidFill>
                <a:latin typeface="Century Gothic"/>
              </a:rPr>
              <a:t>Fourth level</a:t>
            </a:r>
          </a:p>
          <a:p>
            <a:pPr marL="2057400" lvl="4" indent="-228240">
              <a:lnSpc>
                <a:spcPct val="100000"/>
              </a:lnSpc>
              <a:spcBef>
                <a:spcPts val="1001"/>
              </a:spcBef>
              <a:buClr>
                <a:srgbClr val="8AD0D6"/>
              </a:buClr>
              <a:buSzPct val="80000"/>
              <a:buFont typeface="Wingdings 3" charset="2"/>
              <a:buChar char=""/>
            </a:pPr>
            <a:r>
              <a:rPr lang="en-US" sz="1400" b="0" strike="noStrike" spc="-1">
                <a:solidFill>
                  <a:srgbClr val="FFFFFF"/>
                </a:solidFill>
                <a:latin typeface="Century Gothic"/>
              </a:rPr>
              <a:t>Fifth level</a:t>
            </a:r>
          </a:p>
        </p:txBody>
      </p:sp>
      <p:sp>
        <p:nvSpPr>
          <p:cNvPr id="55" name="PlaceHolder 5"/>
          <p:cNvSpPr>
            <a:spLocks noGrp="1"/>
          </p:cNvSpPr>
          <p:nvPr>
            <p:ph type="dt"/>
          </p:nvPr>
        </p:nvSpPr>
        <p:spPr>
          <a:xfrm rot="5400000">
            <a:off x="10155600" y="1790640"/>
            <a:ext cx="990360" cy="304560"/>
          </a:xfrm>
          <a:prstGeom prst="rect">
            <a:avLst/>
          </a:prstGeom>
        </p:spPr>
        <p:txBody>
          <a:bodyPr/>
          <a:lstStyle/>
          <a:p>
            <a:pPr>
              <a:lnSpc>
                <a:spcPct val="100000"/>
              </a:lnSpc>
            </a:pPr>
            <a:fld id="{411C6333-0BE0-43E1-BFF5-C1BAB88350A1}" type="datetime">
              <a:rPr lang="en-GB" sz="1100" b="0" strike="noStrike" spc="-1">
                <a:solidFill>
                  <a:srgbClr val="FFFFFF"/>
                </a:solidFill>
                <a:latin typeface="Century Gothic"/>
              </a:rPr>
              <a:t>12/11/2019</a:t>
            </a:fld>
            <a:endParaRPr lang="en-GB" sz="1100" b="0" strike="noStrike" spc="-1">
              <a:latin typeface="Times New Roman"/>
            </a:endParaRPr>
          </a:p>
        </p:txBody>
      </p:sp>
      <p:sp>
        <p:nvSpPr>
          <p:cNvPr id="56" name="PlaceHolder 6"/>
          <p:cNvSpPr>
            <a:spLocks noGrp="1"/>
          </p:cNvSpPr>
          <p:nvPr>
            <p:ph type="ftr"/>
          </p:nvPr>
        </p:nvSpPr>
        <p:spPr>
          <a:xfrm rot="5400000">
            <a:off x="8951760" y="3225240"/>
            <a:ext cx="3859560" cy="304560"/>
          </a:xfrm>
          <a:prstGeom prst="rect">
            <a:avLst/>
          </a:prstGeom>
        </p:spPr>
        <p:txBody>
          <a:bodyPr anchor="b"/>
          <a:lstStyle/>
          <a:p>
            <a:endParaRPr lang="en-GB" sz="2400" b="0" strike="noStrike" spc="-1">
              <a:latin typeface="Times New Roman"/>
            </a:endParaRPr>
          </a:p>
        </p:txBody>
      </p:sp>
      <p:sp>
        <p:nvSpPr>
          <p:cNvPr id="57" name="PlaceHolder 7"/>
          <p:cNvSpPr>
            <a:spLocks noGrp="1"/>
          </p:cNvSpPr>
          <p:nvPr>
            <p:ph type="sldNum"/>
          </p:nvPr>
        </p:nvSpPr>
        <p:spPr>
          <a:xfrm>
            <a:off x="10352520" y="295560"/>
            <a:ext cx="837720" cy="767160"/>
          </a:xfrm>
          <a:prstGeom prst="rect">
            <a:avLst/>
          </a:prstGeom>
        </p:spPr>
        <p:txBody>
          <a:bodyPr anchor="b"/>
          <a:lstStyle/>
          <a:p>
            <a:pPr algn="ctr">
              <a:lnSpc>
                <a:spcPct val="100000"/>
              </a:lnSpc>
            </a:pPr>
            <a:fld id="{D672E154-32E3-4B73-8D2F-6AFDBD350C89}" type="slidenum">
              <a:rPr lang="en-GB" sz="2800" b="0" strike="noStrike" spc="-1">
                <a:solidFill>
                  <a:srgbClr val="FFFFFF"/>
                </a:solidFill>
                <a:latin typeface="Century Gothic"/>
              </a:rPr>
              <a:t>‹#›</a:t>
            </a:fld>
            <a:endParaRPr lang="en-GB" sz="2800" b="0" strike="noStrike" spc="-1">
              <a:latin typeface="Times New Roman"/>
            </a:endParaRPr>
          </a:p>
        </p:txBody>
      </p:sp>
    </p:spTree>
  </p:cSld>
  <p:clrMap bg1="lt1" tx1="dk1" bg2="lt2" tx2="dk2" accent1="accent1" accent2="accent2" accent3="accent3" accent4="accent4" accent5="accent5" accent6="accent6" hlink="hlink" folHlink="folHlink"/>
  <p:sldLayoutIdLst>
    <p:sldLayoutId id="2147483662" r:id="rId1"/>
    <p:sldLayoutId id="2147483663" r:id="rId2"/>
    <p:sldLayoutId id="2147483664" r:id="rId3"/>
    <p:sldLayoutId id="2147483665" r:id="rId4"/>
    <p:sldLayoutId id="2147483666" r:id="rId5"/>
    <p:sldLayoutId id="2147483667" r:id="rId6"/>
    <p:sldLayoutId id="2147483668" r:id="rId7"/>
    <p:sldLayoutId id="2147483669" r:id="rId8"/>
    <p:sldLayoutId id="2147483670" r:id="rId9"/>
    <p:sldLayoutId id="2147483671" r:id="rId10"/>
    <p:sldLayoutId id="2147483672" r:id="rId11"/>
    <p:sldLayoutId id="2147483673" r:id="rId12"/>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13.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3.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 name="TextShape 1"/>
          <p:cNvSpPr txBox="1"/>
          <p:nvPr/>
        </p:nvSpPr>
        <p:spPr>
          <a:xfrm>
            <a:off x="1769040" y="925200"/>
            <a:ext cx="8825400" cy="2268376"/>
          </a:xfrm>
          <a:prstGeom prst="rect">
            <a:avLst/>
          </a:prstGeom>
          <a:noFill/>
          <a:ln>
            <a:noFill/>
          </a:ln>
        </p:spPr>
        <p:txBody>
          <a:bodyPr anchor="b"/>
          <a:lstStyle/>
          <a:p>
            <a:pPr algn="ctr">
              <a:lnSpc>
                <a:spcPct val="100000"/>
              </a:lnSpc>
            </a:pPr>
            <a:r>
              <a:rPr lang="en-US" sz="4000" b="0" strike="noStrike" spc="-1" dirty="0">
                <a:solidFill>
                  <a:srgbClr val="EBEBEB"/>
                </a:solidFill>
                <a:latin typeface="Arial"/>
              </a:rPr>
              <a:t>Financial Management for the       Hotel Industry</a:t>
            </a:r>
            <a:br>
              <a:rPr dirty="0"/>
            </a:br>
            <a:endParaRPr lang="en-US" sz="4000" b="0" strike="noStrike" spc="-1" dirty="0">
              <a:solidFill>
                <a:srgbClr val="FFFFFF"/>
              </a:solidFill>
              <a:latin typeface="Century Gothic"/>
            </a:endParaRPr>
          </a:p>
        </p:txBody>
      </p:sp>
      <p:sp>
        <p:nvSpPr>
          <p:cNvPr id="95" name="TextShape 2"/>
          <p:cNvSpPr txBox="1"/>
          <p:nvPr/>
        </p:nvSpPr>
        <p:spPr>
          <a:xfrm>
            <a:off x="1769040" y="4362840"/>
            <a:ext cx="8922240" cy="2051280"/>
          </a:xfrm>
          <a:prstGeom prst="rect">
            <a:avLst/>
          </a:prstGeom>
          <a:noFill/>
          <a:ln>
            <a:noFill/>
          </a:ln>
        </p:spPr>
        <p:txBody>
          <a:bodyPr/>
          <a:lstStyle/>
          <a:p>
            <a:pPr>
              <a:lnSpc>
                <a:spcPct val="100000"/>
              </a:lnSpc>
              <a:spcBef>
                <a:spcPts val="1001"/>
              </a:spcBef>
            </a:pPr>
            <a:r>
              <a:rPr lang="en-GB" sz="2000" b="0" strike="noStrike" cap="all" spc="-1" dirty="0">
                <a:solidFill>
                  <a:srgbClr val="8AD0D6"/>
                </a:solidFill>
                <a:latin typeface="Arial"/>
              </a:rPr>
              <a:t>Assignment Title: Ffion Limited</a:t>
            </a:r>
            <a:endParaRPr lang="en-GB" sz="2000" b="0" strike="noStrike" spc="-1" dirty="0">
              <a:latin typeface="Arial"/>
            </a:endParaRPr>
          </a:p>
          <a:p>
            <a:pPr>
              <a:lnSpc>
                <a:spcPct val="100000"/>
              </a:lnSpc>
              <a:spcBef>
                <a:spcPts val="1001"/>
              </a:spcBef>
            </a:pPr>
            <a:r>
              <a:rPr lang="en-GB" sz="2000" b="0" strike="noStrike" cap="all" spc="-1" dirty="0">
                <a:solidFill>
                  <a:srgbClr val="8AD0D6"/>
                </a:solidFill>
                <a:latin typeface="Arial"/>
              </a:rPr>
              <a:t>Module Code: M5X01922 </a:t>
            </a:r>
            <a:endParaRPr lang="en-GB" sz="2000" b="0" strike="noStrike" spc="-1" dirty="0">
              <a:latin typeface="Arial"/>
            </a:endParaRPr>
          </a:p>
          <a:p>
            <a:pPr>
              <a:lnSpc>
                <a:spcPct val="100000"/>
              </a:lnSpc>
              <a:spcBef>
                <a:spcPts val="1001"/>
              </a:spcBef>
            </a:pPr>
            <a:r>
              <a:rPr lang="en-GB" sz="2000" b="0" strike="noStrike" cap="all" spc="-1" dirty="0">
                <a:solidFill>
                  <a:srgbClr val="8AD0D6"/>
                </a:solidFill>
                <a:latin typeface="Arial"/>
              </a:rPr>
              <a:t>Lecturer Name: Dale </a:t>
            </a:r>
            <a:r>
              <a:rPr lang="en-GB" sz="2000" b="0" strike="noStrike" cap="all" spc="-1" dirty="0" err="1">
                <a:solidFill>
                  <a:srgbClr val="8AD0D6"/>
                </a:solidFill>
                <a:latin typeface="Arial"/>
              </a:rPr>
              <a:t>clarke</a:t>
            </a:r>
            <a:endParaRPr lang="en-GB" sz="2000" b="0" strike="noStrike" spc="-1" dirty="0">
              <a:latin typeface="Arial"/>
            </a:endParaRPr>
          </a:p>
          <a:p>
            <a:pPr>
              <a:lnSpc>
                <a:spcPct val="100000"/>
              </a:lnSpc>
              <a:spcBef>
                <a:spcPts val="1001"/>
              </a:spcBef>
            </a:pPr>
            <a:r>
              <a:rPr lang="en-GB" sz="2000" b="0" strike="noStrike" cap="all" spc="-1" dirty="0">
                <a:solidFill>
                  <a:srgbClr val="8AD0D6"/>
                </a:solidFill>
                <a:latin typeface="Arial"/>
              </a:rPr>
              <a:t>Student name: Gabriel Bogdan </a:t>
            </a:r>
            <a:r>
              <a:rPr lang="en-GB" sz="2000" b="0" strike="noStrike" cap="all" spc="-1" dirty="0" err="1">
                <a:solidFill>
                  <a:srgbClr val="8AD0D6"/>
                </a:solidFill>
                <a:latin typeface="Arial"/>
              </a:rPr>
              <a:t>berchiu</a:t>
            </a:r>
            <a:endParaRPr lang="en-GB" sz="2000" b="0" strike="noStrike" spc="-1" dirty="0">
              <a:latin typeface="Arial"/>
            </a:endParaRPr>
          </a:p>
          <a:p>
            <a:pPr>
              <a:lnSpc>
                <a:spcPct val="100000"/>
              </a:lnSpc>
              <a:spcBef>
                <a:spcPts val="1001"/>
              </a:spcBef>
            </a:pPr>
            <a:r>
              <a:rPr lang="en-GB" sz="2000" b="0" strike="noStrike" cap="all" spc="-1" dirty="0">
                <a:solidFill>
                  <a:srgbClr val="8AD0D6"/>
                </a:solidFill>
                <a:latin typeface="Arial"/>
              </a:rPr>
              <a:t>Student number: 1813615</a:t>
            </a:r>
            <a:endParaRPr lang="en-GB" sz="2000" b="0" strike="noStrike" spc="-1" dirty="0">
              <a:latin typeface="Arial"/>
            </a:endParaRPr>
          </a:p>
        </p:txBody>
      </p:sp>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625975" y="671245"/>
            <a:ext cx="9404280" cy="1400040"/>
          </a:xfrm>
        </p:spPr>
        <p:txBody>
          <a:bodyPr/>
          <a:lstStyle/>
          <a:p>
            <a:pPr algn="ctr"/>
            <a:br>
              <a:rPr lang="en-US" spc="-1" dirty="0">
                <a:solidFill>
                  <a:srgbClr val="EBEBEB"/>
                </a:solidFill>
                <a:latin typeface="+mn-lt"/>
              </a:rPr>
            </a:br>
            <a:br>
              <a:rPr lang="en-US" spc="-1" dirty="0">
                <a:solidFill>
                  <a:srgbClr val="EBEBEB"/>
                </a:solidFill>
                <a:latin typeface="+mn-lt"/>
              </a:rPr>
            </a:br>
            <a:r>
              <a:rPr lang="en-US" sz="4000" spc="-1" dirty="0">
                <a:solidFill>
                  <a:srgbClr val="EBEBEB"/>
                </a:solidFill>
                <a:latin typeface="+mn-lt"/>
              </a:rPr>
              <a:t>Financial Management in the                             Hotel Industry</a:t>
            </a:r>
            <a:br>
              <a:rPr lang="en-US" sz="4000" dirty="0"/>
            </a:br>
            <a:br>
              <a:rPr lang="en-US" spc="-1" dirty="0">
                <a:solidFill>
                  <a:srgbClr val="FFFFFF"/>
                </a:solidFill>
                <a:latin typeface="Century Gothic"/>
              </a:rPr>
            </a:br>
            <a:endParaRPr lang="en-US" dirty="0"/>
          </a:p>
        </p:txBody>
      </p:sp>
      <p:sp>
        <p:nvSpPr>
          <p:cNvPr id="3" name="Subtitle 2"/>
          <p:cNvSpPr>
            <a:spLocks noGrp="1"/>
          </p:cNvSpPr>
          <p:nvPr>
            <p:ph type="subTitle"/>
          </p:nvPr>
        </p:nvSpPr>
        <p:spPr>
          <a:xfrm>
            <a:off x="782678" y="2527339"/>
            <a:ext cx="11090874" cy="3941700"/>
          </a:xfrm>
        </p:spPr>
        <p:txBody>
          <a:bodyPr/>
          <a:lstStyle/>
          <a:p>
            <a:r>
              <a:rPr lang="en-US" sz="2400" dirty="0">
                <a:solidFill>
                  <a:schemeClr val="bg1"/>
                </a:solidFill>
              </a:rPr>
              <a:t>This investigation make known a correct picture regarding the dynamics of the key </a:t>
            </a:r>
            <a:r>
              <a:rPr lang="en-US" sz="2400" dirty="0">
                <a:solidFill>
                  <a:schemeClr val="bg1"/>
                </a:solidFill>
                <a:latin typeface="+mn-lt"/>
              </a:rPr>
              <a:t>performance</a:t>
            </a:r>
            <a:r>
              <a:rPr lang="en-US" sz="2400" dirty="0">
                <a:solidFill>
                  <a:schemeClr val="bg1"/>
                </a:solidFill>
              </a:rPr>
              <a:t> indicators in hotel industry, parameters regarding their interpretation and use, but also the progress of fiscal and financial performance, based on them. The stated determination of the research is, to provide a starting point in offering solutions to improve the relevance and use of the key performance pointers in this field, in the perspective of a maintainable business, taking into consideration the current state of the budget, in all purposes, in the hotel industry, in particular, KPI’s (key performance indicators), hotel business, secretarial and sustainable recording, minor and medium-sized enterprises.</a:t>
            </a:r>
          </a:p>
        </p:txBody>
      </p:sp>
    </p:spTree>
    <p:extLst>
      <p:ext uri="{BB962C8B-B14F-4D97-AF65-F5344CB8AC3E}">
        <p14:creationId xmlns:p14="http://schemas.microsoft.com/office/powerpoint/2010/main" val="27940834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 name="TextShape 1"/>
          <p:cNvSpPr txBox="1"/>
          <p:nvPr/>
        </p:nvSpPr>
        <p:spPr>
          <a:xfrm>
            <a:off x="1338660" y="327547"/>
            <a:ext cx="9404280" cy="1400040"/>
          </a:xfrm>
          <a:prstGeom prst="rect">
            <a:avLst/>
          </a:prstGeom>
          <a:noFill/>
          <a:ln>
            <a:noFill/>
          </a:ln>
        </p:spPr>
        <p:txBody>
          <a:bodyPr/>
          <a:lstStyle/>
          <a:p>
            <a:pPr algn="ctr">
              <a:lnSpc>
                <a:spcPct val="100000"/>
              </a:lnSpc>
            </a:pPr>
            <a:r>
              <a:rPr lang="en-US" sz="4000" b="0" strike="noStrike" spc="-1" dirty="0">
                <a:solidFill>
                  <a:srgbClr val="EBEBEB"/>
                </a:solidFill>
                <a:latin typeface="Arial"/>
              </a:rPr>
              <a:t>Financial Management </a:t>
            </a:r>
            <a:r>
              <a:rPr lang="en-US" sz="4000" spc="-1" dirty="0">
                <a:solidFill>
                  <a:srgbClr val="EBEBEB"/>
                </a:solidFill>
                <a:latin typeface="Arial"/>
              </a:rPr>
              <a:t>in</a:t>
            </a:r>
            <a:r>
              <a:rPr lang="en-US" sz="4000" b="0" strike="noStrike" spc="-1" dirty="0">
                <a:solidFill>
                  <a:srgbClr val="EBEBEB"/>
                </a:solidFill>
                <a:latin typeface="Arial"/>
              </a:rPr>
              <a:t> the                           Hotel Industry</a:t>
            </a:r>
            <a:endParaRPr lang="en-US" sz="4000" b="0" strike="noStrike" spc="-1" dirty="0">
              <a:solidFill>
                <a:srgbClr val="FFFFFF"/>
              </a:solidFill>
              <a:latin typeface="Century Gothic"/>
            </a:endParaRPr>
          </a:p>
        </p:txBody>
      </p:sp>
      <p:sp>
        <p:nvSpPr>
          <p:cNvPr id="97" name="TextShape 2"/>
          <p:cNvSpPr txBox="1"/>
          <p:nvPr/>
        </p:nvSpPr>
        <p:spPr>
          <a:xfrm>
            <a:off x="1015560" y="1855080"/>
            <a:ext cx="10050480" cy="4804560"/>
          </a:xfrm>
          <a:prstGeom prst="rect">
            <a:avLst/>
          </a:prstGeom>
          <a:noFill/>
          <a:ln>
            <a:noFill/>
          </a:ln>
        </p:spPr>
        <p:txBody>
          <a:bodyPr>
            <a:normAutofit fontScale="98500"/>
          </a:bodyPr>
          <a:lstStyle/>
          <a:p>
            <a:pPr marL="343080" indent="-342720">
              <a:lnSpc>
                <a:spcPct val="100000"/>
              </a:lnSpc>
              <a:spcBef>
                <a:spcPts val="1001"/>
              </a:spcBef>
              <a:buClr>
                <a:srgbClr val="8AD0D6"/>
              </a:buClr>
              <a:buSzPct val="80000"/>
              <a:buFont typeface="Wingdings 3" charset="2"/>
              <a:buChar char=""/>
            </a:pPr>
            <a:r>
              <a:rPr lang="en-US" sz="1600" b="0" strike="noStrike" spc="-1" dirty="0">
                <a:solidFill>
                  <a:schemeClr val="bg1"/>
                </a:solidFill>
              </a:rPr>
              <a:t>Gross Profit in 2018 decreased by 3.83%, comparing with 2017</a:t>
            </a:r>
          </a:p>
          <a:p>
            <a:r>
              <a:rPr lang="en-GB" sz="1600" b="1" u="sng" dirty="0"/>
              <a:t>RATIO:</a:t>
            </a:r>
            <a:endParaRPr lang="en-GB" sz="1600" dirty="0"/>
          </a:p>
          <a:p>
            <a:pPr marL="285750" indent="-285750">
              <a:buFont typeface="Arial" panose="020B0604020202020204" pitchFamily="34" charset="0"/>
              <a:buChar char="•"/>
            </a:pPr>
            <a:r>
              <a:rPr lang="en-GB" sz="1600" i="1" dirty="0"/>
              <a:t>Gross Profit/Sales *100(formula) </a:t>
            </a:r>
          </a:p>
          <a:p>
            <a:pPr marL="285750" indent="-285750">
              <a:buFont typeface="Arial" panose="020B0604020202020204" pitchFamily="34" charset="0"/>
              <a:buChar char="•"/>
            </a:pPr>
            <a:r>
              <a:rPr lang="en-GB" dirty="0">
                <a:latin typeface="+mj-lt"/>
              </a:rPr>
              <a:t>Gross income discusses the volume of money left over when is deducting all income from production budgets.</a:t>
            </a:r>
            <a:endParaRPr lang="en-US" sz="1600" b="0" strike="noStrike" spc="-1" dirty="0">
              <a:solidFill>
                <a:srgbClr val="FFFFFF"/>
              </a:solidFill>
              <a:latin typeface="+mj-lt"/>
            </a:endParaRPr>
          </a:p>
          <a:p>
            <a:pPr marL="343080" indent="-342720">
              <a:lnSpc>
                <a:spcPct val="100000"/>
              </a:lnSpc>
              <a:spcBef>
                <a:spcPts val="1001"/>
              </a:spcBef>
              <a:buClr>
                <a:srgbClr val="8AD0D6"/>
              </a:buClr>
              <a:buSzPct val="80000"/>
              <a:buFont typeface="Wingdings 3" charset="2"/>
              <a:buChar char=""/>
            </a:pPr>
            <a:r>
              <a:rPr lang="en-US" sz="1600" b="0" strike="noStrike" spc="-1" dirty="0">
                <a:solidFill>
                  <a:srgbClr val="FFFFFF"/>
                </a:solidFill>
              </a:rPr>
              <a:t>Net profit in 2018 decreased by 3.69%, comparing with 2017</a:t>
            </a:r>
          </a:p>
          <a:p>
            <a:r>
              <a:rPr lang="en-GB" sz="1600" b="1" i="1" u="sng" dirty="0"/>
              <a:t>Net Profit:</a:t>
            </a:r>
            <a:endParaRPr lang="en-GB" sz="1600" dirty="0"/>
          </a:p>
          <a:p>
            <a:pPr marL="285750" indent="-285750">
              <a:buFont typeface="Arial" panose="020B0604020202020204" pitchFamily="34" charset="0"/>
              <a:buChar char="•"/>
            </a:pPr>
            <a:r>
              <a:rPr lang="en-GB" sz="1600" i="1" dirty="0"/>
              <a:t>Year Net profit/Sales *100(formula)</a:t>
            </a:r>
          </a:p>
          <a:p>
            <a:pPr marL="285750" indent="-285750">
              <a:buFont typeface="Arial" panose="020B0604020202020204" pitchFamily="34" charset="0"/>
              <a:buChar char="•"/>
            </a:pPr>
            <a:r>
              <a:rPr lang="en-GB" sz="1600" dirty="0"/>
              <a:t>The net profit is the numeral of incomes in the business which is deducting all costs related to procedures.</a:t>
            </a:r>
            <a:endParaRPr lang="en-US" b="0" strike="noStrike" spc="-1" dirty="0">
              <a:solidFill>
                <a:srgbClr val="FFFFFF"/>
              </a:solidFill>
            </a:endParaRPr>
          </a:p>
          <a:p>
            <a:pPr>
              <a:lnSpc>
                <a:spcPct val="100000"/>
              </a:lnSpc>
              <a:spcBef>
                <a:spcPts val="1001"/>
              </a:spcBef>
            </a:pPr>
            <a:endParaRPr lang="en-US" sz="2000" b="0" strike="noStrike" spc="-1" dirty="0">
              <a:solidFill>
                <a:srgbClr val="FFFFFF"/>
              </a:solidFill>
            </a:endParaRPr>
          </a:p>
          <a:p>
            <a:pPr>
              <a:lnSpc>
                <a:spcPct val="100000"/>
              </a:lnSpc>
              <a:spcBef>
                <a:spcPts val="1001"/>
              </a:spcBef>
            </a:pPr>
            <a:endParaRPr lang="en-US" sz="2000" b="0" strike="noStrike" spc="-1" dirty="0">
              <a:solidFill>
                <a:srgbClr val="FFFFFF"/>
              </a:solidFill>
            </a:endParaRPr>
          </a:p>
          <a:p>
            <a:pPr>
              <a:lnSpc>
                <a:spcPct val="100000"/>
              </a:lnSpc>
              <a:spcBef>
                <a:spcPts val="1001"/>
              </a:spcBef>
            </a:pPr>
            <a:endParaRPr lang="en-US" sz="2000" b="0" strike="noStrike" spc="-1" dirty="0">
              <a:solidFill>
                <a:srgbClr val="FFFFFF"/>
              </a:solidFill>
            </a:endParaRPr>
          </a:p>
          <a:p>
            <a:pPr>
              <a:lnSpc>
                <a:spcPct val="100000"/>
              </a:lnSpc>
              <a:spcBef>
                <a:spcPts val="1001"/>
              </a:spcBef>
            </a:pPr>
            <a:endParaRPr lang="en-US" sz="2000" b="0" strike="noStrike" spc="-1" dirty="0">
              <a:solidFill>
                <a:srgbClr val="FFFFFF"/>
              </a:solidFill>
            </a:endParaRPr>
          </a:p>
          <a:p>
            <a:pPr>
              <a:lnSpc>
                <a:spcPct val="100000"/>
              </a:lnSpc>
              <a:spcBef>
                <a:spcPts val="1001"/>
              </a:spcBef>
            </a:pPr>
            <a:endParaRPr lang="en-US" sz="2000" b="0" strike="noStrike" spc="-1" dirty="0">
              <a:solidFill>
                <a:srgbClr val="FFFFFF"/>
              </a:solidFill>
            </a:endParaRPr>
          </a:p>
          <a:p>
            <a:pPr>
              <a:lnSpc>
                <a:spcPct val="100000"/>
              </a:lnSpc>
              <a:spcBef>
                <a:spcPts val="1001"/>
              </a:spcBef>
            </a:pPr>
            <a:endParaRPr lang="en-US" sz="2000" b="0" strike="noStrike" spc="-1" dirty="0">
              <a:solidFill>
                <a:srgbClr val="FFFFFF"/>
              </a:solidFill>
            </a:endParaRPr>
          </a:p>
        </p:txBody>
      </p:sp>
      <p:pic>
        <p:nvPicPr>
          <p:cNvPr id="4" name="Picture 3" descr="https://sawakinome.com/img/images/difference-between-gross-profit-and-net-profit.jpg"/>
          <p:cNvPicPr/>
          <p:nvPr/>
        </p:nvPicPr>
        <p:blipFill>
          <a:blip r:embed="rId2">
            <a:extLst>
              <a:ext uri="{28A0092B-C50C-407E-A947-70E740481C1C}">
                <a14:useLocalDpi xmlns:a14="http://schemas.microsoft.com/office/drawing/2010/main" val="0"/>
              </a:ext>
            </a:extLst>
          </a:blip>
          <a:srcRect/>
          <a:stretch>
            <a:fillRect/>
          </a:stretch>
        </p:blipFill>
        <p:spPr bwMode="auto">
          <a:xfrm>
            <a:off x="1015559" y="4714873"/>
            <a:ext cx="8211567" cy="1672072"/>
          </a:xfrm>
          <a:prstGeom prst="rect">
            <a:avLst/>
          </a:prstGeom>
          <a:noFill/>
          <a:ln>
            <a:noFill/>
          </a:ln>
        </p:spPr>
      </p:pic>
    </p:spTree>
  </p:cSld>
  <p:clrMapOvr>
    <a:masterClrMapping/>
  </p:clrMapOvr>
  <p:timing>
    <p:tnLst>
      <p:par>
        <p:cTn id="1" dur="indefinite" restart="never" nodeType="tmRoot">
          <p:childTnLst>
            <p:seq>
              <p:cTn id="2" dur="indefinite" nodeType="mainSeq"/>
              <p:prevCondLst>
                <p:cond evt="onPrev" delay="0">
                  <p:tgtEl>
                    <p:sldTgt/>
                  </p:tgtEl>
                </p:cond>
              </p:prevCondLst>
              <p:nextCondLst>
                <p:cond evt="onNext" delay="0">
                  <p:tgtEl>
                    <p:sldTgt/>
                  </p:tgtEl>
                </p:cond>
              </p:nextCondLst>
            </p:seq>
          </p:childTnLst>
        </p:cTn>
      </p:par>
    </p:tnLst>
  </p:timing>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17650" y="252855"/>
            <a:ext cx="9404280" cy="1400040"/>
          </a:xfrm>
        </p:spPr>
        <p:txBody>
          <a:bodyPr/>
          <a:lstStyle/>
          <a:p>
            <a:pPr algn="ctr"/>
            <a:br>
              <a:rPr lang="en-US" sz="4000" spc="-1" dirty="0">
                <a:solidFill>
                  <a:srgbClr val="EBEBEB"/>
                </a:solidFill>
              </a:rPr>
            </a:br>
            <a:r>
              <a:rPr lang="en-US" sz="4000" spc="-1" dirty="0">
                <a:solidFill>
                  <a:srgbClr val="EBEBEB"/>
                </a:solidFill>
              </a:rPr>
              <a:t>Financial Management in the                             Hotel Industry</a:t>
            </a:r>
            <a:br>
              <a:rPr lang="en-US" sz="4000" dirty="0"/>
            </a:br>
            <a:endParaRPr lang="en-GB" sz="4000" dirty="0"/>
          </a:p>
        </p:txBody>
      </p:sp>
      <p:sp>
        <p:nvSpPr>
          <p:cNvPr id="3" name="Subtitle 2"/>
          <p:cNvSpPr>
            <a:spLocks noGrp="1"/>
          </p:cNvSpPr>
          <p:nvPr>
            <p:ph type="subTitle"/>
          </p:nvPr>
        </p:nvSpPr>
        <p:spPr>
          <a:xfrm>
            <a:off x="285751" y="2210540"/>
            <a:ext cx="11663594" cy="4504584"/>
          </a:xfrm>
        </p:spPr>
        <p:txBody>
          <a:bodyPr>
            <a:noAutofit/>
          </a:bodyPr>
          <a:lstStyle/>
          <a:p>
            <a:pPr marL="343080" indent="-342720">
              <a:lnSpc>
                <a:spcPct val="100000"/>
              </a:lnSpc>
              <a:spcBef>
                <a:spcPts val="1001"/>
              </a:spcBef>
              <a:buClr>
                <a:srgbClr val="8AD0D6"/>
              </a:buClr>
              <a:buSzPct val="80000"/>
              <a:buFont typeface="Wingdings 3" charset="2"/>
              <a:buChar char=""/>
            </a:pPr>
            <a:r>
              <a:rPr lang="en-US" sz="1600" spc="-1" dirty="0">
                <a:solidFill>
                  <a:srgbClr val="FFFFFF"/>
                </a:solidFill>
              </a:rPr>
              <a:t>ROCE in 2018 decreased by 13.1%, comparing with 2017</a:t>
            </a:r>
          </a:p>
          <a:p>
            <a:r>
              <a:rPr lang="en-US" sz="1600" b="1" u="sng" dirty="0"/>
              <a:t>ROCE:</a:t>
            </a:r>
            <a:endParaRPr lang="en-GB" sz="1600" dirty="0"/>
          </a:p>
          <a:p>
            <a:pPr marL="285750" indent="-285750">
              <a:buFont typeface="Arial" panose="020B0604020202020204" pitchFamily="34" charset="0"/>
              <a:buChar char="•"/>
            </a:pPr>
            <a:r>
              <a:rPr lang="en-GB" sz="1600" i="1" dirty="0"/>
              <a:t>Year Net Profit + Loan Interest/Total Assets *100 (formula)</a:t>
            </a:r>
            <a:endParaRPr lang="en-GB" sz="1600" dirty="0"/>
          </a:p>
          <a:p>
            <a:pPr marL="285750" indent="-285750">
              <a:buFont typeface="Arial" panose="020B0604020202020204" pitchFamily="34" charset="0"/>
              <a:buChar char="•"/>
            </a:pPr>
            <a:r>
              <a:rPr lang="en-GB" sz="1600" dirty="0"/>
              <a:t>ROCE (Return on Capital Employed) is a economic part, is measuring a business's profitability.</a:t>
            </a:r>
            <a:endParaRPr lang="en-US" sz="1600" spc="-1" dirty="0">
              <a:solidFill>
                <a:srgbClr val="FFFFFF"/>
              </a:solidFill>
            </a:endParaRPr>
          </a:p>
          <a:p>
            <a:pPr marL="343080" indent="-342720">
              <a:lnSpc>
                <a:spcPct val="100000"/>
              </a:lnSpc>
              <a:spcBef>
                <a:spcPts val="1001"/>
              </a:spcBef>
              <a:buClr>
                <a:srgbClr val="8AD0D6"/>
              </a:buClr>
              <a:buSzPct val="80000"/>
              <a:buFont typeface="Wingdings 3" charset="2"/>
              <a:buChar char=""/>
            </a:pPr>
            <a:r>
              <a:rPr lang="en-US" sz="1600" spc="-1" dirty="0">
                <a:solidFill>
                  <a:srgbClr val="FFFFFF"/>
                </a:solidFill>
              </a:rPr>
              <a:t>Total Assets Turnover in 2018 decrease by 20 hours comparing with 2017</a:t>
            </a:r>
          </a:p>
          <a:p>
            <a:pPr marL="360" indent="0">
              <a:lnSpc>
                <a:spcPct val="100000"/>
              </a:lnSpc>
              <a:spcBef>
                <a:spcPts val="1001"/>
              </a:spcBef>
              <a:buClr>
                <a:srgbClr val="8AD0D6"/>
              </a:buClr>
              <a:buSzPct val="80000"/>
              <a:buNone/>
            </a:pPr>
            <a:r>
              <a:rPr lang="en-GB" sz="1600" b="1" u="sng" dirty="0"/>
              <a:t>Total Assets Turnover:</a:t>
            </a:r>
            <a:endParaRPr lang="en-US" sz="1600" spc="-1" dirty="0">
              <a:solidFill>
                <a:srgbClr val="FFFFFF"/>
              </a:solidFill>
            </a:endParaRPr>
          </a:p>
          <a:p>
            <a:pPr marL="285750" indent="-285750">
              <a:buFont typeface="Arial" panose="020B0604020202020204" pitchFamily="34" charset="0"/>
              <a:buChar char="•"/>
            </a:pPr>
            <a:r>
              <a:rPr lang="en-GB" sz="1600" i="1" dirty="0"/>
              <a:t>Sales/Total Assets Less Current Liabilities </a:t>
            </a:r>
            <a:endParaRPr lang="en-GB" sz="1600" dirty="0"/>
          </a:p>
          <a:p>
            <a:pPr marL="285750" indent="-285750">
              <a:buFont typeface="Arial" panose="020B0604020202020204" pitchFamily="34" charset="0"/>
              <a:buChar char="•"/>
            </a:pPr>
            <a:r>
              <a:rPr lang="en-GB" sz="1600" dirty="0"/>
              <a:t>Assets show which resources are owned and controlled by the company, regardless of who owns those resources.</a:t>
            </a:r>
            <a:endParaRPr lang="en-US" sz="1600" spc="-1" dirty="0">
              <a:solidFill>
                <a:srgbClr val="FFFFFF"/>
              </a:solidFill>
            </a:endParaRPr>
          </a:p>
          <a:p>
            <a:pPr marL="343080" indent="-342720">
              <a:lnSpc>
                <a:spcPct val="100000"/>
              </a:lnSpc>
              <a:spcBef>
                <a:spcPts val="1001"/>
              </a:spcBef>
              <a:buClr>
                <a:srgbClr val="8AD0D6"/>
              </a:buClr>
              <a:buSzPct val="80000"/>
              <a:buFont typeface="Wingdings 3" charset="2"/>
              <a:buChar char=""/>
            </a:pPr>
            <a:r>
              <a:rPr lang="en-US" sz="1600" spc="-1" dirty="0">
                <a:solidFill>
                  <a:srgbClr val="FFFFFF"/>
                </a:solidFill>
              </a:rPr>
              <a:t>Working Capital Turnover decreased by 1.63% in 2018, comparing with 2017</a:t>
            </a:r>
          </a:p>
          <a:p>
            <a:pPr marL="0" indent="0">
              <a:buNone/>
            </a:pPr>
            <a:r>
              <a:rPr lang="en-GB" sz="1600" b="1" u="sng" dirty="0"/>
              <a:t>Working Capital Turnover:</a:t>
            </a:r>
            <a:endParaRPr lang="en-GB" sz="1600" dirty="0"/>
          </a:p>
          <a:p>
            <a:pPr marL="285750" indent="-285750">
              <a:buFont typeface="Arial" panose="020B0604020202020204" pitchFamily="34" charset="0"/>
              <a:buChar char="•"/>
            </a:pPr>
            <a:r>
              <a:rPr lang="en-GB" sz="1600" i="1" dirty="0"/>
              <a:t>Sales/Net Current Assets</a:t>
            </a:r>
            <a:endParaRPr lang="en-GB" sz="1600" dirty="0"/>
          </a:p>
          <a:p>
            <a:pPr marL="285750" indent="-285750">
              <a:buFont typeface="Arial" panose="020B0604020202020204" pitchFamily="34" charset="0"/>
              <a:buChar char="•"/>
            </a:pPr>
            <a:r>
              <a:rPr lang="en-GB" sz="1600" dirty="0"/>
              <a:t>This part of accounting, represents the investment of a business in current assets - cash, liquid securities, stocks and receivables.</a:t>
            </a:r>
            <a:endParaRPr lang="en-US" sz="1600" spc="-1" dirty="0">
              <a:solidFill>
                <a:srgbClr val="FFFFFF"/>
              </a:solidFill>
            </a:endParaRPr>
          </a:p>
          <a:p>
            <a:endParaRPr lang="en-GB" sz="1600" dirty="0"/>
          </a:p>
        </p:txBody>
      </p:sp>
    </p:spTree>
    <p:extLst>
      <p:ext uri="{BB962C8B-B14F-4D97-AF65-F5344CB8AC3E}">
        <p14:creationId xmlns:p14="http://schemas.microsoft.com/office/powerpoint/2010/main" val="3569915849"/>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46200" y="338715"/>
            <a:ext cx="9404280" cy="1400040"/>
          </a:xfrm>
        </p:spPr>
        <p:txBody>
          <a:bodyPr/>
          <a:lstStyle/>
          <a:p>
            <a:pPr algn="ctr"/>
            <a:br>
              <a:rPr lang="en-US" sz="4000" spc="-1" dirty="0">
                <a:solidFill>
                  <a:srgbClr val="EBEBEB"/>
                </a:solidFill>
              </a:rPr>
            </a:br>
            <a:r>
              <a:rPr lang="en-US" sz="4000" spc="-1" dirty="0">
                <a:solidFill>
                  <a:srgbClr val="EBEBEB"/>
                </a:solidFill>
              </a:rPr>
              <a:t>Financial Management in the                             Hotel Industry</a:t>
            </a:r>
            <a:br>
              <a:rPr lang="en-US" sz="4000" dirty="0"/>
            </a:br>
            <a:endParaRPr lang="en-GB" sz="4000" dirty="0"/>
          </a:p>
        </p:txBody>
      </p:sp>
      <p:sp>
        <p:nvSpPr>
          <p:cNvPr id="3" name="Subtitle 2"/>
          <p:cNvSpPr>
            <a:spLocks noGrp="1"/>
          </p:cNvSpPr>
          <p:nvPr>
            <p:ph type="subTitle"/>
          </p:nvPr>
        </p:nvSpPr>
        <p:spPr>
          <a:xfrm>
            <a:off x="842963" y="1738754"/>
            <a:ext cx="9207517" cy="5119245"/>
          </a:xfrm>
        </p:spPr>
        <p:txBody>
          <a:bodyPr>
            <a:noAutofit/>
          </a:bodyPr>
          <a:lstStyle/>
          <a:p>
            <a:pPr marL="343080" indent="-342720">
              <a:lnSpc>
                <a:spcPct val="100000"/>
              </a:lnSpc>
              <a:spcBef>
                <a:spcPts val="1001"/>
              </a:spcBef>
              <a:buClr>
                <a:srgbClr val="8AD0D6"/>
              </a:buClr>
              <a:buSzPct val="80000"/>
              <a:buFont typeface="Wingdings 3" charset="2"/>
              <a:buChar char=""/>
            </a:pPr>
            <a:r>
              <a:rPr lang="en-US" sz="1600" spc="-1" dirty="0">
                <a:solidFill>
                  <a:srgbClr val="FFFFFF"/>
                </a:solidFill>
              </a:rPr>
              <a:t>Current Ratio increased in 2018 by 0.27%, comparing with 2017</a:t>
            </a:r>
          </a:p>
          <a:p>
            <a:pPr marL="0" indent="0">
              <a:buNone/>
            </a:pPr>
            <a:r>
              <a:rPr lang="en-GB" sz="1600" b="1" u="sng" dirty="0"/>
              <a:t>Current Ratio:</a:t>
            </a:r>
            <a:endParaRPr lang="en-GB" sz="1600" dirty="0"/>
          </a:p>
          <a:p>
            <a:pPr marL="285750" indent="-285750">
              <a:buFont typeface="Arial" panose="020B0604020202020204" pitchFamily="34" charset="0"/>
              <a:buChar char="•"/>
            </a:pPr>
            <a:r>
              <a:rPr lang="en-GB" sz="1600" i="1" dirty="0"/>
              <a:t>Total Current Assets/Total Current Liabilities</a:t>
            </a:r>
            <a:endParaRPr lang="en-GB" sz="1600" dirty="0"/>
          </a:p>
          <a:p>
            <a:pPr marL="285750" indent="-285750">
              <a:buFont typeface="Arial" panose="020B0604020202020204" pitchFamily="34" charset="0"/>
              <a:buChar char="•"/>
            </a:pPr>
            <a:r>
              <a:rPr lang="en-US" sz="1600" dirty="0"/>
              <a:t>Compares current assets to its current accountabilities for the business.                                                                                                        </a:t>
            </a:r>
            <a:endParaRPr lang="en-US" sz="1600" spc="-1" dirty="0">
              <a:solidFill>
                <a:srgbClr val="FFFFFF"/>
              </a:solidFill>
            </a:endParaRPr>
          </a:p>
          <a:p>
            <a:pPr marL="343080" indent="-342720">
              <a:lnSpc>
                <a:spcPct val="100000"/>
              </a:lnSpc>
              <a:spcBef>
                <a:spcPts val="1001"/>
              </a:spcBef>
              <a:buClr>
                <a:srgbClr val="8AD0D6"/>
              </a:buClr>
              <a:buSzPct val="80000"/>
              <a:buFont typeface="Wingdings 3" charset="2"/>
              <a:buChar char=""/>
            </a:pPr>
            <a:r>
              <a:rPr lang="en-US" sz="1600" spc="-1" dirty="0">
                <a:solidFill>
                  <a:srgbClr val="FFFFFF"/>
                </a:solidFill>
              </a:rPr>
              <a:t>Quick Ratio increased in 2018 by 0.24%, comparing with 2017</a:t>
            </a:r>
          </a:p>
          <a:p>
            <a:pPr marL="0" indent="0">
              <a:buNone/>
            </a:pPr>
            <a:r>
              <a:rPr lang="en-GB" sz="1600" b="1" u="sng" dirty="0"/>
              <a:t>Quick Ratio:</a:t>
            </a:r>
            <a:endParaRPr lang="en-GB" sz="1600" dirty="0"/>
          </a:p>
          <a:p>
            <a:pPr marL="285750" indent="-285750">
              <a:buFont typeface="Arial" panose="020B0604020202020204" pitchFamily="34" charset="0"/>
              <a:buChar char="•"/>
            </a:pPr>
            <a:r>
              <a:rPr lang="en-GB" sz="1600" i="1" dirty="0"/>
              <a:t>Total Current Assets - Stocks/Total Current Liabilities</a:t>
            </a:r>
            <a:endParaRPr lang="en-GB" sz="1600" dirty="0"/>
          </a:p>
          <a:p>
            <a:pPr marL="285750" indent="-285750">
              <a:buFont typeface="Arial" panose="020B0604020202020204" pitchFamily="34" charset="0"/>
              <a:buChar char="•"/>
            </a:pPr>
            <a:r>
              <a:rPr lang="en-GB" sz="1600" dirty="0"/>
              <a:t>Measures the skills of a business when comes to pay current charges with quick assets only, when they are due.</a:t>
            </a:r>
          </a:p>
          <a:p>
            <a:r>
              <a:rPr lang="en-GB" sz="1600" spc="-1" dirty="0">
                <a:solidFill>
                  <a:srgbClr val="FFFFFF"/>
                </a:solidFill>
              </a:rPr>
              <a:t>      </a:t>
            </a:r>
            <a:r>
              <a:rPr lang="en-US" sz="1600" spc="-1" dirty="0">
                <a:solidFill>
                  <a:srgbClr val="FFFFFF"/>
                </a:solidFill>
              </a:rPr>
              <a:t>Debtor Days increased in 2018 by 7.1%, it is a bad situation, because it has more debts and less in credit comparing with 2017</a:t>
            </a:r>
          </a:p>
          <a:p>
            <a:pPr marL="0" indent="0">
              <a:buNone/>
            </a:pPr>
            <a:r>
              <a:rPr lang="en-GB" sz="1600" b="1" u="sng" dirty="0"/>
              <a:t>Debtor Days:</a:t>
            </a:r>
            <a:endParaRPr lang="en-GB" sz="1600" dirty="0"/>
          </a:p>
          <a:p>
            <a:pPr marL="285750" indent="-285750">
              <a:buFont typeface="Arial" panose="020B0604020202020204" pitchFamily="34" charset="0"/>
              <a:buChar char="•"/>
            </a:pPr>
            <a:r>
              <a:rPr lang="en-GB" sz="1600" i="1" dirty="0"/>
              <a:t>Debtors * Days of the Year/Sales</a:t>
            </a:r>
            <a:endParaRPr lang="en-GB" sz="1600" dirty="0"/>
          </a:p>
          <a:p>
            <a:pPr marL="285750" indent="-285750">
              <a:buFont typeface="Arial" panose="020B0604020202020204" pitchFamily="34" charset="0"/>
              <a:buChar char="•"/>
            </a:pPr>
            <a:r>
              <a:rPr lang="en-GB" sz="1600" dirty="0"/>
              <a:t>Represents the total of days necessary for a business to obtain payments from his consumers based on the invoices sent to them.</a:t>
            </a:r>
            <a:endParaRPr lang="en-US" sz="1600" spc="-1" dirty="0">
              <a:solidFill>
                <a:srgbClr val="FFFFFF"/>
              </a:solidFill>
            </a:endParaRPr>
          </a:p>
        </p:txBody>
      </p:sp>
    </p:spTree>
    <p:extLst>
      <p:ext uri="{BB962C8B-B14F-4D97-AF65-F5344CB8AC3E}">
        <p14:creationId xmlns:p14="http://schemas.microsoft.com/office/powerpoint/2010/main" val="359046423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br>
              <a:rPr lang="en-US" spc="-1" dirty="0">
                <a:solidFill>
                  <a:srgbClr val="EBEBEB"/>
                </a:solidFill>
              </a:rPr>
            </a:br>
            <a:br>
              <a:rPr lang="en-US" spc="-1" dirty="0">
                <a:solidFill>
                  <a:srgbClr val="EBEBEB"/>
                </a:solidFill>
              </a:rPr>
            </a:br>
            <a:r>
              <a:rPr lang="en-US" sz="4000" spc="-1" dirty="0">
                <a:solidFill>
                  <a:srgbClr val="EBEBEB"/>
                </a:solidFill>
                <a:latin typeface="+mn-lt"/>
              </a:rPr>
              <a:t>Financial Management in the                             Hotel Industry</a:t>
            </a:r>
            <a:br>
              <a:rPr lang="en-US" dirty="0"/>
            </a:br>
            <a:br>
              <a:rPr lang="en-US" spc="-1" dirty="0">
                <a:solidFill>
                  <a:srgbClr val="FFFFFF"/>
                </a:solidFill>
              </a:rPr>
            </a:br>
            <a:endParaRPr lang="en-GB" dirty="0"/>
          </a:p>
        </p:txBody>
      </p:sp>
      <p:sp>
        <p:nvSpPr>
          <p:cNvPr id="3" name="Subtitle 2"/>
          <p:cNvSpPr>
            <a:spLocks noGrp="1"/>
          </p:cNvSpPr>
          <p:nvPr>
            <p:ph type="subTitle"/>
          </p:nvPr>
        </p:nvSpPr>
        <p:spPr>
          <a:xfrm>
            <a:off x="307818" y="1692999"/>
            <a:ext cx="11380205" cy="5165002"/>
          </a:xfrm>
        </p:spPr>
        <p:txBody>
          <a:bodyPr>
            <a:normAutofit/>
          </a:bodyPr>
          <a:lstStyle/>
          <a:p>
            <a:pPr marL="343080" indent="-342720">
              <a:lnSpc>
                <a:spcPct val="100000"/>
              </a:lnSpc>
              <a:spcBef>
                <a:spcPts val="1001"/>
              </a:spcBef>
              <a:buClr>
                <a:srgbClr val="8AD0D6"/>
              </a:buClr>
              <a:buSzPct val="80000"/>
              <a:buFont typeface="Wingdings 3" charset="2"/>
              <a:buChar char=""/>
            </a:pPr>
            <a:r>
              <a:rPr lang="en-US" sz="1600" spc="-1" dirty="0">
                <a:solidFill>
                  <a:srgbClr val="FFFFFF"/>
                </a:solidFill>
              </a:rPr>
              <a:t>Creditor Days decreased in 2018 by 4.36%, comparing with 2017, it means is in loss</a:t>
            </a:r>
          </a:p>
          <a:p>
            <a:pPr marL="0" indent="0">
              <a:buNone/>
            </a:pPr>
            <a:r>
              <a:rPr lang="en-GB" sz="1600" b="1" u="sng" dirty="0"/>
              <a:t>Creditor Days:</a:t>
            </a:r>
            <a:endParaRPr lang="en-GB" sz="1600" dirty="0"/>
          </a:p>
          <a:p>
            <a:pPr marL="285750" indent="-285750">
              <a:buFont typeface="Arial" panose="020B0604020202020204" pitchFamily="34" charset="0"/>
              <a:buChar char="•"/>
            </a:pPr>
            <a:r>
              <a:rPr lang="en-GB" sz="1600" i="1" dirty="0"/>
              <a:t>Trade Creditors * Days of the Year/Purchases</a:t>
            </a:r>
            <a:endParaRPr lang="en-GB" sz="1600" dirty="0"/>
          </a:p>
          <a:p>
            <a:pPr marL="285750" indent="-285750">
              <a:buFont typeface="Arial" panose="020B0604020202020204" pitchFamily="34" charset="0"/>
              <a:buChar char="•"/>
            </a:pPr>
            <a:r>
              <a:rPr lang="en-GB" sz="1600" dirty="0"/>
              <a:t>The creditor days ratio shows the average number of days your business takes to pay suppliers.</a:t>
            </a:r>
            <a:endParaRPr lang="en-US" sz="1600" spc="-1" dirty="0">
              <a:solidFill>
                <a:srgbClr val="FFFFFF"/>
              </a:solidFill>
            </a:endParaRPr>
          </a:p>
          <a:p>
            <a:pPr marL="343080" indent="-342720">
              <a:lnSpc>
                <a:spcPct val="100000"/>
              </a:lnSpc>
              <a:spcBef>
                <a:spcPts val="1001"/>
              </a:spcBef>
              <a:buClr>
                <a:srgbClr val="8AD0D6"/>
              </a:buClr>
              <a:buSzPct val="80000"/>
              <a:buFont typeface="Wingdings 3" charset="2"/>
              <a:buChar char=""/>
            </a:pPr>
            <a:endParaRPr lang="en-US" sz="1600" spc="-1" dirty="0">
              <a:solidFill>
                <a:srgbClr val="FFFFFF"/>
              </a:solidFill>
            </a:endParaRPr>
          </a:p>
          <a:p>
            <a:pPr marL="343080" indent="-342720">
              <a:lnSpc>
                <a:spcPct val="100000"/>
              </a:lnSpc>
              <a:spcBef>
                <a:spcPts val="1001"/>
              </a:spcBef>
              <a:buClr>
                <a:srgbClr val="8AD0D6"/>
              </a:buClr>
              <a:buSzPct val="80000"/>
              <a:buFont typeface="Wingdings 3" charset="2"/>
              <a:buChar char=""/>
            </a:pPr>
            <a:r>
              <a:rPr lang="en-US" sz="1600" spc="-1" dirty="0">
                <a:solidFill>
                  <a:srgbClr val="FFFFFF"/>
                </a:solidFill>
              </a:rPr>
              <a:t>Debt Ratio decreased  in 2018 by 0.02%, comparing with 2017</a:t>
            </a:r>
          </a:p>
          <a:p>
            <a:pPr marL="0" indent="0">
              <a:buNone/>
            </a:pPr>
            <a:r>
              <a:rPr lang="en-GB" sz="1600" b="1" u="sng" dirty="0"/>
              <a:t>Debt Ratio:</a:t>
            </a:r>
            <a:endParaRPr lang="en-GB" sz="1600" dirty="0"/>
          </a:p>
          <a:p>
            <a:pPr marL="285750" indent="-285750">
              <a:buFont typeface="Arial" panose="020B0604020202020204" pitchFamily="34" charset="0"/>
              <a:buChar char="•"/>
            </a:pPr>
            <a:r>
              <a:rPr lang="en-GB" sz="1600" i="1" dirty="0"/>
              <a:t>Total Current Liabilities + Long Term Liabilities/Total Current Assets + Fixed Assets                                                                                                                </a:t>
            </a:r>
            <a:endParaRPr lang="en-GB" sz="1600" dirty="0"/>
          </a:p>
          <a:p>
            <a:pPr marL="285750" indent="-285750">
              <a:buFont typeface="Arial" panose="020B0604020202020204" pitchFamily="34" charset="0"/>
              <a:buChar char="•"/>
            </a:pPr>
            <a:r>
              <a:rPr lang="en-GB" sz="1600" dirty="0"/>
              <a:t>This ratio is measuring the financial control in a company. Companies with high level of liability are considered high risk for lenders.</a:t>
            </a:r>
          </a:p>
          <a:p>
            <a:r>
              <a:rPr lang="en-GB" sz="1600" dirty="0"/>
              <a:t> </a:t>
            </a:r>
            <a:endParaRPr lang="en-US" sz="1600" spc="-1" dirty="0">
              <a:solidFill>
                <a:srgbClr val="FFFFFF"/>
              </a:solidFill>
            </a:endParaRPr>
          </a:p>
          <a:p>
            <a:pPr marL="343080" indent="-342720">
              <a:lnSpc>
                <a:spcPct val="100000"/>
              </a:lnSpc>
              <a:spcBef>
                <a:spcPts val="1001"/>
              </a:spcBef>
              <a:buClr>
                <a:srgbClr val="8AD0D6"/>
              </a:buClr>
              <a:buSzPct val="80000"/>
              <a:buFont typeface="Wingdings 3" charset="2"/>
              <a:buChar char=""/>
            </a:pPr>
            <a:r>
              <a:rPr lang="en-US" sz="1600" spc="-1" dirty="0">
                <a:solidFill>
                  <a:srgbClr val="FFFFFF"/>
                </a:solidFill>
              </a:rPr>
              <a:t>Interest Cover in 2018 decreased with 28.1%, comparing with 2017</a:t>
            </a:r>
            <a:endParaRPr lang="en-GB" sz="1600" dirty="0"/>
          </a:p>
          <a:p>
            <a:pPr marL="0" indent="0">
              <a:buNone/>
            </a:pPr>
            <a:r>
              <a:rPr lang="en-GB" sz="1600" b="1" u="sng" dirty="0"/>
              <a:t>Interest Cover:</a:t>
            </a:r>
            <a:endParaRPr lang="en-GB" sz="1600" dirty="0"/>
          </a:p>
          <a:p>
            <a:pPr marL="285750" indent="-285750">
              <a:buFont typeface="Arial" panose="020B0604020202020204" pitchFamily="34" charset="0"/>
              <a:buChar char="•"/>
            </a:pPr>
            <a:r>
              <a:rPr lang="en-GB" sz="1600" i="1" dirty="0"/>
              <a:t>Net Profit for the Year + Cash in Hand/Loan Interest</a:t>
            </a:r>
          </a:p>
          <a:p>
            <a:r>
              <a:rPr lang="en-GB" sz="1600" dirty="0"/>
              <a:t>i</a:t>
            </a:r>
            <a:r>
              <a:rPr lang="en-GB" sz="1600"/>
              <a:t>nterest </a:t>
            </a:r>
            <a:r>
              <a:rPr lang="en-GB" sz="1600" dirty="0"/>
              <a:t>coverage ratio is used by lenders, investors, and creditors and they also use this to determine the risk to its current debt or for future borrowing.</a:t>
            </a:r>
          </a:p>
          <a:p>
            <a:endParaRPr lang="en-GB" sz="1600" dirty="0"/>
          </a:p>
        </p:txBody>
      </p:sp>
    </p:spTree>
    <p:extLst>
      <p:ext uri="{BB962C8B-B14F-4D97-AF65-F5344CB8AC3E}">
        <p14:creationId xmlns:p14="http://schemas.microsoft.com/office/powerpoint/2010/main" val="24259160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 name="TextShape 1"/>
          <p:cNvSpPr txBox="1"/>
          <p:nvPr/>
        </p:nvSpPr>
        <p:spPr>
          <a:xfrm>
            <a:off x="1107720" y="2880000"/>
            <a:ext cx="9404280" cy="1400040"/>
          </a:xfrm>
          <a:prstGeom prst="rect">
            <a:avLst/>
          </a:prstGeom>
          <a:noFill/>
          <a:ln>
            <a:noFill/>
          </a:ln>
        </p:spPr>
        <p:txBody>
          <a:bodyPr lIns="0" tIns="0" rIns="0" bIns="0" anchor="ctr"/>
          <a:lstStyle/>
          <a:p>
            <a:pPr algn="ctr"/>
            <a:r>
              <a:rPr lang="en-US" sz="4000" b="1" strike="noStrike" spc="-1">
                <a:solidFill>
                  <a:srgbClr val="FFFFFF"/>
                </a:solidFill>
                <a:latin typeface="Arial"/>
              </a:rPr>
              <a:t>THANK YOU!</a:t>
            </a:r>
          </a:p>
        </p:txBody>
      </p:sp>
    </p:spTree>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E5155"/>
      </a:dk2>
      <a:lt2>
        <a:srgbClr val="EBEBEB"/>
      </a:lt2>
      <a:accent1>
        <a:srgbClr val="B01513"/>
      </a:accent1>
      <a:accent2>
        <a:srgbClr val="EA6312"/>
      </a:accent2>
      <a:accent3>
        <a:srgbClr val="E6B729"/>
      </a:accent3>
      <a:accent4>
        <a:srgbClr val="6AAC90"/>
      </a:accent4>
      <a:accent5>
        <a:srgbClr val="54849A"/>
      </a:accent5>
      <a:accent6>
        <a:srgbClr val="9E5E9B"/>
      </a:accent6>
      <a:hlink>
        <a:srgbClr val="58C1BA"/>
      </a:hlink>
      <a:folHlink>
        <a:srgbClr val="9DFFCB"/>
      </a:folHlink>
    </a:clrScheme>
    <a:fontScheme name="Office">
      <a:majorFont>
        <a:latin typeface="Arial"/>
        <a:ea typeface="DejaVu Sans"/>
        <a:cs typeface="DejaVu Sans"/>
      </a:majorFont>
      <a:minorFont>
        <a:latin typeface="Arial"/>
        <a:ea typeface="DejaVu Sans"/>
        <a:cs typeface="DejaVu Sans"/>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Ion</Template>
  <TotalTime>193</TotalTime>
  <Words>496</Words>
  <Application>Microsoft Office PowerPoint</Application>
  <PresentationFormat>Widescreen</PresentationFormat>
  <Paragraphs>64</Paragraphs>
  <Slides>7</Slides>
  <Notes>1</Notes>
  <HiddenSlides>0</HiddenSlides>
  <MMClips>0</MMClips>
  <ScaleCrop>false</ScaleCrop>
  <HeadingPairs>
    <vt:vector size="6" baseType="variant">
      <vt:variant>
        <vt:lpstr>Fonts Used</vt:lpstr>
      </vt:variant>
      <vt:variant>
        <vt:i4>8</vt:i4>
      </vt:variant>
      <vt:variant>
        <vt:lpstr>Theme</vt:lpstr>
      </vt:variant>
      <vt:variant>
        <vt:i4>2</vt:i4>
      </vt:variant>
      <vt:variant>
        <vt:lpstr>Slide Titles</vt:lpstr>
      </vt:variant>
      <vt:variant>
        <vt:i4>7</vt:i4>
      </vt:variant>
    </vt:vector>
  </HeadingPairs>
  <TitlesOfParts>
    <vt:vector size="17" baseType="lpstr">
      <vt:lpstr>Arial</vt:lpstr>
      <vt:lpstr>Calibri</vt:lpstr>
      <vt:lpstr>Century Gothic</vt:lpstr>
      <vt:lpstr>DejaVu Sans</vt:lpstr>
      <vt:lpstr>Symbol</vt:lpstr>
      <vt:lpstr>Times New Roman</vt:lpstr>
      <vt:lpstr>Wingdings</vt:lpstr>
      <vt:lpstr>Wingdings 3</vt:lpstr>
      <vt:lpstr>Office Theme</vt:lpstr>
      <vt:lpstr>Office Theme</vt:lpstr>
      <vt:lpstr>PowerPoint Presentation</vt:lpstr>
      <vt:lpstr>  Financial Management in the                             Hotel Industry  </vt:lpstr>
      <vt:lpstr>PowerPoint Presentation</vt:lpstr>
      <vt:lpstr> Financial Management in the                             Hotel Industry </vt:lpstr>
      <vt:lpstr> Financial Management in the                             Hotel Industry </vt:lpstr>
      <vt:lpstr>  Financial Management in the                             Hotel Industry  </vt:lpstr>
      <vt:lpstr>PowerPoint Presentation</vt:lpstr>
    </vt:vector>
  </TitlesOfParts>
  <Company>University of Wales Trinity Saint David</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Financial Management for the       Hotel Industry</dc:title>
  <dc:subject/>
  <dc:creator>UWTSD</dc:creator>
  <dc:description/>
  <cp:lastModifiedBy>Gabriel Berchiu (1813615)</cp:lastModifiedBy>
  <cp:revision>60</cp:revision>
  <dcterms:created xsi:type="dcterms:W3CDTF">2019-10-31T11:09:49Z</dcterms:created>
  <dcterms:modified xsi:type="dcterms:W3CDTF">2019-11-12T09:14:58Z</dcterms:modified>
  <dc:language>en-GB</dc:language>
</cp:coreProperties>
</file>

<file path=docProps/custom.xml><?xml version="1.0" encoding="utf-8"?>
<Properties xmlns="http://schemas.openxmlformats.org/officeDocument/2006/custom-properties" xmlns:vt="http://schemas.openxmlformats.org/officeDocument/2006/docPropsVTypes">
  <property fmtid="{D5CDD505-2E9C-101B-9397-08002B2CF9AE}" pid="2" name="AppVersion">
    <vt:lpwstr>16.0000</vt:lpwstr>
  </property>
  <property fmtid="{D5CDD505-2E9C-101B-9397-08002B2CF9AE}" pid="3" name="Company">
    <vt:lpwstr>University of Wales Trinity Saint David</vt:lpwstr>
  </property>
  <property fmtid="{D5CDD505-2E9C-101B-9397-08002B2CF9AE}" pid="4" name="HiddenSlides">
    <vt:i4>0</vt:i4>
  </property>
  <property fmtid="{D5CDD505-2E9C-101B-9397-08002B2CF9AE}" pid="5" name="HyperlinksChanged">
    <vt:bool>false</vt:bool>
  </property>
  <property fmtid="{D5CDD505-2E9C-101B-9397-08002B2CF9AE}" pid="6" name="LinksUpToDate">
    <vt:bool>false</vt:bool>
  </property>
  <property fmtid="{D5CDD505-2E9C-101B-9397-08002B2CF9AE}" pid="7" name="MMClips">
    <vt:i4>0</vt:i4>
  </property>
  <property fmtid="{D5CDD505-2E9C-101B-9397-08002B2CF9AE}" pid="8" name="Notes">
    <vt:i4>0</vt:i4>
  </property>
  <property fmtid="{D5CDD505-2E9C-101B-9397-08002B2CF9AE}" pid="9" name="PresentationFormat">
    <vt:lpwstr>Widescreen</vt:lpwstr>
  </property>
  <property fmtid="{D5CDD505-2E9C-101B-9397-08002B2CF9AE}" pid="10" name="ScaleCrop">
    <vt:bool>false</vt:bool>
  </property>
  <property fmtid="{D5CDD505-2E9C-101B-9397-08002B2CF9AE}" pid="11" name="ShareDoc">
    <vt:bool>false</vt:bool>
  </property>
  <property fmtid="{D5CDD505-2E9C-101B-9397-08002B2CF9AE}" pid="12" name="Slides">
    <vt:i4>3</vt:i4>
  </property>
</Properties>
</file>